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sldIdLst>
    <p:sldId id="256" r:id="rId2"/>
    <p:sldId id="257" r:id="rId3"/>
    <p:sldId id="258" r:id="rId4"/>
    <p:sldId id="260" r:id="rId5"/>
    <p:sldId id="262" r:id="rId6"/>
    <p:sldId id="264" r:id="rId7"/>
    <p:sldId id="265" r:id="rId8"/>
    <p:sldId id="266" r:id="rId9"/>
    <p:sldId id="267" r:id="rId10"/>
    <p:sldId id="268" r:id="rId11"/>
    <p:sldId id="269"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82"/>
  </p:normalViewPr>
  <p:slideViewPr>
    <p:cSldViewPr snapToGrid="0" snapToObjects="1">
      <p:cViewPr varScale="1">
        <p:scale>
          <a:sx n="117" d="100"/>
          <a:sy n="117" d="100"/>
        </p:scale>
        <p:origin x="3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DE448-9FE4-0742-9ADE-2A79C01D8F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21ECB8-82FC-B64E-BA8A-64ED071448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6EBEAF-8EA1-204B-A86F-6F08779D5DF0}"/>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5" name="Footer Placeholder 4">
            <a:extLst>
              <a:ext uri="{FF2B5EF4-FFF2-40B4-BE49-F238E27FC236}">
                <a16:creationId xmlns:a16="http://schemas.microsoft.com/office/drawing/2014/main" id="{E90FEF47-6D2F-154E-8414-2504B268A1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B49B21-12AA-F84E-AA1A-F8847B38368C}"/>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423682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DA73A-6644-B44A-84C7-CC5E9E3153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17D52F-A579-CF47-AF36-510315A549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6D4CD-41BD-4C4C-AAC8-72467E814EE9}"/>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5" name="Footer Placeholder 4">
            <a:extLst>
              <a:ext uri="{FF2B5EF4-FFF2-40B4-BE49-F238E27FC236}">
                <a16:creationId xmlns:a16="http://schemas.microsoft.com/office/drawing/2014/main" id="{B2741AF2-0FD3-1E45-8866-CB870C53F5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F8874E-F8A3-5249-A10C-07793A87779D}"/>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37157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E7213D-3705-3F4A-8BD2-CCE8C48F5C4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87AE097-AEA5-D34B-B546-12374D74E1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17CEBF-840A-1B4B-A81B-ED433F358312}"/>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5" name="Footer Placeholder 4">
            <a:extLst>
              <a:ext uri="{FF2B5EF4-FFF2-40B4-BE49-F238E27FC236}">
                <a16:creationId xmlns:a16="http://schemas.microsoft.com/office/drawing/2014/main" id="{C09C1A19-4BF1-1B41-873F-066B0417A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DC1B6D-0894-E845-9DEB-C2980936BF05}"/>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2443289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994F4-9A30-B442-8FF8-0BF7CC143A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F27D0D-5BF6-B44A-BEF4-E490503778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EB72E-2290-994B-A55E-A344C0DB9424}"/>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5" name="Footer Placeholder 4">
            <a:extLst>
              <a:ext uri="{FF2B5EF4-FFF2-40B4-BE49-F238E27FC236}">
                <a16:creationId xmlns:a16="http://schemas.microsoft.com/office/drawing/2014/main" id="{ED307082-2E4D-D042-A8DB-EC23AD25C1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7FADFF-46CC-AA46-9778-AF86DDB40A0A}"/>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1215437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D6D48-D8FB-CC42-9B59-6D1397DAEF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90EC07-C192-C44B-99FD-616FBD1227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F88BAE-3F5B-5445-89C0-65E6F608A005}"/>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5" name="Footer Placeholder 4">
            <a:extLst>
              <a:ext uri="{FF2B5EF4-FFF2-40B4-BE49-F238E27FC236}">
                <a16:creationId xmlns:a16="http://schemas.microsoft.com/office/drawing/2014/main" id="{471FD020-BD90-2649-A418-FC4D2D7CD7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0E444F-4A21-7040-B452-FC613694F916}"/>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3117794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956A8-AE3B-884A-8DEE-C0D9B2FF87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4EAC84-8950-C645-BF5F-F087915781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C4A084-FF60-9041-8D71-45DAFDBC41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E010EE-2803-D140-B3C3-2D36DFB459B2}"/>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6" name="Footer Placeholder 5">
            <a:extLst>
              <a:ext uri="{FF2B5EF4-FFF2-40B4-BE49-F238E27FC236}">
                <a16:creationId xmlns:a16="http://schemas.microsoft.com/office/drawing/2014/main" id="{524BEF85-41B3-1947-A507-809CFEDAFA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C0554F-2AC8-7B44-9123-36DD3FC9FC87}"/>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830834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216C-AC73-6D4C-89B9-5475DE52346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BF8450-45E2-2A45-B64D-497179408E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410784-E650-D34C-94A9-1E84760D148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8A9F98E-D508-6A40-9484-B5F247A01F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6DDE1F-B700-464C-AD57-18EE75D725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51D872-2840-CF48-A285-03E9AAC237FC}"/>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8" name="Footer Placeholder 7">
            <a:extLst>
              <a:ext uri="{FF2B5EF4-FFF2-40B4-BE49-F238E27FC236}">
                <a16:creationId xmlns:a16="http://schemas.microsoft.com/office/drawing/2014/main" id="{7A40D04C-AF94-3549-855C-6ED6899ADC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792F88A-89F8-FE4B-9DF3-D6AB000B77CB}"/>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424382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D6AA9-96B2-674E-B00A-77F650B0E8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14D883-6819-6E4E-8259-EE1C0B59E02B}"/>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4" name="Footer Placeholder 3">
            <a:extLst>
              <a:ext uri="{FF2B5EF4-FFF2-40B4-BE49-F238E27FC236}">
                <a16:creationId xmlns:a16="http://schemas.microsoft.com/office/drawing/2014/main" id="{FA217F3C-AA49-124E-B9A4-01CE2F228A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6606DA-9927-7F4C-BD36-A1EBC2451CC9}"/>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1425084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0448FF-FEB6-A94A-9FDB-FC65916CD938}"/>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3" name="Footer Placeholder 2">
            <a:extLst>
              <a:ext uri="{FF2B5EF4-FFF2-40B4-BE49-F238E27FC236}">
                <a16:creationId xmlns:a16="http://schemas.microsoft.com/office/drawing/2014/main" id="{CF09BD1C-0E66-BD40-AA6D-DB1C781AA4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B39ACC-8E07-2445-8889-B75C4E3990A7}"/>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3489512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3854B-9D06-B44F-99BE-74EF8192BD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FF27A1-6E12-E74C-BD62-DB7C16CA3F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C8A3CA-3AC7-854B-9525-09AA5438DF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110EC9-4173-8B44-98CB-973200753D93}"/>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6" name="Footer Placeholder 5">
            <a:extLst>
              <a:ext uri="{FF2B5EF4-FFF2-40B4-BE49-F238E27FC236}">
                <a16:creationId xmlns:a16="http://schemas.microsoft.com/office/drawing/2014/main" id="{5C39E0BF-DBC4-564D-9523-CBB5324542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3A8558-E397-8D48-9E90-ABCA304B2A53}"/>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2198424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62F57-516A-FD45-AE2F-8B0DCA5FC5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BABEDA-FB88-094F-A731-94C508F76D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C33E64D-BA7D-8345-8E14-4C3E418884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A0B936-2B48-FE42-9795-BB81FE056DBC}"/>
              </a:ext>
            </a:extLst>
          </p:cNvPr>
          <p:cNvSpPr>
            <a:spLocks noGrp="1"/>
          </p:cNvSpPr>
          <p:nvPr>
            <p:ph type="dt" sz="half" idx="10"/>
          </p:nvPr>
        </p:nvSpPr>
        <p:spPr/>
        <p:txBody>
          <a:bodyPr/>
          <a:lstStyle/>
          <a:p>
            <a:fld id="{C5797F39-5F16-7244-8607-DAEF22B09FCF}" type="datetimeFigureOut">
              <a:rPr lang="en-US" smtClean="0"/>
              <a:t>5/11/20</a:t>
            </a:fld>
            <a:endParaRPr lang="en-US"/>
          </a:p>
        </p:txBody>
      </p:sp>
      <p:sp>
        <p:nvSpPr>
          <p:cNvPr id="6" name="Footer Placeholder 5">
            <a:extLst>
              <a:ext uri="{FF2B5EF4-FFF2-40B4-BE49-F238E27FC236}">
                <a16:creationId xmlns:a16="http://schemas.microsoft.com/office/drawing/2014/main" id="{235F4CB8-23C1-784D-B361-3AE94D7794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A16BCD-8AC6-0E43-8977-CE38AF850A40}"/>
              </a:ext>
            </a:extLst>
          </p:cNvPr>
          <p:cNvSpPr>
            <a:spLocks noGrp="1"/>
          </p:cNvSpPr>
          <p:nvPr>
            <p:ph type="sldNum" sz="quarter" idx="12"/>
          </p:nvPr>
        </p:nvSpPr>
        <p:spPr/>
        <p:txBody>
          <a:bodyPr/>
          <a:lstStyle/>
          <a:p>
            <a:fld id="{85C90DE1-1CB4-0D42-8EFD-8CD3B906E009}" type="slidenum">
              <a:rPr lang="en-US" smtClean="0"/>
              <a:t>‹#›</a:t>
            </a:fld>
            <a:endParaRPr lang="en-US"/>
          </a:p>
        </p:txBody>
      </p:sp>
    </p:spTree>
    <p:extLst>
      <p:ext uri="{BB962C8B-B14F-4D97-AF65-F5344CB8AC3E}">
        <p14:creationId xmlns:p14="http://schemas.microsoft.com/office/powerpoint/2010/main" val="2461274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D693B5-1891-484E-99A7-D7AA314096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920F2A-925D-224D-9072-4431BEB292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6C5B7B-5F1C-294C-93CD-3D1468F7DF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97F39-5F16-7244-8607-DAEF22B09FCF}" type="datetimeFigureOut">
              <a:rPr lang="en-US" smtClean="0"/>
              <a:t>5/11/20</a:t>
            </a:fld>
            <a:endParaRPr lang="en-US"/>
          </a:p>
        </p:txBody>
      </p:sp>
      <p:sp>
        <p:nvSpPr>
          <p:cNvPr id="5" name="Footer Placeholder 4">
            <a:extLst>
              <a:ext uri="{FF2B5EF4-FFF2-40B4-BE49-F238E27FC236}">
                <a16:creationId xmlns:a16="http://schemas.microsoft.com/office/drawing/2014/main" id="{EFFFC77E-113A-664A-A9B1-20DD67BB7D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6867737-44C3-A049-BE69-2D45FE08E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C90DE1-1CB4-0D42-8EFD-8CD3B906E009}" type="slidenum">
              <a:rPr lang="en-US" smtClean="0"/>
              <a:t>‹#›</a:t>
            </a:fld>
            <a:endParaRPr lang="en-US"/>
          </a:p>
        </p:txBody>
      </p:sp>
    </p:spTree>
    <p:extLst>
      <p:ext uri="{BB962C8B-B14F-4D97-AF65-F5344CB8AC3E}">
        <p14:creationId xmlns:p14="http://schemas.microsoft.com/office/powerpoint/2010/main" val="3600110092"/>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aastudies.org/" TargetMode="External"/><Relationship Id="rId2" Type="http://schemas.openxmlformats.org/officeDocument/2006/relationships/hyperlink" Target="https://www.colorado.edu/ethnicstudies/people/core-faculty/jennifer-ho"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nytimes.com/2020/03/23/opinion/china-coronavirus-racism.html" TargetMode="External"/><Relationship Id="rId3" Type="http://schemas.openxmlformats.org/officeDocument/2006/relationships/hyperlink" Target="https://www.thoughtco.com/things-you-can-do-to-help-end-racism-3026187" TargetMode="External"/><Relationship Id="rId7" Type="http://schemas.openxmlformats.org/officeDocument/2006/relationships/hyperlink" Target="https://mashable.com/article/how-to-be-antiracist/" TargetMode="External"/><Relationship Id="rId2" Type="http://schemas.openxmlformats.org/officeDocument/2006/relationships/hyperlink" Target="https://www.tolerance.org/professional-development/white-antiracism-living-the-legacy" TargetMode="External"/><Relationship Id="rId1" Type="http://schemas.openxmlformats.org/officeDocument/2006/relationships/slideLayout" Target="../slideLayouts/slideLayout2.xml"/><Relationship Id="rId6" Type="http://schemas.openxmlformats.org/officeDocument/2006/relationships/hyperlink" Target="https://reflections.yale.edu/article/future-race/becoming-trustworthy-white-allies" TargetMode="External"/><Relationship Id="rId5" Type="http://schemas.openxmlformats.org/officeDocument/2006/relationships/hyperlink" Target="https://www.racialequitytools.org/fundamentals/history-of-racism-and-movements/overview-and-timeline1" TargetMode="External"/><Relationship Id="rId10" Type="http://schemas.openxmlformats.org/officeDocument/2006/relationships/hyperlink" Target="http://www.asianpacificpolicyandplanningcouncil.org/stop-aapi-hate/?fbclid=IwAR3JVKlK6InoJIVAS2brulW7EGgoVTSPsbiwZxQ16TyRgD4F5VYXI8gTqD0" TargetMode="External"/><Relationship Id="rId4" Type="http://schemas.openxmlformats.org/officeDocument/2006/relationships/hyperlink" Target="https://www.thenation.com/article/archive/white-anti-racism-must-be-based-in-solidarity-not-altruism/" TargetMode="External"/><Relationship Id="rId9" Type="http://schemas.openxmlformats.org/officeDocument/2006/relationships/hyperlink" Target="https://asiasociety.org/education/asian-americans-then-and-now"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docs.google.com/document/d/1-DLnAY5r-f4DRLZgndR_Bu47nqHVtAOKem5QRmbz7bg/edit?usp=sharing" TargetMode="External"/><Relationship Id="rId3" Type="http://schemas.openxmlformats.org/officeDocument/2006/relationships/hyperlink" Target="https://www.who.int/emergencies/diseases/novel-coronavirus-2019/advice-for-public" TargetMode="External"/><Relationship Id="rId7" Type="http://schemas.openxmlformats.org/officeDocument/2006/relationships/hyperlink" Target="https://www.pri.org/stories/2015-12-09/long-anxiety-about-muslims-americans-feared-yellow-peril-chinese-immigration" TargetMode="External"/><Relationship Id="rId2" Type="http://schemas.openxmlformats.org/officeDocument/2006/relationships/hyperlink" Target="https://www.cdc.gov/coronavirus/2019-ncov/about/index.html" TargetMode="External"/><Relationship Id="rId1" Type="http://schemas.openxmlformats.org/officeDocument/2006/relationships/slideLayout" Target="../slideLayouts/slideLayout2.xml"/><Relationship Id="rId6" Type="http://schemas.openxmlformats.org/officeDocument/2006/relationships/hyperlink" Target="https://www.cdc.gov/coronavirus/2019-ncov/about/prevention-treatment.html" TargetMode="External"/><Relationship Id="rId5" Type="http://schemas.openxmlformats.org/officeDocument/2006/relationships/hyperlink" Target="https://www.washingtonpost.com/opinions/2020/02/05/coronavirus-reawakens-old-racist-tropes-against-chinese-people/" TargetMode="External"/><Relationship Id="rId4" Type="http://schemas.openxmlformats.org/officeDocument/2006/relationships/hyperlink" Target="https://www.cnn.com/2020/02/20/us/coronavirus-racist-attacks-against-asian-americans/index.html"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press.princeton.edu/books/paperback/9780691160825/impossible-subjects" TargetMode="External"/><Relationship Id="rId3" Type="http://schemas.openxmlformats.org/officeDocument/2006/relationships/hyperlink" Target="https://www.veryshortintroductions.com/view/10.1093/actrade/9780190219765.001.0001/actrade-9780190219765" TargetMode="External"/><Relationship Id="rId7" Type="http://schemas.openxmlformats.org/officeDocument/2006/relationships/hyperlink" Target="https://www.upress.umn.edu/book-division/books/chains-of-babylon" TargetMode="External"/><Relationship Id="rId2" Type="http://schemas.openxmlformats.org/officeDocument/2006/relationships/hyperlink" Target="https://youtu.be/YBYUET24K1c" TargetMode="External"/><Relationship Id="rId1" Type="http://schemas.openxmlformats.org/officeDocument/2006/relationships/slideLayout" Target="../slideLayouts/slideLayout2.xml"/><Relationship Id="rId6" Type="http://schemas.openxmlformats.org/officeDocument/2006/relationships/hyperlink" Target="https://nyupress.org/9780814736944/white-by-law-10th-anniversary-edition/" TargetMode="External"/><Relationship Id="rId5" Type="http://schemas.openxmlformats.org/officeDocument/2006/relationships/hyperlink" Target="https://youtu.be/MgYmAvRJTmw" TargetMode="External"/><Relationship Id="rId4" Type="http://schemas.openxmlformats.org/officeDocument/2006/relationships/hyperlink" Target="https://www.ibramxkendi.com/how-to-be-an-antiracist-1" TargetMode="External"/><Relationship Id="rId9" Type="http://schemas.openxmlformats.org/officeDocument/2006/relationships/hyperlink" Target="https://belonging.berkeley.edu/michael-omi-and-howard-winant-radically-revise-racial-formation-united-states-book"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washingtonpost.com/news/wonk/wp/2018/03/28/redlining-was-banned-50-years-ago-its-still-hurting-minorities-today/" TargetMode="External"/><Relationship Id="rId3" Type="http://schemas.openxmlformats.org/officeDocument/2006/relationships/hyperlink" Target="http://www.dismantlingracism.org/racism-defined.html" TargetMode="External"/><Relationship Id="rId7" Type="http://schemas.openxmlformats.org/officeDocument/2006/relationships/hyperlink" Target="https://www.theatlantic.com/ideas/archive/2019/07/border-facilities/593239/" TargetMode="External"/><Relationship Id="rId2" Type="http://schemas.openxmlformats.org/officeDocument/2006/relationships/hyperlink" Target="http://www.dismantlingracism.org/" TargetMode="External"/><Relationship Id="rId1" Type="http://schemas.openxmlformats.org/officeDocument/2006/relationships/slideLayout" Target="../slideLayouts/slideLayout2.xml"/><Relationship Id="rId6" Type="http://schemas.openxmlformats.org/officeDocument/2006/relationships/hyperlink" Target="https://densho.org/" TargetMode="External"/><Relationship Id="rId5" Type="http://schemas.openxmlformats.org/officeDocument/2006/relationships/hyperlink" Target="https://aeon.co/essays/how-were-1-5-billion-acres-of-land-so-rapidly-stolen" TargetMode="External"/><Relationship Id="rId10" Type="http://schemas.openxmlformats.org/officeDocument/2006/relationships/hyperlink" Target="https://www.uscourts.gov/educational-resources/educational-activities/history-brown-v-board-education-re-enactment" TargetMode="External"/><Relationship Id="rId4" Type="http://schemas.openxmlformats.org/officeDocument/2006/relationships/hyperlink" Target="https://www.slavevoyages.org/" TargetMode="External"/><Relationship Id="rId9" Type="http://schemas.openxmlformats.org/officeDocument/2006/relationships/hyperlink" Target="https://www.npr.org/2017/06/12/532123349/illicit-cohabitation-listen-to-6-stunning-moments-from-loving-v-virginia"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eb.stanford.edu/group/chineserailroad/cgi-bin/website/virtual/" TargetMode="External"/><Relationship Id="rId7" Type="http://schemas.openxmlformats.org/officeDocument/2006/relationships/hyperlink" Target="https://immigrants.harpweek.com/ChineseAmericans/2KeyIssues/DenisKearneyCalifAnti.htm" TargetMode="External"/><Relationship Id="rId2" Type="http://schemas.openxmlformats.org/officeDocument/2006/relationships/hyperlink" Target="https://www.kcet.org/history-society/chinese-americans-remembering-a-golden-legacy" TargetMode="External"/><Relationship Id="rId1" Type="http://schemas.openxmlformats.org/officeDocument/2006/relationships/slideLayout" Target="../slideLayouts/slideLayout2.xml"/><Relationship Id="rId6" Type="http://schemas.openxmlformats.org/officeDocument/2006/relationships/hyperlink" Target="https://www.washingtonpost.com/opinions/2020/02/05/coronavirus-reawakens-old-racist-tropes-against-chinese-people/" TargetMode="External"/><Relationship Id="rId5" Type="http://schemas.openxmlformats.org/officeDocument/2006/relationships/hyperlink" Target="https://theconversation.com/anti-asian-racism-during-coronavirus-how-the-language-of-disease-produces-hate-and-violence-134496" TargetMode="External"/><Relationship Id="rId4" Type="http://schemas.openxmlformats.org/officeDocument/2006/relationships/hyperlink" Target="https://www.cnn.com/2020/01/30/opinions/wuhan-coronavirus-is-fueling-racism-xenophobia-yang/index.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pri.org/stories/2015-12-09/long-anxiety-about-muslims-americans-feared-yellow-peril-chinese-immigration" TargetMode="External"/><Relationship Id="rId7" Type="http://schemas.openxmlformats.org/officeDocument/2006/relationships/hyperlink" Target="https://aaww.org/yellow-peril-scapegoating/" TargetMode="External"/><Relationship Id="rId2" Type="http://schemas.openxmlformats.org/officeDocument/2006/relationships/hyperlink" Target="https://www.nbcnews.com/think/opinion/coronavirus-fears-show-how-model-minority-asian-americans-become-yellow-ncna1151671" TargetMode="External"/><Relationship Id="rId1" Type="http://schemas.openxmlformats.org/officeDocument/2006/relationships/slideLayout" Target="../slideLayouts/slideLayout2.xml"/><Relationship Id="rId6" Type="http://schemas.openxmlformats.org/officeDocument/2006/relationships/hyperlink" Target="https://immigrationtounitedstates.org/397-cable-act-of-1922.html" TargetMode="External"/><Relationship Id="rId5" Type="http://schemas.openxmlformats.org/officeDocument/2006/relationships/hyperlink" Target="http://encyclopedia.densho.org/Gentlemen's_Agreement/" TargetMode="External"/><Relationship Id="rId4" Type="http://schemas.openxmlformats.org/officeDocument/2006/relationships/hyperlink" Target="https://www.pbs.org/wgbh/americanexperience/films/chinese-exclusion-ac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oxfordre.com/americanhistory/view/10.1093/acrefore/9780199329175.001.0001/acrefore-9780199329175-e-21" TargetMode="External"/><Relationship Id="rId2" Type="http://schemas.openxmlformats.org/officeDocument/2006/relationships/hyperlink" Target="https://www.pbs.org/video/why-do-we-say-asian-american-not-oriental-4mohsx/" TargetMode="External"/><Relationship Id="rId1" Type="http://schemas.openxmlformats.org/officeDocument/2006/relationships/slideLayout" Target="../slideLayouts/slideLayout2.xml"/><Relationship Id="rId5" Type="http://schemas.openxmlformats.org/officeDocument/2006/relationships/hyperlink" Target="https://www.huffpost.com/entry/perpetual-foreigners-a-reflection-on-asian-americans_b_5810b616e4b0f14bd28bd19a" TargetMode="External"/><Relationship Id="rId4" Type="http://schemas.openxmlformats.org/officeDocument/2006/relationships/hyperlink" Target="https://www.theatlantic.com/politics/archive/2015/10/immigration-act-1965/408409/"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saalt.org/policy-change/post-9-11-backlash/" TargetMode="External"/><Relationship Id="rId2" Type="http://schemas.openxmlformats.org/officeDocument/2006/relationships/hyperlink" Target="https://www.nytimes.com/2012/06/23/opinion/why-vincent-chin-matters.html" TargetMode="External"/><Relationship Id="rId1" Type="http://schemas.openxmlformats.org/officeDocument/2006/relationships/slideLayout" Target="../slideLayouts/slideLayout2.xml"/><Relationship Id="rId5" Type="http://schemas.openxmlformats.org/officeDocument/2006/relationships/hyperlink" Target="https://storycorps.org/stories/remembering-balbir-singh-sodhi-sikh-man-killed-in-post-911-hate-crime/" TargetMode="External"/><Relationship Id="rId4" Type="http://schemas.openxmlformats.org/officeDocument/2006/relationships/hyperlink" Target="https://www.theguardian.com/commentisfree/2015/sep/11/the-stories-americans-tell-about-911-leave-out-discrimination-against-muslim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who.int/mediacentre/news/notes/2015/naming-new-diseases/en/" TargetMode="External"/><Relationship Id="rId2" Type="http://schemas.openxmlformats.org/officeDocument/2006/relationships/hyperlink" Target="https://www.cnbc.com/2020/03/18/who-officials-warn-us-president-trump-against-calling-coronavirus-the-chinese-virus.html" TargetMode="External"/><Relationship Id="rId1" Type="http://schemas.openxmlformats.org/officeDocument/2006/relationships/slideLayout" Target="../slideLayouts/slideLayout2.xml"/><Relationship Id="rId5" Type="http://schemas.openxmlformats.org/officeDocument/2006/relationships/hyperlink" Target="https://thehill.com/homenews/administration/488479-who-official-warns-against-calling-it-chinese-virus-says-there-is-no" TargetMode="External"/><Relationship Id="rId4" Type="http://schemas.openxmlformats.org/officeDocument/2006/relationships/hyperlink" Target="https://www.sciencemag.org/news/2015/05/discovered-disease-who-has-new-rules-avoiding-offensive-name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historyextra.com/period/first-world-war/why-was-spanish-flu-pandemic-known-called-that-where-did-name-come-from-spain-myth-coronavirus-covid-19-name/" TargetMode="External"/><Relationship Id="rId7" Type="http://schemas.openxmlformats.org/officeDocument/2006/relationships/hyperlink" Target="https://www.theguardian.com/world/2020/mar/24/coronavirus-us-asian-americans-racism" TargetMode="External"/><Relationship Id="rId2" Type="http://schemas.openxmlformats.org/officeDocument/2006/relationships/hyperlink" Target="https://www.politico.com/news/2020/03/18/trump-pandemic-drumbeat-coronavirus-135392" TargetMode="External"/><Relationship Id="rId1" Type="http://schemas.openxmlformats.org/officeDocument/2006/relationships/slideLayout" Target="../slideLayouts/slideLayout2.xml"/><Relationship Id="rId6" Type="http://schemas.openxmlformats.org/officeDocument/2006/relationships/hyperlink" Target="https://www.washingtonpost.com/nation/2020/03/20/coronavirus-trump-chinese-virus/" TargetMode="External"/><Relationship Id="rId5" Type="http://schemas.openxmlformats.org/officeDocument/2006/relationships/hyperlink" Target="https://www.sltrib.com/opinion/commentary/2020/04/06/paisley-rekdal-im-also/" TargetMode="External"/><Relationship Id="rId4" Type="http://schemas.openxmlformats.org/officeDocument/2006/relationships/hyperlink" Target="https://www.sltrib.com/opinion/commentary/2020/04/02/frances-floresca-it-is/"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www.newyorker.com/culture/culture-desk/confronting-anti-asian-discrimination-during-the-coronavirus-crisis" TargetMode="External"/><Relationship Id="rId13" Type="http://schemas.openxmlformats.org/officeDocument/2006/relationships/hyperlink" Target="http://www.asianpacificpolicyandplanningcouncil.org/stop-aapi-hate/?fbclid=IwAR3JVKlK6InoJIVAS2brulW7EGgoVTSPsbiwZxQ16TyRgD4F5VYXI8gTqD0" TargetMode="External"/><Relationship Id="rId3" Type="http://schemas.openxmlformats.org/officeDocument/2006/relationships/hyperlink" Target="https://www.forbes.com/sites/brucelee/2020/02/18/how-covid-19-coronavirus-is-uncovering-anti-asian-racism/#6fb13f9f29a6" TargetMode="External"/><Relationship Id="rId7" Type="http://schemas.openxmlformats.org/officeDocument/2006/relationships/hyperlink" Target="https://www.nbcnews.com/news/asian-america/asian-americans-report-nearly-500-racist-acts-over-last-week-n1169821" TargetMode="External"/><Relationship Id="rId12" Type="http://schemas.openxmlformats.org/officeDocument/2006/relationships/hyperlink" Target="https://www.npr.org/sections/coronavirus-live-updates/2020/03/27/822187627/new-site-collects-reports-of-anti-asian-american-sentiment-amid-coronavirus-pand" TargetMode="External"/><Relationship Id="rId2" Type="http://schemas.openxmlformats.org/officeDocument/2006/relationships/hyperlink" Target="https://www.nbcnews.com/news/asian-america/woman-needs-stitches-after-anti-asian-hate-crime-attack-city-n1177146" TargetMode="External"/><Relationship Id="rId16" Type="http://schemas.openxmlformats.org/officeDocument/2006/relationships/hyperlink" Target="https://www.espn.com/espnw/voices/story/_/id/28955666/ucla-natalie-chou-stand-anti-asian-racism-related-coronavirus" TargetMode="External"/><Relationship Id="rId1" Type="http://schemas.openxmlformats.org/officeDocument/2006/relationships/slideLayout" Target="../slideLayouts/slideLayout2.xml"/><Relationship Id="rId6" Type="http://schemas.openxmlformats.org/officeDocument/2006/relationships/hyperlink" Target="https://www.usatoday.com/story/news/nation/2020/03/28/coronavirus-racism-asian-americans-report-fear-harassment-violence/2903745001/" TargetMode="External"/><Relationship Id="rId11" Type="http://schemas.openxmlformats.org/officeDocument/2006/relationships/hyperlink" Target="https://www.ny1.com/nyc/all-boroughs/news/2020/03/27/anti-asian-hate-crimes-in-the-age-of-coronavirus" TargetMode="External"/><Relationship Id="rId5" Type="http://schemas.openxmlformats.org/officeDocument/2006/relationships/hyperlink" Target="https://www.nytimes.com/2020/03/23/us/chinese-coronavirus-racist-attacks.html" TargetMode="External"/><Relationship Id="rId15" Type="http://schemas.openxmlformats.org/officeDocument/2006/relationships/hyperlink" Target="https://www.nbcnews.com/know-your-value/feature/nbc-s-vicky-nguyen-coronavirus-capitulating-anti-asian-racism-it-ncna1171926" TargetMode="External"/><Relationship Id="rId10" Type="http://schemas.openxmlformats.org/officeDocument/2006/relationships/hyperlink" Target="https://thehill.com/homenews/state-watch/489474-new-york-attorney-general-launches-hotline-to-report-coronavirus-hate" TargetMode="External"/><Relationship Id="rId4" Type="http://schemas.openxmlformats.org/officeDocument/2006/relationships/hyperlink" Target="https://www.pbs.org/newshour/show/what-anti-asian-attacks-say-about-american-culture-during-crisis" TargetMode="External"/><Relationship Id="rId9" Type="http://schemas.openxmlformats.org/officeDocument/2006/relationships/hyperlink" Target="https://ag.ny.gov/press-release/2020/ag-james-launches-hotline-combat-coronavirus-hate-crimes-and-xenophobic-rhetoric" TargetMode="External"/><Relationship Id="rId14" Type="http://schemas.openxmlformats.org/officeDocument/2006/relationships/hyperlink" Target="https://www.washingtonpost.com/outlook/2020/03/25/coronavirus-is-inspiring-anti-asian-racism-this-is-our-political-awaken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1332C-D7AD-304D-B65D-0372A604A9E1}"/>
              </a:ext>
            </a:extLst>
          </p:cNvPr>
          <p:cNvSpPr>
            <a:spLocks noGrp="1"/>
          </p:cNvSpPr>
          <p:nvPr>
            <p:ph type="ctrTitle"/>
          </p:nvPr>
        </p:nvSpPr>
        <p:spPr>
          <a:xfrm>
            <a:off x="1099457" y="849086"/>
            <a:ext cx="10080172" cy="1034143"/>
          </a:xfrm>
        </p:spPr>
        <p:txBody>
          <a:bodyPr/>
          <a:lstStyle/>
          <a:p>
            <a:r>
              <a:rPr lang="en-US" b="1" dirty="0">
                <a:solidFill>
                  <a:srgbClr val="C00000"/>
                </a:solidFill>
              </a:rPr>
              <a:t>Anti-Asian Racism &amp; COVID-19</a:t>
            </a:r>
          </a:p>
        </p:txBody>
      </p:sp>
      <p:sp>
        <p:nvSpPr>
          <p:cNvPr id="3" name="Subtitle 2">
            <a:extLst>
              <a:ext uri="{FF2B5EF4-FFF2-40B4-BE49-F238E27FC236}">
                <a16:creationId xmlns:a16="http://schemas.microsoft.com/office/drawing/2014/main" id="{C9F6EED6-4EEA-4A44-B997-A365A0DF322B}"/>
              </a:ext>
            </a:extLst>
          </p:cNvPr>
          <p:cNvSpPr>
            <a:spLocks noGrp="1"/>
          </p:cNvSpPr>
          <p:nvPr>
            <p:ph type="subTitle" idx="1"/>
          </p:nvPr>
        </p:nvSpPr>
        <p:spPr>
          <a:xfrm>
            <a:off x="1360714" y="2612572"/>
            <a:ext cx="9818915" cy="3886200"/>
          </a:xfrm>
        </p:spPr>
        <p:txBody>
          <a:bodyPr>
            <a:normAutofit/>
          </a:bodyPr>
          <a:lstStyle/>
          <a:p>
            <a:pPr algn="l"/>
            <a:r>
              <a:rPr lang="en-US" sz="2800" dirty="0"/>
              <a:t>This slide deck was developed to help educate people about anti-Asian racism that has emerged in the wake of the COVID-19 global pandemic. I have focused on racism in the US, but anti-Asian racism is a global phenomenon. Feel free to share widely and to add your own slides. </a:t>
            </a:r>
          </a:p>
          <a:p>
            <a:pPr algn="l"/>
            <a:endParaRPr lang="en-US" dirty="0"/>
          </a:p>
          <a:p>
            <a:pPr algn="r"/>
            <a:r>
              <a:rPr lang="en-US" sz="2000" dirty="0"/>
              <a:t>Developed by </a:t>
            </a:r>
            <a:r>
              <a:rPr lang="en-US" sz="2000" dirty="0">
                <a:hlinkClick r:id="rId2"/>
              </a:rPr>
              <a:t>Jennifer Ho</a:t>
            </a:r>
            <a:r>
              <a:rPr lang="en-US" sz="2000" dirty="0"/>
              <a:t> @</a:t>
            </a:r>
            <a:r>
              <a:rPr lang="en-US" sz="2000" dirty="0" err="1"/>
              <a:t>drjenho</a:t>
            </a:r>
            <a:r>
              <a:rPr lang="en-US" sz="2000" dirty="0"/>
              <a:t> (Twitter/Instagram) [4/7/2020]</a:t>
            </a:r>
          </a:p>
          <a:p>
            <a:pPr algn="r"/>
            <a:r>
              <a:rPr lang="en-US" sz="2000" dirty="0"/>
              <a:t>Professor, Ethnic Studies, CU Boulder</a:t>
            </a:r>
          </a:p>
          <a:p>
            <a:pPr algn="r"/>
            <a:r>
              <a:rPr lang="en-US" sz="2000" dirty="0"/>
              <a:t> President, </a:t>
            </a:r>
            <a:r>
              <a:rPr lang="en-US" sz="2000" dirty="0">
                <a:hlinkClick r:id="rId3"/>
              </a:rPr>
              <a:t>Association for Asian American Studies</a:t>
            </a:r>
            <a:endParaRPr lang="en-US" sz="2000" dirty="0"/>
          </a:p>
          <a:p>
            <a:pPr algn="l"/>
            <a:endParaRPr lang="en-US" dirty="0"/>
          </a:p>
        </p:txBody>
      </p:sp>
    </p:spTree>
    <p:extLst>
      <p:ext uri="{BB962C8B-B14F-4D97-AF65-F5344CB8AC3E}">
        <p14:creationId xmlns:p14="http://schemas.microsoft.com/office/powerpoint/2010/main" val="514085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1B0A6-A9E6-5145-9EE2-D6A7FCD5763D}"/>
              </a:ext>
            </a:extLst>
          </p:cNvPr>
          <p:cNvSpPr>
            <a:spLocks noGrp="1"/>
          </p:cNvSpPr>
          <p:nvPr>
            <p:ph type="title"/>
          </p:nvPr>
        </p:nvSpPr>
        <p:spPr/>
        <p:txBody>
          <a:bodyPr/>
          <a:lstStyle/>
          <a:p>
            <a:r>
              <a:rPr lang="en-US" b="1" dirty="0">
                <a:solidFill>
                  <a:srgbClr val="C00000"/>
                </a:solidFill>
              </a:rPr>
              <a:t>How to be an anti-racist ally</a:t>
            </a:r>
          </a:p>
        </p:txBody>
      </p:sp>
      <p:sp>
        <p:nvSpPr>
          <p:cNvPr id="3" name="Content Placeholder 2">
            <a:extLst>
              <a:ext uri="{FF2B5EF4-FFF2-40B4-BE49-F238E27FC236}">
                <a16:creationId xmlns:a16="http://schemas.microsoft.com/office/drawing/2014/main" id="{71975096-1878-604A-A137-68422856BC3A}"/>
              </a:ext>
            </a:extLst>
          </p:cNvPr>
          <p:cNvSpPr>
            <a:spLocks noGrp="1"/>
          </p:cNvSpPr>
          <p:nvPr>
            <p:ph idx="1"/>
          </p:nvPr>
        </p:nvSpPr>
        <p:spPr>
          <a:xfrm>
            <a:off x="838200" y="1825624"/>
            <a:ext cx="10515600" cy="4890861"/>
          </a:xfrm>
        </p:spPr>
        <p:txBody>
          <a:bodyPr>
            <a:normAutofit lnSpcReduction="10000"/>
          </a:bodyPr>
          <a:lstStyle/>
          <a:p>
            <a:r>
              <a:rPr lang="en-US" dirty="0"/>
              <a:t>Anyone can be an </a:t>
            </a:r>
            <a:r>
              <a:rPr lang="en-US" dirty="0">
                <a:hlinkClick r:id="rId2"/>
              </a:rPr>
              <a:t>anti-racist ally</a:t>
            </a:r>
            <a:r>
              <a:rPr lang="en-US" dirty="0"/>
              <a:t>: you simply need to </a:t>
            </a:r>
            <a:r>
              <a:rPr lang="en-US" dirty="0">
                <a:hlinkClick r:id="rId3"/>
              </a:rPr>
              <a:t>both speak and act as an anti-racist</a:t>
            </a:r>
            <a:r>
              <a:rPr lang="en-US" dirty="0"/>
              <a:t> and promote and </a:t>
            </a:r>
            <a:r>
              <a:rPr lang="en-US" dirty="0">
                <a:hlinkClick r:id="rId4"/>
              </a:rPr>
              <a:t>work towards anti-racism</a:t>
            </a:r>
            <a:endParaRPr lang="en-US" dirty="0"/>
          </a:p>
          <a:p>
            <a:r>
              <a:rPr lang="en-US" dirty="0"/>
              <a:t>The first step is educating yourself about the </a:t>
            </a:r>
            <a:r>
              <a:rPr lang="en-US" dirty="0">
                <a:hlinkClick r:id="rId5"/>
              </a:rPr>
              <a:t>history of racism in the US</a:t>
            </a:r>
            <a:r>
              <a:rPr lang="en-US" dirty="0"/>
              <a:t> – and this education is on-going and constant</a:t>
            </a:r>
          </a:p>
          <a:p>
            <a:r>
              <a:rPr lang="en-US" dirty="0"/>
              <a:t>The next step is practicing </a:t>
            </a:r>
            <a:r>
              <a:rPr lang="en-US" dirty="0">
                <a:hlinkClick r:id="rId6"/>
              </a:rPr>
              <a:t>how to talk about issues of race and racism </a:t>
            </a:r>
            <a:r>
              <a:rPr lang="en-US" dirty="0"/>
              <a:t>in your communities – don’t just be a bystander, speak out. Remember: </a:t>
            </a:r>
            <a:r>
              <a:rPr lang="en-US" dirty="0">
                <a:hlinkClick r:id="rId7"/>
              </a:rPr>
              <a:t>not acting racist is not the same as being anti-racist</a:t>
            </a:r>
            <a:endParaRPr lang="en-US" dirty="0"/>
          </a:p>
          <a:p>
            <a:r>
              <a:rPr lang="en-US" dirty="0"/>
              <a:t>How you can address anti-Asian racism NOW is to </a:t>
            </a:r>
            <a:r>
              <a:rPr lang="en-US" dirty="0">
                <a:hlinkClick r:id="rId8"/>
              </a:rPr>
              <a:t>correct people who are calling COVID-19 “Chinese Virus” </a:t>
            </a:r>
            <a:r>
              <a:rPr lang="en-US" dirty="0"/>
              <a:t>and explain how it is connected to a </a:t>
            </a:r>
            <a:r>
              <a:rPr lang="en-US" dirty="0">
                <a:hlinkClick r:id="rId9"/>
              </a:rPr>
              <a:t>longer history of racism against Asian Americans</a:t>
            </a:r>
            <a:endParaRPr lang="en-US" dirty="0"/>
          </a:p>
          <a:p>
            <a:r>
              <a:rPr lang="en-US" dirty="0"/>
              <a:t>You can, for example, share this power point slide with them and encourage people to report anti-Asian harassment </a:t>
            </a:r>
            <a:r>
              <a:rPr lang="en-US" dirty="0">
                <a:hlinkClick r:id="rId10"/>
              </a:rPr>
              <a:t>on this site</a:t>
            </a:r>
            <a:endParaRPr lang="en-US" dirty="0"/>
          </a:p>
        </p:txBody>
      </p:sp>
    </p:spTree>
    <p:extLst>
      <p:ext uri="{BB962C8B-B14F-4D97-AF65-F5344CB8AC3E}">
        <p14:creationId xmlns:p14="http://schemas.microsoft.com/office/powerpoint/2010/main" val="2056274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61085-6296-A543-A275-FD04DBFAE4CE}"/>
              </a:ext>
            </a:extLst>
          </p:cNvPr>
          <p:cNvSpPr>
            <a:spLocks noGrp="1"/>
          </p:cNvSpPr>
          <p:nvPr>
            <p:ph type="title"/>
          </p:nvPr>
        </p:nvSpPr>
        <p:spPr/>
        <p:txBody>
          <a:bodyPr/>
          <a:lstStyle/>
          <a:p>
            <a:r>
              <a:rPr lang="en-US" b="1" dirty="0">
                <a:solidFill>
                  <a:srgbClr val="C00000"/>
                </a:solidFill>
              </a:rPr>
              <a:t>AAAS Statement about anti-Asian harassment and COVID-19 </a:t>
            </a:r>
            <a:r>
              <a:rPr lang="en-US" sz="2800" dirty="0"/>
              <a:t>[released early March 2020]</a:t>
            </a:r>
            <a:endParaRPr lang="en-US" dirty="0"/>
          </a:p>
        </p:txBody>
      </p:sp>
      <p:sp>
        <p:nvSpPr>
          <p:cNvPr id="3" name="Content Placeholder 2">
            <a:extLst>
              <a:ext uri="{FF2B5EF4-FFF2-40B4-BE49-F238E27FC236}">
                <a16:creationId xmlns:a16="http://schemas.microsoft.com/office/drawing/2014/main" id="{019DF62F-6325-5545-8B30-A686F1E82EDA}"/>
              </a:ext>
            </a:extLst>
          </p:cNvPr>
          <p:cNvSpPr>
            <a:spLocks noGrp="1"/>
          </p:cNvSpPr>
          <p:nvPr>
            <p:ph idx="1"/>
          </p:nvPr>
        </p:nvSpPr>
        <p:spPr>
          <a:xfrm>
            <a:off x="838200" y="2068285"/>
            <a:ext cx="10515600" cy="4593772"/>
          </a:xfrm>
        </p:spPr>
        <p:txBody>
          <a:bodyPr>
            <a:normAutofit fontScale="77500" lnSpcReduction="20000"/>
          </a:bodyPr>
          <a:lstStyle/>
          <a:p>
            <a:r>
              <a:rPr lang="en-US" dirty="0"/>
              <a:t>The </a:t>
            </a:r>
            <a:r>
              <a:rPr lang="en-US" u="sng" dirty="0">
                <a:hlinkClick r:id="rId2"/>
              </a:rPr>
              <a:t>Centers for Disease Control</a:t>
            </a:r>
            <a:r>
              <a:rPr lang="en-US" dirty="0"/>
              <a:t> recently announced that the Novel Coronavirus/COVID-19 may spread in the United States. As people take precautions to manage their health (the two biggest precautions are </a:t>
            </a:r>
            <a:r>
              <a:rPr lang="en-US" u="sng" dirty="0">
                <a:hlinkClick r:id="rId3"/>
              </a:rPr>
              <a:t>frequent handwashing and staying home if you are sick</a:t>
            </a:r>
            <a:r>
              <a:rPr lang="en-US" dirty="0"/>
              <a:t>), the Association for Asian American Studies (AAAS) wants to also acknowledge the </a:t>
            </a:r>
            <a:r>
              <a:rPr lang="en-US" u="sng" dirty="0">
                <a:hlinkClick r:id="rId4"/>
              </a:rPr>
              <a:t>rise of anti-Asian (especially anti-Chinese) harassment</a:t>
            </a:r>
            <a:r>
              <a:rPr lang="en-US" dirty="0"/>
              <a:t> that many Asian Americans (particularly those who look East Asian) are experiencing. As an organization dedicated to the study of Asian Americans, we want to be very clear that xenophobia has no place in our communities or workplaces and that harassment of Asians due to fears of the coronavirus are not only unwarranted but sadly part of a </a:t>
            </a:r>
            <a:r>
              <a:rPr lang="en-US" u="sng" dirty="0">
                <a:hlinkClick r:id="rId5"/>
              </a:rPr>
              <a:t>longer history of stereotypes associating Asians, especially Chinese, with disease</a:t>
            </a:r>
            <a:r>
              <a:rPr lang="en-US" dirty="0"/>
              <a:t>. We stand firm in rejecting anti-Asian bigotry in the guise of people expressing fear of Novel Coronavirus/COVID-19. We also urge people to find resources that will </a:t>
            </a:r>
            <a:r>
              <a:rPr lang="en-US" u="sng" dirty="0">
                <a:hlinkClick r:id="rId6"/>
              </a:rPr>
              <a:t>educate them about how to manage their health</a:t>
            </a:r>
            <a:r>
              <a:rPr lang="en-US" dirty="0"/>
              <a:t> as well as why their prejudices/biases in assuming all Asians have the virus are rooted in a </a:t>
            </a:r>
            <a:r>
              <a:rPr lang="en-US" u="sng" dirty="0">
                <a:hlinkClick r:id="rId7"/>
              </a:rPr>
              <a:t>history of Yellow Peril rhetoric</a:t>
            </a:r>
            <a:r>
              <a:rPr lang="en-US" dirty="0"/>
              <a:t>, xenophobia, ableism, and anti-Asian racism. Please encourage your colleagues and friends to explore </a:t>
            </a:r>
            <a:r>
              <a:rPr lang="en-US" u="sng" dirty="0">
                <a:hlinkClick r:id="rId8"/>
              </a:rPr>
              <a:t>this open-source syllabus</a:t>
            </a:r>
            <a:r>
              <a:rPr lang="en-US" dirty="0"/>
              <a:t> that addresses anti-Asian bias associated with the coronavirus. And please remember: frequent handwashing, not anti-Asian stereotypes/harassment, is your best means of preventing the spread of coronavirus.</a:t>
            </a:r>
          </a:p>
        </p:txBody>
      </p:sp>
    </p:spTree>
    <p:extLst>
      <p:ext uri="{BB962C8B-B14F-4D97-AF65-F5344CB8AC3E}">
        <p14:creationId xmlns:p14="http://schemas.microsoft.com/office/powerpoint/2010/main" val="3793632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B4286-7179-9E4A-ACC9-C8A68B8AD0BE}"/>
              </a:ext>
            </a:extLst>
          </p:cNvPr>
          <p:cNvSpPr>
            <a:spLocks noGrp="1"/>
          </p:cNvSpPr>
          <p:nvPr>
            <p:ph type="title"/>
          </p:nvPr>
        </p:nvSpPr>
        <p:spPr>
          <a:xfrm>
            <a:off x="838200" y="365125"/>
            <a:ext cx="10515600" cy="854075"/>
          </a:xfrm>
        </p:spPr>
        <p:txBody>
          <a:bodyPr/>
          <a:lstStyle/>
          <a:p>
            <a:r>
              <a:rPr lang="en-US" b="1" dirty="0">
                <a:solidFill>
                  <a:srgbClr val="C00000"/>
                </a:solidFill>
              </a:rPr>
              <a:t>Further reading</a:t>
            </a:r>
          </a:p>
        </p:txBody>
      </p:sp>
      <p:sp>
        <p:nvSpPr>
          <p:cNvPr id="3" name="Content Placeholder 2">
            <a:extLst>
              <a:ext uri="{FF2B5EF4-FFF2-40B4-BE49-F238E27FC236}">
                <a16:creationId xmlns:a16="http://schemas.microsoft.com/office/drawing/2014/main" id="{078696B4-1239-E545-BA9F-D33E955B8FC1}"/>
              </a:ext>
            </a:extLst>
          </p:cNvPr>
          <p:cNvSpPr>
            <a:spLocks noGrp="1"/>
          </p:cNvSpPr>
          <p:nvPr>
            <p:ph idx="1"/>
          </p:nvPr>
        </p:nvSpPr>
        <p:spPr>
          <a:xfrm>
            <a:off x="478971" y="1643743"/>
            <a:ext cx="11506199" cy="5214256"/>
          </a:xfrm>
        </p:spPr>
        <p:txBody>
          <a:bodyPr>
            <a:normAutofit fontScale="92500" lnSpcReduction="20000"/>
          </a:bodyPr>
          <a:lstStyle/>
          <a:p>
            <a:r>
              <a:rPr lang="en-US" dirty="0"/>
              <a:t>Anderson, Carol. </a:t>
            </a:r>
            <a:r>
              <a:rPr lang="en-US" i="1" dirty="0">
                <a:hlinkClick r:id="rId2"/>
              </a:rPr>
              <a:t>White Rage: the Unspoken Truth of Our Racial Divide</a:t>
            </a:r>
            <a:r>
              <a:rPr lang="en-US" dirty="0"/>
              <a:t>. Bloomsbury 2016.</a:t>
            </a:r>
          </a:p>
          <a:p>
            <a:r>
              <a:rPr lang="en-US" dirty="0"/>
              <a:t>Hsu, Madeline. </a:t>
            </a:r>
            <a:r>
              <a:rPr lang="en-US" i="1" dirty="0">
                <a:hlinkClick r:id="rId3"/>
              </a:rPr>
              <a:t>Asian American History: A Very Short Introduction</a:t>
            </a:r>
            <a:r>
              <a:rPr lang="en-US" dirty="0"/>
              <a:t>.2</a:t>
            </a:r>
            <a:r>
              <a:rPr lang="en-US" baseline="30000" dirty="0"/>
              <a:t>nd</a:t>
            </a:r>
            <a:r>
              <a:rPr lang="en-US" dirty="0"/>
              <a:t> ed. Oxford University Press, 2016.</a:t>
            </a:r>
          </a:p>
          <a:p>
            <a:r>
              <a:rPr lang="en-US" dirty="0" err="1"/>
              <a:t>Kendi</a:t>
            </a:r>
            <a:r>
              <a:rPr lang="en-US" dirty="0"/>
              <a:t>, </a:t>
            </a:r>
            <a:r>
              <a:rPr lang="en-US" dirty="0" err="1"/>
              <a:t>Ibram</a:t>
            </a:r>
            <a:r>
              <a:rPr lang="en-US" dirty="0"/>
              <a:t> X. </a:t>
            </a:r>
            <a:r>
              <a:rPr lang="en-US" i="1" dirty="0">
                <a:hlinkClick r:id="rId4"/>
              </a:rPr>
              <a:t>How to Be an Anti-Racist</a:t>
            </a:r>
            <a:r>
              <a:rPr lang="en-US" dirty="0"/>
              <a:t>. Penguin 2019.</a:t>
            </a:r>
          </a:p>
          <a:p>
            <a:r>
              <a:rPr lang="en-US" dirty="0"/>
              <a:t>Lee, Erika. </a:t>
            </a:r>
            <a:r>
              <a:rPr lang="en-US" i="1" dirty="0">
                <a:hlinkClick r:id="rId5"/>
              </a:rPr>
              <a:t>The Making of Asian America: A History</a:t>
            </a:r>
            <a:r>
              <a:rPr lang="en-US" dirty="0"/>
              <a:t>. Simon &amp; Schuster 2015.</a:t>
            </a:r>
          </a:p>
          <a:p>
            <a:r>
              <a:rPr lang="en-US" dirty="0"/>
              <a:t>Lopez, Ian Haney. </a:t>
            </a:r>
            <a:r>
              <a:rPr lang="en-US" i="1" dirty="0">
                <a:hlinkClick r:id="rId6"/>
              </a:rPr>
              <a:t>White By Law: the Legal Construction of Race</a:t>
            </a:r>
            <a:r>
              <a:rPr lang="en-US" dirty="0"/>
              <a:t>. 10</a:t>
            </a:r>
            <a:r>
              <a:rPr lang="en-US" baseline="30000" dirty="0"/>
              <a:t>th</a:t>
            </a:r>
            <a:r>
              <a:rPr lang="en-US" dirty="0"/>
              <a:t> Anniversary edition. NYU Press 2006.</a:t>
            </a:r>
          </a:p>
          <a:p>
            <a:r>
              <a:rPr lang="en-US" dirty="0"/>
              <a:t>Maeda, Daryl. </a:t>
            </a:r>
            <a:r>
              <a:rPr lang="en-US" i="1" dirty="0">
                <a:hlinkClick r:id="rId7"/>
              </a:rPr>
              <a:t>Chains of Babylon: the Rise of Asian America</a:t>
            </a:r>
            <a:r>
              <a:rPr lang="en-US" dirty="0"/>
              <a:t>. University of Minnesota Press 2009.</a:t>
            </a:r>
          </a:p>
          <a:p>
            <a:r>
              <a:rPr lang="en-US" dirty="0"/>
              <a:t>Ngai, Mae. </a:t>
            </a:r>
            <a:r>
              <a:rPr lang="en-US" i="1" dirty="0">
                <a:hlinkClick r:id="rId8"/>
              </a:rPr>
              <a:t>Impossible Subjects: Illegal Aliens and the Making of Modern America</a:t>
            </a:r>
            <a:r>
              <a:rPr lang="en-US" dirty="0"/>
              <a:t>. Princeton University Press 2014.</a:t>
            </a:r>
          </a:p>
          <a:p>
            <a:r>
              <a:rPr lang="en-US" dirty="0"/>
              <a:t>Omi, Michael and Howard Winant. </a:t>
            </a:r>
            <a:r>
              <a:rPr lang="en-US" i="1" dirty="0">
                <a:hlinkClick r:id="rId9"/>
              </a:rPr>
              <a:t>Racial Formation in the United States</a:t>
            </a:r>
            <a:r>
              <a:rPr lang="en-US" dirty="0"/>
              <a:t>. Routledge 2014.</a:t>
            </a:r>
          </a:p>
          <a:p>
            <a:endParaRPr lang="en-US" dirty="0"/>
          </a:p>
          <a:p>
            <a:endParaRPr lang="en-US" dirty="0"/>
          </a:p>
        </p:txBody>
      </p:sp>
    </p:spTree>
    <p:extLst>
      <p:ext uri="{BB962C8B-B14F-4D97-AF65-F5344CB8AC3E}">
        <p14:creationId xmlns:p14="http://schemas.microsoft.com/office/powerpoint/2010/main" val="2658084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7DF45-0B2A-7341-96DD-38E69687B898}"/>
              </a:ext>
            </a:extLst>
          </p:cNvPr>
          <p:cNvSpPr>
            <a:spLocks noGrp="1"/>
          </p:cNvSpPr>
          <p:nvPr>
            <p:ph type="title"/>
          </p:nvPr>
        </p:nvSpPr>
        <p:spPr/>
        <p:txBody>
          <a:bodyPr/>
          <a:lstStyle/>
          <a:p>
            <a:r>
              <a:rPr lang="en-US" b="1" dirty="0">
                <a:solidFill>
                  <a:srgbClr val="C00000"/>
                </a:solidFill>
              </a:rPr>
              <a:t>Racism Defined</a:t>
            </a:r>
          </a:p>
        </p:txBody>
      </p:sp>
      <p:sp>
        <p:nvSpPr>
          <p:cNvPr id="3" name="Content Placeholder 2">
            <a:extLst>
              <a:ext uri="{FF2B5EF4-FFF2-40B4-BE49-F238E27FC236}">
                <a16:creationId xmlns:a16="http://schemas.microsoft.com/office/drawing/2014/main" id="{5B27CC75-A5D2-4942-BBC1-E4EB86EB1A0E}"/>
              </a:ext>
            </a:extLst>
          </p:cNvPr>
          <p:cNvSpPr>
            <a:spLocks noGrp="1"/>
          </p:cNvSpPr>
          <p:nvPr>
            <p:ph idx="1"/>
          </p:nvPr>
        </p:nvSpPr>
        <p:spPr>
          <a:xfrm>
            <a:off x="838200" y="1825624"/>
            <a:ext cx="10515600" cy="4814661"/>
          </a:xfrm>
        </p:spPr>
        <p:txBody>
          <a:bodyPr>
            <a:normAutofit lnSpcReduction="10000"/>
          </a:bodyPr>
          <a:lstStyle/>
          <a:p>
            <a:r>
              <a:rPr lang="en-US" dirty="0"/>
              <a:t>Racism is a system where one racial group dominates/has power over others—the </a:t>
            </a:r>
            <a:r>
              <a:rPr lang="en-US" dirty="0">
                <a:hlinkClick r:id="rId2"/>
              </a:rPr>
              <a:t>Dismantling Racism </a:t>
            </a:r>
            <a:r>
              <a:rPr lang="en-US" dirty="0"/>
              <a:t>site </a:t>
            </a:r>
            <a:r>
              <a:rPr lang="en-US" dirty="0">
                <a:hlinkClick r:id="rId3"/>
              </a:rPr>
              <a:t>has a useful definition</a:t>
            </a:r>
            <a:endParaRPr lang="en-US" dirty="0"/>
          </a:p>
          <a:p>
            <a:r>
              <a:rPr lang="en-US" dirty="0"/>
              <a:t>Racism is institutional – it is power plus prejudice</a:t>
            </a:r>
          </a:p>
          <a:p>
            <a:r>
              <a:rPr lang="en-US" dirty="0"/>
              <a:t>Racism is not the same as talking about race</a:t>
            </a:r>
          </a:p>
          <a:p>
            <a:r>
              <a:rPr lang="en-US" dirty="0"/>
              <a:t>Racism in the US has taken the form of </a:t>
            </a:r>
          </a:p>
          <a:p>
            <a:pPr lvl="1"/>
            <a:r>
              <a:rPr lang="en-US" dirty="0">
                <a:hlinkClick r:id="rId4"/>
              </a:rPr>
              <a:t>Trans-Atlantic slave trade </a:t>
            </a:r>
            <a:r>
              <a:rPr lang="en-US" dirty="0"/>
              <a:t>and the enslavement of people from African nations</a:t>
            </a:r>
          </a:p>
          <a:p>
            <a:pPr lvl="1"/>
            <a:r>
              <a:rPr lang="en-US" dirty="0">
                <a:hlinkClick r:id="rId5"/>
              </a:rPr>
              <a:t>American Indian dispossession of land </a:t>
            </a:r>
            <a:r>
              <a:rPr lang="en-US" dirty="0"/>
              <a:t>and colonization</a:t>
            </a:r>
          </a:p>
          <a:p>
            <a:pPr lvl="1"/>
            <a:r>
              <a:rPr lang="en-US" dirty="0"/>
              <a:t>The WWII </a:t>
            </a:r>
            <a:r>
              <a:rPr lang="en-US" dirty="0">
                <a:hlinkClick r:id="rId6"/>
              </a:rPr>
              <a:t>incarceration of Japanese Americans</a:t>
            </a:r>
            <a:endParaRPr lang="en-US" dirty="0"/>
          </a:p>
          <a:p>
            <a:pPr lvl="1"/>
            <a:r>
              <a:rPr lang="en-US" dirty="0"/>
              <a:t>Targeting </a:t>
            </a:r>
            <a:r>
              <a:rPr lang="en-US" dirty="0">
                <a:hlinkClick r:id="rId7"/>
              </a:rPr>
              <a:t>Latinx populations at US southern borders</a:t>
            </a:r>
            <a:endParaRPr lang="en-US" dirty="0"/>
          </a:p>
          <a:p>
            <a:pPr lvl="1"/>
            <a:r>
              <a:rPr lang="en-US" dirty="0"/>
              <a:t>Housing, Marriage, Educational discrimination whereby </a:t>
            </a:r>
            <a:r>
              <a:rPr lang="en-US" dirty="0">
                <a:hlinkClick r:id="rId8"/>
              </a:rPr>
              <a:t>entire populations, races, are kept out of housing markets</a:t>
            </a:r>
            <a:r>
              <a:rPr lang="en-US" dirty="0"/>
              <a:t>, are </a:t>
            </a:r>
            <a:r>
              <a:rPr lang="en-US" dirty="0">
                <a:hlinkClick r:id="rId9"/>
              </a:rPr>
              <a:t>unable to freely marry</a:t>
            </a:r>
            <a:r>
              <a:rPr lang="en-US" dirty="0"/>
              <a:t>, and </a:t>
            </a:r>
            <a:r>
              <a:rPr lang="en-US" dirty="0">
                <a:hlinkClick r:id="rId10"/>
              </a:rPr>
              <a:t>don’t have access to educational institutions</a:t>
            </a:r>
            <a:r>
              <a:rPr lang="en-US" dirty="0"/>
              <a:t>.</a:t>
            </a:r>
          </a:p>
        </p:txBody>
      </p:sp>
    </p:spTree>
    <p:extLst>
      <p:ext uri="{BB962C8B-B14F-4D97-AF65-F5344CB8AC3E}">
        <p14:creationId xmlns:p14="http://schemas.microsoft.com/office/powerpoint/2010/main" val="2653723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391E7-C197-2B47-86C3-A75D5F74AD7F}"/>
              </a:ext>
            </a:extLst>
          </p:cNvPr>
          <p:cNvSpPr>
            <a:spLocks noGrp="1"/>
          </p:cNvSpPr>
          <p:nvPr>
            <p:ph type="title"/>
          </p:nvPr>
        </p:nvSpPr>
        <p:spPr/>
        <p:txBody>
          <a:bodyPr/>
          <a:lstStyle/>
          <a:p>
            <a:r>
              <a:rPr lang="en-US" b="1" dirty="0">
                <a:solidFill>
                  <a:srgbClr val="C00000"/>
                </a:solidFill>
              </a:rPr>
              <a:t>Anti-Asian Racism: A *very* brief history</a:t>
            </a:r>
          </a:p>
        </p:txBody>
      </p:sp>
      <p:sp>
        <p:nvSpPr>
          <p:cNvPr id="3" name="Content Placeholder 2">
            <a:extLst>
              <a:ext uri="{FF2B5EF4-FFF2-40B4-BE49-F238E27FC236}">
                <a16:creationId xmlns:a16="http://schemas.microsoft.com/office/drawing/2014/main" id="{8FE66AA0-6DE1-7D44-A54D-9529EFEA841C}"/>
              </a:ext>
            </a:extLst>
          </p:cNvPr>
          <p:cNvSpPr>
            <a:spLocks noGrp="1"/>
          </p:cNvSpPr>
          <p:nvPr>
            <p:ph idx="1"/>
          </p:nvPr>
        </p:nvSpPr>
        <p:spPr>
          <a:xfrm>
            <a:off x="838200" y="1825625"/>
            <a:ext cx="10515600" cy="4825546"/>
          </a:xfrm>
        </p:spPr>
        <p:txBody>
          <a:bodyPr/>
          <a:lstStyle/>
          <a:p>
            <a:r>
              <a:rPr lang="en-US" dirty="0"/>
              <a:t>Anti-Asian racism has existed from the time the first wave of Chinese immigrants came to the US in the 19</a:t>
            </a:r>
            <a:r>
              <a:rPr lang="en-US" baseline="30000" dirty="0"/>
              <a:t>th</a:t>
            </a:r>
            <a:r>
              <a:rPr lang="en-US" dirty="0"/>
              <a:t> C first </a:t>
            </a:r>
            <a:r>
              <a:rPr lang="en-US" dirty="0">
                <a:hlinkClick r:id="rId2"/>
              </a:rPr>
              <a:t>in search of gold </a:t>
            </a:r>
            <a:r>
              <a:rPr lang="en-US" dirty="0"/>
              <a:t>and then when they were recruited to build the </a:t>
            </a:r>
            <a:r>
              <a:rPr lang="en-US" dirty="0">
                <a:hlinkClick r:id="rId3"/>
              </a:rPr>
              <a:t>Transcontinental Railroad</a:t>
            </a:r>
            <a:endParaRPr lang="en-US" dirty="0"/>
          </a:p>
          <a:p>
            <a:r>
              <a:rPr lang="en-US" dirty="0"/>
              <a:t>Chinese were vilified and demonized in the US, </a:t>
            </a:r>
            <a:r>
              <a:rPr lang="en-US" dirty="0">
                <a:hlinkClick r:id="rId4"/>
              </a:rPr>
              <a:t>accused of eating vermin</a:t>
            </a:r>
            <a:r>
              <a:rPr lang="en-US" dirty="0"/>
              <a:t> (rats) and engaging in pagan religious practices (Confucianism). Generally </a:t>
            </a:r>
            <a:r>
              <a:rPr lang="en-US" dirty="0">
                <a:hlinkClick r:id="rId5"/>
              </a:rPr>
              <a:t>they were associated with filth and disease</a:t>
            </a:r>
            <a:r>
              <a:rPr lang="en-US" dirty="0"/>
              <a:t>, often because they were forced to live in overcrowded quarters (what became Chinatowns in industrial/poor neighborhoods), where </a:t>
            </a:r>
            <a:r>
              <a:rPr lang="en-US" dirty="0">
                <a:hlinkClick r:id="rId6"/>
              </a:rPr>
              <a:t>disease ran rampant </a:t>
            </a:r>
            <a:r>
              <a:rPr lang="en-US" dirty="0"/>
              <a:t>and proper hygiene unobtainable</a:t>
            </a:r>
          </a:p>
          <a:p>
            <a:r>
              <a:rPr lang="en-US" dirty="0"/>
              <a:t>Anti-Chinese sentiment grew in the US in the 19</a:t>
            </a:r>
            <a:r>
              <a:rPr lang="en-US" baseline="30000" dirty="0"/>
              <a:t>th</a:t>
            </a:r>
            <a:r>
              <a:rPr lang="en-US" dirty="0"/>
              <a:t> C with accusations that </a:t>
            </a:r>
            <a:r>
              <a:rPr lang="en-US" dirty="0">
                <a:hlinkClick r:id="rId7"/>
              </a:rPr>
              <a:t>Chinese laborers were stealing jobs from white working men</a:t>
            </a:r>
            <a:endParaRPr lang="en-US" dirty="0"/>
          </a:p>
          <a:p>
            <a:endParaRPr lang="en-US" dirty="0"/>
          </a:p>
        </p:txBody>
      </p:sp>
    </p:spTree>
    <p:extLst>
      <p:ext uri="{BB962C8B-B14F-4D97-AF65-F5344CB8AC3E}">
        <p14:creationId xmlns:p14="http://schemas.microsoft.com/office/powerpoint/2010/main" val="391044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EC1E4-7F70-4042-A50E-3F179A141C91}"/>
              </a:ext>
            </a:extLst>
          </p:cNvPr>
          <p:cNvSpPr>
            <a:spLocks noGrp="1"/>
          </p:cNvSpPr>
          <p:nvPr>
            <p:ph type="title"/>
          </p:nvPr>
        </p:nvSpPr>
        <p:spPr/>
        <p:txBody>
          <a:bodyPr/>
          <a:lstStyle/>
          <a:p>
            <a:r>
              <a:rPr lang="en-US" b="1" dirty="0">
                <a:solidFill>
                  <a:srgbClr val="C00000"/>
                </a:solidFill>
              </a:rPr>
              <a:t>Yellow Peril </a:t>
            </a:r>
          </a:p>
        </p:txBody>
      </p:sp>
      <p:sp>
        <p:nvSpPr>
          <p:cNvPr id="3" name="Content Placeholder 2">
            <a:extLst>
              <a:ext uri="{FF2B5EF4-FFF2-40B4-BE49-F238E27FC236}">
                <a16:creationId xmlns:a16="http://schemas.microsoft.com/office/drawing/2014/main" id="{DA4BCC5E-6611-9D4A-8EB2-434B4E9B65D1}"/>
              </a:ext>
            </a:extLst>
          </p:cNvPr>
          <p:cNvSpPr>
            <a:spLocks noGrp="1"/>
          </p:cNvSpPr>
          <p:nvPr>
            <p:ph idx="1"/>
          </p:nvPr>
        </p:nvSpPr>
        <p:spPr/>
        <p:txBody>
          <a:bodyPr/>
          <a:lstStyle/>
          <a:p>
            <a:r>
              <a:rPr lang="en-US" dirty="0"/>
              <a:t>Anti-Chinese bias became part of the Yellow Peril language</a:t>
            </a:r>
          </a:p>
          <a:p>
            <a:r>
              <a:rPr lang="en-US" dirty="0">
                <a:hlinkClick r:id="rId2"/>
              </a:rPr>
              <a:t>Yellow Peril </a:t>
            </a:r>
            <a:r>
              <a:rPr lang="en-US" dirty="0"/>
              <a:t>refers to a general fear, mistrust, and hatred of, first, Chinese in the US, and then these negative sentiments were transferred to other Asian-ethnic immigrant groups: Japanese, Korean, and Indian</a:t>
            </a:r>
          </a:p>
          <a:p>
            <a:r>
              <a:rPr lang="en-US" dirty="0">
                <a:hlinkClick r:id="rId3"/>
              </a:rPr>
              <a:t>Yellow Peril </a:t>
            </a:r>
            <a:r>
              <a:rPr lang="en-US" dirty="0"/>
              <a:t>sentiment fueled many anti-Asian US initiatives, such as the </a:t>
            </a:r>
            <a:r>
              <a:rPr lang="en-US" dirty="0">
                <a:hlinkClick r:id="rId4"/>
              </a:rPr>
              <a:t>1882 Chinese Exclusion Act</a:t>
            </a:r>
            <a:r>
              <a:rPr lang="en-US" dirty="0"/>
              <a:t>, the </a:t>
            </a:r>
            <a:r>
              <a:rPr lang="en-US" dirty="0">
                <a:hlinkClick r:id="rId5"/>
              </a:rPr>
              <a:t>Gentleman’s Agreement</a:t>
            </a:r>
            <a:r>
              <a:rPr lang="en-US" dirty="0"/>
              <a:t>, and the </a:t>
            </a:r>
            <a:r>
              <a:rPr lang="en-US" dirty="0">
                <a:hlinkClick r:id="rId6"/>
              </a:rPr>
              <a:t>Cable Act </a:t>
            </a:r>
            <a:endParaRPr lang="en-US" dirty="0"/>
          </a:p>
          <a:p>
            <a:r>
              <a:rPr lang="en-US" dirty="0"/>
              <a:t>The most important thing to note is that </a:t>
            </a:r>
            <a:r>
              <a:rPr lang="en-US" dirty="0">
                <a:hlinkClick r:id="rId7"/>
              </a:rPr>
              <a:t>Yellow Peril sentiment </a:t>
            </a:r>
            <a:r>
              <a:rPr lang="en-US" dirty="0"/>
              <a:t>reduces Asians to always being foreign, never considered American</a:t>
            </a:r>
          </a:p>
          <a:p>
            <a:endParaRPr lang="en-US" dirty="0"/>
          </a:p>
        </p:txBody>
      </p:sp>
    </p:spTree>
    <p:extLst>
      <p:ext uri="{BB962C8B-B14F-4D97-AF65-F5344CB8AC3E}">
        <p14:creationId xmlns:p14="http://schemas.microsoft.com/office/powerpoint/2010/main" val="2092911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D14A8-089B-F944-9767-4CEC9333C8FA}"/>
              </a:ext>
            </a:extLst>
          </p:cNvPr>
          <p:cNvSpPr>
            <a:spLocks noGrp="1"/>
          </p:cNvSpPr>
          <p:nvPr>
            <p:ph type="title"/>
          </p:nvPr>
        </p:nvSpPr>
        <p:spPr/>
        <p:txBody>
          <a:bodyPr/>
          <a:lstStyle/>
          <a:p>
            <a:r>
              <a:rPr lang="en-US" b="1" dirty="0">
                <a:solidFill>
                  <a:srgbClr val="C00000"/>
                </a:solidFill>
              </a:rPr>
              <a:t>Asians becoming Americans</a:t>
            </a:r>
          </a:p>
        </p:txBody>
      </p:sp>
      <p:sp>
        <p:nvSpPr>
          <p:cNvPr id="3" name="Content Placeholder 2">
            <a:extLst>
              <a:ext uri="{FF2B5EF4-FFF2-40B4-BE49-F238E27FC236}">
                <a16:creationId xmlns:a16="http://schemas.microsoft.com/office/drawing/2014/main" id="{1A4D68F7-4D15-424B-B730-BEC92E25ADBA}"/>
              </a:ext>
            </a:extLst>
          </p:cNvPr>
          <p:cNvSpPr>
            <a:spLocks noGrp="1"/>
          </p:cNvSpPr>
          <p:nvPr>
            <p:ph idx="1"/>
          </p:nvPr>
        </p:nvSpPr>
        <p:spPr>
          <a:xfrm>
            <a:off x="838200" y="1825625"/>
            <a:ext cx="10515600" cy="4901746"/>
          </a:xfrm>
        </p:spPr>
        <p:txBody>
          <a:bodyPr>
            <a:normAutofit lnSpcReduction="10000"/>
          </a:bodyPr>
          <a:lstStyle/>
          <a:p>
            <a:r>
              <a:rPr lang="en-US" dirty="0"/>
              <a:t>Historically anti-Chinese prejudice became anti-Asian racism once the ethnic particularities of being Chinese in the US were flattened into the racial category of “</a:t>
            </a:r>
            <a:r>
              <a:rPr lang="en-US" i="1" dirty="0"/>
              <a:t>Oriental</a:t>
            </a:r>
            <a:r>
              <a:rPr lang="en-US" dirty="0"/>
              <a:t>” (past) now, ASIAN</a:t>
            </a:r>
          </a:p>
          <a:p>
            <a:pPr lvl="1"/>
            <a:r>
              <a:rPr lang="en-US" dirty="0"/>
              <a:t>[Note: </a:t>
            </a:r>
            <a:r>
              <a:rPr lang="en-US" dirty="0">
                <a:hlinkClick r:id="rId2"/>
              </a:rPr>
              <a:t>NO ONE uses the term “Oriental” anymore</a:t>
            </a:r>
            <a:r>
              <a:rPr lang="en-US" dirty="0"/>
              <a:t>—it is akin to calling African Americans ”Negro”—don’t do it]</a:t>
            </a:r>
          </a:p>
          <a:p>
            <a:r>
              <a:rPr lang="en-US" dirty="0"/>
              <a:t>Asians in the US eventually became </a:t>
            </a:r>
            <a:r>
              <a:rPr lang="en-US" dirty="0">
                <a:hlinkClick r:id="rId3"/>
              </a:rPr>
              <a:t>Asian Americans</a:t>
            </a:r>
            <a:r>
              <a:rPr lang="en-US" dirty="0"/>
              <a:t>, officially </a:t>
            </a:r>
            <a:r>
              <a:rPr lang="en-US" dirty="0">
                <a:hlinkClick r:id="rId4"/>
              </a:rPr>
              <a:t>once racist restrictions against immigration and naturalization were lifted </a:t>
            </a:r>
            <a:r>
              <a:rPr lang="en-US" dirty="0"/>
              <a:t>but also culturally and socially as the US nation became more accepting of non-European people being considered American</a:t>
            </a:r>
          </a:p>
          <a:p>
            <a:r>
              <a:rPr lang="en-US" dirty="0"/>
              <a:t>However, a sizable number of people in the US still regard </a:t>
            </a:r>
            <a:r>
              <a:rPr lang="en-US" dirty="0">
                <a:hlinkClick r:id="rId5"/>
              </a:rPr>
              <a:t>Asian Americans as foreign</a:t>
            </a:r>
            <a:r>
              <a:rPr lang="en-US" dirty="0"/>
              <a:t> rather than as US citizens—which contributes to anti-Asian racism</a:t>
            </a:r>
          </a:p>
        </p:txBody>
      </p:sp>
    </p:spTree>
    <p:extLst>
      <p:ext uri="{BB962C8B-B14F-4D97-AF65-F5344CB8AC3E}">
        <p14:creationId xmlns:p14="http://schemas.microsoft.com/office/powerpoint/2010/main" val="1344896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CDD69-7620-4B4B-BBF3-288789BD9D38}"/>
              </a:ext>
            </a:extLst>
          </p:cNvPr>
          <p:cNvSpPr>
            <a:spLocks noGrp="1"/>
          </p:cNvSpPr>
          <p:nvPr>
            <p:ph type="title"/>
          </p:nvPr>
        </p:nvSpPr>
        <p:spPr/>
        <p:txBody>
          <a:bodyPr/>
          <a:lstStyle/>
          <a:p>
            <a:r>
              <a:rPr lang="en-US" b="1" dirty="0">
                <a:solidFill>
                  <a:srgbClr val="C00000"/>
                </a:solidFill>
              </a:rPr>
              <a:t>Vincent Chin &amp; 9/11 backlash</a:t>
            </a:r>
          </a:p>
        </p:txBody>
      </p:sp>
      <p:sp>
        <p:nvSpPr>
          <p:cNvPr id="3" name="Content Placeholder 2">
            <a:extLst>
              <a:ext uri="{FF2B5EF4-FFF2-40B4-BE49-F238E27FC236}">
                <a16:creationId xmlns:a16="http://schemas.microsoft.com/office/drawing/2014/main" id="{DCBEFE38-5D25-4849-ACE0-D891D430A9A0}"/>
              </a:ext>
            </a:extLst>
          </p:cNvPr>
          <p:cNvSpPr>
            <a:spLocks noGrp="1"/>
          </p:cNvSpPr>
          <p:nvPr>
            <p:ph idx="1"/>
          </p:nvPr>
        </p:nvSpPr>
        <p:spPr/>
        <p:txBody>
          <a:bodyPr/>
          <a:lstStyle/>
          <a:p>
            <a:r>
              <a:rPr lang="en-US" dirty="0"/>
              <a:t>Two instances that show how Asian Americans continue to be seen as “foreign” rather than as US citizens and fully American:</a:t>
            </a:r>
          </a:p>
          <a:p>
            <a:r>
              <a:rPr lang="en-US" dirty="0">
                <a:hlinkClick r:id="rId2"/>
              </a:rPr>
              <a:t>Vincent Chin</a:t>
            </a:r>
            <a:r>
              <a:rPr lang="en-US" dirty="0"/>
              <a:t>—a Chinese American engineer who was brutally murdered by two white men who accused him of stealing their jobs during the Detroit auto industry slump</a:t>
            </a:r>
          </a:p>
          <a:p>
            <a:r>
              <a:rPr lang="en-US" dirty="0">
                <a:hlinkClick r:id="rId3"/>
              </a:rPr>
              <a:t>The on-going harassment and demonization of South Asian Americans, Muslim Americans, and Arab Americans in the wake of 9/11 </a:t>
            </a:r>
            <a:r>
              <a:rPr lang="en-US" dirty="0"/>
              <a:t>– many of the people in the aforementioned groups have described </a:t>
            </a:r>
            <a:r>
              <a:rPr lang="en-US" dirty="0">
                <a:hlinkClick r:id="rId4"/>
              </a:rPr>
              <a:t>harassment and racism </a:t>
            </a:r>
            <a:r>
              <a:rPr lang="en-US" dirty="0"/>
              <a:t>that have led to fear, stigmatization, and </a:t>
            </a:r>
            <a:r>
              <a:rPr lang="en-US" dirty="0">
                <a:hlinkClick r:id="rId5"/>
              </a:rPr>
              <a:t>murder</a:t>
            </a:r>
            <a:endParaRPr lang="en-US" dirty="0"/>
          </a:p>
        </p:txBody>
      </p:sp>
    </p:spTree>
    <p:extLst>
      <p:ext uri="{BB962C8B-B14F-4D97-AF65-F5344CB8AC3E}">
        <p14:creationId xmlns:p14="http://schemas.microsoft.com/office/powerpoint/2010/main" val="2591970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B8A74-1CE0-2C46-830E-34C03A1815C1}"/>
              </a:ext>
            </a:extLst>
          </p:cNvPr>
          <p:cNvSpPr>
            <a:spLocks noGrp="1"/>
          </p:cNvSpPr>
          <p:nvPr>
            <p:ph type="title"/>
          </p:nvPr>
        </p:nvSpPr>
        <p:spPr/>
        <p:txBody>
          <a:bodyPr/>
          <a:lstStyle/>
          <a:p>
            <a:r>
              <a:rPr lang="en-US" b="1" dirty="0">
                <a:solidFill>
                  <a:srgbClr val="C00000"/>
                </a:solidFill>
              </a:rPr>
              <a:t>Why saying “Chinese Virus” is racist</a:t>
            </a:r>
          </a:p>
        </p:txBody>
      </p:sp>
      <p:sp>
        <p:nvSpPr>
          <p:cNvPr id="3" name="Content Placeholder 2">
            <a:extLst>
              <a:ext uri="{FF2B5EF4-FFF2-40B4-BE49-F238E27FC236}">
                <a16:creationId xmlns:a16="http://schemas.microsoft.com/office/drawing/2014/main" id="{41CCF865-FFA1-4C45-A23C-19866F88BD8C}"/>
              </a:ext>
            </a:extLst>
          </p:cNvPr>
          <p:cNvSpPr>
            <a:spLocks noGrp="1"/>
          </p:cNvSpPr>
          <p:nvPr>
            <p:ph idx="1"/>
          </p:nvPr>
        </p:nvSpPr>
        <p:spPr/>
        <p:txBody>
          <a:bodyPr>
            <a:normAutofit/>
          </a:bodyPr>
          <a:lstStyle/>
          <a:p>
            <a:r>
              <a:rPr lang="en-US" dirty="0"/>
              <a:t>The World Health Organization (WHO) has been clear in explaining </a:t>
            </a:r>
            <a:r>
              <a:rPr lang="en-US" dirty="0">
                <a:hlinkClick r:id="rId2"/>
              </a:rPr>
              <a:t>why the official name for the novel coronavirus is COVID-19</a:t>
            </a:r>
            <a:r>
              <a:rPr lang="en-US" dirty="0"/>
              <a:t>. They want </a:t>
            </a:r>
            <a:r>
              <a:rPr lang="en-US" dirty="0">
                <a:hlinkClick r:id="rId3"/>
              </a:rPr>
              <a:t>to avoid the stigmatization that has happened in the past </a:t>
            </a:r>
            <a:r>
              <a:rPr lang="en-US" dirty="0"/>
              <a:t>when diseases have been affiliated with geographic regions or ethnicities</a:t>
            </a:r>
          </a:p>
          <a:p>
            <a:r>
              <a:rPr lang="en-US" dirty="0"/>
              <a:t>Though the virus may have first originated in Wuhan, China, it has become a global pandemic. And as the WHO and </a:t>
            </a:r>
            <a:r>
              <a:rPr lang="en-US" dirty="0">
                <a:hlinkClick r:id="rId4"/>
              </a:rPr>
              <a:t>many other organizations</a:t>
            </a:r>
            <a:r>
              <a:rPr lang="en-US" dirty="0"/>
              <a:t> have noted, to mis-name the virus and call it by its point of origin </a:t>
            </a:r>
            <a:r>
              <a:rPr lang="en-US" dirty="0">
                <a:hlinkClick r:id="rId5"/>
              </a:rPr>
              <a:t>engages in racist practices of blaming a region and by extension a group of people with this disease</a:t>
            </a:r>
            <a:r>
              <a:rPr lang="en-US" dirty="0"/>
              <a:t>.</a:t>
            </a:r>
          </a:p>
        </p:txBody>
      </p:sp>
    </p:spTree>
    <p:extLst>
      <p:ext uri="{BB962C8B-B14F-4D97-AF65-F5344CB8AC3E}">
        <p14:creationId xmlns:p14="http://schemas.microsoft.com/office/powerpoint/2010/main" val="165244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B8A74-1CE0-2C46-830E-34C03A1815C1}"/>
              </a:ext>
            </a:extLst>
          </p:cNvPr>
          <p:cNvSpPr>
            <a:spLocks noGrp="1"/>
          </p:cNvSpPr>
          <p:nvPr>
            <p:ph type="title"/>
          </p:nvPr>
        </p:nvSpPr>
        <p:spPr/>
        <p:txBody>
          <a:bodyPr/>
          <a:lstStyle/>
          <a:p>
            <a:r>
              <a:rPr lang="en-US" b="1" dirty="0">
                <a:solidFill>
                  <a:srgbClr val="C00000"/>
                </a:solidFill>
              </a:rPr>
              <a:t>Why saying “Chinese Virus” is racist</a:t>
            </a:r>
          </a:p>
        </p:txBody>
      </p:sp>
      <p:sp>
        <p:nvSpPr>
          <p:cNvPr id="3" name="Content Placeholder 2">
            <a:extLst>
              <a:ext uri="{FF2B5EF4-FFF2-40B4-BE49-F238E27FC236}">
                <a16:creationId xmlns:a16="http://schemas.microsoft.com/office/drawing/2014/main" id="{41CCF865-FFA1-4C45-A23C-19866F88BD8C}"/>
              </a:ext>
            </a:extLst>
          </p:cNvPr>
          <p:cNvSpPr>
            <a:spLocks noGrp="1"/>
          </p:cNvSpPr>
          <p:nvPr>
            <p:ph idx="1"/>
          </p:nvPr>
        </p:nvSpPr>
        <p:spPr>
          <a:xfrm>
            <a:off x="838200" y="1825624"/>
            <a:ext cx="10515600" cy="5032375"/>
          </a:xfrm>
        </p:spPr>
        <p:txBody>
          <a:bodyPr>
            <a:normAutofit/>
          </a:bodyPr>
          <a:lstStyle/>
          <a:p>
            <a:r>
              <a:rPr lang="en-US" dirty="0"/>
              <a:t>When </a:t>
            </a:r>
            <a:r>
              <a:rPr lang="en-US" dirty="0">
                <a:hlinkClick r:id="rId2"/>
              </a:rPr>
              <a:t>government officials </a:t>
            </a:r>
            <a:r>
              <a:rPr lang="en-US" dirty="0"/>
              <a:t>and private citizens insist on calling it “Chinese Virus” because the 1918 flu pandemic was referred to as the “Spanish Flu” this reinforces the problem with using “Chinese Virus” since </a:t>
            </a:r>
            <a:r>
              <a:rPr lang="en-US" dirty="0">
                <a:hlinkClick r:id="rId3"/>
              </a:rPr>
              <a:t>the 1918 flu pandemic did not originate in Spain</a:t>
            </a:r>
            <a:r>
              <a:rPr lang="en-US" dirty="0"/>
              <a:t>, so the logic does not hold up</a:t>
            </a:r>
          </a:p>
          <a:p>
            <a:r>
              <a:rPr lang="en-US" dirty="0"/>
              <a:t>And when people say </a:t>
            </a:r>
            <a:r>
              <a:rPr lang="en-US" dirty="0">
                <a:hlinkClick r:id="rId4"/>
              </a:rPr>
              <a:t>it is not racist </a:t>
            </a:r>
            <a:r>
              <a:rPr lang="en-US" dirty="0"/>
              <a:t>to say that the virus originated in China, that would be true if we lived in a world in which systemic racism was not still an issue and </a:t>
            </a:r>
            <a:r>
              <a:rPr lang="en-US" dirty="0">
                <a:hlinkClick r:id="rId5"/>
              </a:rPr>
              <a:t>anti-Asian racism </a:t>
            </a:r>
            <a:r>
              <a:rPr lang="en-US" dirty="0"/>
              <a:t>did not still persist. </a:t>
            </a:r>
          </a:p>
          <a:p>
            <a:r>
              <a:rPr lang="en-US" dirty="0"/>
              <a:t>Using the phrase “Chinese Virus” </a:t>
            </a:r>
            <a:r>
              <a:rPr lang="en-US" dirty="0">
                <a:hlinkClick r:id="rId6"/>
              </a:rPr>
              <a:t>is done deliberately </a:t>
            </a:r>
            <a:r>
              <a:rPr lang="en-US" dirty="0"/>
              <a:t>to blame a country and </a:t>
            </a:r>
            <a:r>
              <a:rPr lang="en-US"/>
              <a:t>people whom </a:t>
            </a:r>
            <a:r>
              <a:rPr lang="en-US" dirty="0"/>
              <a:t>others continue to associate with disease and filth and where </a:t>
            </a:r>
            <a:r>
              <a:rPr lang="en-US" dirty="0">
                <a:hlinkClick r:id="rId7"/>
              </a:rPr>
              <a:t>Chinese Americans and Asian Americans by extension are still seen as foreign</a:t>
            </a:r>
            <a:r>
              <a:rPr lang="en-US" dirty="0"/>
              <a:t>.</a:t>
            </a:r>
          </a:p>
        </p:txBody>
      </p:sp>
    </p:spTree>
    <p:extLst>
      <p:ext uri="{BB962C8B-B14F-4D97-AF65-F5344CB8AC3E}">
        <p14:creationId xmlns:p14="http://schemas.microsoft.com/office/powerpoint/2010/main" val="491685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B8A74-1CE0-2C46-830E-34C03A1815C1}"/>
              </a:ext>
            </a:extLst>
          </p:cNvPr>
          <p:cNvSpPr>
            <a:spLocks noGrp="1"/>
          </p:cNvSpPr>
          <p:nvPr>
            <p:ph type="title"/>
          </p:nvPr>
        </p:nvSpPr>
        <p:spPr/>
        <p:txBody>
          <a:bodyPr/>
          <a:lstStyle/>
          <a:p>
            <a:r>
              <a:rPr lang="en-US" b="1" dirty="0">
                <a:solidFill>
                  <a:srgbClr val="C00000"/>
                </a:solidFill>
              </a:rPr>
              <a:t>Incidents of Anti-Asian harassment/racism</a:t>
            </a:r>
          </a:p>
        </p:txBody>
      </p:sp>
      <p:sp>
        <p:nvSpPr>
          <p:cNvPr id="3" name="Content Placeholder 2">
            <a:extLst>
              <a:ext uri="{FF2B5EF4-FFF2-40B4-BE49-F238E27FC236}">
                <a16:creationId xmlns:a16="http://schemas.microsoft.com/office/drawing/2014/main" id="{41CCF865-FFA1-4C45-A23C-19866F88BD8C}"/>
              </a:ext>
            </a:extLst>
          </p:cNvPr>
          <p:cNvSpPr>
            <a:spLocks noGrp="1"/>
          </p:cNvSpPr>
          <p:nvPr>
            <p:ph idx="1"/>
          </p:nvPr>
        </p:nvSpPr>
        <p:spPr/>
        <p:txBody>
          <a:bodyPr/>
          <a:lstStyle/>
          <a:p>
            <a:r>
              <a:rPr lang="en-US" dirty="0"/>
              <a:t>Since the spread of COVID-19, </a:t>
            </a:r>
            <a:r>
              <a:rPr lang="en-US" dirty="0">
                <a:hlinkClick r:id="rId2"/>
              </a:rPr>
              <a:t>anti-Chinese</a:t>
            </a:r>
            <a:r>
              <a:rPr lang="en-US" dirty="0"/>
              <a:t> and </a:t>
            </a:r>
            <a:r>
              <a:rPr lang="en-US" dirty="0">
                <a:hlinkClick r:id="rId3"/>
              </a:rPr>
              <a:t>anti-Asian harassment, globally</a:t>
            </a:r>
            <a:r>
              <a:rPr lang="en-US" dirty="0"/>
              <a:t>, has been on the rise</a:t>
            </a:r>
          </a:p>
          <a:p>
            <a:r>
              <a:rPr lang="en-US" dirty="0"/>
              <a:t>In the US, </a:t>
            </a:r>
            <a:r>
              <a:rPr lang="en-US" dirty="0">
                <a:hlinkClick r:id="rId4"/>
              </a:rPr>
              <a:t>incidents of anti-Asian racism </a:t>
            </a:r>
            <a:r>
              <a:rPr lang="en-US" dirty="0"/>
              <a:t>has resulted in the following:</a:t>
            </a:r>
          </a:p>
          <a:p>
            <a:pPr lvl="1"/>
            <a:r>
              <a:rPr lang="en-US" dirty="0"/>
              <a:t>Asian Americans are </a:t>
            </a:r>
            <a:r>
              <a:rPr lang="en-US" dirty="0">
                <a:hlinkClick r:id="rId5"/>
              </a:rPr>
              <a:t>sharing stories </a:t>
            </a:r>
            <a:r>
              <a:rPr lang="en-US" dirty="0"/>
              <a:t>of </a:t>
            </a:r>
            <a:r>
              <a:rPr lang="en-US" dirty="0">
                <a:hlinkClick r:id="rId6"/>
              </a:rPr>
              <a:t>harassment</a:t>
            </a:r>
            <a:r>
              <a:rPr lang="en-US" dirty="0"/>
              <a:t>, </a:t>
            </a:r>
            <a:r>
              <a:rPr lang="en-US" dirty="0">
                <a:hlinkClick r:id="rId7"/>
              </a:rPr>
              <a:t>prejudice</a:t>
            </a:r>
            <a:r>
              <a:rPr lang="en-US" dirty="0"/>
              <a:t>, and </a:t>
            </a:r>
            <a:r>
              <a:rPr lang="en-US" dirty="0">
                <a:hlinkClick r:id="rId8"/>
              </a:rPr>
              <a:t>racism</a:t>
            </a:r>
            <a:endParaRPr lang="en-US" dirty="0"/>
          </a:p>
          <a:p>
            <a:pPr lvl="1"/>
            <a:r>
              <a:rPr lang="en-US" dirty="0"/>
              <a:t>The </a:t>
            </a:r>
            <a:r>
              <a:rPr lang="en-US" dirty="0">
                <a:hlinkClick r:id="rId9"/>
              </a:rPr>
              <a:t>NY state attorney general </a:t>
            </a:r>
            <a:r>
              <a:rPr lang="en-US" dirty="0"/>
              <a:t>has created a </a:t>
            </a:r>
            <a:r>
              <a:rPr lang="en-US" dirty="0">
                <a:hlinkClick r:id="rId10"/>
              </a:rPr>
              <a:t>special hotline </a:t>
            </a:r>
            <a:r>
              <a:rPr lang="en-US" dirty="0"/>
              <a:t>for people to report </a:t>
            </a:r>
            <a:r>
              <a:rPr lang="en-US" dirty="0">
                <a:hlinkClick r:id="rId11"/>
              </a:rPr>
              <a:t>anti-Asian harassment</a:t>
            </a:r>
            <a:endParaRPr lang="en-US" dirty="0"/>
          </a:p>
          <a:p>
            <a:pPr lvl="1"/>
            <a:r>
              <a:rPr lang="en-US" dirty="0">
                <a:hlinkClick r:id="rId12"/>
              </a:rPr>
              <a:t>Asian American scholars </a:t>
            </a:r>
            <a:r>
              <a:rPr lang="en-US" dirty="0"/>
              <a:t>have created </a:t>
            </a:r>
            <a:r>
              <a:rPr lang="en-US" dirty="0">
                <a:hlinkClick r:id="rId13"/>
              </a:rPr>
              <a:t>a website for people to report incidents of anti-Asian harassment</a:t>
            </a:r>
            <a:endParaRPr lang="en-US" dirty="0"/>
          </a:p>
          <a:p>
            <a:pPr lvl="1"/>
            <a:r>
              <a:rPr lang="en-US" dirty="0">
                <a:hlinkClick r:id="rId14"/>
              </a:rPr>
              <a:t>Mainstream news outlets </a:t>
            </a:r>
            <a:r>
              <a:rPr lang="en-US" dirty="0"/>
              <a:t>are reporting on </a:t>
            </a:r>
            <a:r>
              <a:rPr lang="en-US" dirty="0">
                <a:hlinkClick r:id="rId15"/>
              </a:rPr>
              <a:t>anti-Asian harassment </a:t>
            </a:r>
            <a:r>
              <a:rPr lang="en-US" dirty="0"/>
              <a:t>connected </a:t>
            </a:r>
            <a:r>
              <a:rPr lang="en-US" dirty="0">
                <a:hlinkClick r:id="rId16"/>
              </a:rPr>
              <a:t>with COVID-19</a:t>
            </a:r>
            <a:endParaRPr lang="en-US" dirty="0"/>
          </a:p>
          <a:p>
            <a:pPr lvl="1"/>
            <a:endParaRPr lang="en-US" dirty="0"/>
          </a:p>
        </p:txBody>
      </p:sp>
    </p:spTree>
    <p:extLst>
      <p:ext uri="{BB962C8B-B14F-4D97-AF65-F5344CB8AC3E}">
        <p14:creationId xmlns:p14="http://schemas.microsoft.com/office/powerpoint/2010/main" val="3568373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613</TotalTime>
  <Words>1582</Words>
  <Application>Microsoft Macintosh PowerPoint</Application>
  <PresentationFormat>Widescreen</PresentationFormat>
  <Paragraphs>65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Anti-Asian Racism &amp; COVID-19</vt:lpstr>
      <vt:lpstr>Racism Defined</vt:lpstr>
      <vt:lpstr>Anti-Asian Racism: A *very* brief history</vt:lpstr>
      <vt:lpstr>Yellow Peril </vt:lpstr>
      <vt:lpstr>Asians becoming Americans</vt:lpstr>
      <vt:lpstr>Vincent Chin &amp; 9/11 backlash</vt:lpstr>
      <vt:lpstr>Why saying “Chinese Virus” is racist</vt:lpstr>
      <vt:lpstr>Why saying “Chinese Virus” is racist</vt:lpstr>
      <vt:lpstr>Incidents of Anti-Asian harassment/racism</vt:lpstr>
      <vt:lpstr>How to be an anti-racist ally</vt:lpstr>
      <vt:lpstr>AAAS Statement about anti-Asian harassment and COVID-19 [released early March 2020]</vt:lpstr>
      <vt:lpstr>Further reading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Anti-Asian Racism &amp; COVID-19</dc:title>
  <dc:creator>Jennifer Ho</dc:creator>
  <cp:lastModifiedBy>Jennifer Ho</cp:lastModifiedBy>
  <cp:revision>71</cp:revision>
  <dcterms:created xsi:type="dcterms:W3CDTF">2020-04-06T18:27:08Z</dcterms:created>
  <dcterms:modified xsi:type="dcterms:W3CDTF">2020-05-11T17:06:46Z</dcterms:modified>
</cp:coreProperties>
</file>