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1" r:id="rId1"/>
  </p:sldMasterIdLst>
  <p:sldIdLst>
    <p:sldId id="256" r:id="rId2"/>
    <p:sldId id="284" r:id="rId3"/>
    <p:sldId id="269" r:id="rId4"/>
    <p:sldId id="257" r:id="rId5"/>
    <p:sldId id="289" r:id="rId6"/>
    <p:sldId id="272" r:id="rId7"/>
    <p:sldId id="268" r:id="rId8"/>
    <p:sldId id="279" r:id="rId9"/>
    <p:sldId id="286" r:id="rId10"/>
    <p:sldId id="271" r:id="rId11"/>
    <p:sldId id="258" r:id="rId12"/>
    <p:sldId id="287" r:id="rId13"/>
    <p:sldId id="259" r:id="rId14"/>
    <p:sldId id="260" r:id="rId15"/>
    <p:sldId id="274" r:id="rId16"/>
    <p:sldId id="273" r:id="rId17"/>
    <p:sldId id="285" r:id="rId18"/>
    <p:sldId id="275" r:id="rId19"/>
    <p:sldId id="262" r:id="rId20"/>
    <p:sldId id="263" r:id="rId21"/>
    <p:sldId id="283" r:id="rId22"/>
    <p:sldId id="277" r:id="rId23"/>
    <p:sldId id="280" r:id="rId24"/>
    <p:sldId id="281" r:id="rId25"/>
    <p:sldId id="282" r:id="rId26"/>
    <p:sldId id="266" r:id="rId27"/>
    <p:sldId id="288" r:id="rId28"/>
    <p:sldId id="264" r:id="rId29"/>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7"/>
    <p:restoredTop sz="94801"/>
  </p:normalViewPr>
  <p:slideViewPr>
    <p:cSldViewPr snapToGrid="0" snapToObjects="1">
      <p:cViewPr varScale="1">
        <p:scale>
          <a:sx n="110" d="100"/>
          <a:sy n="110" d="100"/>
        </p:scale>
        <p:origin x="76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933411-A502-2F4F-A79D-5F951AFCE96E}"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2093C-2550-0E43-8CEB-78973E1AE8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33411-A502-2F4F-A79D-5F951AFCE96E}"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2093C-2550-0E43-8CEB-78973E1AE8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33411-A502-2F4F-A79D-5F951AFCE96E}"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2093C-2550-0E43-8CEB-78973E1AE8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33411-A502-2F4F-A79D-5F951AFCE96E}"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2093C-2550-0E43-8CEB-78973E1AE8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33411-A502-2F4F-A79D-5F951AFCE96E}"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2093C-2550-0E43-8CEB-78973E1AE8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933411-A502-2F4F-A79D-5F951AFCE96E}"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2093C-2550-0E43-8CEB-78973E1AE8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933411-A502-2F4F-A79D-5F951AFCE96E}" type="datetimeFigureOut">
              <a:rPr lang="en-US" smtClean="0"/>
              <a:pPr/>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2093C-2550-0E43-8CEB-78973E1AE8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933411-A502-2F4F-A79D-5F951AFCE96E}" type="datetimeFigureOut">
              <a:rPr lang="en-US" smtClean="0"/>
              <a:pPr/>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2093C-2550-0E43-8CEB-78973E1AE8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33411-A502-2F4F-A79D-5F951AFCE96E}" type="datetimeFigureOut">
              <a:rPr lang="en-US" smtClean="0"/>
              <a:pPr/>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2093C-2550-0E43-8CEB-78973E1AE8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33411-A502-2F4F-A79D-5F951AFCE96E}"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2093C-2550-0E43-8CEB-78973E1AE8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33411-A502-2F4F-A79D-5F951AFCE96E}"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2093C-2550-0E43-8CEB-78973E1AE8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33411-A502-2F4F-A79D-5F951AFCE96E}" type="datetimeFigureOut">
              <a:rPr lang="en-US" smtClean="0"/>
              <a:pPr/>
              <a:t>11/16/2018</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2093C-2550-0E43-8CEB-78973E1AE8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llr.state.md.us/employment/uibenefits.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dr.doleta.gov/directives/attach/UIPL/UIPL_5-17.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28800" y="2321120"/>
            <a:ext cx="8228013" cy="187160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smtClean="0">
                <a:ln>
                  <a:noFill/>
                </a:ln>
                <a:effectLst/>
                <a:uLnTx/>
                <a:uFillTx/>
                <a:latin typeface="+mn-lt"/>
                <a:ea typeface="+mn-ea"/>
                <a:cs typeface="+mn-cs"/>
              </a:rPr>
              <a:t>Navigating	Unemployment Compensation: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smtClean="0">
                <a:ln>
                  <a:noFill/>
                </a:ln>
                <a:effectLst/>
                <a:uLnTx/>
                <a:uFillTx/>
                <a:latin typeface="+mn-lt"/>
                <a:ea typeface="+mn-ea"/>
                <a:cs typeface="+mn-cs"/>
              </a:rPr>
              <a:t>A Workshop for Adjunct	Faculty in Maryland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dirty="0" smtClean="0"/>
              <a:t>Disclaimer: This presentation does not constitute legal advice.</a:t>
            </a:r>
            <a:endParaRPr kumimoji="0" lang="en-US" sz="2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NewFacultyMajorityLogo2016HR.jpg"/>
          <p:cNvPicPr>
            <a:picLocks noChangeAspect="1"/>
          </p:cNvPicPr>
          <p:nvPr/>
        </p:nvPicPr>
        <p:blipFill>
          <a:blip r:embed="rId2"/>
          <a:stretch>
            <a:fillRect/>
          </a:stretch>
        </p:blipFill>
        <p:spPr>
          <a:xfrm>
            <a:off x="1307639" y="624882"/>
            <a:ext cx="3309220" cy="1475667"/>
          </a:xfrm>
          <a:prstGeom prst="rect">
            <a:avLst/>
          </a:prstGeom>
        </p:spPr>
      </p:pic>
      <p:pic>
        <p:nvPicPr>
          <p:cNvPr id="4" name="Picture 3" descr="https://lh3.googleusercontent.com/F3kjnGm5X2U5Ev8Q0WrJ-vLn1FzEEq-DzjmaRHZianG1vorgkUmjSXCB1H7M7a4rv3Uwri_hBKIyFBWjaqRg921mEZTx6ulCXFSf9ZcQjAkpyy9fmviUSSNYw-BW-awh72JF1fSD"/>
          <p:cNvPicPr/>
          <p:nvPr/>
        </p:nvPicPr>
        <p:blipFill>
          <a:blip r:embed="rId3">
            <a:extLst>
              <a:ext uri="{28A0092B-C50C-407E-A947-70E740481C1C}">
                <a14:useLocalDpi xmlns:a14="http://schemas.microsoft.com/office/drawing/2010/main" val="0"/>
              </a:ext>
            </a:extLst>
          </a:blip>
          <a:srcRect/>
          <a:stretch>
            <a:fillRect/>
          </a:stretch>
        </p:blipFill>
        <p:spPr bwMode="auto">
          <a:xfrm>
            <a:off x="8138024" y="330400"/>
            <a:ext cx="2094548" cy="2093486"/>
          </a:xfrm>
          <a:prstGeom prst="rect">
            <a:avLst/>
          </a:prstGeom>
          <a:noFill/>
          <a:ln>
            <a:noFill/>
          </a:ln>
        </p:spPr>
      </p:pic>
    </p:spTree>
    <p:extLst>
      <p:ext uri="{BB962C8B-B14F-4D97-AF65-F5344CB8AC3E}">
        <p14:creationId xmlns:p14="http://schemas.microsoft.com/office/powerpoint/2010/main" val="10505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3565" y="520505"/>
            <a:ext cx="10307780" cy="4585871"/>
          </a:xfrm>
          <a:prstGeom prst="rect">
            <a:avLst/>
          </a:prstGeom>
          <a:noFill/>
        </p:spPr>
        <p:txBody>
          <a:bodyPr wrap="square" rtlCol="0">
            <a:spAutoFit/>
          </a:bodyPr>
          <a:lstStyle/>
          <a:p>
            <a:pPr algn="ctr"/>
            <a:r>
              <a:rPr lang="en-US" sz="3200" dirty="0" smtClean="0">
                <a:hlinkClick r:id="rId2"/>
              </a:rPr>
              <a:t>https</a:t>
            </a:r>
            <a:r>
              <a:rPr lang="en-US" sz="3200" dirty="0">
                <a:hlinkClick r:id="rId2"/>
              </a:rPr>
              <a:t>://</a:t>
            </a:r>
            <a:r>
              <a:rPr lang="en-US" sz="3200" dirty="0" smtClean="0">
                <a:hlinkClick r:id="rId2"/>
              </a:rPr>
              <a:t>www.dllr.state.md.us/employment/uibenefits.shtml</a:t>
            </a:r>
            <a:endParaRPr lang="en-US" sz="3200" dirty="0" smtClean="0"/>
          </a:p>
          <a:p>
            <a:pPr algn="ctr"/>
            <a:endParaRPr lang="en-US" sz="3200" dirty="0"/>
          </a:p>
          <a:p>
            <a:pPr fontAlgn="ctr"/>
            <a:r>
              <a:rPr lang="en-US" sz="2800" b="1" dirty="0" smtClean="0"/>
              <a:t>Note: YOU </a:t>
            </a:r>
            <a:r>
              <a:rPr lang="en-US" sz="2800" b="1" dirty="0"/>
              <a:t>CANNOT FILE OVER THE INTERNET IF:</a:t>
            </a:r>
            <a:endParaRPr lang="en-US" sz="2800" dirty="0"/>
          </a:p>
          <a:p>
            <a:pPr fontAlgn="ctr"/>
            <a:r>
              <a:rPr lang="en-US" sz="2800" dirty="0"/>
              <a:t>You have worked and earned wages from a state other than Maryland in the last 18 months (regardless of where you live).</a:t>
            </a:r>
          </a:p>
          <a:p>
            <a:pPr fontAlgn="ctr"/>
            <a:r>
              <a:rPr lang="en-US" sz="2800" dirty="0"/>
              <a:t>You worked for the Federal Government in the last 18 months.</a:t>
            </a:r>
          </a:p>
          <a:p>
            <a:pPr fontAlgn="ctr"/>
            <a:r>
              <a:rPr lang="en-US" sz="2800" dirty="0"/>
              <a:t>You have worked for more than 3 employers in the last 18 months.</a:t>
            </a:r>
          </a:p>
          <a:p>
            <a:pPr fontAlgn="ctr"/>
            <a:r>
              <a:rPr lang="en-US" sz="2800" dirty="0"/>
              <a:t>You have filed for unemployment insurance in another state in the last 18 months.</a:t>
            </a:r>
          </a:p>
          <a:p>
            <a:pPr algn="ct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process</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r>
              <a:rPr lang="en-US" sz="4000" dirty="0" smtClean="0"/>
              <a:t>Apply online as soon as you’ve completed your work for the semester. There may be some question as to your last day of work– generally it is the last day you have to be on campus.</a:t>
            </a:r>
          </a:p>
          <a:p>
            <a:r>
              <a:rPr lang="en-US" sz="4000" dirty="0" smtClean="0"/>
              <a:t>State where/when asked that you are unemployed because of lack of work</a:t>
            </a:r>
          </a:p>
          <a:p>
            <a:r>
              <a:rPr lang="en-US" sz="4000" dirty="0" smtClean="0"/>
              <a:t>Receive notice of financial eligibility</a:t>
            </a:r>
          </a:p>
          <a:p>
            <a:r>
              <a:rPr lang="en-US" sz="4000" dirty="0" smtClean="0"/>
              <a:t>Respond to any further requests for information – you may receive a questionnaire designed for educational employees with specific questions regarding “reasonable assurance.” Your answer is always that you do not have reasonable assurance </a:t>
            </a:r>
          </a:p>
          <a:p>
            <a:r>
              <a:rPr lang="en-US" sz="4000" dirty="0" smtClean="0"/>
              <a:t>In the event of denial, appeal – pay attention to deadlines and file claims while appealing </a:t>
            </a:r>
          </a:p>
          <a:p>
            <a:endParaRPr lang="en-US" sz="4000" dirty="0"/>
          </a:p>
          <a:p>
            <a:r>
              <a:rPr lang="en-US" sz="4000" dirty="0"/>
              <a:t>https://</a:t>
            </a:r>
            <a:r>
              <a:rPr lang="en-US" sz="4000" dirty="0" err="1"/>
              <a:t>www.dllr.state.md.us</a:t>
            </a:r>
            <a:r>
              <a:rPr lang="en-US" sz="4000" dirty="0"/>
              <a:t>/employment/</a:t>
            </a:r>
            <a:r>
              <a:rPr lang="en-US" sz="4000" dirty="0" err="1"/>
              <a:t>clmtguide</a:t>
            </a:r>
            <a:r>
              <a:rPr lang="en-US" sz="4000" dirty="0"/>
              <a:t>/</a:t>
            </a:r>
            <a:r>
              <a:rPr lang="en-US" sz="4000" dirty="0" err="1"/>
              <a:t>uiclmtpamphlet.pdf</a:t>
            </a:r>
            <a:endParaRPr lang="en-US" sz="4000" dirty="0"/>
          </a:p>
        </p:txBody>
      </p:sp>
    </p:spTree>
    <p:extLst>
      <p:ext uri="{BB962C8B-B14F-4D97-AF65-F5344CB8AC3E}">
        <p14:creationId xmlns:p14="http://schemas.microsoft.com/office/powerpoint/2010/main" val="197579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Search Requirements</a:t>
            </a:r>
            <a:endParaRPr lang="en-US" dirty="0"/>
          </a:p>
        </p:txBody>
      </p:sp>
      <p:sp>
        <p:nvSpPr>
          <p:cNvPr id="3" name="Content Placeholder 2"/>
          <p:cNvSpPr>
            <a:spLocks noGrp="1"/>
          </p:cNvSpPr>
          <p:nvPr>
            <p:ph idx="1"/>
          </p:nvPr>
        </p:nvSpPr>
        <p:spPr/>
        <p:txBody>
          <a:bodyPr>
            <a:normAutofit lnSpcReduction="10000"/>
          </a:bodyPr>
          <a:lstStyle/>
          <a:p>
            <a:r>
              <a:rPr lang="en-US" sz="2600" dirty="0"/>
              <a:t>All Maryland unemployment insurance claimants must be able and available for work. </a:t>
            </a:r>
            <a:r>
              <a:rPr lang="en-US" sz="2600" dirty="0" smtClean="0"/>
              <a:t>You must make 3 or more </a:t>
            </a:r>
            <a:r>
              <a:rPr lang="en-US" sz="2800" dirty="0"/>
              <a:t>work search contacts per week in your customary occupation for which you are qualified </a:t>
            </a:r>
            <a:endParaRPr lang="en-US" sz="2600" dirty="0" smtClean="0"/>
          </a:p>
          <a:p>
            <a:r>
              <a:rPr lang="en-US" sz="2600" dirty="0" smtClean="0"/>
              <a:t>You do not have to accept a job offer is it is not “suitable” or if you have good cause to refuse. </a:t>
            </a:r>
          </a:p>
          <a:p>
            <a:r>
              <a:rPr lang="en-US" sz="2800" dirty="0"/>
              <a:t>Factors which are taken into consideration in determining whether work is suitable include, but are not limited to, previous work experience, prevailing salary for the job in your geographical area, physical and mental fitness, risk to your health, safety, the distance from your home, your length of unemployment, and prospects for obtaining work in your customary occupation. </a:t>
            </a:r>
          </a:p>
          <a:p>
            <a:endParaRPr lang="en-US" sz="2600" dirty="0" smtClean="0"/>
          </a:p>
          <a:p>
            <a:pPr marL="0" indent="0">
              <a:buNone/>
            </a:pPr>
            <a:endParaRPr lang="en-US" dirty="0"/>
          </a:p>
        </p:txBody>
      </p:sp>
    </p:spTree>
    <p:extLst>
      <p:ext uri="{BB962C8B-B14F-4D97-AF65-F5344CB8AC3E}">
        <p14:creationId xmlns:p14="http://schemas.microsoft.com/office/powerpoint/2010/main" val="1852378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4234"/>
            <a:ext cx="10972800" cy="1143000"/>
          </a:xfrm>
        </p:spPr>
        <p:txBody>
          <a:bodyPr>
            <a:normAutofit fontScale="90000"/>
          </a:bodyPr>
          <a:lstStyle/>
          <a:p>
            <a:r>
              <a:rPr lang="en-US" sz="3600" b="1" dirty="0" smtClean="0"/>
              <a:t>Process for responding to</a:t>
            </a:r>
            <a:r>
              <a:rPr lang="en-US" sz="3600" b="1" dirty="0" smtClean="0">
                <a:solidFill>
                  <a:srgbClr val="FF0000"/>
                </a:solidFill>
              </a:rPr>
              <a:t> agency denial or </a:t>
            </a:r>
            <a:br>
              <a:rPr lang="en-US" sz="3600" b="1" dirty="0" smtClean="0">
                <a:solidFill>
                  <a:srgbClr val="FF0000"/>
                </a:solidFill>
              </a:rPr>
            </a:br>
            <a:r>
              <a:rPr lang="en-US" sz="3600" b="1" dirty="0" smtClean="0">
                <a:solidFill>
                  <a:srgbClr val="FF0000"/>
                </a:solidFill>
              </a:rPr>
              <a:t>employer appeal (challenge)</a:t>
            </a:r>
            <a:r>
              <a:rPr lang="en-US" sz="3600" b="1" dirty="0" smtClean="0"/>
              <a:t> </a:t>
            </a:r>
            <a:br>
              <a:rPr lang="en-US" sz="3600" b="1" dirty="0" smtClean="0"/>
            </a:br>
            <a:r>
              <a:rPr lang="en-US" sz="2700" b="1" dirty="0" smtClean="0"/>
              <a:t>(Note: continue to file weekly claims during appeals and do not miss appeal filing deadlines!)</a:t>
            </a:r>
            <a:endParaRPr lang="en-US" sz="2200" dirty="0"/>
          </a:p>
        </p:txBody>
      </p:sp>
      <p:sp>
        <p:nvSpPr>
          <p:cNvPr id="3" name="Content Placeholder 2"/>
          <p:cNvSpPr>
            <a:spLocks noGrp="1"/>
          </p:cNvSpPr>
          <p:nvPr>
            <p:ph idx="1"/>
          </p:nvPr>
        </p:nvSpPr>
        <p:spPr>
          <a:xfrm>
            <a:off x="558020" y="1997613"/>
            <a:ext cx="11633980" cy="4624860"/>
          </a:xfrm>
        </p:spPr>
        <p:txBody>
          <a:bodyPr>
            <a:normAutofit fontScale="55000" lnSpcReduction="20000"/>
          </a:bodyPr>
          <a:lstStyle/>
          <a:p>
            <a:r>
              <a:rPr lang="en-US" dirty="0"/>
              <a:t>A claimant for unemployment insurance who has been denied benefits may file an appeal of that denial to the Appeals Division. An employer may appeal a determination granting benefits to a former employee. You may appeal and request a hearing. The appeal must be filed in writing and must be filed by mail, fax or in person within 15 calendar days from the date the determination was mailed. </a:t>
            </a:r>
            <a:r>
              <a:rPr lang="en-US" dirty="0" smtClean="0"/>
              <a:t>The </a:t>
            </a:r>
            <a:r>
              <a:rPr lang="en-US" dirty="0"/>
              <a:t>last date to file an appeal as well as the address to which the appeal should be directed is printed on both monetary and non-monetary determinations. Your name must be legibly printed and your signature must be included on the request for appeal. Appeals cannot be filed by E-mail. DO NOT FILE AN APPEAL FROM AN INITIAL BENEFIT DETERMINATION TO THE BOARD OF APPEALS.</a:t>
            </a:r>
          </a:p>
          <a:p>
            <a:r>
              <a:rPr lang="en-US" dirty="0"/>
              <a:t>If an appeal is filed, a hearing will be held by a Hearing Examiner, who will then issue a written decision. That decision is appealable by a claimant, an employer or the Department to the Board of Appeals</a:t>
            </a:r>
            <a:r>
              <a:rPr lang="en-US" dirty="0" smtClean="0"/>
              <a:t>.</a:t>
            </a:r>
          </a:p>
          <a:p>
            <a:r>
              <a:rPr lang="en-US" dirty="0"/>
              <a:t>The Board of Appeals is the last level of appeal within this Department. The next level of appeal is the Circuit Court. You have thirty days from the date of the Board of Appeals' decision to file an appeal to a Circuit Court. You may file your appeal in the Circuit Court for Baltimore City or one of the Circuit Courts in a county in Maryland. Your appeal rights are printed on the front page of the Board's decision</a:t>
            </a:r>
            <a:r>
              <a:rPr lang="en-US" dirty="0" smtClean="0"/>
              <a:t>.</a:t>
            </a:r>
          </a:p>
          <a:p>
            <a:r>
              <a:rPr lang="en-US" dirty="0" smtClean="0"/>
              <a:t>An </a:t>
            </a:r>
            <a:r>
              <a:rPr lang="en-US" dirty="0"/>
              <a:t>Administrative Appeal is a petition to the Court to review an agency’s decision-making process for yielding a particular decision or action of that agency. Administrative Appeals may be filed in the Civil Department </a:t>
            </a:r>
            <a:r>
              <a:rPr lang="en-US" dirty="0" smtClean="0"/>
              <a:t>. If </a:t>
            </a:r>
            <a:r>
              <a:rPr lang="en-US" dirty="0"/>
              <a:t>you do not agree with decisions made or actions taken by a state or local government agency, you may file a Petition for Administrative Appeal in the Circuit Court. However, keep in mind that the Court does not substitute its judgment for that of the agency; the purpose of judicial review of agency decisions/actions is to examine its decision-making process in terms of the interpretation of applicable laws and the facts that the agency utilized in making decisions.</a:t>
            </a:r>
          </a:p>
          <a:p>
            <a:pPr marL="457200" indent="-457200">
              <a:buFont typeface="+mj-lt"/>
              <a:buAutoNum type="arabicPeriod"/>
            </a:pPr>
            <a:endParaRPr lang="en-US" sz="2800" dirty="0" smtClean="0"/>
          </a:p>
        </p:txBody>
      </p:sp>
    </p:spTree>
    <p:extLst>
      <p:ext uri="{BB962C8B-B14F-4D97-AF65-F5344CB8AC3E}">
        <p14:creationId xmlns:p14="http://schemas.microsoft.com/office/powerpoint/2010/main" val="1219064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tips – approach and attitude</a:t>
            </a:r>
            <a:endParaRPr lang="en-US" dirty="0"/>
          </a:p>
        </p:txBody>
      </p:sp>
      <p:sp>
        <p:nvSpPr>
          <p:cNvPr id="4" name="Content Placeholder 3"/>
          <p:cNvSpPr>
            <a:spLocks noGrp="1"/>
          </p:cNvSpPr>
          <p:nvPr>
            <p:ph sz="half" idx="1"/>
          </p:nvPr>
        </p:nvSpPr>
        <p:spPr/>
        <p:txBody>
          <a:bodyPr>
            <a:normAutofit/>
          </a:bodyPr>
          <a:lstStyle/>
          <a:p>
            <a:r>
              <a:rPr lang="en-US" sz="4000" dirty="0" smtClean="0"/>
              <a:t>Stay patient and polite</a:t>
            </a:r>
          </a:p>
          <a:p>
            <a:r>
              <a:rPr lang="en-US" sz="4000" dirty="0" smtClean="0"/>
              <a:t>Keep it simple</a:t>
            </a:r>
          </a:p>
        </p:txBody>
      </p:sp>
      <p:sp>
        <p:nvSpPr>
          <p:cNvPr id="5" name="Content Placeholder 4"/>
          <p:cNvSpPr>
            <a:spLocks noGrp="1"/>
          </p:cNvSpPr>
          <p:nvPr>
            <p:ph sz="half" idx="2"/>
          </p:nvPr>
        </p:nvSpPr>
        <p:spPr>
          <a:xfrm>
            <a:off x="6197600" y="1600203"/>
            <a:ext cx="5384800" cy="2127735"/>
          </a:xfrm>
        </p:spPr>
        <p:txBody>
          <a:bodyPr>
            <a:normAutofit/>
          </a:bodyPr>
          <a:lstStyle/>
          <a:p>
            <a:r>
              <a:rPr lang="en-US" sz="4000" dirty="0" smtClean="0"/>
              <a:t>Be honest but understand the law</a:t>
            </a:r>
          </a:p>
          <a:p>
            <a:r>
              <a:rPr lang="en-US" sz="4000" dirty="0" smtClean="0"/>
              <a:t>Stand up for yourself</a:t>
            </a:r>
          </a:p>
        </p:txBody>
      </p:sp>
      <p:sp>
        <p:nvSpPr>
          <p:cNvPr id="6" name="TextBox 5"/>
          <p:cNvSpPr txBox="1"/>
          <p:nvPr/>
        </p:nvSpPr>
        <p:spPr>
          <a:xfrm>
            <a:off x="609601" y="3830897"/>
            <a:ext cx="11125200" cy="3539430"/>
          </a:xfrm>
          <a:prstGeom prst="rect">
            <a:avLst/>
          </a:prstGeom>
          <a:noFill/>
        </p:spPr>
        <p:txBody>
          <a:bodyPr wrap="square" rtlCol="0">
            <a:spAutoFit/>
          </a:bodyPr>
          <a:lstStyle/>
          <a:p>
            <a:pPr>
              <a:buFont typeface="Arial" pitchFamily="34" charset="0"/>
              <a:buChar char="•"/>
            </a:pPr>
            <a:r>
              <a:rPr lang="en-US" sz="3200" dirty="0" smtClean="0"/>
              <a:t> Do NOT use the word “contract” since it is not applicable for contingent academic employment.  Say “employment documents.”</a:t>
            </a:r>
          </a:p>
          <a:p>
            <a:pPr>
              <a:buFont typeface="Arial" pitchFamily="34" charset="0"/>
              <a:buChar char="•"/>
            </a:pPr>
            <a:r>
              <a:rPr lang="en-US" sz="3200" dirty="0" smtClean="0"/>
              <a:t>Get help!  File with your colleagues, get help from SEIU Local 500, ask questions, write your state representative and senator about your experience or if you need help in case of a challenge or denial</a:t>
            </a:r>
            <a:endParaRPr lang="en-US" dirty="0"/>
          </a:p>
        </p:txBody>
      </p:sp>
    </p:spTree>
    <p:extLst>
      <p:ext uri="{BB962C8B-B14F-4D97-AF65-F5344CB8AC3E}">
        <p14:creationId xmlns:p14="http://schemas.microsoft.com/office/powerpoint/2010/main" val="19600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Tips: Documentation to collect</a:t>
            </a:r>
            <a:endParaRPr lang="en-US" dirty="0"/>
          </a:p>
        </p:txBody>
      </p:sp>
      <p:sp>
        <p:nvSpPr>
          <p:cNvPr id="3" name="Content Placeholder 2"/>
          <p:cNvSpPr>
            <a:spLocks noGrp="1"/>
          </p:cNvSpPr>
          <p:nvPr>
            <p:ph idx="1"/>
          </p:nvPr>
        </p:nvSpPr>
        <p:spPr/>
        <p:txBody>
          <a:bodyPr/>
          <a:lstStyle/>
          <a:p>
            <a:r>
              <a:rPr lang="en-US" dirty="0" smtClean="0"/>
              <a:t>Summer teaching request and response(s)</a:t>
            </a:r>
          </a:p>
          <a:p>
            <a:r>
              <a:rPr lang="en-US" dirty="0" smtClean="0"/>
              <a:t>Evidence of summer term/summer courses being offered to students (even if not in your field)</a:t>
            </a:r>
          </a:p>
          <a:p>
            <a:r>
              <a:rPr lang="en-US" dirty="0" smtClean="0"/>
              <a:t>Employment documents and institutional documents with language describing the contingent nature of your employment (see example)</a:t>
            </a:r>
          </a:p>
          <a:p>
            <a:r>
              <a:rPr lang="en-US" dirty="0" smtClean="0"/>
              <a:t>Evidence of your classes or those of other adjuncts being canceled or reassigned in the past (emails, letters)</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5926" y="478302"/>
            <a:ext cx="10635175" cy="4832092"/>
          </a:xfrm>
          <a:prstGeom prst="rect">
            <a:avLst/>
          </a:prstGeom>
          <a:noFill/>
        </p:spPr>
        <p:txBody>
          <a:bodyPr wrap="square" rtlCol="0">
            <a:spAutoFit/>
          </a:bodyPr>
          <a:lstStyle/>
          <a:p>
            <a:r>
              <a:rPr lang="en-US" sz="2800" b="1" dirty="0" smtClean="0"/>
              <a:t>Essential claims and arguments:</a:t>
            </a:r>
          </a:p>
          <a:p>
            <a:r>
              <a:rPr lang="en-US" sz="2800" b="1" dirty="0" smtClean="0"/>
              <a:t>Key elements: </a:t>
            </a:r>
          </a:p>
          <a:p>
            <a:endParaRPr lang="en-US" sz="2800" b="1" dirty="0"/>
          </a:p>
          <a:p>
            <a:pPr marL="514350" indent="-514350">
              <a:buFont typeface="+mj-lt"/>
              <a:buAutoNum type="arabicPeriod"/>
            </a:pPr>
            <a:r>
              <a:rPr lang="en-US" sz="2800" b="1" dirty="0" smtClean="0"/>
              <a:t>NO CONTRACT (avoid using that term!)</a:t>
            </a:r>
          </a:p>
          <a:p>
            <a:pPr marL="514350" indent="-514350">
              <a:buFont typeface="+mj-lt"/>
              <a:buAutoNum type="arabicPeriod"/>
            </a:pPr>
            <a:r>
              <a:rPr lang="en-US" sz="2800" b="1" dirty="0" smtClean="0"/>
              <a:t>NOT OFFERED WORK (OR OFFERED LESS WORK) IN </a:t>
            </a:r>
            <a:r>
              <a:rPr lang="en-US" sz="2800" b="1" u="sng" dirty="0" smtClean="0"/>
              <a:t>NEXT</a:t>
            </a:r>
            <a:r>
              <a:rPr lang="en-US" sz="2800" b="1" dirty="0" smtClean="0"/>
              <a:t> ACADEMIC TERM, WHICH IS SUMMER, if summer classes are offered</a:t>
            </a:r>
          </a:p>
          <a:p>
            <a:pPr marL="514350" indent="-514350">
              <a:buFont typeface="+mj-lt"/>
              <a:buAutoNum type="arabicPeriod"/>
            </a:pPr>
            <a:r>
              <a:rPr lang="en-US" sz="2800" b="1" dirty="0" smtClean="0"/>
              <a:t>SUMMER IS NOT A VACATION PERIOD</a:t>
            </a:r>
          </a:p>
          <a:p>
            <a:pPr marL="514350" indent="-514350">
              <a:buFont typeface="+mj-lt"/>
              <a:buAutoNum type="arabicPeriod"/>
            </a:pPr>
            <a:r>
              <a:rPr lang="en-US" sz="2800" b="1" dirty="0" smtClean="0"/>
              <a:t>IN </a:t>
            </a:r>
            <a:r>
              <a:rPr lang="en-US" sz="2800" b="1" u="sng" dirty="0" smtClean="0"/>
              <a:t>ANY</a:t>
            </a:r>
            <a:r>
              <a:rPr lang="en-US" sz="2800" b="1" dirty="0" smtClean="0"/>
              <a:t> TERM, ADJUNCT WORK CONTAINS CONTINGENCIES WITHIN THE EMPLOYER’S CONTROL BECAUSE CLASSES CAN BE RESCINDED OR REASSIGNED AT ANY TIME FOR ANY REASON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8843"/>
            <a:ext cx="10972800" cy="6555641"/>
          </a:xfrm>
          <a:prstGeom prst="rect">
            <a:avLst/>
          </a:prstGeom>
        </p:spPr>
        <p:txBody>
          <a:bodyPr wrap="square">
            <a:spAutoFit/>
          </a:bodyPr>
          <a:lstStyle/>
          <a:p>
            <a:r>
              <a:rPr lang="en-US" sz="2800" b="1" dirty="0"/>
              <a:t>Essential claims and </a:t>
            </a:r>
            <a:r>
              <a:rPr lang="en-US" sz="2800" b="1" dirty="0" smtClean="0"/>
              <a:t>arguments : Language to use</a:t>
            </a:r>
          </a:p>
          <a:p>
            <a:endParaRPr lang="en-US" sz="1200" b="1" dirty="0"/>
          </a:p>
          <a:p>
            <a:r>
              <a:rPr lang="en-US" sz="2800" dirty="0" smtClean="0"/>
              <a:t>1</a:t>
            </a:r>
            <a:r>
              <a:rPr lang="en-US" sz="2800" dirty="0"/>
              <a:t>. </a:t>
            </a:r>
            <a:r>
              <a:rPr lang="en-US" sz="2800" dirty="0" smtClean="0"/>
              <a:t>Part-time adjunct </a:t>
            </a:r>
            <a:r>
              <a:rPr lang="en-US" sz="2800" dirty="0"/>
              <a:t>faculty do not have “contracts” as defined for UC. (See UIPL 5-17.)  </a:t>
            </a:r>
            <a:r>
              <a:rPr lang="en-US" sz="2800" dirty="0" smtClean="0"/>
              <a:t>For FT NTT faculty, summer as next term is key, as well as nature of employment documents.</a:t>
            </a:r>
            <a:endParaRPr lang="en-US" sz="2800" dirty="0"/>
          </a:p>
          <a:p>
            <a:r>
              <a:rPr lang="en-US" sz="2800" dirty="0"/>
              <a:t>2.Reason for separation = “I am unemployed due to lack of work in the next academic term.”  </a:t>
            </a:r>
            <a:r>
              <a:rPr lang="en-US" sz="2800" dirty="0">
                <a:solidFill>
                  <a:srgbClr val="FF0000"/>
                </a:solidFill>
              </a:rPr>
              <a:t>If applying at end of spring, the next academic term at most colleges is summer.  </a:t>
            </a:r>
            <a:r>
              <a:rPr lang="en-US" sz="2800" dirty="0"/>
              <a:t>Be prepared to explain that Summer is </a:t>
            </a:r>
            <a:r>
              <a:rPr lang="en-US" sz="2800" b="1" dirty="0"/>
              <a:t>not</a:t>
            </a:r>
            <a:r>
              <a:rPr lang="en-US" sz="2800" dirty="0"/>
              <a:t> a vacation or recess in higher </a:t>
            </a:r>
            <a:r>
              <a:rPr lang="en-US" sz="2800" dirty="0" smtClean="0"/>
              <a:t>education.</a:t>
            </a:r>
            <a:endParaRPr lang="en-US" sz="2800" dirty="0"/>
          </a:p>
          <a:p>
            <a:r>
              <a:rPr lang="en-US" sz="2800" dirty="0"/>
              <a:t>3. I am unemployed at the end of </a:t>
            </a:r>
            <a:r>
              <a:rPr lang="en-US" sz="2800" b="1" i="1" dirty="0"/>
              <a:t>every</a:t>
            </a:r>
            <a:r>
              <a:rPr lang="en-US" sz="2800" dirty="0"/>
              <a:t> semester (not continuously employed) because I do not have a contract or “reasonable assurance” of reappointment</a:t>
            </a:r>
            <a:r>
              <a:rPr lang="en-US" sz="2800" dirty="0" smtClean="0"/>
              <a:t>.</a:t>
            </a:r>
          </a:p>
          <a:p>
            <a:r>
              <a:rPr lang="en-US" sz="2800" dirty="0" smtClean="0"/>
              <a:t>4. </a:t>
            </a:r>
            <a:r>
              <a:rPr lang="en-US" sz="2800" b="1" dirty="0" smtClean="0"/>
              <a:t>As an adjunct faculty member, by definition I do not have “reasonable assurance” of continued employment because the employment I am offered contains contingencies within the employer’s control.</a:t>
            </a:r>
            <a:endParaRPr lang="en-US" sz="2800" b="1" dirty="0"/>
          </a:p>
        </p:txBody>
      </p:sp>
    </p:spTree>
    <p:extLst>
      <p:ext uri="{BB962C8B-B14F-4D97-AF65-F5344CB8AC3E}">
        <p14:creationId xmlns:p14="http://schemas.microsoft.com/office/powerpoint/2010/main" val="3434596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8296" y="1181685"/>
            <a:ext cx="10030264"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ase"/>
            <a:r>
              <a:rPr lang="en-US" sz="2400" i="1" dirty="0" smtClean="0"/>
              <a:t>“The College </a:t>
            </a:r>
            <a:r>
              <a:rPr lang="en-US" sz="2400" b="1" i="1" dirty="0" smtClean="0">
                <a:solidFill>
                  <a:srgbClr val="FF0000"/>
                </a:solidFill>
              </a:rPr>
              <a:t>reserves the right</a:t>
            </a:r>
            <a:r>
              <a:rPr lang="en-US" sz="2400" i="1" dirty="0" smtClean="0"/>
              <a:t> to cancel this contract and/or class(</a:t>
            </a:r>
            <a:r>
              <a:rPr lang="en-US" sz="2400" i="1" dirty="0" err="1" smtClean="0"/>
              <a:t>es</a:t>
            </a:r>
            <a:r>
              <a:rPr lang="en-US" sz="2400" i="1" dirty="0" smtClean="0"/>
              <a:t>) </a:t>
            </a:r>
            <a:r>
              <a:rPr lang="en-US" sz="2400" b="1" i="1" dirty="0" smtClean="0">
                <a:solidFill>
                  <a:srgbClr val="FF0000"/>
                </a:solidFill>
              </a:rPr>
              <a:t>for any or no reason</a:t>
            </a:r>
            <a:r>
              <a:rPr lang="en-US" sz="2400" i="1" dirty="0" smtClean="0"/>
              <a:t>, including but not limited to, </a:t>
            </a:r>
            <a:r>
              <a:rPr lang="en-US" sz="2400" b="1" i="1" dirty="0" smtClean="0"/>
              <a:t>if enrollment is insufficient, or if the College determines it must assign the class(</a:t>
            </a:r>
            <a:r>
              <a:rPr lang="en-US" sz="2400" b="1" i="1" dirty="0" err="1" smtClean="0"/>
              <a:t>es</a:t>
            </a:r>
            <a:r>
              <a:rPr lang="en-US" sz="2400" b="1" i="1" dirty="0" smtClean="0"/>
              <a:t>) to a full-time faculty member, </a:t>
            </a:r>
            <a:r>
              <a:rPr lang="en-US" sz="2400" b="1" i="1" dirty="0" smtClean="0">
                <a:solidFill>
                  <a:srgbClr val="FF0000"/>
                </a:solidFill>
              </a:rPr>
              <a:t>or for any other reason</a:t>
            </a:r>
            <a:r>
              <a:rPr lang="en-US" sz="2400" i="1" dirty="0" smtClean="0"/>
              <a:t>. This contract and employment is subject to all appropriate College approvals and policies. Contracts are offered by semester and/or academic year, </a:t>
            </a:r>
            <a:r>
              <a:rPr lang="en-US" sz="2400" i="1" dirty="0" smtClean="0">
                <a:solidFill>
                  <a:srgbClr val="FF0000"/>
                </a:solidFill>
              </a:rPr>
              <a:t>based on the needs of the College</a:t>
            </a:r>
            <a:r>
              <a:rPr lang="en-US" sz="2400" i="1" dirty="0" smtClean="0"/>
              <a:t>. Acceptance of this contract </a:t>
            </a:r>
            <a:r>
              <a:rPr lang="en-US" sz="2400" b="1" i="1" dirty="0" smtClean="0"/>
              <a:t>does not guarantee that the College will offer you additional contracts in the future</a:t>
            </a:r>
            <a:r>
              <a:rPr lang="en-US" sz="2400" i="1" dirty="0" smtClean="0"/>
              <a:t>.” [Cuyahoga Community College, Ohio]</a:t>
            </a:r>
          </a:p>
          <a:p>
            <a:pPr fontAlgn="base"/>
            <a:endParaRPr lang="en-US" sz="2400" i="1" dirty="0"/>
          </a:p>
          <a:p>
            <a:pPr fontAlgn="base"/>
            <a:r>
              <a:rPr lang="en-US" sz="2400" dirty="0"/>
              <a:t>Adjunct faculty receive assignments ranging from one day to one semester and contracts for adjunct faculty teaching credit courses are for one semester at a time. </a:t>
            </a:r>
            <a:r>
              <a:rPr lang="en-US" sz="2400" dirty="0" smtClean="0"/>
              <a:t> (Howard Community College)</a:t>
            </a:r>
            <a:endParaRPr lang="en-US" sz="2400" dirty="0"/>
          </a:p>
        </p:txBody>
      </p:sp>
      <p:sp>
        <p:nvSpPr>
          <p:cNvPr id="6" name="TextBox 5"/>
          <p:cNvSpPr txBox="1"/>
          <p:nvPr/>
        </p:nvSpPr>
        <p:spPr>
          <a:xfrm>
            <a:off x="1308296" y="365760"/>
            <a:ext cx="9017390" cy="523220"/>
          </a:xfrm>
          <a:prstGeom prst="rect">
            <a:avLst/>
          </a:prstGeom>
          <a:noFill/>
        </p:spPr>
        <p:txBody>
          <a:bodyPr wrap="square" rtlCol="0">
            <a:spAutoFit/>
          </a:bodyPr>
          <a:lstStyle/>
          <a:p>
            <a:r>
              <a:rPr lang="en-US" sz="2800" b="1" dirty="0" smtClean="0"/>
              <a:t>Sample employment document language</a:t>
            </a:r>
            <a:endParaRPr 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Tricky Questions:</a:t>
            </a:r>
            <a:br>
              <a:rPr lang="en-US" dirty="0" smtClean="0"/>
            </a:br>
            <a:r>
              <a:rPr lang="en-US" dirty="0" smtClean="0"/>
              <a:t>“When did you start working there?”</a:t>
            </a:r>
            <a:endParaRPr lang="en-US" dirty="0"/>
          </a:p>
        </p:txBody>
      </p:sp>
      <p:sp>
        <p:nvSpPr>
          <p:cNvPr id="3" name="Content Placeholder 2"/>
          <p:cNvSpPr>
            <a:spLocks noGrp="1"/>
          </p:cNvSpPr>
          <p:nvPr>
            <p:ph idx="1"/>
          </p:nvPr>
        </p:nvSpPr>
        <p:spPr/>
        <p:txBody>
          <a:bodyPr>
            <a:normAutofit fontScale="85000" lnSpcReduction="20000"/>
          </a:bodyPr>
          <a:lstStyle/>
          <a:p>
            <a:r>
              <a:rPr lang="en-US" sz="4400" dirty="0" smtClean="0"/>
              <a:t>“Most recently, I started work on January 17</a:t>
            </a:r>
            <a:r>
              <a:rPr lang="en-US" sz="4400" baseline="30000" dirty="0" smtClean="0"/>
              <a:t>th</a:t>
            </a:r>
            <a:r>
              <a:rPr lang="en-US" sz="4400" dirty="0" smtClean="0"/>
              <a:t> of this year.” (The first day of your first class.)</a:t>
            </a:r>
          </a:p>
          <a:p>
            <a:pPr marL="0" indent="0">
              <a:buNone/>
            </a:pPr>
            <a:r>
              <a:rPr lang="en-US" sz="4400" dirty="0" smtClean="0">
                <a:solidFill>
                  <a:srgbClr val="FF0000"/>
                </a:solidFill>
              </a:rPr>
              <a:t>NOT</a:t>
            </a:r>
            <a:r>
              <a:rPr lang="en-US" sz="4400" dirty="0" smtClean="0"/>
              <a:t> “I first started teaching there in January of 2007.” Hearing officer will insist on knowing the first term/year you worked for that institution. Answer, but point out that you were terminated after each term you taught and rehired for each term you taught. If you did not teach during every summer term since your first term working, then there were terms you did not teach. </a:t>
            </a:r>
          </a:p>
          <a:p>
            <a:pPr marL="0" indent="0">
              <a:buNone/>
            </a:pPr>
            <a:endParaRPr lang="en-US" sz="4400" dirty="0"/>
          </a:p>
        </p:txBody>
      </p:sp>
    </p:spTree>
    <p:extLst>
      <p:ext uri="{BB962C8B-B14F-4D97-AF65-F5344CB8AC3E}">
        <p14:creationId xmlns:p14="http://schemas.microsoft.com/office/powerpoint/2010/main" val="60747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357" y="5186232"/>
            <a:ext cx="10625797" cy="1200329"/>
          </a:xfrm>
          <a:prstGeom prst="rect">
            <a:avLst/>
          </a:prstGeom>
        </p:spPr>
        <p:txBody>
          <a:bodyPr wrap="square">
            <a:spAutoFit/>
          </a:bodyPr>
          <a:lstStyle/>
          <a:p>
            <a:pPr algn="ctr">
              <a:buNone/>
            </a:pPr>
            <a:r>
              <a:rPr lang="en-US" sz="2400" b="1" dirty="0" smtClean="0"/>
              <a:t>In memory of our dear friend and tireless advocate </a:t>
            </a:r>
          </a:p>
          <a:p>
            <a:pPr algn="ctr">
              <a:buNone/>
            </a:pPr>
            <a:r>
              <a:rPr lang="en-US" sz="2400" b="1" dirty="0" smtClean="0"/>
              <a:t>for adjunct faculty rights and quality education</a:t>
            </a:r>
          </a:p>
          <a:p>
            <a:pPr algn="ctr">
              <a:buNone/>
            </a:pPr>
            <a:r>
              <a:rPr lang="en-US" sz="2400" b="1" dirty="0" smtClean="0"/>
              <a:t>David B. Wilder 1955-2017</a:t>
            </a:r>
          </a:p>
        </p:txBody>
      </p:sp>
      <p:pic>
        <p:nvPicPr>
          <p:cNvPr id="4" name="Picture 3" descr="David TriC Solidarity.jpg"/>
          <p:cNvPicPr>
            <a:picLocks noChangeAspect="1"/>
          </p:cNvPicPr>
          <p:nvPr/>
        </p:nvPicPr>
        <p:blipFill>
          <a:blip r:embed="rId2"/>
          <a:stretch>
            <a:fillRect/>
          </a:stretch>
        </p:blipFill>
        <p:spPr>
          <a:xfrm>
            <a:off x="8637637" y="370336"/>
            <a:ext cx="3072958" cy="4586068"/>
          </a:xfrm>
          <a:prstGeom prst="rect">
            <a:avLst/>
          </a:prstGeom>
        </p:spPr>
      </p:pic>
      <p:pic>
        <p:nvPicPr>
          <p:cNvPr id="5" name="Picture 4" descr="David Professor's Office.jpg"/>
          <p:cNvPicPr>
            <a:picLocks noChangeAspect="1"/>
          </p:cNvPicPr>
          <p:nvPr/>
        </p:nvPicPr>
        <p:blipFill>
          <a:blip r:embed="rId3"/>
          <a:stretch>
            <a:fillRect/>
          </a:stretch>
        </p:blipFill>
        <p:spPr>
          <a:xfrm>
            <a:off x="628357" y="543725"/>
            <a:ext cx="3309510" cy="4412679"/>
          </a:xfrm>
          <a:prstGeom prst="rect">
            <a:avLst/>
          </a:prstGeom>
        </p:spPr>
      </p:pic>
      <p:pic>
        <p:nvPicPr>
          <p:cNvPr id="6" name="Picture 5" descr="David OPTFA button.jpg"/>
          <p:cNvPicPr>
            <a:picLocks noChangeAspect="1"/>
          </p:cNvPicPr>
          <p:nvPr/>
        </p:nvPicPr>
        <p:blipFill>
          <a:blip r:embed="rId4"/>
          <a:stretch>
            <a:fillRect/>
          </a:stretch>
        </p:blipFill>
        <p:spPr>
          <a:xfrm>
            <a:off x="4317695" y="1045586"/>
            <a:ext cx="4117185" cy="372793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tricky question:</a:t>
            </a:r>
            <a:br>
              <a:rPr lang="en-US" dirty="0" smtClean="0"/>
            </a:br>
            <a:r>
              <a:rPr lang="en-US" dirty="0" smtClean="0"/>
              <a:t>“Will you return to teach there in the Spring/Fall?”	</a:t>
            </a:r>
            <a:endParaRPr lang="en-US" dirty="0"/>
          </a:p>
        </p:txBody>
      </p:sp>
      <p:sp>
        <p:nvSpPr>
          <p:cNvPr id="3" name="Content Placeholder 2"/>
          <p:cNvSpPr>
            <a:spLocks noGrp="1"/>
          </p:cNvSpPr>
          <p:nvPr>
            <p:ph idx="1"/>
          </p:nvPr>
        </p:nvSpPr>
        <p:spPr>
          <a:xfrm>
            <a:off x="609600" y="1584128"/>
            <a:ext cx="10972800" cy="5054850"/>
          </a:xfrm>
        </p:spPr>
        <p:txBody>
          <a:bodyPr>
            <a:noAutofit/>
          </a:bodyPr>
          <a:lstStyle/>
          <a:p>
            <a:r>
              <a:rPr lang="en-US" sz="3200" dirty="0" smtClean="0"/>
              <a:t>“I don’t know. I do not have reasonable assurance of reappointment, though I have requested work and am able and willing to work.”</a:t>
            </a:r>
          </a:p>
          <a:p>
            <a:r>
              <a:rPr lang="en-US" sz="3200" dirty="0" smtClean="0">
                <a:solidFill>
                  <a:srgbClr val="FF0000"/>
                </a:solidFill>
              </a:rPr>
              <a:t>NOT </a:t>
            </a:r>
            <a:r>
              <a:rPr lang="en-US" sz="3200" dirty="0" smtClean="0"/>
              <a:t>“Yes, I have an appointment letter for three course sections in the Spring or Fall.”</a:t>
            </a:r>
          </a:p>
          <a:p>
            <a:r>
              <a:rPr lang="en-US" sz="3200" dirty="0" smtClean="0">
                <a:solidFill>
                  <a:srgbClr val="FF0000"/>
                </a:solidFill>
              </a:rPr>
              <a:t>NOT</a:t>
            </a:r>
            <a:r>
              <a:rPr lang="en-US" sz="3200" dirty="0" smtClean="0"/>
              <a:t> “Over the past several years I have always been able to come back in the </a:t>
            </a:r>
            <a:r>
              <a:rPr lang="en-US" dirty="0"/>
              <a:t>S</a:t>
            </a:r>
            <a:r>
              <a:rPr lang="en-US" sz="3200" dirty="0" smtClean="0"/>
              <a:t>pring</a:t>
            </a:r>
            <a:r>
              <a:rPr lang="en-US" dirty="0"/>
              <a:t>/</a:t>
            </a:r>
            <a:r>
              <a:rPr lang="en-US" sz="3200" dirty="0" smtClean="0"/>
              <a:t>Fall.” If asked if you have come back, say “Yes, </a:t>
            </a:r>
            <a:r>
              <a:rPr lang="en-US" dirty="0" smtClean="0"/>
              <a:t>I have often been rehired after being terminated, and I also knew the offer of rehire could be rescinded at any time for any reason.”</a:t>
            </a:r>
            <a:endParaRPr lang="en-US" sz="3200" dirty="0"/>
          </a:p>
        </p:txBody>
      </p:sp>
    </p:spTree>
    <p:extLst>
      <p:ext uri="{BB962C8B-B14F-4D97-AF65-F5344CB8AC3E}">
        <p14:creationId xmlns:p14="http://schemas.microsoft.com/office/powerpoint/2010/main" val="25661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1377351" y="534572"/>
            <a:ext cx="10256630" cy="5209003"/>
          </a:xfrm>
          <a:prstGeom prst="rect">
            <a:avLst/>
          </a:prstGeom>
          <a:noFill/>
          <a:ln w="9525">
            <a:noFill/>
            <a:miter lim="800000"/>
            <a:headEnd/>
            <a:tailEnd/>
          </a:ln>
        </p:spPr>
      </p:pic>
      <p:sp>
        <p:nvSpPr>
          <p:cNvPr id="3" name="Oval 2"/>
          <p:cNvSpPr/>
          <p:nvPr/>
        </p:nvSpPr>
        <p:spPr>
          <a:xfrm>
            <a:off x="1997613" y="1730327"/>
            <a:ext cx="2532184" cy="21382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4394" y="5928241"/>
            <a:ext cx="8764173" cy="646331"/>
          </a:xfrm>
          <a:prstGeom prst="rect">
            <a:avLst/>
          </a:prstGeom>
          <a:noFill/>
        </p:spPr>
        <p:txBody>
          <a:bodyPr wrap="square" rtlCol="0">
            <a:spAutoFit/>
          </a:bodyPr>
          <a:lstStyle/>
          <a:p>
            <a:r>
              <a:rPr lang="en-US" dirty="0" smtClean="0"/>
              <a:t>Key section of flowchart from UIPL 5-17.  If there is </a:t>
            </a:r>
            <a:r>
              <a:rPr lang="en-US" b="1" dirty="0" smtClean="0"/>
              <a:t>any</a:t>
            </a:r>
            <a:r>
              <a:rPr lang="en-US" dirty="0" smtClean="0"/>
              <a:t> contingency within the employer’s control, there is no Reasonable Assurance and you are eligible to collect.</a:t>
            </a:r>
            <a:endParaRPr lang="en-US" dirty="0"/>
          </a:p>
        </p:txBody>
      </p:sp>
      <p:sp>
        <p:nvSpPr>
          <p:cNvPr id="5" name="Oval 4"/>
          <p:cNvSpPr/>
          <p:nvPr/>
        </p:nvSpPr>
        <p:spPr>
          <a:xfrm>
            <a:off x="1997613" y="4473526"/>
            <a:ext cx="3390313" cy="14547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t>Possible Situations</a:t>
            </a:r>
            <a:endParaRPr lang="en-US" dirty="0"/>
          </a:p>
        </p:txBody>
      </p:sp>
      <p:sp>
        <p:nvSpPr>
          <p:cNvPr id="3" name="Content Placeholder 2"/>
          <p:cNvSpPr>
            <a:spLocks noGrp="1"/>
          </p:cNvSpPr>
          <p:nvPr>
            <p:ph idx="1"/>
          </p:nvPr>
        </p:nvSpPr>
        <p:spPr>
          <a:xfrm>
            <a:off x="609600" y="1143000"/>
            <a:ext cx="10972800" cy="4525963"/>
          </a:xfrm>
        </p:spPr>
        <p:txBody>
          <a:bodyPr>
            <a:noAutofit/>
          </a:bodyPr>
          <a:lstStyle/>
          <a:p>
            <a:r>
              <a:rPr lang="en-US" sz="2400" dirty="0" smtClean="0"/>
              <a:t>I received a “reasonable assurance” letter from my college. </a:t>
            </a:r>
          </a:p>
          <a:p>
            <a:pPr>
              <a:buNone/>
            </a:pPr>
            <a:r>
              <a:rPr lang="en-US" sz="2400" b="1" dirty="0" smtClean="0"/>
              <a:t>Receipt of such a letter is </a:t>
            </a:r>
            <a:r>
              <a:rPr lang="en-US" sz="2400" b="1" u="sng" dirty="0" smtClean="0">
                <a:solidFill>
                  <a:srgbClr val="FF0000"/>
                </a:solidFill>
              </a:rPr>
              <a:t>not</a:t>
            </a:r>
            <a:r>
              <a:rPr lang="en-US" sz="2400" b="1" dirty="0" smtClean="0"/>
              <a:t> sufficient proof of reasonable assurance.  UIPL 5-17 explains that the state agency must investigate the actual facts and circumstances of each claim.</a:t>
            </a:r>
          </a:p>
          <a:p>
            <a:r>
              <a:rPr lang="en-US" sz="2400" dirty="0" smtClean="0"/>
              <a:t>I teach at multiple institutions.</a:t>
            </a:r>
          </a:p>
          <a:p>
            <a:pPr>
              <a:buNone/>
            </a:pPr>
            <a:r>
              <a:rPr lang="en-US" sz="2400" b="1" dirty="0" smtClean="0"/>
              <a:t>UIPL 5-17 explains that ODJFS cannot deny UC based on the determination of reasonable assurance at only one institution.</a:t>
            </a:r>
          </a:p>
          <a:p>
            <a:r>
              <a:rPr lang="en-US" sz="2400" dirty="0" smtClean="0"/>
              <a:t> I am teaching fewer courses next term (remember: summer is a “next” term.</a:t>
            </a:r>
          </a:p>
          <a:p>
            <a:pPr>
              <a:buNone/>
            </a:pPr>
            <a:r>
              <a:rPr lang="en-US" sz="2400" b="1" dirty="0" smtClean="0"/>
              <a:t>If your teaching load is less than 90% of what you taught in the current term, you are eligible for UC based on reduced income.</a:t>
            </a:r>
          </a:p>
          <a:p>
            <a:r>
              <a:rPr lang="en-US" sz="2400" dirty="0" smtClean="0"/>
              <a:t>I have a 9 month appointment.</a:t>
            </a:r>
          </a:p>
          <a:p>
            <a:pPr>
              <a:buNone/>
            </a:pPr>
            <a:r>
              <a:rPr lang="en-US" sz="2400" b="1" dirty="0" smtClean="0"/>
              <a:t>Eligibility will depend on the terms of your appointment (does it include summer classes?), whether it is determined to be a contract for the purposes of UC, and if so, when you sign it.</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25000" lnSpcReduction="20000"/>
          </a:bodyPr>
          <a:lstStyle/>
          <a:p>
            <a:pPr marL="514350" indent="-514350">
              <a:buAutoNum type="arabicPeriod"/>
            </a:pPr>
            <a:r>
              <a:rPr lang="en-US" sz="7400" dirty="0" smtClean="0"/>
              <a:t>File on your last day of work and respond to any requests for information</a:t>
            </a:r>
            <a:r>
              <a:rPr lang="en-US" sz="7400" b="1" i="1" dirty="0" smtClean="0"/>
              <a:t>.  Throughout the time you are collecting UC, be sure to fulfill all requirements for showing that you are seeking work</a:t>
            </a:r>
          </a:p>
          <a:p>
            <a:pPr marL="514350" indent="-514350">
              <a:buAutoNum type="arabicPeriod"/>
            </a:pPr>
            <a:endParaRPr lang="en-US" sz="7400" dirty="0" smtClean="0"/>
          </a:p>
          <a:p>
            <a:pPr marL="514350" indent="-514350">
              <a:buAutoNum type="arabicPeriod"/>
            </a:pPr>
            <a:r>
              <a:rPr lang="en-US" sz="7400" b="1" dirty="0" smtClean="0"/>
              <a:t>In </a:t>
            </a:r>
            <a:r>
              <a:rPr lang="en-US" sz="7400" b="1" dirty="0"/>
              <a:t>answer to the request for the reason you became unemployed</a:t>
            </a:r>
            <a:r>
              <a:rPr lang="en-US" sz="7400" dirty="0"/>
              <a:t> from each employer, say:</a:t>
            </a:r>
          </a:p>
          <a:p>
            <a:pPr>
              <a:buNone/>
            </a:pPr>
            <a:r>
              <a:rPr lang="en-US" sz="7400" i="1" dirty="0" smtClean="0"/>
              <a:t>	“</a:t>
            </a:r>
            <a:r>
              <a:rPr lang="en-US" sz="7400" i="1" dirty="0"/>
              <a:t>I am unemployed due to lack of work (or reduced work which puts you at less than 90% of what you currently have) </a:t>
            </a:r>
            <a:r>
              <a:rPr lang="en-US" sz="7400" i="1" dirty="0" smtClean="0"/>
              <a:t>in </a:t>
            </a:r>
            <a:r>
              <a:rPr lang="en-US" sz="7400" i="1" dirty="0"/>
              <a:t>the next academic term.”</a:t>
            </a:r>
            <a:endParaRPr lang="en-US" sz="7400" dirty="0"/>
          </a:p>
          <a:p>
            <a:pPr>
              <a:buNone/>
            </a:pPr>
            <a:r>
              <a:rPr lang="en-US" sz="7400" dirty="0" smtClean="0"/>
              <a:t>	At </a:t>
            </a:r>
            <a:r>
              <a:rPr lang="en-US" sz="7400" dirty="0"/>
              <a:t>this stage, collect supporting materials in case you are asked for more information or your claim is contested by any of your employers</a:t>
            </a:r>
            <a:r>
              <a:rPr lang="en-US" sz="7400" dirty="0" smtClean="0"/>
              <a:t>.</a:t>
            </a:r>
          </a:p>
          <a:p>
            <a:pPr>
              <a:buNone/>
            </a:pPr>
            <a:endParaRPr lang="en-US" sz="7400" dirty="0" smtClean="0"/>
          </a:p>
          <a:p>
            <a:pPr>
              <a:buNone/>
            </a:pPr>
            <a:r>
              <a:rPr lang="en-US" sz="7400" dirty="0" smtClean="0"/>
              <a:t>3. </a:t>
            </a:r>
            <a:r>
              <a:rPr lang="en-US" sz="7400" b="1" dirty="0" smtClean="0"/>
              <a:t>If </a:t>
            </a:r>
            <a:r>
              <a:rPr lang="en-US" sz="7400" b="1" dirty="0"/>
              <a:t>asked for more information, provide it, and politely remind the </a:t>
            </a:r>
            <a:r>
              <a:rPr lang="en-US" sz="7400" b="1" dirty="0" smtClean="0"/>
              <a:t>agency </a:t>
            </a:r>
            <a:r>
              <a:rPr lang="en-US" sz="7400" b="1" dirty="0"/>
              <a:t>representative of UIPL 5-17</a:t>
            </a:r>
            <a:r>
              <a:rPr lang="en-US" sz="7400" dirty="0"/>
              <a:t>. Please let us know what additional information you are asked to provide</a:t>
            </a:r>
            <a:r>
              <a:rPr lang="en-US" sz="7400" dirty="0" smtClean="0"/>
              <a:t>.</a:t>
            </a:r>
          </a:p>
          <a:p>
            <a:pPr>
              <a:buNone/>
            </a:pPr>
            <a:endParaRPr lang="en-US" sz="7400" dirty="0"/>
          </a:p>
          <a:p>
            <a:pPr>
              <a:buNone/>
            </a:pPr>
            <a:r>
              <a:rPr lang="en-US" sz="7400" dirty="0"/>
              <a:t>4. </a:t>
            </a:r>
            <a:r>
              <a:rPr lang="en-US" sz="7400" b="1" dirty="0"/>
              <a:t>If denied due to the assertion that you allegedly have a contract</a:t>
            </a:r>
            <a:r>
              <a:rPr lang="en-US" sz="7400" dirty="0"/>
              <a:t>, review how that determination is being made and consider whether to appeal. </a:t>
            </a:r>
            <a:endParaRPr lang="en-US" sz="7400" dirty="0" smtClean="0"/>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5. I</a:t>
            </a:r>
            <a:r>
              <a:rPr lang="en-US" b="1" dirty="0" smtClean="0"/>
              <a:t>f denied due to a "reasonable assurance" assertion by any of your employers</a:t>
            </a:r>
            <a:r>
              <a:rPr lang="en-US" dirty="0" smtClean="0"/>
              <a:t>, appeal  and provide the following: </a:t>
            </a:r>
          </a:p>
          <a:p>
            <a:pPr>
              <a:buNone/>
            </a:pPr>
            <a:endParaRPr lang="en-US" dirty="0" smtClean="0"/>
          </a:p>
          <a:p>
            <a:pPr lvl="0"/>
            <a:r>
              <a:rPr lang="en-US" dirty="0" smtClean="0"/>
              <a:t>A statement  that the next academic term is Summer, and you do not have work during the Summer term (provide evidence of the Summer term and your lack of work or reduced work in the Summer term).  The recess period is the time between the Spring term and the Summer term when no classes are offered at all.  (When applying after the Fall term, the recess period is the time between the Fall and Spring when no classes are offered at all.)  </a:t>
            </a:r>
          </a:p>
          <a:p>
            <a:pPr lvl="0"/>
            <a:endParaRPr lang="en-US" dirty="0" smtClean="0"/>
          </a:p>
          <a:p>
            <a:pPr lvl="0"/>
            <a:r>
              <a:rPr lang="en-US" dirty="0" smtClean="0"/>
              <a:t>Refer to Example V.5 in UIPL 5-17, which provides the example of a higher education institution that has a quarter system (Fall, Winter, Spring, Summer) rather than the much more common semester system (Fall, Spring, Summer).</a:t>
            </a:r>
          </a:p>
          <a:p>
            <a:pPr>
              <a:buNone/>
            </a:pPr>
            <a:endParaRPr lang="en-US" dirty="0" smtClean="0"/>
          </a:p>
          <a:p>
            <a:pPr lvl="0"/>
            <a:r>
              <a:rPr lang="en-US" dirty="0" smtClean="0"/>
              <a:t>“As an adjunct faculty member, I do not have reasonable assurance of continued employment between academic terms because my employment has contingencies within the employer's control.” (Provide evidence of employment documents and institutional rules which clearly show that the institution reserves the right to rescind your employment at any time for any reason).  UIPL 5-17 states that if there is even one contingency within the employer's control (see flowchart), claimant does not have reasonable assurance.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Although this has never come up, if </a:t>
            </a:r>
            <a:r>
              <a:rPr lang="en-US" dirty="0"/>
              <a:t>at any point Example </a:t>
            </a:r>
            <a:r>
              <a:rPr lang="en-US" dirty="0" smtClean="0"/>
              <a:t>I.a.1 </a:t>
            </a:r>
            <a:r>
              <a:rPr lang="en-US" dirty="0"/>
              <a:t>(the example that seems to describe the employment situation of most adjunct faculty) on the first page of Attachment II of the UIPL is cited as justification for denying your claim, reply that the example does </a:t>
            </a:r>
            <a:r>
              <a:rPr lang="en-US" b="1" dirty="0"/>
              <a:t>not</a:t>
            </a:r>
            <a:r>
              <a:rPr lang="en-US" dirty="0"/>
              <a:t> apply to your case because it assumes that </a:t>
            </a:r>
          </a:p>
          <a:p>
            <a:pPr>
              <a:buNone/>
            </a:pPr>
            <a:r>
              <a:rPr lang="en-US" dirty="0"/>
              <a:t> </a:t>
            </a:r>
          </a:p>
          <a:p>
            <a:pPr>
              <a:buNone/>
            </a:pPr>
            <a:r>
              <a:rPr lang="en-US" dirty="0"/>
              <a:t>1) the summer is not an academic </a:t>
            </a:r>
            <a:r>
              <a:rPr lang="en-US" dirty="0" smtClean="0"/>
              <a:t>term (in fact the language of the example indicates it is a K-12 example, not higher </a:t>
            </a:r>
            <a:r>
              <a:rPr lang="en-US" dirty="0" err="1" smtClean="0"/>
              <a:t>ed</a:t>
            </a:r>
            <a:r>
              <a:rPr lang="en-US" dirty="0" smtClean="0"/>
              <a:t>), </a:t>
            </a:r>
            <a:r>
              <a:rPr lang="en-US" dirty="0"/>
              <a:t>which is almost certainly not true in your case and that </a:t>
            </a:r>
          </a:p>
          <a:p>
            <a:pPr>
              <a:buNone/>
            </a:pPr>
            <a:r>
              <a:rPr lang="en-US" dirty="0"/>
              <a:t> </a:t>
            </a:r>
          </a:p>
          <a:p>
            <a:pPr>
              <a:buNone/>
            </a:pPr>
            <a:r>
              <a:rPr lang="en-US" dirty="0"/>
              <a:t>2) the only contingency in that </a:t>
            </a:r>
            <a:r>
              <a:rPr lang="en-US" dirty="0" smtClean="0"/>
              <a:t>example case </a:t>
            </a:r>
            <a:r>
              <a:rPr lang="en-US" dirty="0"/>
              <a:t>is enrollment and </a:t>
            </a:r>
            <a:r>
              <a:rPr lang="en-US" dirty="0" smtClean="0"/>
              <a:t>in </a:t>
            </a:r>
            <a:r>
              <a:rPr lang="en-US" dirty="0"/>
              <a:t>that case the enrollment contingency has been determined to be outside the employer's control.  </a:t>
            </a:r>
          </a:p>
          <a:p>
            <a:pPr>
              <a:buNone/>
            </a:pPr>
            <a:r>
              <a:rPr lang="en-US" dirty="0"/>
              <a:t> </a:t>
            </a:r>
          </a:p>
          <a:p>
            <a:pPr>
              <a:buNone/>
            </a:pPr>
            <a:r>
              <a:rPr lang="en-US" dirty="0"/>
              <a:t>In your case, you will have provided evidence that </a:t>
            </a:r>
            <a:r>
              <a:rPr lang="en-US" b="1" dirty="0"/>
              <a:t>several</a:t>
            </a:r>
            <a:r>
              <a:rPr lang="en-US" dirty="0"/>
              <a:t> contingencies apply to your employment and that at least one is within the employer's control.  The UIPL flowchart reinforces that if there are any contingencies within the employer's control, the claimant does not have reasonable assurance and is therefore eligible for UC.</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for changing the law itself</a:t>
            </a:r>
            <a:endParaRPr lang="en-US" dirty="0"/>
          </a:p>
        </p:txBody>
      </p:sp>
      <p:sp>
        <p:nvSpPr>
          <p:cNvPr id="3" name="Content Placeholder 2"/>
          <p:cNvSpPr>
            <a:spLocks noGrp="1"/>
          </p:cNvSpPr>
          <p:nvPr>
            <p:ph idx="1"/>
          </p:nvPr>
        </p:nvSpPr>
        <p:spPr/>
        <p:txBody>
          <a:bodyPr>
            <a:noAutofit/>
          </a:bodyPr>
          <a:lstStyle/>
          <a:p>
            <a:pPr marL="0" indent="0">
              <a:buNone/>
            </a:pPr>
            <a:r>
              <a:rPr lang="en-US" sz="3600" i="1" dirty="0" err="1" smtClean="0"/>
              <a:t>Cervisi</a:t>
            </a:r>
            <a:r>
              <a:rPr lang="en-US" sz="3600" i="1" dirty="0" smtClean="0"/>
              <a:t> v. Unemployment Ins. Appeals Bd.,</a:t>
            </a:r>
            <a:r>
              <a:rPr lang="en-US" sz="3600" dirty="0" smtClean="0"/>
              <a:t> 208 Cal.App.3d 635</a:t>
            </a:r>
          </a:p>
          <a:p>
            <a:pPr marL="0" indent="0">
              <a:buNone/>
            </a:pPr>
            <a:r>
              <a:rPr lang="en-US" sz="3600" dirty="0" smtClean="0"/>
              <a:t>“an assignment that is contingent on enrollment, funding, or program changes is not a ’reasonable assurance’ of employment</a:t>
            </a:r>
          </a:p>
          <a:p>
            <a:pPr marL="0" indent="0">
              <a:buNone/>
            </a:pPr>
            <a:r>
              <a:rPr lang="en-US" sz="3600" dirty="0" smtClean="0"/>
              <a:t>Adjuncts in Maryland can lobby the legislature to amend the law to ensure adjuncts receive unemployment.</a:t>
            </a:r>
          </a:p>
        </p:txBody>
      </p:sp>
    </p:spTree>
    <p:extLst>
      <p:ext uri="{BB962C8B-B14F-4D97-AF65-F5344CB8AC3E}">
        <p14:creationId xmlns:p14="http://schemas.microsoft.com/office/powerpoint/2010/main" val="1770971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Adjuncts in Maryland have received unemployment benefits!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a:t>Hello Anne,</a:t>
            </a:r>
          </a:p>
          <a:p>
            <a:r>
              <a:rPr lang="en-US" dirty="0"/>
              <a:t> </a:t>
            </a:r>
          </a:p>
          <a:p>
            <a:r>
              <a:rPr lang="en-US" dirty="0" smtClean="0"/>
              <a:t> </a:t>
            </a:r>
            <a:r>
              <a:rPr lang="en-US" dirty="0"/>
              <a:t>Just to update you, I am one adjunct who HAS been able to get unemployment insurance from the State of Maryland.</a:t>
            </a:r>
          </a:p>
          <a:p>
            <a:r>
              <a:rPr lang="en-US" dirty="0"/>
              <a:t> </a:t>
            </a:r>
          </a:p>
          <a:p>
            <a:r>
              <a:rPr lang="en-US" dirty="0"/>
              <a:t>   I applied shortly after that meeting at Catonsville (May 18th?) where you urged us to try. I'm sure I applied within the next few days. I did not apply online---I did my application by phone. After about three weeks,  I had a phone interview that was only about 4 minutes long. I was told to be ready for another phone interview the following week, but the call never came. It took me until this week (June 20) to get the VISA card which has my first UI payment connected to it.</a:t>
            </a:r>
          </a:p>
          <a:p>
            <a:r>
              <a:rPr lang="en-US" dirty="0"/>
              <a:t> </a:t>
            </a:r>
          </a:p>
          <a:p>
            <a:r>
              <a:rPr lang="en-US" dirty="0"/>
              <a:t>   The payment is not huge---it's about </a:t>
            </a:r>
            <a:r>
              <a:rPr lang="en-US" u="sng" dirty="0"/>
              <a:t>half</a:t>
            </a:r>
            <a:r>
              <a:rPr lang="en-US" dirty="0"/>
              <a:t> what I would have earned from CCBC if I had continued working at my regular rate over  the last month. However, it is a big help right now.. </a:t>
            </a:r>
          </a:p>
          <a:p>
            <a:r>
              <a:rPr lang="en-US" dirty="0"/>
              <a:t> </a:t>
            </a:r>
          </a:p>
          <a:p>
            <a:r>
              <a:rPr lang="en-US" dirty="0"/>
              <a:t>  (A colleague who applied online got her card much sooner, but I don't know what information she gave  them, either.)</a:t>
            </a:r>
          </a:p>
          <a:p>
            <a:r>
              <a:rPr lang="en-US" dirty="0"/>
              <a:t> </a:t>
            </a:r>
          </a:p>
          <a:p>
            <a:r>
              <a:rPr lang="en-US" dirty="0"/>
              <a:t>  Altogether, not a terribly painful process---a bit confusing, but then I had not actually collected unemployment since about 1978, and  had not even TRIED since 1993. It is clearly not a gravy train, but together with the few hours I'm getting a week teaching for the Citizenship Program, it should get me through the summer.</a:t>
            </a:r>
          </a:p>
          <a:p>
            <a:r>
              <a:rPr lang="en-US" dirty="0"/>
              <a:t> </a:t>
            </a:r>
          </a:p>
          <a:p>
            <a:r>
              <a:rPr lang="en-US" dirty="0"/>
              <a:t> </a:t>
            </a:r>
          </a:p>
          <a:p>
            <a:r>
              <a:rPr lang="en-US" dirty="0"/>
              <a:t>                          Mark Chalkley</a:t>
            </a:r>
          </a:p>
          <a:p>
            <a:endParaRPr lang="en-US" dirty="0"/>
          </a:p>
        </p:txBody>
      </p:sp>
    </p:spTree>
    <p:extLst>
      <p:ext uri="{BB962C8B-B14F-4D97-AF65-F5344CB8AC3E}">
        <p14:creationId xmlns:p14="http://schemas.microsoft.com/office/powerpoint/2010/main" val="3203133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touch!</a:t>
            </a:r>
            <a:endParaRPr lang="en-US" dirty="0"/>
          </a:p>
        </p:txBody>
      </p:sp>
      <p:sp>
        <p:nvSpPr>
          <p:cNvPr id="3" name="Content Placeholder 2"/>
          <p:cNvSpPr>
            <a:spLocks noGrp="1"/>
          </p:cNvSpPr>
          <p:nvPr>
            <p:ph idx="1"/>
          </p:nvPr>
        </p:nvSpPr>
        <p:spPr/>
        <p:txBody>
          <a:bodyPr>
            <a:noAutofit/>
          </a:bodyPr>
          <a:lstStyle/>
          <a:p>
            <a:r>
              <a:rPr lang="en-US" sz="4000" dirty="0" smtClean="0"/>
              <a:t>Anne McLeer, Director of Higher Education, </a:t>
            </a:r>
            <a:r>
              <a:rPr lang="en-US" sz="4000" smtClean="0"/>
              <a:t>SEIU Local 500</a:t>
            </a:r>
            <a:r>
              <a:rPr lang="en-US" sz="4000"/>
              <a:t> </a:t>
            </a:r>
            <a:r>
              <a:rPr lang="en-US" sz="4000" smtClean="0"/>
              <a:t>- </a:t>
            </a:r>
            <a:r>
              <a:rPr lang="en-US" sz="4000" smtClean="0">
                <a:solidFill>
                  <a:srgbClr val="FF0000"/>
                </a:solidFill>
              </a:rPr>
              <a:t>mcleera</a:t>
            </a:r>
            <a:r>
              <a:rPr lang="en-US" sz="4000" dirty="0" smtClean="0">
                <a:solidFill>
                  <a:srgbClr val="FF0000"/>
                </a:solidFill>
              </a:rPr>
              <a:t>@seiu500.org</a:t>
            </a:r>
            <a:endParaRPr lang="en-US" sz="4000" dirty="0">
              <a:solidFill>
                <a:srgbClr val="FF0000"/>
              </a:solidFill>
            </a:endParaRPr>
          </a:p>
          <a:p>
            <a:r>
              <a:rPr lang="en-US" sz="4000" dirty="0" smtClean="0"/>
              <a:t>Let us know when you file</a:t>
            </a:r>
          </a:p>
          <a:p>
            <a:r>
              <a:rPr lang="en-US" sz="4000" dirty="0" smtClean="0"/>
              <a:t>Let us know any response at each step</a:t>
            </a:r>
          </a:p>
          <a:p>
            <a:r>
              <a:rPr lang="en-US" sz="4000" dirty="0" smtClean="0"/>
              <a:t>Encourage others to file too!</a:t>
            </a:r>
          </a:p>
          <a:p>
            <a:endParaRPr lang="en-US" sz="4000" dirty="0"/>
          </a:p>
        </p:txBody>
      </p:sp>
    </p:spTree>
    <p:extLst>
      <p:ext uri="{BB962C8B-B14F-4D97-AF65-F5344CB8AC3E}">
        <p14:creationId xmlns:p14="http://schemas.microsoft.com/office/powerpoint/2010/main" val="898420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dirty="0" smtClean="0"/>
              <a:t>Who We Are</a:t>
            </a:r>
          </a:p>
          <a:p>
            <a:r>
              <a:rPr lang="en-US" sz="4400" dirty="0" smtClean="0"/>
              <a:t>Introductions: Why are you here? </a:t>
            </a:r>
          </a:p>
          <a:p>
            <a:r>
              <a:rPr lang="en-US" sz="4400" dirty="0" smtClean="0"/>
              <a:t>Have you previously applied for UC in Maryland?</a:t>
            </a:r>
          </a:p>
          <a:p>
            <a:endParaRPr lang="en-US" sz="44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Apply?</a:t>
            </a:r>
            <a:endParaRPr lang="en-US" dirty="0"/>
          </a:p>
        </p:txBody>
      </p:sp>
      <p:sp>
        <p:nvSpPr>
          <p:cNvPr id="3" name="Content Placeholder 2"/>
          <p:cNvSpPr>
            <a:spLocks noGrp="1"/>
          </p:cNvSpPr>
          <p:nvPr>
            <p:ph idx="1"/>
          </p:nvPr>
        </p:nvSpPr>
        <p:spPr>
          <a:xfrm>
            <a:off x="609600" y="1584128"/>
            <a:ext cx="10972800" cy="4525963"/>
          </a:xfrm>
        </p:spPr>
        <p:txBody>
          <a:bodyPr>
            <a:noAutofit/>
          </a:bodyPr>
          <a:lstStyle/>
          <a:p>
            <a:r>
              <a:rPr lang="en-US" sz="3600" dirty="0" smtClean="0"/>
              <a:t>It’s your right under the law if you have lost all or a substantial part of your income, you are unemployed through no fault of your own, and you are able to and available for work. </a:t>
            </a:r>
            <a:r>
              <a:rPr lang="en-US" sz="3600" dirty="0"/>
              <a:t>If your teaching load is less than 90% of what you taught in the current term, you are eligible for UC based on reduced income</a:t>
            </a:r>
            <a:r>
              <a:rPr lang="en-US" sz="3600" dirty="0" smtClean="0"/>
              <a:t>.</a:t>
            </a:r>
          </a:p>
          <a:p>
            <a:r>
              <a:rPr lang="en-US" sz="3600" dirty="0" smtClean="0"/>
              <a:t>It is a way to force institutions to assume some of the costs of the “flexibility” of contingent employment</a:t>
            </a:r>
            <a:endParaRPr lang="en-US" sz="3600" dirty="0"/>
          </a:p>
        </p:txBody>
      </p:sp>
    </p:spTree>
    <p:extLst>
      <p:ext uri="{BB962C8B-B14F-4D97-AF65-F5344CB8AC3E}">
        <p14:creationId xmlns:p14="http://schemas.microsoft.com/office/powerpoint/2010/main" val="1104475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847263"/>
          </a:xfrm>
        </p:spPr>
        <p:txBody>
          <a:bodyPr>
            <a:normAutofit fontScale="90000"/>
          </a:bodyPr>
          <a:lstStyle/>
          <a:p>
            <a:r>
              <a:rPr lang="en-US" dirty="0" smtClean="0"/>
              <a:t>Educational Employees </a:t>
            </a:r>
            <a:r>
              <a:rPr lang="mr-IN" dirty="0" smtClean="0"/>
              <a:t>–</a:t>
            </a:r>
            <a:r>
              <a:rPr lang="en-US" dirty="0" smtClean="0"/>
              <a:t> barred from receiving benefits because of having “reasonable assurance of re-employment.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Prior to 2017 - Adjunct faculty were subsumed under this rule that covered school teachers etc.</a:t>
            </a:r>
          </a:p>
          <a:p>
            <a:endParaRPr lang="en-US" dirty="0"/>
          </a:p>
        </p:txBody>
      </p:sp>
    </p:spTree>
    <p:extLst>
      <p:ext uri="{BB962C8B-B14F-4D97-AF65-F5344CB8AC3E}">
        <p14:creationId xmlns:p14="http://schemas.microsoft.com/office/powerpoint/2010/main" val="2874425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4738" y="689317"/>
            <a:ext cx="10002130" cy="6494086"/>
          </a:xfrm>
          <a:prstGeom prst="rect">
            <a:avLst/>
          </a:prstGeom>
        </p:spPr>
        <p:txBody>
          <a:bodyPr wrap="square">
            <a:spAutoFit/>
          </a:bodyPr>
          <a:lstStyle/>
          <a:p>
            <a:pPr algn="ctr"/>
            <a:r>
              <a:rPr lang="en-US" sz="3600" b="1" dirty="0" smtClean="0">
                <a:ln w="17780" cmpd="sng">
                  <a:solidFill>
                    <a:srgbClr val="FFFFFF"/>
                  </a:solidFill>
                  <a:prstDash val="solid"/>
                  <a:miter lim="800000"/>
                </a:ln>
                <a:latin typeface="+mj-lt"/>
              </a:rPr>
              <a:t>What has changed since 2017? </a:t>
            </a:r>
          </a:p>
          <a:p>
            <a:r>
              <a:rPr lang="en-US" sz="3200" b="1" dirty="0" smtClean="0">
                <a:ln w="17780" cmpd="sng">
                  <a:solidFill>
                    <a:srgbClr val="FFFFFF"/>
                  </a:solidFill>
                  <a:prstDash val="solid"/>
                  <a:miter lim="800000"/>
                </a:ln>
                <a:latin typeface="+mj-lt"/>
              </a:rPr>
              <a:t>Department of Labor clarified to states that adjuncts do not have “reasonable assurance of continuing employment” in the way that K-12 teachers do.</a:t>
            </a:r>
          </a:p>
          <a:p>
            <a:r>
              <a:rPr lang="en-US" sz="2800" b="1" dirty="0" smtClean="0">
                <a:ln w="17780" cmpd="sng">
                  <a:solidFill>
                    <a:srgbClr val="FFFFFF"/>
                  </a:solidFill>
                  <a:prstDash val="solid"/>
                  <a:miter lim="800000"/>
                </a:ln>
                <a:latin typeface="+mj-lt"/>
              </a:rPr>
              <a:t>The essential strategy in adjunct applications for UC and appeals of agency denial/defense against employer challenges: </a:t>
            </a:r>
            <a:r>
              <a:rPr lang="en-US" sz="2800" b="1" dirty="0" smtClean="0">
                <a:ln w="17780" cmpd="sng">
                  <a:solidFill>
                    <a:srgbClr val="FFFFFF"/>
                  </a:solidFill>
                  <a:prstDash val="solid"/>
                  <a:miter lim="800000"/>
                </a:ln>
                <a:solidFill>
                  <a:srgbClr val="FF0000"/>
                </a:solidFill>
                <a:latin typeface="+mj-lt"/>
              </a:rPr>
              <a:t>explaining that you do NOT have either a contract or “reasonable assurance of continuing employment” </a:t>
            </a:r>
            <a:r>
              <a:rPr lang="en-US" sz="2800" b="1" dirty="0" smtClean="0">
                <a:ln w="17780" cmpd="sng">
                  <a:solidFill>
                    <a:srgbClr val="FFFFFF"/>
                  </a:solidFill>
                  <a:prstDash val="solid"/>
                  <a:miter lim="800000"/>
                </a:ln>
                <a:latin typeface="+mj-lt"/>
              </a:rPr>
              <a:t>in the </a:t>
            </a:r>
            <a:r>
              <a:rPr lang="en-US" sz="2800" b="1" dirty="0" smtClean="0">
                <a:ln w="17780" cmpd="sng">
                  <a:solidFill>
                    <a:srgbClr val="FFFFFF"/>
                  </a:solidFill>
                  <a:prstDash val="solid"/>
                  <a:miter lim="800000"/>
                </a:ln>
                <a:solidFill>
                  <a:srgbClr val="FF0000"/>
                </a:solidFill>
                <a:latin typeface="+mj-lt"/>
              </a:rPr>
              <a:t>next academic term </a:t>
            </a:r>
            <a:r>
              <a:rPr lang="en-US" sz="2800" b="1" dirty="0" smtClean="0">
                <a:ln w="17780" cmpd="sng">
                  <a:solidFill>
                    <a:srgbClr val="FFFFFF"/>
                  </a:solidFill>
                  <a:prstDash val="solid"/>
                  <a:miter lim="800000"/>
                </a:ln>
                <a:latin typeface="+mj-lt"/>
              </a:rPr>
              <a:t>and in </a:t>
            </a:r>
            <a:r>
              <a:rPr lang="en-US" sz="2800" b="1" dirty="0" smtClean="0">
                <a:ln w="17780" cmpd="sng">
                  <a:solidFill>
                    <a:srgbClr val="FFFFFF"/>
                  </a:solidFill>
                  <a:prstDash val="solid"/>
                  <a:miter lim="800000"/>
                </a:ln>
                <a:solidFill>
                  <a:srgbClr val="FF0000"/>
                </a:solidFill>
                <a:latin typeface="+mj-lt"/>
              </a:rPr>
              <a:t>any academic term.</a:t>
            </a:r>
            <a:endParaRPr lang="en-US" sz="3600" b="1" dirty="0">
              <a:ln w="17780" cmpd="sng">
                <a:solidFill>
                  <a:srgbClr val="FFFFFF"/>
                </a:solidFill>
                <a:prstDash val="solid"/>
                <a:miter lim="800000"/>
              </a:ln>
              <a:solidFill>
                <a:srgbClr val="FF0000"/>
              </a:solidFill>
              <a:latin typeface="+mj-lt"/>
            </a:endParaRPr>
          </a:p>
          <a:p>
            <a:r>
              <a:rPr lang="en-US" sz="4800" dirty="0" smtClean="0">
                <a:hlinkClick r:id="rId2"/>
              </a:rPr>
              <a:t>https://wdr.doleta.gov/directives/attach/UIPL/UIPL_5-17.pdf</a:t>
            </a:r>
            <a:endParaRPr lang="en-US" sz="4800" dirty="0" smtClean="0"/>
          </a:p>
          <a:p>
            <a:endParaRPr lang="en-US" sz="48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Black"/>
                <a:ea typeface="ＭＳ Ｐゴシック" pitchFamily="34" charset="-128"/>
                <a:cs typeface="Arial Black"/>
              </a:rPr>
              <a:t/>
            </a:r>
            <a:br>
              <a:rPr lang="en-US" b="1" dirty="0" smtClean="0">
                <a:latin typeface="Arial Black"/>
                <a:ea typeface="ＭＳ Ｐゴシック" pitchFamily="34" charset="-128"/>
                <a:cs typeface="Arial Black"/>
              </a:rPr>
            </a:br>
            <a:r>
              <a:rPr lang="en-US" b="1" dirty="0">
                <a:latin typeface="Arial Black"/>
                <a:ea typeface="ＭＳ Ｐゴシック" pitchFamily="34" charset="-128"/>
                <a:cs typeface="Arial Black"/>
              </a:rPr>
              <a:t/>
            </a:r>
            <a:br>
              <a:rPr lang="en-US" b="1" dirty="0">
                <a:latin typeface="Arial Black"/>
                <a:ea typeface="ＭＳ Ｐゴシック" pitchFamily="34" charset="-128"/>
                <a:cs typeface="Arial Black"/>
              </a:rPr>
            </a:br>
            <a:r>
              <a:rPr lang="en-US" sz="4000" b="1" dirty="0" smtClean="0">
                <a:latin typeface="Arial Black"/>
                <a:ea typeface="ＭＳ Ｐゴシック" pitchFamily="34" charset="-128"/>
                <a:cs typeface="Arial Black"/>
              </a:rPr>
              <a:t>Unemployment Insurance (UC) Financing </a:t>
            </a:r>
            <a:r>
              <a:rPr lang="en-US" b="1" dirty="0" smtClean="0">
                <a:latin typeface="Arial Black"/>
                <a:ea typeface="ＭＳ Ｐゴシック" pitchFamily="34" charset="-128"/>
                <a:cs typeface="Arial Black"/>
              </a:rPr>
              <a:t/>
            </a:r>
            <a:br>
              <a:rPr lang="en-US" b="1" dirty="0" smtClean="0">
                <a:latin typeface="Arial Black"/>
                <a:ea typeface="ＭＳ Ｐゴシック" pitchFamily="34" charset="-128"/>
                <a:cs typeface="Arial Black"/>
              </a:rPr>
            </a:br>
            <a:endParaRPr lang="en-US" dirty="0"/>
          </a:p>
        </p:txBody>
      </p:sp>
      <p:sp>
        <p:nvSpPr>
          <p:cNvPr id="3" name="Content Placeholder 2"/>
          <p:cNvSpPr>
            <a:spLocks noGrp="1"/>
          </p:cNvSpPr>
          <p:nvPr>
            <p:ph idx="1"/>
          </p:nvPr>
        </p:nvSpPr>
        <p:spPr/>
        <p:txBody>
          <a:bodyPr>
            <a:normAutofit lnSpcReduction="10000"/>
          </a:bodyPr>
          <a:lstStyle/>
          <a:p>
            <a:r>
              <a:rPr lang="en-US" sz="2400" b="1" dirty="0" smtClean="0">
                <a:latin typeface="Arial"/>
                <a:ea typeface="ＭＳ Ｐゴシック" pitchFamily="34" charset="-128"/>
                <a:cs typeface="Arial"/>
              </a:rPr>
              <a:t>Private employers- pay quarterly UC taxes that go up if layoffs go up. </a:t>
            </a:r>
          </a:p>
          <a:p>
            <a:r>
              <a:rPr lang="en-US" sz="2400" b="1" dirty="0" smtClean="0">
                <a:latin typeface="Arial"/>
                <a:ea typeface="ＭＳ Ｐゴシック" pitchFamily="34" charset="-128"/>
                <a:cs typeface="Arial"/>
              </a:rPr>
              <a:t>Public sector employers (most)- pay dollar-for-dollar the cost of UI benefits paid to their former employees.</a:t>
            </a:r>
          </a:p>
          <a:p>
            <a:pPr>
              <a:buNone/>
            </a:pPr>
            <a:r>
              <a:rPr lang="en-US" sz="2400" b="1" dirty="0" smtClean="0">
                <a:latin typeface="Arial"/>
                <a:ea typeface="ＭＳ Ｐゴシック" pitchFamily="34" charset="-128"/>
                <a:cs typeface="Arial"/>
              </a:rPr>
              <a:t>							Source: policymattersohio.org </a:t>
            </a:r>
          </a:p>
          <a:p>
            <a:pPr>
              <a:buNone/>
            </a:pPr>
            <a:endParaRPr lang="en-US" sz="2400" b="1" dirty="0">
              <a:latin typeface="Arial"/>
              <a:ea typeface="ＭＳ Ｐゴシック" pitchFamily="34" charset="-128"/>
              <a:cs typeface="Arial"/>
            </a:endParaRPr>
          </a:p>
          <a:p>
            <a:pPr>
              <a:buNone/>
            </a:pPr>
            <a:r>
              <a:rPr lang="en-US" sz="2400" dirty="0" smtClean="0">
                <a:latin typeface="Arial"/>
                <a:ea typeface="ＭＳ Ｐゴシック" pitchFamily="34" charset="-128"/>
                <a:cs typeface="Arial"/>
              </a:rPr>
              <a:t>This is why institutions don’t inform adjuncts about UC or encourage them to apply and it is why they appeal (contest) claims, asserting that adjuncts have “reasonable assurance of re-employment,” which under federal law makes educational employees without contracts </a:t>
            </a:r>
            <a:r>
              <a:rPr lang="en-US" sz="2400" dirty="0" smtClean="0">
                <a:solidFill>
                  <a:srgbClr val="FF0000"/>
                </a:solidFill>
                <a:latin typeface="Arial"/>
                <a:ea typeface="ＭＳ Ｐゴシック" pitchFamily="34" charset="-128"/>
                <a:cs typeface="Arial"/>
              </a:rPr>
              <a:t>in</a:t>
            </a:r>
            <a:r>
              <a:rPr lang="en-US" sz="2400" dirty="0" smtClean="0">
                <a:latin typeface="Arial"/>
                <a:ea typeface="ＭＳ Ｐゴシック" pitchFamily="34" charset="-128"/>
                <a:cs typeface="Arial"/>
              </a:rPr>
              <a:t>eligible for UC.  </a:t>
            </a:r>
          </a:p>
          <a:p>
            <a:pPr>
              <a:buNone/>
            </a:pPr>
            <a:endParaRPr lang="en-US" sz="2400" dirty="0">
              <a:latin typeface="Arial"/>
              <a:ea typeface="ＭＳ Ｐゴシック" pitchFamily="34" charset="-128"/>
              <a:cs typeface="Arial"/>
            </a:endParaRPr>
          </a:p>
          <a:p>
            <a:pPr algn="ctr">
              <a:buNone/>
            </a:pPr>
            <a:r>
              <a:rPr lang="en-US" sz="2400" b="1" dirty="0" smtClean="0">
                <a:latin typeface="Arial"/>
                <a:ea typeface="ＭＳ Ｐゴシック" pitchFamily="34" charset="-128"/>
                <a:cs typeface="Arial"/>
              </a:rPr>
              <a:t>Employers are trying to control costs.</a:t>
            </a:r>
          </a:p>
        </p:txBody>
      </p:sp>
    </p:spTree>
    <p:extLst>
      <p:ext uri="{BB962C8B-B14F-4D97-AF65-F5344CB8AC3E}">
        <p14:creationId xmlns:p14="http://schemas.microsoft.com/office/powerpoint/2010/main" val="251277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655" y="665018"/>
            <a:ext cx="9393381" cy="6247864"/>
          </a:xfrm>
          <a:prstGeom prst="rect">
            <a:avLst/>
          </a:prstGeom>
          <a:noFill/>
        </p:spPr>
        <p:txBody>
          <a:bodyPr wrap="square" rtlCol="0">
            <a:spAutoFit/>
          </a:bodyPr>
          <a:lstStyle/>
          <a:p>
            <a:r>
              <a:rPr lang="en-US" sz="2000" dirty="0" smtClean="0"/>
              <a:t>Unemployment for Adjuncts hinges on whether the claimant has “reasonable assurance” of continued employment “in the next academic year or term.” YOU DON’T!</a:t>
            </a:r>
          </a:p>
          <a:p>
            <a:endParaRPr lang="en-US" sz="2000" dirty="0"/>
          </a:p>
          <a:p>
            <a:r>
              <a:rPr lang="en-US" sz="2000" dirty="0" smtClean="0"/>
              <a:t>New DOL guidance clarifies that if employers offer work that contains contingencies within the employer’s control, there is no reasonable assurance. The guidance also clarifies that the summer is an academic term.</a:t>
            </a:r>
          </a:p>
          <a:p>
            <a:endParaRPr lang="en-US" sz="2000" dirty="0"/>
          </a:p>
          <a:p>
            <a:r>
              <a:rPr lang="en-US" sz="2000" dirty="0" smtClean="0"/>
              <a:t>Contingencies include being able to reassign classes to other faculty, cancel classes for low enrollment or lack of funding, or other reasons.</a:t>
            </a:r>
          </a:p>
          <a:p>
            <a:endParaRPr lang="en-US" sz="2000" dirty="0"/>
          </a:p>
          <a:p>
            <a:r>
              <a:rPr lang="en-US" sz="2000" dirty="0" smtClean="0"/>
              <a:t>In Maryland, eligibility (lack of reasonable assurance) has been determined in the past based on employer’s </a:t>
            </a:r>
            <a:r>
              <a:rPr lang="en-US" sz="2000" b="1" dirty="0" smtClean="0"/>
              <a:t>lack</a:t>
            </a:r>
            <a:r>
              <a:rPr lang="en-US" sz="2000" dirty="0" smtClean="0"/>
              <a:t> of control over funding and enrollment. It will be up to the state to determine which standard should be used. However, adjuncts are subject to having classes reassigned to FT faculty, which it beyond your control.</a:t>
            </a:r>
          </a:p>
          <a:p>
            <a:endParaRPr lang="en-US" sz="2000" dirty="0"/>
          </a:p>
          <a:p>
            <a:r>
              <a:rPr lang="en-US" sz="2000" dirty="0" smtClean="0"/>
              <a:t>In Maryland, educational employers are required to report to the state a list of all employees who they claim have “reasonable assurance.” Not being on this list will help one’s case, but being on this list does not prove that these employees actually do have reasonable assurance. The law requires the agency to determine whether reasonable assurance exists.</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565" y="335846"/>
            <a:ext cx="10612580" cy="5262979"/>
          </a:xfrm>
          <a:prstGeom prst="rect">
            <a:avLst/>
          </a:prstGeom>
        </p:spPr>
        <p:txBody>
          <a:bodyPr wrap="square">
            <a:spAutoFit/>
          </a:bodyPr>
          <a:lstStyle/>
          <a:p>
            <a:endParaRPr lang="en-US" sz="2400" dirty="0"/>
          </a:p>
          <a:p>
            <a:r>
              <a:rPr lang="en-US" sz="2400" dirty="0" smtClean="0"/>
              <a:t>Unemployment cases have </a:t>
            </a:r>
            <a:r>
              <a:rPr lang="en-US" sz="2400" dirty="0"/>
              <a:t>been won (claim upheld) based on the Contingencies Within the Employer’s Control argument. Most convincing evidence for this control has been </a:t>
            </a:r>
            <a:r>
              <a:rPr lang="en-US" sz="2400" dirty="0">
                <a:solidFill>
                  <a:srgbClr val="FF0000"/>
                </a:solidFill>
              </a:rPr>
              <a:t>employer discretion to give assigned classes to FT faculty (and to other adjuncts if FTF have contracts</a:t>
            </a:r>
            <a:r>
              <a:rPr lang="en-US" sz="2400" dirty="0"/>
              <a:t>).  Type of evidence needed:  witnesses who affirm that classes can be given to others; employment language asserting employer right to cancel/reassign </a:t>
            </a:r>
            <a:r>
              <a:rPr lang="en-US" sz="2400" dirty="0" smtClean="0"/>
              <a:t>classes, evidence of past cancelations and reassignments.</a:t>
            </a:r>
            <a:endParaRPr lang="en-US" sz="2400" dirty="0"/>
          </a:p>
          <a:p>
            <a:endParaRPr lang="en-US" sz="2400" dirty="0"/>
          </a:p>
          <a:p>
            <a:r>
              <a:rPr lang="en-US" sz="2400" dirty="0"/>
              <a:t>Additional evidence for Contingencies Within the Employer’s Control:  </a:t>
            </a:r>
            <a:r>
              <a:rPr lang="en-US" sz="2400" dirty="0">
                <a:solidFill>
                  <a:srgbClr val="FF0000"/>
                </a:solidFill>
              </a:rPr>
              <a:t>enrollment</a:t>
            </a:r>
            <a:r>
              <a:rPr lang="en-US" sz="2400" dirty="0"/>
              <a:t> and </a:t>
            </a:r>
            <a:r>
              <a:rPr lang="en-US" sz="2400" dirty="0">
                <a:solidFill>
                  <a:srgbClr val="FF0000"/>
                </a:solidFill>
              </a:rPr>
              <a:t>funding</a:t>
            </a:r>
            <a:r>
              <a:rPr lang="en-US" sz="2400" dirty="0"/>
              <a:t>. </a:t>
            </a:r>
            <a:r>
              <a:rPr lang="en-US" sz="2400" dirty="0" smtClean="0"/>
              <a:t>Employer </a:t>
            </a:r>
            <a:r>
              <a:rPr lang="en-US" sz="2400" dirty="0"/>
              <a:t>will argue this is outside Employer control; DOL guidance states </a:t>
            </a:r>
            <a:r>
              <a:rPr lang="en-US" sz="2400" dirty="0" smtClean="0"/>
              <a:t>the opposite: if Employer </a:t>
            </a:r>
            <a:r>
              <a:rPr lang="en-US" sz="2400" dirty="0"/>
              <a:t>has discretion over how general funds are </a:t>
            </a:r>
            <a:r>
              <a:rPr lang="en-US" sz="2400" dirty="0" smtClean="0"/>
              <a:t>allocated, then funding is within Employer’s control. </a:t>
            </a:r>
            <a:r>
              <a:rPr lang="en-US" sz="2400" dirty="0"/>
              <a:t>We also argue that enrollment is within Employer control because Employer can decide how many students must be enrolled for class to run.</a:t>
            </a:r>
          </a:p>
        </p:txBody>
      </p:sp>
    </p:spTree>
    <p:extLst>
      <p:ext uri="{BB962C8B-B14F-4D97-AF65-F5344CB8AC3E}">
        <p14:creationId xmlns:p14="http://schemas.microsoft.com/office/powerpoint/2010/main" val="1839918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13414</TotalTime>
  <Words>2512</Words>
  <Application>Microsoft Office PowerPoint</Application>
  <PresentationFormat>Widescreen</PresentationFormat>
  <Paragraphs>162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Arial Black</vt:lpstr>
      <vt:lpstr>Calibri</vt:lpstr>
      <vt:lpstr>Mangal</vt:lpstr>
      <vt:lpstr>Office Theme</vt:lpstr>
      <vt:lpstr>PowerPoint Presentation</vt:lpstr>
      <vt:lpstr>PowerPoint Presentation</vt:lpstr>
      <vt:lpstr>PowerPoint Presentation</vt:lpstr>
      <vt:lpstr>Why Apply?</vt:lpstr>
      <vt:lpstr>Educational Employees – barred from receiving benefits because of having “reasonable assurance of re-employment.</vt:lpstr>
      <vt:lpstr>PowerPoint Presentation</vt:lpstr>
      <vt:lpstr>  Unemployment Insurance (UC) Financing  </vt:lpstr>
      <vt:lpstr>PowerPoint Presentation</vt:lpstr>
      <vt:lpstr>PowerPoint Presentation</vt:lpstr>
      <vt:lpstr>PowerPoint Presentation</vt:lpstr>
      <vt:lpstr>Application process </vt:lpstr>
      <vt:lpstr>Work Search Requirements</vt:lpstr>
      <vt:lpstr>Process for responding to agency denial or  employer appeal (challenge)  (Note: continue to file weekly claims during appeals and do not miss appeal filing deadlines!)</vt:lpstr>
      <vt:lpstr>General tips – approach and attitude</vt:lpstr>
      <vt:lpstr>General Tips: Documentation to collect</vt:lpstr>
      <vt:lpstr>PowerPoint Presentation</vt:lpstr>
      <vt:lpstr>PowerPoint Presentation</vt:lpstr>
      <vt:lpstr>PowerPoint Presentation</vt:lpstr>
      <vt:lpstr>Tricky Questions: “When did you start working there?”</vt:lpstr>
      <vt:lpstr>Another tricky question: “Will you return to teach there in the Spring/Fall?” </vt:lpstr>
      <vt:lpstr>PowerPoint Presentation</vt:lpstr>
      <vt:lpstr>Possible Situations</vt:lpstr>
      <vt:lpstr>Summary:</vt:lpstr>
      <vt:lpstr>Summary (continued)</vt:lpstr>
      <vt:lpstr>NOTE:</vt:lpstr>
      <vt:lpstr>A model for changing the law itself</vt:lpstr>
      <vt:lpstr>Adjuncts in Maryland have received unemployment benefits!</vt:lpstr>
      <vt:lpstr>Keep in touch!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Adjunct unemployment workshop</dc:title>
  <dc:creator>Sowards, Robin</dc:creator>
  <cp:lastModifiedBy>Robert Bennett</cp:lastModifiedBy>
  <cp:revision>51</cp:revision>
  <cp:lastPrinted>2018-04-24T13:22:13Z</cp:lastPrinted>
  <dcterms:created xsi:type="dcterms:W3CDTF">2017-04-29T13:43:46Z</dcterms:created>
  <dcterms:modified xsi:type="dcterms:W3CDTF">2018-11-16T20:53:00Z</dcterms:modified>
</cp:coreProperties>
</file>