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04" r:id="rId2"/>
    <p:sldId id="320" r:id="rId3"/>
    <p:sldId id="330" r:id="rId4"/>
    <p:sldId id="329" r:id="rId5"/>
    <p:sldId id="331" r:id="rId6"/>
    <p:sldId id="337" r:id="rId7"/>
    <p:sldId id="326" r:id="rId8"/>
    <p:sldId id="327" r:id="rId9"/>
    <p:sldId id="324" r:id="rId10"/>
    <p:sldId id="332" r:id="rId11"/>
    <p:sldId id="333" r:id="rId12"/>
    <p:sldId id="334" r:id="rId13"/>
    <p:sldId id="335" r:id="rId14"/>
    <p:sldId id="323" r:id="rId15"/>
    <p:sldId id="336" r:id="rId16"/>
    <p:sldId id="341" r:id="rId17"/>
    <p:sldId id="338" r:id="rId18"/>
    <p:sldId id="339" r:id="rId19"/>
    <p:sldId id="340" r:id="rId20"/>
    <p:sldId id="322" r:id="rId21"/>
  </p:sldIdLst>
  <p:sldSz cx="9144000" cy="6858000" type="screen4x3"/>
  <p:notesSz cx="7026275" cy="9312275"/>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72">
          <p15:clr>
            <a:srgbClr val="A4A3A4"/>
          </p15:clr>
        </p15:guide>
        <p15:guide id="2" pos="14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73E45-E9BA-4473-9BDA-0E70AC28A7D2}" v="140" dt="2019-10-26T05:52:53.930"/>
    <p1510:client id="{5E4EBB9C-5E7E-4982-BADC-9373F2D15464}" v="265" dt="2019-10-26T15:42:39.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4" autoAdjust="0"/>
    <p:restoredTop sz="94617" autoAdjust="0"/>
  </p:normalViewPr>
  <p:slideViewPr>
    <p:cSldViewPr>
      <p:cViewPr varScale="1">
        <p:scale>
          <a:sx n="109" d="100"/>
          <a:sy n="109" d="100"/>
        </p:scale>
        <p:origin x="606" y="114"/>
      </p:cViewPr>
      <p:guideLst>
        <p:guide orient="horz" pos="1872"/>
        <p:guide pos="14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26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Comitz" userId="bc52217bbefc224d" providerId="LiveId" clId="{5E4EBB9C-5E7E-4982-BADC-9373F2D15464}"/>
    <pc:docChg chg="delSld">
      <pc:chgData name="Paul Comitz" userId="bc52217bbefc224d" providerId="LiveId" clId="{5E4EBB9C-5E7E-4982-BADC-9373F2D15464}" dt="2019-10-26T17:38:25.374" v="0" actId="2696"/>
      <pc:docMkLst>
        <pc:docMk/>
      </pc:docMkLst>
      <pc:sldChg chg="del">
        <pc:chgData name="Paul Comitz" userId="bc52217bbefc224d" providerId="LiveId" clId="{5E4EBB9C-5E7E-4982-BADC-9373F2D15464}" dt="2019-10-26T17:38:25.374" v="0" actId="2696"/>
        <pc:sldMkLst>
          <pc:docMk/>
          <pc:sldMk cId="2244355770" sldId="328"/>
        </pc:sldMkLst>
      </pc:sldChg>
    </pc:docChg>
  </pc:docChgLst>
  <pc:docChgLst>
    <pc:chgData name="Paul Comitz" userId="bc52217bbefc224d" providerId="LiveId" clId="{37E73E45-E9BA-4473-9BDA-0E70AC28A7D2}"/>
    <pc:docChg chg="custSel mod addSld modSld sldOrd">
      <pc:chgData name="Paul Comitz" userId="bc52217bbefc224d" providerId="LiveId" clId="{37E73E45-E9BA-4473-9BDA-0E70AC28A7D2}" dt="2019-10-26T15:42:39.277" v="832" actId="27636"/>
      <pc:docMkLst>
        <pc:docMk/>
      </pc:docMkLst>
      <pc:sldChg chg="modSp">
        <pc:chgData name="Paul Comitz" userId="bc52217bbefc224d" providerId="LiveId" clId="{37E73E45-E9BA-4473-9BDA-0E70AC28A7D2}" dt="2019-10-26T14:37:06.558" v="240" actId="1037"/>
        <pc:sldMkLst>
          <pc:docMk/>
          <pc:sldMk cId="2948014942" sldId="320"/>
        </pc:sldMkLst>
        <pc:spChg chg="mod">
          <ac:chgData name="Paul Comitz" userId="bc52217bbefc224d" providerId="LiveId" clId="{37E73E45-E9BA-4473-9BDA-0E70AC28A7D2}" dt="2019-10-26T14:01:11.744" v="1" actId="20577"/>
          <ac:spMkLst>
            <pc:docMk/>
            <pc:sldMk cId="2948014942" sldId="320"/>
            <ac:spMk id="3" creationId="{AEC0B444-082E-4072-AA94-DA19E9A3C543}"/>
          </ac:spMkLst>
        </pc:spChg>
        <pc:picChg chg="mod">
          <ac:chgData name="Paul Comitz" userId="bc52217bbefc224d" providerId="LiveId" clId="{37E73E45-E9BA-4473-9BDA-0E70AC28A7D2}" dt="2019-10-26T14:37:06.558" v="240" actId="1037"/>
          <ac:picMkLst>
            <pc:docMk/>
            <pc:sldMk cId="2948014942" sldId="320"/>
            <ac:picMk id="6" creationId="{1F44138A-4204-4F1B-B873-229581FC2816}"/>
          </ac:picMkLst>
        </pc:picChg>
      </pc:sldChg>
      <pc:sldChg chg="modSp">
        <pc:chgData name="Paul Comitz" userId="bc52217bbefc224d" providerId="LiveId" clId="{37E73E45-E9BA-4473-9BDA-0E70AC28A7D2}" dt="2019-10-26T14:26:56.811" v="214" actId="20577"/>
        <pc:sldMkLst>
          <pc:docMk/>
          <pc:sldMk cId="633488819" sldId="322"/>
        </pc:sldMkLst>
        <pc:spChg chg="mod">
          <ac:chgData name="Paul Comitz" userId="bc52217bbefc224d" providerId="LiveId" clId="{37E73E45-E9BA-4473-9BDA-0E70AC28A7D2}" dt="2019-10-26T14:26:56.811" v="214" actId="20577"/>
          <ac:spMkLst>
            <pc:docMk/>
            <pc:sldMk cId="633488819" sldId="322"/>
            <ac:spMk id="3" creationId="{6CC34BCB-2F32-4C24-82CF-09108B62FC1B}"/>
          </ac:spMkLst>
        </pc:spChg>
      </pc:sldChg>
      <pc:sldChg chg="modSp">
        <pc:chgData name="Paul Comitz" userId="bc52217bbefc224d" providerId="LiveId" clId="{37E73E45-E9BA-4473-9BDA-0E70AC28A7D2}" dt="2019-10-26T14:09:44.216" v="34" actId="113"/>
        <pc:sldMkLst>
          <pc:docMk/>
          <pc:sldMk cId="1265216722" sldId="323"/>
        </pc:sldMkLst>
        <pc:spChg chg="mod">
          <ac:chgData name="Paul Comitz" userId="bc52217bbefc224d" providerId="LiveId" clId="{37E73E45-E9BA-4473-9BDA-0E70AC28A7D2}" dt="2019-10-26T14:09:44.216" v="34" actId="113"/>
          <ac:spMkLst>
            <pc:docMk/>
            <pc:sldMk cId="1265216722" sldId="323"/>
            <ac:spMk id="2" creationId="{0BB3FFAC-D333-4C1F-8CA3-A37A2D272442}"/>
          </ac:spMkLst>
        </pc:spChg>
      </pc:sldChg>
      <pc:sldChg chg="addSp modSp">
        <pc:chgData name="Paul Comitz" userId="bc52217bbefc224d" providerId="LiveId" clId="{37E73E45-E9BA-4473-9BDA-0E70AC28A7D2}" dt="2019-10-26T14:53:05.501" v="302" actId="255"/>
        <pc:sldMkLst>
          <pc:docMk/>
          <pc:sldMk cId="720505080" sldId="324"/>
        </pc:sldMkLst>
        <pc:spChg chg="mod">
          <ac:chgData name="Paul Comitz" userId="bc52217bbefc224d" providerId="LiveId" clId="{37E73E45-E9BA-4473-9BDA-0E70AC28A7D2}" dt="2019-10-26T14:18:22.294" v="183" actId="1076"/>
          <ac:spMkLst>
            <pc:docMk/>
            <pc:sldMk cId="720505080" sldId="324"/>
            <ac:spMk id="3" creationId="{F69C5D4A-EA7E-4FA4-8316-F5886792D516}"/>
          </ac:spMkLst>
        </pc:spChg>
        <pc:spChg chg="mod">
          <ac:chgData name="Paul Comitz" userId="bc52217bbefc224d" providerId="LiveId" clId="{37E73E45-E9BA-4473-9BDA-0E70AC28A7D2}" dt="2019-10-26T14:53:05.501" v="302" actId="255"/>
          <ac:spMkLst>
            <pc:docMk/>
            <pc:sldMk cId="720505080" sldId="324"/>
            <ac:spMk id="9" creationId="{0D80B74C-8854-4DE2-A049-F58D7807ED29}"/>
          </ac:spMkLst>
        </pc:spChg>
        <pc:picChg chg="mod">
          <ac:chgData name="Paul Comitz" userId="bc52217bbefc224d" providerId="LiveId" clId="{37E73E45-E9BA-4473-9BDA-0E70AC28A7D2}" dt="2019-10-26T14:34:13.065" v="216" actId="1076"/>
          <ac:picMkLst>
            <pc:docMk/>
            <pc:sldMk cId="720505080" sldId="324"/>
            <ac:picMk id="5" creationId="{A393FE4D-A5E8-4979-890D-FA805259EC0F}"/>
          </ac:picMkLst>
        </pc:picChg>
        <pc:picChg chg="add mod">
          <ac:chgData name="Paul Comitz" userId="bc52217bbefc224d" providerId="LiveId" clId="{37E73E45-E9BA-4473-9BDA-0E70AC28A7D2}" dt="2019-10-26T14:34:45.378" v="227" actId="1076"/>
          <ac:picMkLst>
            <pc:docMk/>
            <pc:sldMk cId="720505080" sldId="324"/>
            <ac:picMk id="6" creationId="{9A4E3F13-7F13-4EEF-8F1D-5A634552C0CF}"/>
          </ac:picMkLst>
        </pc:picChg>
      </pc:sldChg>
      <pc:sldChg chg="modSp">
        <pc:chgData name="Paul Comitz" userId="bc52217bbefc224d" providerId="LiveId" clId="{37E73E45-E9BA-4473-9BDA-0E70AC28A7D2}" dt="2019-10-26T14:34:59.481" v="228" actId="1076"/>
        <pc:sldMkLst>
          <pc:docMk/>
          <pc:sldMk cId="3352084855" sldId="326"/>
        </pc:sldMkLst>
        <pc:spChg chg="mod">
          <ac:chgData name="Paul Comitz" userId="bc52217bbefc224d" providerId="LiveId" clId="{37E73E45-E9BA-4473-9BDA-0E70AC28A7D2}" dt="2019-10-26T14:34:59.481" v="228" actId="1076"/>
          <ac:spMkLst>
            <pc:docMk/>
            <pc:sldMk cId="3352084855" sldId="326"/>
            <ac:spMk id="3" creationId="{3DE4AE4F-7515-4B9D-816B-985B6F22D195}"/>
          </ac:spMkLst>
        </pc:spChg>
      </pc:sldChg>
      <pc:sldChg chg="modSp">
        <pc:chgData name="Paul Comitz" userId="bc52217bbefc224d" providerId="LiveId" clId="{37E73E45-E9BA-4473-9BDA-0E70AC28A7D2}" dt="2019-10-26T14:02:38.577" v="30" actId="20577"/>
        <pc:sldMkLst>
          <pc:docMk/>
          <pc:sldMk cId="1569368082" sldId="327"/>
        </pc:sldMkLst>
        <pc:spChg chg="mod">
          <ac:chgData name="Paul Comitz" userId="bc52217bbefc224d" providerId="LiveId" clId="{37E73E45-E9BA-4473-9BDA-0E70AC28A7D2}" dt="2019-10-26T14:02:38.577" v="30" actId="20577"/>
          <ac:spMkLst>
            <pc:docMk/>
            <pc:sldMk cId="1569368082" sldId="327"/>
            <ac:spMk id="3" creationId="{CAE84BBC-17B5-4007-A6B1-6CE4C05D2FF9}"/>
          </ac:spMkLst>
        </pc:spChg>
      </pc:sldChg>
      <pc:sldChg chg="modSp ord">
        <pc:chgData name="Paul Comitz" userId="bc52217bbefc224d" providerId="LiveId" clId="{37E73E45-E9BA-4473-9BDA-0E70AC28A7D2}" dt="2019-10-26T14:44:38.591" v="300"/>
        <pc:sldMkLst>
          <pc:docMk/>
          <pc:sldMk cId="362511502" sldId="329"/>
        </pc:sldMkLst>
        <pc:spChg chg="mod">
          <ac:chgData name="Paul Comitz" userId="bc52217bbefc224d" providerId="LiveId" clId="{37E73E45-E9BA-4473-9BDA-0E70AC28A7D2}" dt="2019-10-26T14:15:11.845" v="181" actId="313"/>
          <ac:spMkLst>
            <pc:docMk/>
            <pc:sldMk cId="362511502" sldId="329"/>
            <ac:spMk id="3" creationId="{94DEC903-A5D9-4881-BE28-FC7214907209}"/>
          </ac:spMkLst>
        </pc:spChg>
      </pc:sldChg>
      <pc:sldChg chg="modSp">
        <pc:chgData name="Paul Comitz" userId="bc52217bbefc224d" providerId="LiveId" clId="{37E73E45-E9BA-4473-9BDA-0E70AC28A7D2}" dt="2019-10-26T14:52:38.854" v="301" actId="113"/>
        <pc:sldMkLst>
          <pc:docMk/>
          <pc:sldMk cId="1975214514" sldId="332"/>
        </pc:sldMkLst>
        <pc:spChg chg="mod">
          <ac:chgData name="Paul Comitz" userId="bc52217bbefc224d" providerId="LiveId" clId="{37E73E45-E9BA-4473-9BDA-0E70AC28A7D2}" dt="2019-10-26T14:52:38.854" v="301" actId="113"/>
          <ac:spMkLst>
            <pc:docMk/>
            <pc:sldMk cId="1975214514" sldId="332"/>
            <ac:spMk id="3" creationId="{5063C45E-0970-41EC-9555-511A4B928AD5}"/>
          </ac:spMkLst>
        </pc:spChg>
      </pc:sldChg>
      <pc:sldChg chg="modSp">
        <pc:chgData name="Paul Comitz" userId="bc52217bbefc224d" providerId="LiveId" clId="{37E73E45-E9BA-4473-9BDA-0E70AC28A7D2}" dt="2019-10-26T14:57:51.879" v="424" actId="1076"/>
        <pc:sldMkLst>
          <pc:docMk/>
          <pc:sldMk cId="1503102664" sldId="334"/>
        </pc:sldMkLst>
        <pc:spChg chg="mod">
          <ac:chgData name="Paul Comitz" userId="bc52217bbefc224d" providerId="LiveId" clId="{37E73E45-E9BA-4473-9BDA-0E70AC28A7D2}" dt="2019-10-26T14:57:45.932" v="423"/>
          <ac:spMkLst>
            <pc:docMk/>
            <pc:sldMk cId="1503102664" sldId="334"/>
            <ac:spMk id="3" creationId="{BB97BA9E-BEF4-44AD-BC51-2ECFE57CEA16}"/>
          </ac:spMkLst>
        </pc:spChg>
        <pc:spChg chg="mod">
          <ac:chgData name="Paul Comitz" userId="bc52217bbefc224d" providerId="LiveId" clId="{37E73E45-E9BA-4473-9BDA-0E70AC28A7D2}" dt="2019-10-26T14:57:51.879" v="424" actId="1076"/>
          <ac:spMkLst>
            <pc:docMk/>
            <pc:sldMk cId="1503102664" sldId="334"/>
            <ac:spMk id="6" creationId="{FFCFD331-4ECC-4FB1-B8BC-DB32D24AC737}"/>
          </ac:spMkLst>
        </pc:spChg>
      </pc:sldChg>
      <pc:sldChg chg="modSp">
        <pc:chgData name="Paul Comitz" userId="bc52217bbefc224d" providerId="LiveId" clId="{37E73E45-E9BA-4473-9BDA-0E70AC28A7D2}" dt="2019-10-26T14:58:30.809" v="431" actId="20577"/>
        <pc:sldMkLst>
          <pc:docMk/>
          <pc:sldMk cId="3657705986" sldId="335"/>
        </pc:sldMkLst>
        <pc:spChg chg="mod">
          <ac:chgData name="Paul Comitz" userId="bc52217bbefc224d" providerId="LiveId" clId="{37E73E45-E9BA-4473-9BDA-0E70AC28A7D2}" dt="2019-10-26T14:58:30.809" v="431" actId="20577"/>
          <ac:spMkLst>
            <pc:docMk/>
            <pc:sldMk cId="3657705986" sldId="335"/>
            <ac:spMk id="3" creationId="{196FF250-6BB9-4FC2-B3F8-E82C46871E78}"/>
          </ac:spMkLst>
        </pc:spChg>
      </pc:sldChg>
      <pc:sldChg chg="modSp modNotes">
        <pc:chgData name="Paul Comitz" userId="bc52217bbefc224d" providerId="LiveId" clId="{37E73E45-E9BA-4473-9BDA-0E70AC28A7D2}" dt="2019-10-26T15:42:39.277" v="832" actId="27636"/>
        <pc:sldMkLst>
          <pc:docMk/>
          <pc:sldMk cId="3540410919" sldId="336"/>
        </pc:sldMkLst>
        <pc:spChg chg="mod">
          <ac:chgData name="Paul Comitz" userId="bc52217bbefc224d" providerId="LiveId" clId="{37E73E45-E9BA-4473-9BDA-0E70AC28A7D2}" dt="2019-10-26T15:41:52.048" v="821" actId="1035"/>
          <ac:spMkLst>
            <pc:docMk/>
            <pc:sldMk cId="3540410919" sldId="336"/>
            <ac:spMk id="2" creationId="{BF8CE2CB-92DE-4111-B891-1CC8CBD057CE}"/>
          </ac:spMkLst>
        </pc:spChg>
        <pc:spChg chg="mod">
          <ac:chgData name="Paul Comitz" userId="bc52217bbefc224d" providerId="LiveId" clId="{37E73E45-E9BA-4473-9BDA-0E70AC28A7D2}" dt="2019-10-26T15:42:13.198" v="828" actId="1036"/>
          <ac:spMkLst>
            <pc:docMk/>
            <pc:sldMk cId="3540410919" sldId="336"/>
            <ac:spMk id="3" creationId="{32FCE34D-E6E5-4C0D-9584-C1E1D1C9E2D5}"/>
          </ac:spMkLst>
        </pc:spChg>
        <pc:picChg chg="mod">
          <ac:chgData name="Paul Comitz" userId="bc52217bbefc224d" providerId="LiveId" clId="{37E73E45-E9BA-4473-9BDA-0E70AC28A7D2}" dt="2019-10-26T15:42:20.704" v="830" actId="1076"/>
          <ac:picMkLst>
            <pc:docMk/>
            <pc:sldMk cId="3540410919" sldId="336"/>
            <ac:picMk id="5" creationId="{E45BC9CB-EE73-4987-9791-067865B6F305}"/>
          </ac:picMkLst>
        </pc:picChg>
      </pc:sldChg>
      <pc:sldChg chg="modSp">
        <pc:chgData name="Paul Comitz" userId="bc52217bbefc224d" providerId="LiveId" clId="{37E73E45-E9BA-4473-9BDA-0E70AC28A7D2}" dt="2019-10-26T14:15:39.895" v="182" actId="1076"/>
        <pc:sldMkLst>
          <pc:docMk/>
          <pc:sldMk cId="3599484798" sldId="337"/>
        </pc:sldMkLst>
        <pc:spChg chg="mod">
          <ac:chgData name="Paul Comitz" userId="bc52217bbefc224d" providerId="LiveId" clId="{37E73E45-E9BA-4473-9BDA-0E70AC28A7D2}" dt="2019-10-26T14:15:39.895" v="182" actId="1076"/>
          <ac:spMkLst>
            <pc:docMk/>
            <pc:sldMk cId="3599484798" sldId="337"/>
            <ac:spMk id="3" creationId="{050EFB06-FF3C-4930-8E4F-18C1D968777A}"/>
          </ac:spMkLst>
        </pc:spChg>
      </pc:sldChg>
      <pc:sldChg chg="modSp">
        <pc:chgData name="Paul Comitz" userId="bc52217bbefc224d" providerId="LiveId" clId="{37E73E45-E9BA-4473-9BDA-0E70AC28A7D2}" dt="2019-10-26T14:38:21.960" v="268" actId="20577"/>
        <pc:sldMkLst>
          <pc:docMk/>
          <pc:sldMk cId="3560127449" sldId="339"/>
        </pc:sldMkLst>
        <pc:spChg chg="mod">
          <ac:chgData name="Paul Comitz" userId="bc52217bbefc224d" providerId="LiveId" clId="{37E73E45-E9BA-4473-9BDA-0E70AC28A7D2}" dt="2019-10-26T14:38:09.383" v="262" actId="20577"/>
          <ac:spMkLst>
            <pc:docMk/>
            <pc:sldMk cId="3560127449" sldId="339"/>
            <ac:spMk id="3" creationId="{206AB7A5-48E2-45D8-BDD8-7FEB709624FA}"/>
          </ac:spMkLst>
        </pc:spChg>
        <pc:spChg chg="mod">
          <ac:chgData name="Paul Comitz" userId="bc52217bbefc224d" providerId="LiveId" clId="{37E73E45-E9BA-4473-9BDA-0E70AC28A7D2}" dt="2019-10-26T14:38:21.960" v="268" actId="20577"/>
          <ac:spMkLst>
            <pc:docMk/>
            <pc:sldMk cId="3560127449" sldId="339"/>
            <ac:spMk id="4" creationId="{FE0B4B42-A7DE-40B5-87F1-3E8088078A04}"/>
          </ac:spMkLst>
        </pc:spChg>
      </pc:sldChg>
      <pc:sldChg chg="addSp modSp mod setBg modClrScheme chgLayout">
        <pc:chgData name="Paul Comitz" userId="bc52217bbefc224d" providerId="LiveId" clId="{37E73E45-E9BA-4473-9BDA-0E70AC28A7D2}" dt="2019-10-26T15:11:16.156" v="559" actId="20577"/>
        <pc:sldMkLst>
          <pc:docMk/>
          <pc:sldMk cId="1926199977" sldId="340"/>
        </pc:sldMkLst>
        <pc:spChg chg="mod">
          <ac:chgData name="Paul Comitz" userId="bc52217bbefc224d" providerId="LiveId" clId="{37E73E45-E9BA-4473-9BDA-0E70AC28A7D2}" dt="2019-10-26T15:11:16.156" v="559" actId="20577"/>
          <ac:spMkLst>
            <pc:docMk/>
            <pc:sldMk cId="1926199977" sldId="340"/>
            <ac:spMk id="2" creationId="{0520D1F3-EA10-495E-A984-01C702BB5105}"/>
          </ac:spMkLst>
        </pc:spChg>
        <pc:spChg chg="mod">
          <ac:chgData name="Paul Comitz" userId="bc52217bbefc224d" providerId="LiveId" clId="{37E73E45-E9BA-4473-9BDA-0E70AC28A7D2}" dt="2019-10-26T15:10:32.059" v="452" actId="27636"/>
          <ac:spMkLst>
            <pc:docMk/>
            <pc:sldMk cId="1926199977" sldId="340"/>
            <ac:spMk id="3" creationId="{8BC779F9-B408-489F-9868-22792CDA53F2}"/>
          </ac:spMkLst>
        </pc:spChg>
        <pc:picChg chg="add mod">
          <ac:chgData name="Paul Comitz" userId="bc52217bbefc224d" providerId="LiveId" clId="{37E73E45-E9BA-4473-9BDA-0E70AC28A7D2}" dt="2019-10-26T15:10:13.924" v="447" actId="1076"/>
          <ac:picMkLst>
            <pc:docMk/>
            <pc:sldMk cId="1926199977" sldId="340"/>
            <ac:picMk id="5" creationId="{8448DC85-1DAC-4F14-BE52-2EE98140F4BD}"/>
          </ac:picMkLst>
        </pc:picChg>
      </pc:sldChg>
      <pc:sldChg chg="addSp modSp add">
        <pc:chgData name="Paul Comitz" userId="bc52217bbefc224d" providerId="LiveId" clId="{37E73E45-E9BA-4473-9BDA-0E70AC28A7D2}" dt="2019-10-26T14:36:00.785" v="232" actId="962"/>
        <pc:sldMkLst>
          <pc:docMk/>
          <pc:sldMk cId="1828124028" sldId="341"/>
        </pc:sldMkLst>
        <pc:picChg chg="add mod">
          <ac:chgData name="Paul Comitz" userId="bc52217bbefc224d" providerId="LiveId" clId="{37E73E45-E9BA-4473-9BDA-0E70AC28A7D2}" dt="2019-10-26T14:36:00.785" v="232" actId="962"/>
          <ac:picMkLst>
            <pc:docMk/>
            <pc:sldMk cId="1828124028" sldId="341"/>
            <ac:picMk id="3" creationId="{284CD8AB-6C56-454F-BF60-8DE3FE97E1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E7A1523E-516C-4467-973B-9EEA307F4481}" type="datetimeFigureOut">
              <a:rPr lang="en-US" smtClean="0"/>
              <a:pPr/>
              <a:t>10/26/2019</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8574AEAE-F28A-48C5-9504-CA443EB5FEA4}" type="slidenum">
              <a:rPr lang="en-US" smtClean="0"/>
              <a:pPr/>
              <a:t>‹#›</a:t>
            </a:fld>
            <a:endParaRPr lang="en-US"/>
          </a:p>
        </p:txBody>
      </p:sp>
    </p:spTree>
    <p:extLst>
      <p:ext uri="{BB962C8B-B14F-4D97-AF65-F5344CB8AC3E}">
        <p14:creationId xmlns:p14="http://schemas.microsoft.com/office/powerpoint/2010/main" val="71902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hechangingfaculty.or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insidehighered.com/sites/default/server_files/files/profstaff(2).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574AEAE-F28A-48C5-9504-CA443EB5FEA4}" type="slidenum">
              <a:rPr lang="en-US" smtClean="0"/>
              <a:pPr/>
              <a:t>4</a:t>
            </a:fld>
            <a:endParaRPr lang="en-US"/>
          </a:p>
        </p:txBody>
      </p:sp>
      <p:sp>
        <p:nvSpPr>
          <p:cNvPr id="5" name="Notes Placeholder 4">
            <a:extLst>
              <a:ext uri="{FF2B5EF4-FFF2-40B4-BE49-F238E27FC236}">
                <a16:creationId xmlns:a16="http://schemas.microsoft.com/office/drawing/2014/main" id="{C58EEF09-1787-435C-B2BC-327F950A8E42}"/>
              </a:ext>
            </a:extLst>
          </p:cNvPr>
          <p:cNvSpPr>
            <a:spLocks noGrp="1"/>
          </p:cNvSpPr>
          <p:nvPr>
            <p:ph type="body" idx="1"/>
          </p:nvPr>
        </p:nvSpPr>
        <p:spPr>
          <a:xfrm>
            <a:off x="703263" y="4422775"/>
            <a:ext cx="5619750" cy="2033264"/>
          </a:xfrm>
          <a:prstGeom prst="rect">
            <a:avLst/>
          </a:prstGeom>
        </p:spPr>
        <p:txBody>
          <a:bodyPr wrap="square">
            <a:spAutoFit/>
          </a:bodyPr>
          <a:lstStyle/>
          <a:p>
            <a:r>
              <a:rPr lang="en-US" sz="1800" dirty="0">
                <a:solidFill>
                  <a:srgbClr val="444444"/>
                </a:solidFill>
              </a:rPr>
              <a:t>Right now, colleges are eliminating full-time positions, especially in fine arts and humanities, </a:t>
            </a:r>
            <a:r>
              <a:rPr lang="en-US" sz="1800" u="sng" dirty="0">
                <a:solidFill>
                  <a:srgbClr val="444444"/>
                </a:solidFill>
              </a:rPr>
              <a:t>because</a:t>
            </a:r>
            <a:r>
              <a:rPr lang="en-US" sz="1800" dirty="0">
                <a:solidFill>
                  <a:srgbClr val="444444"/>
                </a:solidFill>
              </a:rPr>
              <a:t> they can get cheap adjunct labor.  There is no reason to hire a full-time professor for $50 or $60K plus benefits when they can get eight adjuncts to take the place of that professor for less than $20K a year and they can skip the benefits.  It’s a great bargain!</a:t>
            </a:r>
            <a:endParaRPr lang="en-US" sz="1800" dirty="0"/>
          </a:p>
        </p:txBody>
      </p:sp>
    </p:spTree>
    <p:extLst>
      <p:ext uri="{BB962C8B-B14F-4D97-AF65-F5344CB8AC3E}">
        <p14:creationId xmlns:p14="http://schemas.microsoft.com/office/powerpoint/2010/main" val="329550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Full-time tenured/tenure track faculty increased by a mere 23%, while part-time contingent faculty increased a dramatic </a:t>
            </a:r>
            <a:r>
              <a:rPr lang="en-US" sz="2000" b="1" dirty="0"/>
              <a:t>286%</a:t>
            </a:r>
            <a:r>
              <a:rPr lang="en-US" sz="2000" dirty="0"/>
              <a:t> and full-time non-tenure track faculty (NTFF) by </a:t>
            </a:r>
            <a:r>
              <a:rPr lang="en-US" sz="2000" b="1" dirty="0"/>
              <a:t>259%</a:t>
            </a:r>
            <a:r>
              <a:rPr lang="en-US" sz="2000" dirty="0"/>
              <a:t>.  Full-time non-faculty professionals, or the administrative class, increased </a:t>
            </a:r>
            <a:r>
              <a:rPr lang="en-US" sz="2000" b="1" dirty="0"/>
              <a:t>359%</a:t>
            </a:r>
            <a:r>
              <a:rPr lang="en-US" sz="2000" dirty="0"/>
              <a:t>.</a:t>
            </a:r>
          </a:p>
        </p:txBody>
      </p:sp>
      <p:sp>
        <p:nvSpPr>
          <p:cNvPr id="4" name="Slide Number Placeholder 3"/>
          <p:cNvSpPr>
            <a:spLocks noGrp="1"/>
          </p:cNvSpPr>
          <p:nvPr>
            <p:ph type="sldNum" sz="quarter" idx="5"/>
          </p:nvPr>
        </p:nvSpPr>
        <p:spPr/>
        <p:txBody>
          <a:bodyPr/>
          <a:lstStyle/>
          <a:p>
            <a:fld id="{8574AEAE-F28A-48C5-9504-CA443EB5FEA4}" type="slidenum">
              <a:rPr lang="en-US" smtClean="0"/>
              <a:pPr/>
              <a:t>5</a:t>
            </a:fld>
            <a:endParaRPr lang="en-US"/>
          </a:p>
        </p:txBody>
      </p:sp>
    </p:spTree>
    <p:extLst>
      <p:ext uri="{BB962C8B-B14F-4D97-AF65-F5344CB8AC3E}">
        <p14:creationId xmlns:p14="http://schemas.microsoft.com/office/powerpoint/2010/main" val="286457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 </a:t>
            </a:r>
            <a:r>
              <a:rPr lang="en-US" sz="1800" dirty="0"/>
              <a:t>Employment practices that degrade both faculty and students must be changed. The </a:t>
            </a:r>
            <a:r>
              <a:rPr lang="en-US" sz="1800" dirty="0">
                <a:hlinkClick r:id="rId3"/>
              </a:rPr>
              <a:t>quality of higher education is compromised</a:t>
            </a:r>
            <a:r>
              <a:rPr lang="en-US" sz="1800" dirty="0"/>
              <a:t> when faculty are not paid a living wage, not afforded job security, and </a:t>
            </a:r>
            <a:r>
              <a:rPr lang="en-US" sz="1800" dirty="0">
                <a:hlinkClick r:id="rId4"/>
              </a:rPr>
              <a:t>not treated like the professionals they are</a:t>
            </a:r>
            <a:r>
              <a:rPr lang="en-US" sz="1800" dirty="0"/>
              <a:t>.</a:t>
            </a:r>
          </a:p>
          <a:p>
            <a:pPr fontAlgn="base"/>
            <a:r>
              <a:rPr lang="en-US" dirty="0"/>
              <a:t> </a:t>
            </a:r>
          </a:p>
          <a:p>
            <a:endParaRPr lang="en-US" dirty="0"/>
          </a:p>
        </p:txBody>
      </p:sp>
      <p:sp>
        <p:nvSpPr>
          <p:cNvPr id="4" name="Slide Number Placeholder 3"/>
          <p:cNvSpPr>
            <a:spLocks noGrp="1"/>
          </p:cNvSpPr>
          <p:nvPr>
            <p:ph type="sldNum" sz="quarter" idx="5"/>
          </p:nvPr>
        </p:nvSpPr>
        <p:spPr/>
        <p:txBody>
          <a:bodyPr/>
          <a:lstStyle/>
          <a:p>
            <a:fld id="{8574AEAE-F28A-48C5-9504-CA443EB5FEA4}" type="slidenum">
              <a:rPr lang="en-US" smtClean="0"/>
              <a:pPr/>
              <a:t>11</a:t>
            </a:fld>
            <a:endParaRPr lang="en-US"/>
          </a:p>
        </p:txBody>
      </p:sp>
    </p:spTree>
    <p:extLst>
      <p:ext uri="{BB962C8B-B14F-4D97-AF65-F5344CB8AC3E}">
        <p14:creationId xmlns:p14="http://schemas.microsoft.com/office/powerpoint/2010/main" val="3358330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Consider the following scenario:</a:t>
            </a:r>
          </a:p>
          <a:p>
            <a:endParaRPr lang="en-US" dirty="0"/>
          </a:p>
          <a:p>
            <a:r>
              <a:rPr lang="en-US" dirty="0"/>
              <a:t>1) An adjunct faculty member is assigned an online class that has a </a:t>
            </a:r>
          </a:p>
          <a:p>
            <a:r>
              <a:rPr lang="en-US" dirty="0"/>
              <a:t>low probability of actually running. This usually occurs when the </a:t>
            </a:r>
          </a:p>
          <a:p>
            <a:r>
              <a:rPr lang="en-US" dirty="0"/>
              <a:t>registrar adds extra "overflow" sections.</a:t>
            </a:r>
          </a:p>
          <a:p>
            <a:r>
              <a:rPr lang="en-US" dirty="0"/>
              <a:t>2) The week before the class is scheduled to start the adjunct </a:t>
            </a:r>
          </a:p>
          <a:p>
            <a:r>
              <a:rPr lang="en-US" dirty="0"/>
              <a:t>faculty member notes that there are only two students registered </a:t>
            </a:r>
          </a:p>
          <a:p>
            <a:r>
              <a:rPr lang="en-US" dirty="0"/>
              <a:t>in the class.</a:t>
            </a:r>
          </a:p>
          <a:p>
            <a:r>
              <a:rPr lang="en-US" dirty="0"/>
              <a:t>3) The adjunct faculty member requests a status from the department</a:t>
            </a:r>
          </a:p>
          <a:p>
            <a:r>
              <a:rPr lang="en-US" dirty="0"/>
              <a:t>but does not receive a response.</a:t>
            </a:r>
          </a:p>
          <a:p>
            <a:r>
              <a:rPr lang="en-US" dirty="0"/>
              <a:t>4) Subsequent to the request the adjunct receives notification from </a:t>
            </a:r>
          </a:p>
          <a:p>
            <a:r>
              <a:rPr lang="en-US" dirty="0"/>
              <a:t>the department to prepare the classroom.</a:t>
            </a:r>
          </a:p>
          <a:p>
            <a:r>
              <a:rPr lang="en-US" dirty="0"/>
              <a:t>5) The adjunct responds that they have posted a notification in the </a:t>
            </a:r>
          </a:p>
          <a:p>
            <a:r>
              <a:rPr lang="en-US" dirty="0"/>
              <a:t>classroom, advising students that the class is unlikely to run.</a:t>
            </a:r>
          </a:p>
          <a:p>
            <a:r>
              <a:rPr lang="en-US" dirty="0"/>
              <a:t>6) The department chair (the individual that scheduled the adjunct </a:t>
            </a:r>
          </a:p>
          <a:p>
            <a:r>
              <a:rPr lang="en-US" dirty="0"/>
              <a:t>in the low probability class to begin with) notifies the adjunct that </a:t>
            </a:r>
          </a:p>
          <a:p>
            <a:r>
              <a:rPr lang="en-US" dirty="0"/>
              <a:t>they must take down the message and fully prepare the classroom. </a:t>
            </a:r>
          </a:p>
          <a:p>
            <a:r>
              <a:rPr lang="en-US" dirty="0"/>
              <a:t>The department chair goes on to say "we shouldn't concern our </a:t>
            </a:r>
          </a:p>
          <a:p>
            <a:r>
              <a:rPr lang="en-US" dirty="0"/>
              <a:t>students this way."</a:t>
            </a:r>
          </a:p>
          <a:p>
            <a:r>
              <a:rPr lang="en-US" dirty="0"/>
              <a:t>7) It takes the adjunct about an hour to prepare the classroom and </a:t>
            </a:r>
          </a:p>
          <a:p>
            <a:r>
              <a:rPr lang="en-US" dirty="0"/>
              <a:t>about a half hour for all the emails and administrative actions.</a:t>
            </a:r>
          </a:p>
          <a:p>
            <a:r>
              <a:rPr lang="en-US" dirty="0"/>
              <a:t>8) The adjunct receives no compensation of any kind.</a:t>
            </a:r>
          </a:p>
          <a:p>
            <a:endParaRPr lang="en-US" dirty="0"/>
          </a:p>
          <a:p>
            <a:r>
              <a:rPr lang="en-US" dirty="0"/>
              <a:t>Do you believe this is fair treatment? Should adjuncts be </a:t>
            </a:r>
          </a:p>
          <a:p>
            <a:r>
              <a:rPr lang="en-US" dirty="0"/>
              <a:t>compensated for preparatory work outside the classroom in </a:t>
            </a:r>
          </a:p>
          <a:p>
            <a:r>
              <a:rPr lang="en-US" dirty="0"/>
              <a:t>situations like this? Should adjuncts be scheduled to </a:t>
            </a:r>
          </a:p>
          <a:p>
            <a:r>
              <a:rPr lang="en-US" dirty="0"/>
              <a:t>teach classes that have a very low probability of running?</a:t>
            </a:r>
          </a:p>
        </p:txBody>
      </p:sp>
      <p:sp>
        <p:nvSpPr>
          <p:cNvPr id="4" name="Slide Number Placeholder 3"/>
          <p:cNvSpPr>
            <a:spLocks noGrp="1"/>
          </p:cNvSpPr>
          <p:nvPr>
            <p:ph type="sldNum" sz="quarter" idx="5"/>
          </p:nvPr>
        </p:nvSpPr>
        <p:spPr/>
        <p:txBody>
          <a:bodyPr/>
          <a:lstStyle/>
          <a:p>
            <a:fld id="{8574AEAE-F28A-48C5-9504-CA443EB5FEA4}" type="slidenum">
              <a:rPr lang="en-US" smtClean="0"/>
              <a:pPr/>
              <a:t>15</a:t>
            </a:fld>
            <a:endParaRPr lang="en-US"/>
          </a:p>
        </p:txBody>
      </p:sp>
    </p:spTree>
    <p:extLst>
      <p:ext uri="{BB962C8B-B14F-4D97-AF65-F5344CB8AC3E}">
        <p14:creationId xmlns:p14="http://schemas.microsoft.com/office/powerpoint/2010/main" val="76280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22530"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2253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E962A27A-FC12-4A6A-87BD-55E1A3E21B6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BD2A5E1-2CE7-4775-8F03-F28B6EEDE3C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56DC3F4-D20A-4A2D-A26B-2AFB56EAAB0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06EFA9-A047-4BD6-9225-AF236222540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C8DD282-99E5-43C0-BFD9-8231BFA436AA}"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24B6BC6-AFC7-4BE0-B01D-BDFFB81D818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312B6F2-21C9-46F7-8748-EDC88D9617F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671FB18-A333-401B-BBE3-0552B67A11A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CE2CA73-F9F6-4E38-868D-125FF671E3A3}"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262BDA-EC22-4A9B-AFE0-FAB05FAEA5EF}"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E508143-A94C-405B-A731-980177F4343E}"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0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215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2151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7D29F186-5FAA-48F7-AFD8-EF134EF98FC7}" type="slidenum">
              <a:rPr lang="en-US" altLang="en-US"/>
              <a:pPr>
                <a:defRPr/>
              </a:pPr>
              <a:t>‹#›</a:t>
            </a:fld>
            <a:endParaRPr lang="en-US" altLang="en-US"/>
          </a:p>
        </p:txBody>
      </p:sp>
      <p:sp>
        <p:nvSpPr>
          <p:cNvPr id="2151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2151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ullias.usc.edu/delph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campusequity2017.com/adjunct-fac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ewfacultymajority.info/" TargetMode="External"/><Relationship Id="rId1" Type="http://schemas.openxmlformats.org/officeDocument/2006/relationships/slideLayout" Target="../slideLayouts/slideLayout2.xml"/><Relationship Id="rId4" Type="http://schemas.openxmlformats.org/officeDocument/2006/relationships/hyperlink" Target="https://www.campusequity2017.com/adjunct-fact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ampusequity2017.com/adjunct-facts" TargetMode="External"/><Relationship Id="rId2" Type="http://schemas.openxmlformats.org/officeDocument/2006/relationships/hyperlink" Target="https://www.amazon.com/Female-Precariat-Gender-Contingency-Professional/dp/1988963079/ref=sr_1_1?keywords=The+Female+Precariat&amp;qid=1571981365&amp;sr=8-1"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amazon.com/Female-Precariat-Gender-Contingency-Professional/dp/1988963079/ref=sr_1_1?keywords=The+Female+Precariat&amp;qid=1571981365&amp;sr=8-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unemploymentforadjuncts.com/campaig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Maryland-Adjuncts-798516990232901/?ref=hl" TargetMode="External"/><Relationship Id="rId2" Type="http://schemas.openxmlformats.org/officeDocument/2006/relationships/hyperlink" Target="https://my3.my.umbc.edu/groups/adjuncts/posts/5566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www.newfacultymajority.info/nfms-7-goal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academeblog.org/2019/10/24/posters-for-campus-in-equity-week-and-beyond/?fbclid=IwAR1eyMwaENETSWSqCf43S7OD_EzYo8rZK5ASgr_s3znbxTyOfrbpNWgw4yE" TargetMode="External"/><Relationship Id="rId3" Type="http://schemas.openxmlformats.org/officeDocument/2006/relationships/hyperlink" Target="https://twitter.com/AdjunctNation" TargetMode="External"/><Relationship Id="rId7" Type="http://schemas.openxmlformats.org/officeDocument/2006/relationships/hyperlink" Target="https://politicaltheology.com/the-contingent-campus-adjunctification-and-the-growth-of-the-academic-precariat-kelly-j-baker/" TargetMode="External"/><Relationship Id="rId2" Type="http://schemas.openxmlformats.org/officeDocument/2006/relationships/hyperlink" Target="https://precaricorps.org/" TargetMode="External"/><Relationship Id="rId1" Type="http://schemas.openxmlformats.org/officeDocument/2006/relationships/slideLayout" Target="../slideLayouts/slideLayout2.xml"/><Relationship Id="rId6" Type="http://schemas.openxmlformats.org/officeDocument/2006/relationships/hyperlink" Target="https://www.chronicle.com/article/The-Great-Shame-of-Our/239148" TargetMode="External"/><Relationship Id="rId11" Type="http://schemas.openxmlformats.org/officeDocument/2006/relationships/hyperlink" Target="https://www.campusequity2017.com/adjunct-facts" TargetMode="External"/><Relationship Id="rId5" Type="http://schemas.openxmlformats.org/officeDocument/2006/relationships/hyperlink" Target="https://adjunctcrisis.com/" TargetMode="External"/><Relationship Id="rId10" Type="http://schemas.openxmlformats.org/officeDocument/2006/relationships/hyperlink" Target="https://www.chronicle.com/article/Straight-Talk-About/150881" TargetMode="External"/><Relationship Id="rId4" Type="http://schemas.openxmlformats.org/officeDocument/2006/relationships/hyperlink" Target="http://www.unemploymentforadjuncts.com/campaign/" TargetMode="External"/><Relationship Id="rId9" Type="http://schemas.openxmlformats.org/officeDocument/2006/relationships/hyperlink" Target="https://www.aaup.org/issues/contingency/background-fact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rkassorla.wordpress.com/2014/08/20/refusing-the-adjunct-rout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djunctcrisi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hronicle.com/article/Straight-Talk-About/15088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recaricorps.org/about/why-we-need-a-foundati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hronicle.com/article/The-Great-Shame-of-Our/239148?cid=wcontentgrid_41_2"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academeblog.or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D8C0037-8AB7-423F-BFA7-686BD71B2334}"/>
              </a:ext>
            </a:extLst>
          </p:cNvPr>
          <p:cNvSpPr>
            <a:spLocks noGrp="1"/>
          </p:cNvSpPr>
          <p:nvPr>
            <p:ph type="title"/>
          </p:nvPr>
        </p:nvSpPr>
        <p:spPr bwMode="auto">
          <a:xfrm>
            <a:off x="457200" y="277813"/>
            <a:ext cx="8229600" cy="1139825"/>
          </a:xfrm>
          <a:prstGeom prst="rect">
            <a:avLst/>
          </a:prstGeom>
          <a:noFill/>
          <a:ln w="9525">
            <a:noFill/>
            <a:miter lim="800000"/>
            <a:headEnd/>
            <a:tailEnd/>
          </a:ln>
        </p:spPr>
        <p:txBody>
          <a:bodyPr wrap="square" anchor="t">
            <a:normAutofit/>
          </a:bodyPr>
          <a:lstStyle/>
          <a:p>
            <a:r>
              <a:rPr lang="en-US" altLang="en-US" sz="4200" dirty="0">
                <a:solidFill>
                  <a:schemeClr val="tx2"/>
                </a:solidFill>
              </a:rPr>
              <a:t>Adjunct Advocacy </a:t>
            </a:r>
          </a:p>
        </p:txBody>
      </p:sp>
      <p:pic>
        <p:nvPicPr>
          <p:cNvPr id="6" name="Picture 5" descr="A close up of a sign&#10;&#10;Description automatically generated">
            <a:extLst>
              <a:ext uri="{FF2B5EF4-FFF2-40B4-BE49-F238E27FC236}">
                <a16:creationId xmlns:a16="http://schemas.microsoft.com/office/drawing/2014/main" id="{F038E544-8F81-435A-B686-0C39F2E6F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19200"/>
            <a:ext cx="4038600" cy="4038600"/>
          </a:xfrm>
          <a:prstGeom prst="rect">
            <a:avLst/>
          </a:prstGeom>
          <a:noFill/>
        </p:spPr>
      </p:pic>
      <p:sp>
        <p:nvSpPr>
          <p:cNvPr id="4099" name="Subtitle 2">
            <a:extLst>
              <a:ext uri="{FF2B5EF4-FFF2-40B4-BE49-F238E27FC236}">
                <a16:creationId xmlns:a16="http://schemas.microsoft.com/office/drawing/2014/main" id="{284F30C9-E38C-4D71-8FC9-FB13D60573F0}"/>
              </a:ext>
            </a:extLst>
          </p:cNvPr>
          <p:cNvSpPr>
            <a:spLocks noGrp="1"/>
          </p:cNvSpPr>
          <p:nvPr>
            <p:ph sz="half" idx="2"/>
          </p:nvPr>
        </p:nvSpPr>
        <p:spPr bwMode="auto">
          <a:xfrm>
            <a:off x="4648200" y="1600200"/>
            <a:ext cx="4038600" cy="4530725"/>
          </a:xfrm>
          <a:prstGeom prst="rect">
            <a:avLst/>
          </a:prstGeom>
          <a:noFill/>
          <a:ln w="9525">
            <a:noFill/>
            <a:miter lim="800000"/>
            <a:headEnd/>
            <a:tailEnd/>
          </a:ln>
        </p:spPr>
        <p:txBody>
          <a:bodyPr wrap="square" anchor="t">
            <a:normAutofit/>
          </a:bodyPr>
          <a:lstStyle/>
          <a:p>
            <a:r>
              <a:rPr lang="en-US" altLang="en-US" sz="2800" dirty="0">
                <a:solidFill>
                  <a:schemeClr val="tx1"/>
                </a:solidFill>
              </a:rPr>
              <a:t>The Adjunct Edge Conference</a:t>
            </a:r>
          </a:p>
          <a:p>
            <a:r>
              <a:rPr lang="en-US" altLang="en-US" sz="2800" dirty="0">
                <a:solidFill>
                  <a:schemeClr val="tx1"/>
                </a:solidFill>
              </a:rPr>
              <a:t>10/26/2019</a:t>
            </a:r>
          </a:p>
        </p:txBody>
      </p:sp>
      <p:sp>
        <p:nvSpPr>
          <p:cNvPr id="4" name="TextBox 3">
            <a:extLst>
              <a:ext uri="{FF2B5EF4-FFF2-40B4-BE49-F238E27FC236}">
                <a16:creationId xmlns:a16="http://schemas.microsoft.com/office/drawing/2014/main" id="{1B1E4BBC-C6A0-47BF-AD34-6B7A8C0B6394}"/>
              </a:ext>
            </a:extLst>
          </p:cNvPr>
          <p:cNvSpPr txBox="1"/>
          <p:nvPr/>
        </p:nvSpPr>
        <p:spPr>
          <a:xfrm>
            <a:off x="5795306" y="5410200"/>
            <a:ext cx="2165978" cy="553998"/>
          </a:xfrm>
          <a:prstGeom prst="rect">
            <a:avLst/>
          </a:prstGeom>
          <a:noFill/>
        </p:spPr>
        <p:txBody>
          <a:bodyPr wrap="none" rtlCol="0">
            <a:spAutoFit/>
          </a:bodyPr>
          <a:lstStyle/>
          <a:p>
            <a:r>
              <a:rPr lang="en-US" altLang="en-US" i="1" dirty="0"/>
              <a:t>Facilitator Dr. Paul H Comitz </a:t>
            </a:r>
          </a:p>
          <a:p>
            <a:r>
              <a:rPr lang="en-US" altLang="en-US" i="1" dirty="0"/>
              <a:t>UMBC /UMUC Adjunct since 2000 </a:t>
            </a:r>
          </a:p>
          <a:p>
            <a:endParaRPr lang="en-US" dirty="0"/>
          </a:p>
        </p:txBody>
      </p:sp>
    </p:spTree>
    <p:extLst>
      <p:ext uri="{BB962C8B-B14F-4D97-AF65-F5344CB8AC3E}">
        <p14:creationId xmlns:p14="http://schemas.microsoft.com/office/powerpoint/2010/main" val="241869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6E90-7DFC-46CD-B140-47F4FC8ED60D}"/>
              </a:ext>
            </a:extLst>
          </p:cNvPr>
          <p:cNvSpPr>
            <a:spLocks noGrp="1"/>
          </p:cNvSpPr>
          <p:nvPr>
            <p:ph type="title"/>
          </p:nvPr>
        </p:nvSpPr>
        <p:spPr/>
        <p:txBody>
          <a:bodyPr/>
          <a:lstStyle/>
          <a:p>
            <a:r>
              <a:rPr lang="en-US" dirty="0"/>
              <a:t>A Path Forward </a:t>
            </a:r>
          </a:p>
        </p:txBody>
      </p:sp>
      <p:sp>
        <p:nvSpPr>
          <p:cNvPr id="3" name="Content Placeholder 2">
            <a:extLst>
              <a:ext uri="{FF2B5EF4-FFF2-40B4-BE49-F238E27FC236}">
                <a16:creationId xmlns:a16="http://schemas.microsoft.com/office/drawing/2014/main" id="{5063C45E-0970-41EC-9555-511A4B928AD5}"/>
              </a:ext>
            </a:extLst>
          </p:cNvPr>
          <p:cNvSpPr>
            <a:spLocks noGrp="1"/>
          </p:cNvSpPr>
          <p:nvPr>
            <p:ph idx="1"/>
          </p:nvPr>
        </p:nvSpPr>
        <p:spPr>
          <a:xfrm>
            <a:off x="266700" y="1034257"/>
            <a:ext cx="8229600" cy="4530725"/>
          </a:xfrm>
        </p:spPr>
        <p:txBody>
          <a:bodyPr/>
          <a:lstStyle/>
          <a:p>
            <a:r>
              <a:rPr lang="en-US" dirty="0"/>
              <a:t>Campus Equity Week </a:t>
            </a:r>
          </a:p>
          <a:p>
            <a:pPr lvl="1"/>
            <a:r>
              <a:rPr lang="en-US" dirty="0"/>
              <a:t>Usually the last calendar week in October</a:t>
            </a:r>
          </a:p>
          <a:p>
            <a:pPr lvl="2"/>
            <a:r>
              <a:rPr lang="en-US" dirty="0"/>
              <a:t>October 21–25, 2019 </a:t>
            </a:r>
          </a:p>
          <a:p>
            <a:pPr lvl="1"/>
            <a:r>
              <a:rPr lang="en-US" dirty="0"/>
              <a:t>CEW 2015 - Called for a </a:t>
            </a:r>
            <a:r>
              <a:rPr lang="en-US" b="1" dirty="0"/>
              <a:t>15 minute “teach-out” </a:t>
            </a:r>
            <a:r>
              <a:rPr lang="en-US" dirty="0"/>
              <a:t>by adjunct faculty </a:t>
            </a:r>
          </a:p>
          <a:p>
            <a:r>
              <a:rPr lang="en-US" dirty="0"/>
              <a:t>Join with full-time, tenure and non-tenure track faculty </a:t>
            </a:r>
          </a:p>
          <a:p>
            <a:pPr lvl="1"/>
            <a:r>
              <a:rPr lang="en-US" dirty="0"/>
              <a:t>Motivation for tenure track </a:t>
            </a:r>
          </a:p>
          <a:p>
            <a:pPr lvl="2"/>
            <a:r>
              <a:rPr lang="en-US" dirty="0"/>
              <a:t>Complicity in the exploitation of adjunct labor</a:t>
            </a:r>
          </a:p>
          <a:p>
            <a:endParaRPr lang="en-US" dirty="0"/>
          </a:p>
        </p:txBody>
      </p:sp>
      <p:sp>
        <p:nvSpPr>
          <p:cNvPr id="4" name="Rectangle: Rounded Corners 3">
            <a:extLst>
              <a:ext uri="{FF2B5EF4-FFF2-40B4-BE49-F238E27FC236}">
                <a16:creationId xmlns:a16="http://schemas.microsoft.com/office/drawing/2014/main" id="{F85ACF9C-71C0-49AA-8165-927FD10F22B1}"/>
              </a:ext>
            </a:extLst>
          </p:cNvPr>
          <p:cNvSpPr/>
          <p:nvPr/>
        </p:nvSpPr>
        <p:spPr>
          <a:xfrm>
            <a:off x="990600" y="5334000"/>
            <a:ext cx="6781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Engage your Colleagues, Administrators, and Your Community </a:t>
            </a:r>
          </a:p>
        </p:txBody>
      </p:sp>
    </p:spTree>
    <p:extLst>
      <p:ext uri="{BB962C8B-B14F-4D97-AF65-F5344CB8AC3E}">
        <p14:creationId xmlns:p14="http://schemas.microsoft.com/office/powerpoint/2010/main" val="197521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1050-3737-42E9-A91B-A9F77AC1673E}"/>
              </a:ext>
            </a:extLst>
          </p:cNvPr>
          <p:cNvSpPr>
            <a:spLocks noGrp="1"/>
          </p:cNvSpPr>
          <p:nvPr>
            <p:ph type="title"/>
          </p:nvPr>
        </p:nvSpPr>
        <p:spPr/>
        <p:txBody>
          <a:bodyPr/>
          <a:lstStyle/>
          <a:p>
            <a:r>
              <a:rPr lang="en-US" dirty="0"/>
              <a:t>A Path Forward </a:t>
            </a:r>
            <a:br>
              <a:rPr lang="en-US" dirty="0"/>
            </a:br>
            <a:r>
              <a:rPr lang="en-US" sz="3600" b="1" dirty="0"/>
              <a:t>Talking Points </a:t>
            </a:r>
          </a:p>
        </p:txBody>
      </p:sp>
      <p:sp>
        <p:nvSpPr>
          <p:cNvPr id="3" name="Content Placeholder 2">
            <a:extLst>
              <a:ext uri="{FF2B5EF4-FFF2-40B4-BE49-F238E27FC236}">
                <a16:creationId xmlns:a16="http://schemas.microsoft.com/office/drawing/2014/main" id="{CBE383D3-717B-413A-84A3-CA3C219A7DD3}"/>
              </a:ext>
            </a:extLst>
          </p:cNvPr>
          <p:cNvSpPr>
            <a:spLocks noGrp="1"/>
          </p:cNvSpPr>
          <p:nvPr>
            <p:ph idx="1"/>
          </p:nvPr>
        </p:nvSpPr>
        <p:spPr/>
        <p:txBody>
          <a:bodyPr/>
          <a:lstStyle/>
          <a:p>
            <a:r>
              <a:rPr lang="en-US" b="1" i="1" dirty="0"/>
              <a:t>Employment practices that degrade both faculty and students must be changed.</a:t>
            </a:r>
          </a:p>
          <a:p>
            <a:pPr lvl="1"/>
            <a:r>
              <a:rPr lang="en-US" dirty="0"/>
              <a:t>See The Delphi Project </a:t>
            </a:r>
          </a:p>
          <a:p>
            <a:pPr lvl="2"/>
            <a:r>
              <a:rPr lang="en-US" dirty="0"/>
              <a:t>Tools and resources to help create new faculty models and better support faculty off the tenure track to enhance higher education institutions.</a:t>
            </a:r>
            <a:endParaRPr lang="en-US" dirty="0">
              <a:hlinkClick r:id="rId3"/>
            </a:endParaRPr>
          </a:p>
          <a:p>
            <a:pPr lvl="2"/>
            <a:r>
              <a:rPr lang="en-US" dirty="0">
                <a:hlinkClick r:id="rId3"/>
              </a:rPr>
              <a:t>http://pullias.usc.edu/delphi/</a:t>
            </a:r>
            <a:endParaRPr lang="en-US" dirty="0"/>
          </a:p>
        </p:txBody>
      </p:sp>
      <p:sp>
        <p:nvSpPr>
          <p:cNvPr id="4" name="TextBox 3">
            <a:extLst>
              <a:ext uri="{FF2B5EF4-FFF2-40B4-BE49-F238E27FC236}">
                <a16:creationId xmlns:a16="http://schemas.microsoft.com/office/drawing/2014/main" id="{C27B2837-FDD4-4D0F-9A88-22C4D9EFF603}"/>
              </a:ext>
            </a:extLst>
          </p:cNvPr>
          <p:cNvSpPr txBox="1"/>
          <p:nvPr/>
        </p:nvSpPr>
        <p:spPr>
          <a:xfrm>
            <a:off x="5701687" y="6457075"/>
            <a:ext cx="2985113" cy="246221"/>
          </a:xfrm>
          <a:prstGeom prst="rect">
            <a:avLst/>
          </a:prstGeom>
          <a:noFill/>
        </p:spPr>
        <p:txBody>
          <a:bodyPr wrap="none" rtlCol="0">
            <a:spAutoFit/>
          </a:bodyPr>
          <a:lstStyle/>
          <a:p>
            <a:r>
              <a:rPr lang="en-US" dirty="0">
                <a:hlinkClick r:id="rId4"/>
              </a:rPr>
              <a:t>https://www.campusequity2017.com/adjunct-facts</a:t>
            </a:r>
            <a:endParaRPr lang="en-US" dirty="0"/>
          </a:p>
        </p:txBody>
      </p:sp>
      <p:pic>
        <p:nvPicPr>
          <p:cNvPr id="5" name="Picture 4">
            <a:extLst>
              <a:ext uri="{FF2B5EF4-FFF2-40B4-BE49-F238E27FC236}">
                <a16:creationId xmlns:a16="http://schemas.microsoft.com/office/drawing/2014/main" id="{1176D950-26B0-4380-B119-8DFBE98C055C}"/>
              </a:ext>
            </a:extLst>
          </p:cNvPr>
          <p:cNvPicPr>
            <a:picLocks noChangeAspect="1"/>
          </p:cNvPicPr>
          <p:nvPr/>
        </p:nvPicPr>
        <p:blipFill>
          <a:blip r:embed="rId5"/>
          <a:stretch>
            <a:fillRect/>
          </a:stretch>
        </p:blipFill>
        <p:spPr>
          <a:xfrm>
            <a:off x="1386862" y="4715480"/>
            <a:ext cx="4343400" cy="1864706"/>
          </a:xfrm>
          <a:prstGeom prst="rect">
            <a:avLst/>
          </a:prstGeom>
        </p:spPr>
      </p:pic>
    </p:spTree>
    <p:extLst>
      <p:ext uri="{BB962C8B-B14F-4D97-AF65-F5344CB8AC3E}">
        <p14:creationId xmlns:p14="http://schemas.microsoft.com/office/powerpoint/2010/main" val="377355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71C64-2587-4EDC-90E6-C04DDACE0C9C}"/>
              </a:ext>
            </a:extLst>
          </p:cNvPr>
          <p:cNvSpPr>
            <a:spLocks noGrp="1"/>
          </p:cNvSpPr>
          <p:nvPr>
            <p:ph type="title"/>
          </p:nvPr>
        </p:nvSpPr>
        <p:spPr/>
        <p:txBody>
          <a:bodyPr/>
          <a:lstStyle/>
          <a:p>
            <a:r>
              <a:rPr lang="en-US" dirty="0"/>
              <a:t>A Path Forward </a:t>
            </a:r>
            <a:br>
              <a:rPr lang="en-US" dirty="0"/>
            </a:br>
            <a:r>
              <a:rPr lang="en-US" sz="3600" b="1" dirty="0"/>
              <a:t>Talking Points </a:t>
            </a:r>
            <a:endParaRPr lang="en-US" dirty="0"/>
          </a:p>
        </p:txBody>
      </p:sp>
      <p:sp>
        <p:nvSpPr>
          <p:cNvPr id="3" name="Content Placeholder 2">
            <a:extLst>
              <a:ext uri="{FF2B5EF4-FFF2-40B4-BE49-F238E27FC236}">
                <a16:creationId xmlns:a16="http://schemas.microsoft.com/office/drawing/2014/main" id="{BB97BA9E-BEF4-44AD-BC51-2ECFE57CEA16}"/>
              </a:ext>
            </a:extLst>
          </p:cNvPr>
          <p:cNvSpPr>
            <a:spLocks noGrp="1"/>
          </p:cNvSpPr>
          <p:nvPr>
            <p:ph idx="1"/>
          </p:nvPr>
        </p:nvSpPr>
        <p:spPr>
          <a:xfrm>
            <a:off x="457200" y="1600200"/>
            <a:ext cx="8229600" cy="4530725"/>
          </a:xfrm>
        </p:spPr>
        <p:txBody>
          <a:bodyPr/>
          <a:lstStyle/>
          <a:p>
            <a:r>
              <a:rPr lang="en-US" b="1" i="1" dirty="0"/>
              <a:t>Approximately 75% of teaching faculty are off the tenure track </a:t>
            </a:r>
          </a:p>
          <a:p>
            <a:pPr lvl="1"/>
            <a:r>
              <a:rPr lang="en-US" dirty="0"/>
              <a:t>&gt; 800,000 workers </a:t>
            </a:r>
          </a:p>
          <a:p>
            <a:pPr lvl="1"/>
            <a:r>
              <a:rPr lang="en-US" dirty="0"/>
              <a:t>The New Faculty Majority</a:t>
            </a:r>
          </a:p>
          <a:p>
            <a:pPr lvl="2"/>
            <a:r>
              <a:rPr lang="en-US" dirty="0"/>
              <a:t>See </a:t>
            </a:r>
            <a:r>
              <a:rPr lang="en-US" dirty="0">
                <a:hlinkClick r:id="rId2"/>
              </a:rPr>
              <a:t>http://www.newfacultymajority.info/</a:t>
            </a:r>
            <a:endParaRPr lang="en-US" dirty="0"/>
          </a:p>
          <a:p>
            <a:pPr lvl="1"/>
            <a:r>
              <a:rPr lang="en-US" sz="2800" dirty="0"/>
              <a:t>Faculty Working conditions are student learning conditions</a:t>
            </a:r>
          </a:p>
          <a:p>
            <a:pPr lvl="1"/>
            <a:endParaRPr lang="en-US" dirty="0"/>
          </a:p>
          <a:p>
            <a:pPr lvl="2"/>
            <a:endParaRPr lang="en-US" dirty="0"/>
          </a:p>
        </p:txBody>
      </p:sp>
      <p:pic>
        <p:nvPicPr>
          <p:cNvPr id="5" name="Picture 4" descr="A picture containing drawing, parked&#10;&#10;Description automatically generated">
            <a:extLst>
              <a:ext uri="{FF2B5EF4-FFF2-40B4-BE49-F238E27FC236}">
                <a16:creationId xmlns:a16="http://schemas.microsoft.com/office/drawing/2014/main" id="{BAA6E3CB-307F-4F8C-BB03-9518295DF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562225"/>
            <a:ext cx="2923949" cy="838200"/>
          </a:xfrm>
          <a:prstGeom prst="rect">
            <a:avLst/>
          </a:prstGeom>
        </p:spPr>
      </p:pic>
      <p:sp>
        <p:nvSpPr>
          <p:cNvPr id="6" name="Rectangle: Rounded Corners 5">
            <a:extLst>
              <a:ext uri="{FF2B5EF4-FFF2-40B4-BE49-F238E27FC236}">
                <a16:creationId xmlns:a16="http://schemas.microsoft.com/office/drawing/2014/main" id="{FFCFD331-4ECC-4FB1-B8BC-DB32D24AC737}"/>
              </a:ext>
            </a:extLst>
          </p:cNvPr>
          <p:cNvSpPr/>
          <p:nvPr/>
        </p:nvSpPr>
        <p:spPr>
          <a:xfrm>
            <a:off x="990600" y="5181600"/>
            <a:ext cx="6553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This  Majority Deserves a Voice </a:t>
            </a:r>
          </a:p>
        </p:txBody>
      </p:sp>
      <p:sp>
        <p:nvSpPr>
          <p:cNvPr id="7" name="TextBox 6">
            <a:extLst>
              <a:ext uri="{FF2B5EF4-FFF2-40B4-BE49-F238E27FC236}">
                <a16:creationId xmlns:a16="http://schemas.microsoft.com/office/drawing/2014/main" id="{30185B50-BF72-483D-BD3B-3CDD5B7E7485}"/>
              </a:ext>
            </a:extLst>
          </p:cNvPr>
          <p:cNvSpPr txBox="1"/>
          <p:nvPr/>
        </p:nvSpPr>
        <p:spPr>
          <a:xfrm>
            <a:off x="5701687" y="6457075"/>
            <a:ext cx="2985113" cy="246221"/>
          </a:xfrm>
          <a:prstGeom prst="rect">
            <a:avLst/>
          </a:prstGeom>
          <a:noFill/>
        </p:spPr>
        <p:txBody>
          <a:bodyPr wrap="none" rtlCol="0">
            <a:spAutoFit/>
          </a:bodyPr>
          <a:lstStyle/>
          <a:p>
            <a:r>
              <a:rPr lang="en-US" dirty="0">
                <a:hlinkClick r:id="rId4"/>
              </a:rPr>
              <a:t>https://www.campusequity2017.com/adjunct-facts</a:t>
            </a:r>
            <a:endParaRPr lang="en-US" dirty="0"/>
          </a:p>
        </p:txBody>
      </p:sp>
    </p:spTree>
    <p:extLst>
      <p:ext uri="{BB962C8B-B14F-4D97-AF65-F5344CB8AC3E}">
        <p14:creationId xmlns:p14="http://schemas.microsoft.com/office/powerpoint/2010/main" val="1503102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B5AF-C213-438E-837E-49E72A4EAB26}"/>
              </a:ext>
            </a:extLst>
          </p:cNvPr>
          <p:cNvSpPr>
            <a:spLocks noGrp="1"/>
          </p:cNvSpPr>
          <p:nvPr>
            <p:ph type="title"/>
          </p:nvPr>
        </p:nvSpPr>
        <p:spPr>
          <a:xfrm>
            <a:off x="457200" y="155575"/>
            <a:ext cx="8229600" cy="1139825"/>
          </a:xfrm>
        </p:spPr>
        <p:txBody>
          <a:bodyPr/>
          <a:lstStyle/>
          <a:p>
            <a:r>
              <a:rPr lang="en-US" dirty="0"/>
              <a:t>A Path Forward </a:t>
            </a:r>
            <a:br>
              <a:rPr lang="en-US" dirty="0"/>
            </a:br>
            <a:r>
              <a:rPr lang="en-US" sz="3600" b="1" dirty="0"/>
              <a:t>Talking Points </a:t>
            </a:r>
            <a:endParaRPr lang="en-US" dirty="0"/>
          </a:p>
        </p:txBody>
      </p:sp>
      <p:sp>
        <p:nvSpPr>
          <p:cNvPr id="3" name="Content Placeholder 2">
            <a:extLst>
              <a:ext uri="{FF2B5EF4-FFF2-40B4-BE49-F238E27FC236}">
                <a16:creationId xmlns:a16="http://schemas.microsoft.com/office/drawing/2014/main" id="{196FF250-6BB9-4FC2-B3F8-E82C46871E78}"/>
              </a:ext>
            </a:extLst>
          </p:cNvPr>
          <p:cNvSpPr>
            <a:spLocks noGrp="1"/>
          </p:cNvSpPr>
          <p:nvPr>
            <p:ph idx="1"/>
          </p:nvPr>
        </p:nvSpPr>
        <p:spPr>
          <a:xfrm>
            <a:off x="304800" y="1260475"/>
            <a:ext cx="8229600" cy="4530725"/>
          </a:xfrm>
        </p:spPr>
        <p:txBody>
          <a:bodyPr/>
          <a:lstStyle/>
          <a:p>
            <a:r>
              <a:rPr lang="en-US" b="1" i="1" dirty="0"/>
              <a:t>The general public is misinformed.</a:t>
            </a:r>
            <a:r>
              <a:rPr lang="en-US" dirty="0"/>
              <a:t> </a:t>
            </a:r>
          </a:p>
          <a:p>
            <a:pPr lvl="1"/>
            <a:r>
              <a:rPr lang="en-US" dirty="0"/>
              <a:t>Precarity </a:t>
            </a:r>
          </a:p>
          <a:p>
            <a:pPr lvl="2"/>
            <a:r>
              <a:rPr lang="en-US" dirty="0"/>
              <a:t>No job security </a:t>
            </a:r>
          </a:p>
          <a:p>
            <a:pPr lvl="2"/>
            <a:r>
              <a:rPr lang="en-US" dirty="0"/>
              <a:t>No predictability in schedule </a:t>
            </a:r>
          </a:p>
          <a:p>
            <a:pPr lvl="3"/>
            <a:r>
              <a:rPr lang="en-US" i="1" dirty="0">
                <a:solidFill>
                  <a:srgbClr val="111111"/>
                </a:solidFill>
                <a:latin typeface="Amazon Ember"/>
              </a:rPr>
              <a:t>the adjunct professor is stuck in a perpetual juniority. Regardless of experience, education, credentials, publishing, participation in the university community--s/he can never attain seniority as long as the employment status remains the same.</a:t>
            </a:r>
          </a:p>
          <a:p>
            <a:pPr lvl="4"/>
            <a:r>
              <a:rPr lang="en-US" dirty="0">
                <a:solidFill>
                  <a:srgbClr val="111111"/>
                </a:solidFill>
                <a:latin typeface="Amazon Ember"/>
                <a:hlinkClick r:id="rId2"/>
              </a:rPr>
              <a:t>The Female Precariat </a:t>
            </a:r>
            <a:endParaRPr lang="en-US" dirty="0">
              <a:solidFill>
                <a:srgbClr val="111111"/>
              </a:solidFill>
              <a:latin typeface="Amazon Ember"/>
            </a:endParaRPr>
          </a:p>
          <a:p>
            <a:pPr lvl="2"/>
            <a:r>
              <a:rPr lang="en-US" dirty="0">
                <a:solidFill>
                  <a:srgbClr val="111111"/>
                </a:solidFill>
                <a:latin typeface="Amazon Ember"/>
              </a:rPr>
              <a:t>Full time faculty can bump adjuncts in almost any or all circumstances </a:t>
            </a:r>
          </a:p>
          <a:p>
            <a:pPr lvl="2"/>
            <a:endParaRPr lang="en-US" dirty="0"/>
          </a:p>
        </p:txBody>
      </p:sp>
      <p:sp>
        <p:nvSpPr>
          <p:cNvPr id="4" name="TextBox 3">
            <a:extLst>
              <a:ext uri="{FF2B5EF4-FFF2-40B4-BE49-F238E27FC236}">
                <a16:creationId xmlns:a16="http://schemas.microsoft.com/office/drawing/2014/main" id="{8E5E0478-9F51-47D7-97DF-B50366BE88DA}"/>
              </a:ext>
            </a:extLst>
          </p:cNvPr>
          <p:cNvSpPr txBox="1"/>
          <p:nvPr/>
        </p:nvSpPr>
        <p:spPr>
          <a:xfrm>
            <a:off x="6684765" y="6594703"/>
            <a:ext cx="2449710" cy="215444"/>
          </a:xfrm>
          <a:prstGeom prst="rect">
            <a:avLst/>
          </a:prstGeom>
          <a:noFill/>
        </p:spPr>
        <p:txBody>
          <a:bodyPr wrap="none" rtlCol="0">
            <a:spAutoFit/>
          </a:bodyPr>
          <a:lstStyle/>
          <a:p>
            <a:r>
              <a:rPr lang="en-US" sz="800" dirty="0">
                <a:hlinkClick r:id="rId3"/>
              </a:rPr>
              <a:t>https://www.campusequity2017.com/adjunct-facts</a:t>
            </a:r>
            <a:endParaRPr lang="en-US" sz="800" dirty="0"/>
          </a:p>
        </p:txBody>
      </p:sp>
      <p:pic>
        <p:nvPicPr>
          <p:cNvPr id="8" name="Picture 7" descr="A picture containing knife&#10;&#10;Description automatically generated">
            <a:extLst>
              <a:ext uri="{FF2B5EF4-FFF2-40B4-BE49-F238E27FC236}">
                <a16:creationId xmlns:a16="http://schemas.microsoft.com/office/drawing/2014/main" id="{A1CCFF49-3855-4449-90FF-6A1AFF2BA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5162" y="1574646"/>
            <a:ext cx="1181265" cy="1228896"/>
          </a:xfrm>
          <a:prstGeom prst="rect">
            <a:avLst/>
          </a:prstGeom>
        </p:spPr>
      </p:pic>
    </p:spTree>
    <p:extLst>
      <p:ext uri="{BB962C8B-B14F-4D97-AF65-F5344CB8AC3E}">
        <p14:creationId xmlns:p14="http://schemas.microsoft.com/office/powerpoint/2010/main" val="365770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B3FFAC-D333-4C1F-8CA3-A37A2D272442}"/>
              </a:ext>
            </a:extLst>
          </p:cNvPr>
          <p:cNvSpPr/>
          <p:nvPr/>
        </p:nvSpPr>
        <p:spPr>
          <a:xfrm>
            <a:off x="304800" y="152400"/>
            <a:ext cx="8458200" cy="5078313"/>
          </a:xfrm>
          <a:prstGeom prst="rect">
            <a:avLst/>
          </a:prstGeom>
        </p:spPr>
        <p:txBody>
          <a:bodyPr wrap="square">
            <a:spAutoFit/>
          </a:bodyPr>
          <a:lstStyle/>
          <a:p>
            <a:r>
              <a:rPr lang="en-US" sz="1800" i="1" dirty="0">
                <a:solidFill>
                  <a:srgbClr val="111111"/>
                </a:solidFill>
                <a:latin typeface="Amazon Ember"/>
              </a:rPr>
              <a:t>The adjunct condition is defined above all, materially, by being hired as an adjunct. The key feature is that adjuncts are hired over and over again to do the same job, each time with a nominally new contract letter or similar document. Doing research on the adjunct phenomenon years ago</a:t>
            </a:r>
            <a:r>
              <a:rPr lang="en-US" sz="1800" b="1" i="1" dirty="0">
                <a:solidFill>
                  <a:srgbClr val="111111"/>
                </a:solidFill>
                <a:latin typeface="Amazon Ember"/>
              </a:rPr>
              <a:t>, I was told by an authority in higher education that the biggest single determinant in faculty pay is SENIORITY. </a:t>
            </a:r>
            <a:r>
              <a:rPr lang="en-US" sz="1800" i="1" dirty="0">
                <a:solidFill>
                  <a:srgbClr val="111111"/>
                </a:solidFill>
                <a:latin typeface="Amazon Ember"/>
              </a:rPr>
              <a:t>In the regression analyses, seniority as a determinant outweighed gender; seniority outweighed ethnicity; seniority outweighed education level and the other KSAs. With all due respect to any members of either Jackson Lewis or organized labor reading this, seniority outweighed even presence or absence of a union.</a:t>
            </a:r>
            <a:br>
              <a:rPr lang="en-US" sz="1800" i="1" dirty="0"/>
            </a:br>
            <a:r>
              <a:rPr lang="en-US" sz="1800" i="1" dirty="0">
                <a:solidFill>
                  <a:srgbClr val="111111"/>
                </a:solidFill>
                <a:latin typeface="Amazon Ember"/>
              </a:rPr>
              <a:t>Employers in colleges and universities have addressed this material driver of faculty pay--seniority--with near-fiendish effectiveness. The strategy is contingent hiring. No matter how long a woman or a man teaches courses at the university of your child's choice, the adjunct professor is stuck in a perpetual juniority. Regardless of experience, education, credentials, publishing, participation in the university community--s/he can never attain seniority as long as the employment status remains the same. The strategy is particularly effective against adjuncts hired by semester, but it is also effective against adjuncts hired with somewhat longer contracts and against full-time 'lecturers', the universities' most recent trend.</a:t>
            </a:r>
          </a:p>
        </p:txBody>
      </p:sp>
      <p:pic>
        <p:nvPicPr>
          <p:cNvPr id="4" name="Picture 3" descr="A screenshot of a cell phone&#10;&#10;Description automatically generated">
            <a:hlinkClick r:id="rId2"/>
            <a:extLst>
              <a:ext uri="{FF2B5EF4-FFF2-40B4-BE49-F238E27FC236}">
                <a16:creationId xmlns:a16="http://schemas.microsoft.com/office/drawing/2014/main" id="{9D0AADB3-49D9-491E-80FC-FCCC09FB3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4880119"/>
            <a:ext cx="1219200" cy="1826969"/>
          </a:xfrm>
          <a:prstGeom prst="rect">
            <a:avLst/>
          </a:prstGeom>
        </p:spPr>
      </p:pic>
    </p:spTree>
    <p:extLst>
      <p:ext uri="{BB962C8B-B14F-4D97-AF65-F5344CB8AC3E}">
        <p14:creationId xmlns:p14="http://schemas.microsoft.com/office/powerpoint/2010/main" val="1265216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E2CB-92DE-4111-B891-1CC8CBD057CE}"/>
              </a:ext>
            </a:extLst>
          </p:cNvPr>
          <p:cNvSpPr>
            <a:spLocks noGrp="1"/>
          </p:cNvSpPr>
          <p:nvPr>
            <p:ph type="title"/>
          </p:nvPr>
        </p:nvSpPr>
        <p:spPr>
          <a:xfrm>
            <a:off x="428625" y="152400"/>
            <a:ext cx="8229600" cy="1139825"/>
          </a:xfrm>
        </p:spPr>
        <p:txBody>
          <a:bodyPr/>
          <a:lstStyle/>
          <a:p>
            <a:r>
              <a:rPr lang="en-US" dirty="0"/>
              <a:t>A Path Forward </a:t>
            </a:r>
            <a:br>
              <a:rPr lang="en-US" dirty="0"/>
            </a:br>
            <a:r>
              <a:rPr lang="en-US" sz="3600" b="1" dirty="0"/>
              <a:t>Talking Points </a:t>
            </a:r>
            <a:endParaRPr lang="en-US" dirty="0"/>
          </a:p>
        </p:txBody>
      </p:sp>
      <p:sp>
        <p:nvSpPr>
          <p:cNvPr id="3" name="Content Placeholder 2">
            <a:extLst>
              <a:ext uri="{FF2B5EF4-FFF2-40B4-BE49-F238E27FC236}">
                <a16:creationId xmlns:a16="http://schemas.microsoft.com/office/drawing/2014/main" id="{32FCE34D-E6E5-4C0D-9584-C1E1D1C9E2D5}"/>
              </a:ext>
            </a:extLst>
          </p:cNvPr>
          <p:cNvSpPr>
            <a:spLocks noGrp="1"/>
          </p:cNvSpPr>
          <p:nvPr>
            <p:ph idx="1"/>
          </p:nvPr>
        </p:nvSpPr>
        <p:spPr>
          <a:xfrm>
            <a:off x="457200" y="1260475"/>
            <a:ext cx="8229600" cy="4530725"/>
          </a:xfrm>
        </p:spPr>
        <p:txBody>
          <a:bodyPr/>
          <a:lstStyle/>
          <a:p>
            <a:r>
              <a:rPr lang="en-US" b="1" i="1" dirty="0"/>
              <a:t>The general public is misinformed </a:t>
            </a:r>
          </a:p>
          <a:p>
            <a:r>
              <a:rPr lang="en-US" dirty="0"/>
              <a:t>Adjunct salaries are approximately $2700 per course nationwide</a:t>
            </a:r>
          </a:p>
          <a:p>
            <a:pPr lvl="1"/>
            <a:r>
              <a:rPr lang="en-US" dirty="0"/>
              <a:t>Many adjuncts cannot earn a living wage </a:t>
            </a:r>
          </a:p>
          <a:p>
            <a:pPr lvl="1"/>
            <a:r>
              <a:rPr lang="en-US" dirty="0"/>
              <a:t>Adjuncts are routinely asked to do uncompensated work </a:t>
            </a:r>
          </a:p>
        </p:txBody>
      </p:sp>
      <p:pic>
        <p:nvPicPr>
          <p:cNvPr id="5" name="Picture 4" descr="A person holding a sign&#10;&#10;Description automatically generated">
            <a:extLst>
              <a:ext uri="{FF2B5EF4-FFF2-40B4-BE49-F238E27FC236}">
                <a16:creationId xmlns:a16="http://schemas.microsoft.com/office/drawing/2014/main" id="{E45BC9CB-EE73-4987-9791-067865B6F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253302"/>
            <a:ext cx="3276600" cy="2452298"/>
          </a:xfrm>
          <a:prstGeom prst="rect">
            <a:avLst/>
          </a:prstGeom>
        </p:spPr>
      </p:pic>
    </p:spTree>
    <p:extLst>
      <p:ext uri="{BB962C8B-B14F-4D97-AF65-F5344CB8AC3E}">
        <p14:creationId xmlns:p14="http://schemas.microsoft.com/office/powerpoint/2010/main" val="354041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284CD8AB-6C56-454F-BF60-8DE3FE9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372" y="0"/>
            <a:ext cx="5479256" cy="6858000"/>
          </a:xfrm>
          <a:prstGeom prst="rect">
            <a:avLst/>
          </a:prstGeom>
        </p:spPr>
      </p:pic>
    </p:spTree>
    <p:extLst>
      <p:ext uri="{BB962C8B-B14F-4D97-AF65-F5344CB8AC3E}">
        <p14:creationId xmlns:p14="http://schemas.microsoft.com/office/powerpoint/2010/main" val="182812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D31E-D371-49F9-8A10-7FFD7A186BEE}"/>
              </a:ext>
            </a:extLst>
          </p:cNvPr>
          <p:cNvSpPr>
            <a:spLocks noGrp="1"/>
          </p:cNvSpPr>
          <p:nvPr>
            <p:ph type="title"/>
          </p:nvPr>
        </p:nvSpPr>
        <p:spPr/>
        <p:txBody>
          <a:bodyPr/>
          <a:lstStyle/>
          <a:p>
            <a:r>
              <a:rPr lang="en-US" dirty="0"/>
              <a:t>A Path Forward </a:t>
            </a:r>
            <a:br>
              <a:rPr lang="en-US" dirty="0"/>
            </a:br>
            <a:r>
              <a:rPr lang="en-US" sz="3600" b="1" dirty="0"/>
              <a:t>Talking Points </a:t>
            </a:r>
            <a:endParaRPr lang="en-US" dirty="0"/>
          </a:p>
        </p:txBody>
      </p:sp>
      <p:sp>
        <p:nvSpPr>
          <p:cNvPr id="3" name="Content Placeholder 2">
            <a:extLst>
              <a:ext uri="{FF2B5EF4-FFF2-40B4-BE49-F238E27FC236}">
                <a16:creationId xmlns:a16="http://schemas.microsoft.com/office/drawing/2014/main" id="{49A1C530-1A0E-4D3F-947B-7B20C5DB2C81}"/>
              </a:ext>
            </a:extLst>
          </p:cNvPr>
          <p:cNvSpPr>
            <a:spLocks noGrp="1"/>
          </p:cNvSpPr>
          <p:nvPr>
            <p:ph idx="1"/>
          </p:nvPr>
        </p:nvSpPr>
        <p:spPr/>
        <p:txBody>
          <a:bodyPr/>
          <a:lstStyle/>
          <a:p>
            <a:r>
              <a:rPr lang="en-US" dirty="0"/>
              <a:t>Many part-time contingent/adjunct faculty do not have access to any benefits--health insurance, retirement contributions, sick leave, or even office space. </a:t>
            </a:r>
          </a:p>
          <a:p>
            <a:pPr lvl="2"/>
            <a:r>
              <a:rPr lang="en-US" sz="2400" dirty="0">
                <a:solidFill>
                  <a:srgbClr val="111111"/>
                </a:solidFill>
                <a:latin typeface="Amazon Ember"/>
              </a:rPr>
              <a:t>No or limited health insurance </a:t>
            </a:r>
          </a:p>
          <a:p>
            <a:pPr lvl="2"/>
            <a:r>
              <a:rPr lang="en-US" sz="2400" dirty="0">
                <a:solidFill>
                  <a:srgbClr val="111111"/>
                </a:solidFill>
                <a:latin typeface="Amazon Ember"/>
              </a:rPr>
              <a:t>Denial of unemployment insurance  </a:t>
            </a:r>
          </a:p>
          <a:p>
            <a:pPr lvl="3"/>
            <a:r>
              <a:rPr lang="en-US" dirty="0">
                <a:hlinkClick r:id="rId2"/>
              </a:rPr>
              <a:t>http://www.unemploymentforadjuncts.com/campaign/</a:t>
            </a:r>
            <a:endParaRPr lang="en-US" dirty="0"/>
          </a:p>
          <a:p>
            <a:endParaRPr lang="en-US" dirty="0"/>
          </a:p>
        </p:txBody>
      </p:sp>
      <p:pic>
        <p:nvPicPr>
          <p:cNvPr id="4" name="Picture 3">
            <a:extLst>
              <a:ext uri="{FF2B5EF4-FFF2-40B4-BE49-F238E27FC236}">
                <a16:creationId xmlns:a16="http://schemas.microsoft.com/office/drawing/2014/main" id="{6AB6B8AC-6904-4B17-95A0-952F73F8BE2E}"/>
              </a:ext>
            </a:extLst>
          </p:cNvPr>
          <p:cNvPicPr>
            <a:picLocks noChangeAspect="1"/>
          </p:cNvPicPr>
          <p:nvPr/>
        </p:nvPicPr>
        <p:blipFill>
          <a:blip r:embed="rId3"/>
          <a:stretch>
            <a:fillRect/>
          </a:stretch>
        </p:blipFill>
        <p:spPr>
          <a:xfrm>
            <a:off x="5562600" y="3429000"/>
            <a:ext cx="3267075" cy="460557"/>
          </a:xfrm>
          <a:prstGeom prst="rect">
            <a:avLst/>
          </a:prstGeom>
        </p:spPr>
      </p:pic>
    </p:spTree>
    <p:extLst>
      <p:ext uri="{BB962C8B-B14F-4D97-AF65-F5344CB8AC3E}">
        <p14:creationId xmlns:p14="http://schemas.microsoft.com/office/powerpoint/2010/main" val="4276600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E292-8018-44D8-95CC-B981D0CE85BC}"/>
              </a:ext>
            </a:extLst>
          </p:cNvPr>
          <p:cNvSpPr>
            <a:spLocks noGrp="1"/>
          </p:cNvSpPr>
          <p:nvPr>
            <p:ph type="title"/>
          </p:nvPr>
        </p:nvSpPr>
        <p:spPr/>
        <p:txBody>
          <a:bodyPr/>
          <a:lstStyle/>
          <a:p>
            <a:r>
              <a:rPr lang="en-US" dirty="0"/>
              <a:t>Advocacy Groups </a:t>
            </a:r>
          </a:p>
        </p:txBody>
      </p:sp>
      <p:sp>
        <p:nvSpPr>
          <p:cNvPr id="3" name="Content Placeholder 2">
            <a:extLst>
              <a:ext uri="{FF2B5EF4-FFF2-40B4-BE49-F238E27FC236}">
                <a16:creationId xmlns:a16="http://schemas.microsoft.com/office/drawing/2014/main" id="{206AB7A5-48E2-45D8-BDD8-7FEB709624FA}"/>
              </a:ext>
            </a:extLst>
          </p:cNvPr>
          <p:cNvSpPr>
            <a:spLocks noGrp="1"/>
          </p:cNvSpPr>
          <p:nvPr>
            <p:ph idx="1"/>
          </p:nvPr>
        </p:nvSpPr>
        <p:spPr>
          <a:xfrm>
            <a:off x="457200" y="857250"/>
            <a:ext cx="8229600" cy="4530725"/>
          </a:xfrm>
        </p:spPr>
        <p:txBody>
          <a:bodyPr/>
          <a:lstStyle/>
          <a:p>
            <a:r>
              <a:rPr lang="en-US" sz="2400" dirty="0"/>
              <a:t>New Faculty Majority </a:t>
            </a:r>
          </a:p>
          <a:p>
            <a:r>
              <a:rPr lang="en-US" sz="2400" dirty="0"/>
              <a:t>The Adjunct Crisis , Adjunct Nation</a:t>
            </a:r>
          </a:p>
          <a:p>
            <a:r>
              <a:rPr lang="en-US" sz="2400" dirty="0"/>
              <a:t>UBMC AFAC and UMUC AFA </a:t>
            </a:r>
          </a:p>
          <a:p>
            <a:r>
              <a:rPr lang="en-US" sz="2400" dirty="0"/>
              <a:t>Many others </a:t>
            </a:r>
          </a:p>
          <a:p>
            <a:r>
              <a:rPr lang="en-US" sz="2400" dirty="0"/>
              <a:t>Maryland Adjuncts </a:t>
            </a:r>
          </a:p>
          <a:p>
            <a:pPr lvl="1"/>
            <a:r>
              <a:rPr lang="en-US" sz="2000" dirty="0"/>
              <a:t>Join the Group </a:t>
            </a:r>
          </a:p>
          <a:p>
            <a:pPr lvl="1"/>
            <a:r>
              <a:rPr lang="en-US" sz="2000" dirty="0"/>
              <a:t>Offer your thoughts and ideas</a:t>
            </a:r>
          </a:p>
          <a:p>
            <a:pPr lvl="1"/>
            <a:r>
              <a:rPr lang="en-US" sz="2000" dirty="0"/>
              <a:t>We will post information about other efforts to organize </a:t>
            </a:r>
          </a:p>
          <a:p>
            <a:pPr lvl="1"/>
            <a:r>
              <a:rPr lang="en-US" sz="2000" dirty="0"/>
              <a:t>On Facebook </a:t>
            </a:r>
            <a:r>
              <a:rPr lang="en-US" sz="2000" i="1" dirty="0"/>
              <a:t>Maryland Adjuncts </a:t>
            </a:r>
          </a:p>
          <a:p>
            <a:pPr lvl="2"/>
            <a:r>
              <a:rPr lang="en-US" sz="1600" dirty="0">
                <a:hlinkClick r:id="rId2"/>
              </a:rPr>
              <a:t>https://my3.my.umbc.edu/groups/adjuncts/posts/55669</a:t>
            </a:r>
            <a:endParaRPr lang="en-US" sz="1600" dirty="0"/>
          </a:p>
          <a:p>
            <a:pPr lvl="2"/>
            <a:r>
              <a:rPr lang="en-US" sz="1600" dirty="0"/>
              <a:t>On Facebook </a:t>
            </a:r>
          </a:p>
          <a:p>
            <a:pPr lvl="3"/>
            <a:r>
              <a:rPr lang="en-US" sz="1400" dirty="0">
                <a:hlinkClick r:id="rId3"/>
              </a:rPr>
              <a:t>https://www.facebook.com/Maryland-Adjuncts-798516990232901/?ref=hl</a:t>
            </a:r>
            <a:endParaRPr lang="en-US" sz="1400" dirty="0"/>
          </a:p>
          <a:p>
            <a:pPr marL="0" indent="0">
              <a:buNone/>
            </a:pPr>
            <a:endParaRPr lang="en-US" dirty="0"/>
          </a:p>
        </p:txBody>
      </p:sp>
      <p:sp>
        <p:nvSpPr>
          <p:cNvPr id="4" name="Rectangle: Rounded Corners 3">
            <a:extLst>
              <a:ext uri="{FF2B5EF4-FFF2-40B4-BE49-F238E27FC236}">
                <a16:creationId xmlns:a16="http://schemas.microsoft.com/office/drawing/2014/main" id="{FE0B4B42-A7DE-40B5-87F1-3E8088078A04}"/>
              </a:ext>
            </a:extLst>
          </p:cNvPr>
          <p:cNvSpPr/>
          <p:nvPr/>
        </p:nvSpPr>
        <p:spPr>
          <a:xfrm>
            <a:off x="457200" y="5562600"/>
            <a:ext cx="8458200" cy="1139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You are invited to join the Facebook group  </a:t>
            </a:r>
          </a:p>
          <a:p>
            <a:pPr algn="ctr"/>
            <a:r>
              <a:rPr lang="en-US" sz="2400" dirty="0"/>
              <a:t>Maryland Adjuncts </a:t>
            </a:r>
          </a:p>
        </p:txBody>
      </p:sp>
    </p:spTree>
    <p:extLst>
      <p:ext uri="{BB962C8B-B14F-4D97-AF65-F5344CB8AC3E}">
        <p14:creationId xmlns:p14="http://schemas.microsoft.com/office/powerpoint/2010/main" val="356012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D1F3-EA10-495E-A984-01C702BB5105}"/>
              </a:ext>
            </a:extLst>
          </p:cNvPr>
          <p:cNvSpPr>
            <a:spLocks noGrp="1"/>
          </p:cNvSpPr>
          <p:nvPr>
            <p:ph type="title"/>
          </p:nvPr>
        </p:nvSpPr>
        <p:spPr bwMode="auto">
          <a:xfrm>
            <a:off x="457200" y="277813"/>
            <a:ext cx="8229600" cy="1139825"/>
          </a:xfrm>
          <a:prstGeom prst="rect">
            <a:avLst/>
          </a:prstGeom>
          <a:noFill/>
          <a:ln w="9525">
            <a:noFill/>
            <a:miter lim="800000"/>
            <a:headEnd/>
            <a:tailEnd/>
          </a:ln>
        </p:spPr>
        <p:txBody>
          <a:bodyPr wrap="square" anchor="t">
            <a:normAutofit/>
          </a:bodyPr>
          <a:lstStyle/>
          <a:p>
            <a:r>
              <a:rPr lang="en-US" sz="4200" dirty="0">
                <a:solidFill>
                  <a:schemeClr val="tx2"/>
                </a:solidFill>
              </a:rPr>
              <a:t>Reform the System </a:t>
            </a:r>
          </a:p>
        </p:txBody>
      </p:sp>
      <p:sp>
        <p:nvSpPr>
          <p:cNvPr id="3" name="Content Placeholder 2">
            <a:extLst>
              <a:ext uri="{FF2B5EF4-FFF2-40B4-BE49-F238E27FC236}">
                <a16:creationId xmlns:a16="http://schemas.microsoft.com/office/drawing/2014/main" id="{8BC779F9-B408-489F-9868-22792CDA53F2}"/>
              </a:ext>
            </a:extLst>
          </p:cNvPr>
          <p:cNvSpPr>
            <a:spLocks noGrp="1"/>
          </p:cNvSpPr>
          <p:nvPr>
            <p:ph sz="half" idx="1"/>
          </p:nvPr>
        </p:nvSpPr>
        <p:spPr bwMode="auto">
          <a:xfrm>
            <a:off x="457200" y="990600"/>
            <a:ext cx="4648199" cy="5105400"/>
          </a:xfrm>
          <a:prstGeom prst="rect">
            <a:avLst/>
          </a:prstGeom>
          <a:noFill/>
          <a:ln w="9525">
            <a:noFill/>
            <a:miter lim="800000"/>
            <a:headEnd/>
            <a:tailEnd/>
          </a:ln>
        </p:spPr>
        <p:txBody>
          <a:bodyPr wrap="square" anchor="t">
            <a:normAutofit fontScale="92500" lnSpcReduction="20000"/>
          </a:bodyPr>
          <a:lstStyle/>
          <a:p>
            <a:pPr>
              <a:lnSpc>
                <a:spcPct val="90000"/>
              </a:lnSpc>
            </a:pPr>
            <a:r>
              <a:rPr lang="en-US" sz="2000" dirty="0">
                <a:solidFill>
                  <a:schemeClr val="tx1"/>
                </a:solidFill>
              </a:rPr>
              <a:t>Be reasonable ….but reform the system </a:t>
            </a:r>
          </a:p>
          <a:p>
            <a:pPr>
              <a:lnSpc>
                <a:spcPct val="90000"/>
              </a:lnSpc>
            </a:pPr>
            <a:r>
              <a:rPr lang="en-US" sz="2000" dirty="0">
                <a:solidFill>
                  <a:schemeClr val="tx1"/>
                </a:solidFill>
              </a:rPr>
              <a:t>See the </a:t>
            </a:r>
            <a:r>
              <a:rPr lang="en-US" sz="2000" dirty="0">
                <a:solidFill>
                  <a:schemeClr val="tx1"/>
                </a:solidFill>
                <a:hlinkClick r:id="rId2"/>
              </a:rPr>
              <a:t>NFM 7 Goals </a:t>
            </a:r>
            <a:endParaRPr lang="en-US" sz="2000" dirty="0">
              <a:solidFill>
                <a:schemeClr val="tx1"/>
              </a:solidFill>
            </a:endParaRPr>
          </a:p>
          <a:p>
            <a:pPr lvl="1">
              <a:lnSpc>
                <a:spcPct val="90000"/>
              </a:lnSpc>
            </a:pPr>
            <a:r>
              <a:rPr lang="en-US" sz="1700" b="1" dirty="0">
                <a:solidFill>
                  <a:schemeClr val="tx1"/>
                </a:solidFill>
              </a:rPr>
              <a:t>Compensation: </a:t>
            </a:r>
            <a:r>
              <a:rPr lang="en-US" sz="1700" dirty="0">
                <a:solidFill>
                  <a:schemeClr val="tx1"/>
                </a:solidFill>
              </a:rPr>
              <a:t>Equity in Compensation: Equal Pay for Equal Work</a:t>
            </a:r>
          </a:p>
          <a:p>
            <a:pPr lvl="1">
              <a:lnSpc>
                <a:spcPct val="90000"/>
              </a:lnSpc>
            </a:pPr>
            <a:r>
              <a:rPr lang="en-US" sz="1700" b="1" dirty="0">
                <a:solidFill>
                  <a:schemeClr val="tx1"/>
                </a:solidFill>
              </a:rPr>
              <a:t>Job Security:</a:t>
            </a:r>
            <a:r>
              <a:rPr lang="en-US" sz="1700" dirty="0">
                <a:solidFill>
                  <a:schemeClr val="tx1"/>
                </a:solidFill>
              </a:rPr>
              <a:t> Equity in Job Security: Automatic Contract Renewals after Probationary Period</a:t>
            </a:r>
          </a:p>
          <a:p>
            <a:pPr lvl="1">
              <a:lnSpc>
                <a:spcPct val="90000"/>
              </a:lnSpc>
            </a:pPr>
            <a:r>
              <a:rPr lang="en-US" sz="1700" b="1" dirty="0">
                <a:solidFill>
                  <a:schemeClr val="tx1"/>
                </a:solidFill>
              </a:rPr>
              <a:t>Academic Freedom:</a:t>
            </a:r>
            <a:r>
              <a:rPr lang="en-US" sz="1700" dirty="0">
                <a:solidFill>
                  <a:schemeClr val="tx1"/>
                </a:solidFill>
              </a:rPr>
              <a:t> Equity in Academic Freedom: Freedom from Retaliation in All Teaching and Research</a:t>
            </a:r>
          </a:p>
          <a:p>
            <a:pPr lvl="1">
              <a:lnSpc>
                <a:spcPct val="90000"/>
              </a:lnSpc>
            </a:pPr>
            <a:r>
              <a:rPr lang="en-US" sz="1700" b="1" dirty="0">
                <a:solidFill>
                  <a:schemeClr val="tx1"/>
                </a:solidFill>
              </a:rPr>
              <a:t>Faculty Governance:</a:t>
            </a:r>
            <a:r>
              <a:rPr lang="en-US" sz="1700" dirty="0">
                <a:solidFill>
                  <a:schemeClr val="tx1"/>
                </a:solidFill>
              </a:rPr>
              <a:t> Equity in Faculty Governance – Right to Participate Equally for All Faculty Members</a:t>
            </a:r>
          </a:p>
          <a:p>
            <a:pPr lvl="1">
              <a:lnSpc>
                <a:spcPct val="90000"/>
              </a:lnSpc>
            </a:pPr>
            <a:r>
              <a:rPr lang="en-US" sz="1700" b="1" dirty="0">
                <a:solidFill>
                  <a:schemeClr val="tx1"/>
                </a:solidFill>
              </a:rPr>
              <a:t>Professional Advancement:</a:t>
            </a:r>
            <a:r>
              <a:rPr lang="en-US" sz="1700" dirty="0">
                <a:solidFill>
                  <a:schemeClr val="tx1"/>
                </a:solidFill>
              </a:rPr>
              <a:t> Equity in Professional Advancement: Progressive Salary Steps and Equal Access to Professional Development Opportunities for All Faculty</a:t>
            </a:r>
          </a:p>
          <a:p>
            <a:pPr lvl="1">
              <a:lnSpc>
                <a:spcPct val="90000"/>
              </a:lnSpc>
            </a:pPr>
            <a:r>
              <a:rPr lang="en-US" sz="1700" b="1" dirty="0">
                <a:solidFill>
                  <a:schemeClr val="tx1"/>
                </a:solidFill>
              </a:rPr>
              <a:t>Benefits:</a:t>
            </a:r>
            <a:r>
              <a:rPr lang="en-US" sz="1700" dirty="0">
                <a:solidFill>
                  <a:schemeClr val="tx1"/>
                </a:solidFill>
              </a:rPr>
              <a:t> Equity in Benefits: Access to the Same Health Insurance &amp; Retirement Benefits for All</a:t>
            </a:r>
          </a:p>
          <a:p>
            <a:pPr lvl="1">
              <a:lnSpc>
                <a:spcPct val="90000"/>
              </a:lnSpc>
            </a:pPr>
            <a:r>
              <a:rPr lang="en-US" sz="1700" b="1" dirty="0">
                <a:solidFill>
                  <a:schemeClr val="tx1"/>
                </a:solidFill>
              </a:rPr>
              <a:t>Unemployment Insurance:</a:t>
            </a:r>
            <a:r>
              <a:rPr lang="en-US" sz="1700" dirty="0">
                <a:solidFill>
                  <a:schemeClr val="tx1"/>
                </a:solidFill>
              </a:rPr>
              <a:t> Equity in Unemployment Insurance: Access to the Same Benefits as Other Seasonal Employees</a:t>
            </a:r>
          </a:p>
          <a:p>
            <a:pPr>
              <a:lnSpc>
                <a:spcPct val="90000"/>
              </a:lnSpc>
            </a:pPr>
            <a:endParaRPr lang="en-US" sz="1100" dirty="0">
              <a:solidFill>
                <a:schemeClr val="tx1"/>
              </a:solidFill>
            </a:endParaRPr>
          </a:p>
        </p:txBody>
      </p:sp>
      <p:pic>
        <p:nvPicPr>
          <p:cNvPr id="5" name="Picture 4" descr="A picture containing holding, table, room&#10;&#10;Description automatically generated">
            <a:extLst>
              <a:ext uri="{FF2B5EF4-FFF2-40B4-BE49-F238E27FC236}">
                <a16:creationId xmlns:a16="http://schemas.microsoft.com/office/drawing/2014/main" id="{8448DC85-1DAC-4F14-BE52-2EE98140F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828800"/>
            <a:ext cx="4038600" cy="3119818"/>
          </a:xfrm>
          <a:prstGeom prst="rect">
            <a:avLst/>
          </a:prstGeom>
          <a:noFill/>
        </p:spPr>
      </p:pic>
    </p:spTree>
    <p:extLst>
      <p:ext uri="{BB962C8B-B14F-4D97-AF65-F5344CB8AC3E}">
        <p14:creationId xmlns:p14="http://schemas.microsoft.com/office/powerpoint/2010/main" val="192619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B26A-813D-40C6-AFB8-BDBD28C05219}"/>
              </a:ext>
            </a:extLst>
          </p:cNvPr>
          <p:cNvSpPr>
            <a:spLocks noGrp="1"/>
          </p:cNvSpPr>
          <p:nvPr>
            <p:ph type="title"/>
          </p:nvPr>
        </p:nvSpPr>
        <p:spPr bwMode="auto">
          <a:xfrm>
            <a:off x="457200" y="277813"/>
            <a:ext cx="8229600" cy="1139825"/>
          </a:xfrm>
          <a:prstGeom prst="rect">
            <a:avLst/>
          </a:prstGeom>
          <a:noFill/>
          <a:ln w="9525">
            <a:noFill/>
            <a:miter lim="800000"/>
            <a:headEnd/>
            <a:tailEnd/>
          </a:ln>
        </p:spPr>
        <p:txBody>
          <a:bodyPr wrap="square" anchor="t">
            <a:normAutofit/>
          </a:bodyPr>
          <a:lstStyle/>
          <a:p>
            <a:r>
              <a:rPr lang="en-US" sz="4200" dirty="0">
                <a:solidFill>
                  <a:schemeClr val="tx2"/>
                </a:solidFill>
              </a:rPr>
              <a:t>Agenda </a:t>
            </a:r>
          </a:p>
        </p:txBody>
      </p:sp>
      <p:sp>
        <p:nvSpPr>
          <p:cNvPr id="3" name="Content Placeholder 2">
            <a:extLst>
              <a:ext uri="{FF2B5EF4-FFF2-40B4-BE49-F238E27FC236}">
                <a16:creationId xmlns:a16="http://schemas.microsoft.com/office/drawing/2014/main" id="{AEC0B444-082E-4072-AA94-DA19E9A3C543}"/>
              </a:ext>
            </a:extLst>
          </p:cNvPr>
          <p:cNvSpPr>
            <a:spLocks noGrp="1"/>
          </p:cNvSpPr>
          <p:nvPr>
            <p:ph sz="half" idx="1"/>
          </p:nvPr>
        </p:nvSpPr>
        <p:spPr bwMode="auto">
          <a:xfrm>
            <a:off x="457200" y="1600200"/>
            <a:ext cx="4038600" cy="4530725"/>
          </a:xfrm>
          <a:prstGeom prst="rect">
            <a:avLst/>
          </a:prstGeom>
          <a:noFill/>
          <a:ln w="9525">
            <a:noFill/>
            <a:miter lim="800000"/>
            <a:headEnd/>
            <a:tailEnd/>
          </a:ln>
        </p:spPr>
        <p:txBody>
          <a:bodyPr wrap="square" anchor="t">
            <a:normAutofit/>
          </a:bodyPr>
          <a:lstStyle/>
          <a:p>
            <a:pPr>
              <a:lnSpc>
                <a:spcPct val="90000"/>
              </a:lnSpc>
            </a:pPr>
            <a:r>
              <a:rPr lang="en-US" sz="2600" dirty="0">
                <a:solidFill>
                  <a:schemeClr val="tx1"/>
                </a:solidFill>
              </a:rPr>
              <a:t>Adjunct Fast Facts </a:t>
            </a:r>
          </a:p>
          <a:p>
            <a:pPr>
              <a:lnSpc>
                <a:spcPct val="90000"/>
              </a:lnSpc>
            </a:pPr>
            <a:r>
              <a:rPr lang="en-US" sz="2600" dirty="0" err="1">
                <a:solidFill>
                  <a:schemeClr val="tx1"/>
                </a:solidFill>
              </a:rPr>
              <a:t>Adjunctification</a:t>
            </a:r>
            <a:r>
              <a:rPr lang="en-US" sz="2600" dirty="0">
                <a:solidFill>
                  <a:schemeClr val="tx1"/>
                </a:solidFill>
              </a:rPr>
              <a:t> </a:t>
            </a:r>
          </a:p>
          <a:p>
            <a:pPr>
              <a:lnSpc>
                <a:spcPct val="90000"/>
              </a:lnSpc>
            </a:pPr>
            <a:r>
              <a:rPr lang="en-US" sz="2600" dirty="0">
                <a:solidFill>
                  <a:schemeClr val="tx1"/>
                </a:solidFill>
              </a:rPr>
              <a:t>A Recurring Conversation</a:t>
            </a:r>
          </a:p>
          <a:p>
            <a:pPr>
              <a:lnSpc>
                <a:spcPct val="90000"/>
              </a:lnSpc>
            </a:pPr>
            <a:r>
              <a:rPr lang="en-US" sz="2600" dirty="0">
                <a:solidFill>
                  <a:schemeClr val="tx1"/>
                </a:solidFill>
              </a:rPr>
              <a:t>Uncomfortable Questions </a:t>
            </a:r>
          </a:p>
          <a:p>
            <a:pPr>
              <a:lnSpc>
                <a:spcPct val="90000"/>
              </a:lnSpc>
            </a:pPr>
            <a:r>
              <a:rPr lang="en-US" sz="2600" dirty="0">
                <a:solidFill>
                  <a:schemeClr val="tx1"/>
                </a:solidFill>
              </a:rPr>
              <a:t>Talking Points  and Engagement </a:t>
            </a:r>
          </a:p>
          <a:p>
            <a:pPr>
              <a:lnSpc>
                <a:spcPct val="90000"/>
              </a:lnSpc>
            </a:pPr>
            <a:r>
              <a:rPr lang="en-US" sz="2600" dirty="0">
                <a:solidFill>
                  <a:schemeClr val="tx1"/>
                </a:solidFill>
              </a:rPr>
              <a:t>Advocacy Groups </a:t>
            </a:r>
          </a:p>
          <a:p>
            <a:pPr>
              <a:lnSpc>
                <a:spcPct val="90000"/>
              </a:lnSpc>
            </a:pPr>
            <a:r>
              <a:rPr lang="en-US" sz="2600" dirty="0">
                <a:solidFill>
                  <a:schemeClr val="tx1"/>
                </a:solidFill>
              </a:rPr>
              <a:t>Resources and References</a:t>
            </a:r>
          </a:p>
          <a:p>
            <a:pPr>
              <a:lnSpc>
                <a:spcPct val="90000"/>
              </a:lnSpc>
            </a:pPr>
            <a:endParaRPr lang="en-US" sz="2600" dirty="0">
              <a:solidFill>
                <a:schemeClr val="tx1"/>
              </a:solidFill>
            </a:endParaRPr>
          </a:p>
        </p:txBody>
      </p:sp>
      <p:pic>
        <p:nvPicPr>
          <p:cNvPr id="6" name="Picture 5" descr="A picture containing text, book, photo&#10;&#10;Description automatically generated">
            <a:extLst>
              <a:ext uri="{FF2B5EF4-FFF2-40B4-BE49-F238E27FC236}">
                <a16:creationId xmlns:a16="http://schemas.microsoft.com/office/drawing/2014/main" id="{1F44138A-4204-4F1B-B873-229581FC28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209800"/>
            <a:ext cx="4038600" cy="3049143"/>
          </a:xfrm>
          <a:prstGeom prst="rect">
            <a:avLst/>
          </a:prstGeom>
          <a:noFill/>
        </p:spPr>
      </p:pic>
    </p:spTree>
    <p:extLst>
      <p:ext uri="{BB962C8B-B14F-4D97-AF65-F5344CB8AC3E}">
        <p14:creationId xmlns:p14="http://schemas.microsoft.com/office/powerpoint/2010/main" val="294801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AD9-D7FE-4E25-9D5C-727D5344DD25}"/>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6CC34BCB-2F32-4C24-82CF-09108B62FC1B}"/>
              </a:ext>
            </a:extLst>
          </p:cNvPr>
          <p:cNvSpPr>
            <a:spLocks noGrp="1"/>
          </p:cNvSpPr>
          <p:nvPr>
            <p:ph idx="1"/>
          </p:nvPr>
        </p:nvSpPr>
        <p:spPr/>
        <p:txBody>
          <a:bodyPr/>
          <a:lstStyle/>
          <a:p>
            <a:r>
              <a:rPr lang="en-US" sz="2000" dirty="0">
                <a:hlinkClick r:id="rId2"/>
              </a:rPr>
              <a:t>The New Faculty Majority </a:t>
            </a:r>
          </a:p>
          <a:p>
            <a:r>
              <a:rPr lang="en-US" sz="2000" dirty="0">
                <a:hlinkClick r:id="rId2"/>
              </a:rPr>
              <a:t>Precaricorps</a:t>
            </a:r>
            <a:endParaRPr lang="en-US" sz="2000" dirty="0"/>
          </a:p>
          <a:p>
            <a:r>
              <a:rPr lang="en-US" sz="2000" dirty="0">
                <a:hlinkClick r:id="rId3"/>
              </a:rPr>
              <a:t>The Adjunct Nation on twitter </a:t>
            </a:r>
            <a:endParaRPr lang="en-US" sz="2000" dirty="0"/>
          </a:p>
          <a:p>
            <a:r>
              <a:rPr lang="en-US" sz="2000" dirty="0">
                <a:hlinkClick r:id="rId4"/>
              </a:rPr>
              <a:t>Steve Street National Unemployment Compensation Initiative </a:t>
            </a:r>
            <a:endParaRPr lang="en-US" sz="2000" dirty="0"/>
          </a:p>
          <a:p>
            <a:r>
              <a:rPr lang="en-US" sz="2000" dirty="0">
                <a:hlinkClick r:id="rId5"/>
              </a:rPr>
              <a:t>The Adjunct Crisis </a:t>
            </a:r>
            <a:endParaRPr lang="en-US" sz="2000" dirty="0"/>
          </a:p>
          <a:p>
            <a:r>
              <a:rPr lang="en-US" sz="2000" dirty="0">
                <a:hlinkClick r:id="rId6"/>
              </a:rPr>
              <a:t>The Great Shame of Our Profession </a:t>
            </a:r>
            <a:endParaRPr lang="en-US" sz="2000" dirty="0"/>
          </a:p>
          <a:p>
            <a:r>
              <a:rPr lang="en-US" sz="2000" dirty="0">
                <a:hlinkClick r:id="rId7"/>
              </a:rPr>
              <a:t>The Contingent Campus – </a:t>
            </a:r>
            <a:r>
              <a:rPr lang="en-US" sz="2000" dirty="0" err="1">
                <a:hlinkClick r:id="rId7"/>
              </a:rPr>
              <a:t>Adjunctification</a:t>
            </a:r>
            <a:r>
              <a:rPr lang="en-US" sz="2000" dirty="0">
                <a:hlinkClick r:id="rId7"/>
              </a:rPr>
              <a:t> And The Growth Of The Academic “Precariat” </a:t>
            </a:r>
            <a:endParaRPr lang="en-US" sz="2000" dirty="0"/>
          </a:p>
          <a:p>
            <a:r>
              <a:rPr lang="en-US" sz="2000" dirty="0">
                <a:hlinkClick r:id="rId8"/>
              </a:rPr>
              <a:t>Poster for Campus Equity  Week </a:t>
            </a:r>
            <a:endParaRPr lang="en-US" sz="2000" dirty="0"/>
          </a:p>
          <a:p>
            <a:r>
              <a:rPr lang="en-US" sz="2000" dirty="0">
                <a:hlinkClick r:id="rId9"/>
              </a:rPr>
              <a:t>Background Facts on Contingent Faculty Positions </a:t>
            </a:r>
            <a:endParaRPr lang="en-US" sz="2000" dirty="0"/>
          </a:p>
          <a:p>
            <a:r>
              <a:rPr lang="en-US" sz="2000" dirty="0">
                <a:hlinkClick r:id="rId10"/>
              </a:rPr>
              <a:t>Straight Talk About </a:t>
            </a:r>
            <a:r>
              <a:rPr lang="en-US" sz="2000" dirty="0" err="1">
                <a:hlinkClick r:id="rId10"/>
              </a:rPr>
              <a:t>Adjunctification</a:t>
            </a:r>
            <a:r>
              <a:rPr lang="en-US" sz="2000" dirty="0">
                <a:hlinkClick r:id="rId10"/>
              </a:rPr>
              <a:t> </a:t>
            </a:r>
            <a:endParaRPr lang="en-US" sz="2000" dirty="0"/>
          </a:p>
          <a:p>
            <a:r>
              <a:rPr lang="en-US" sz="2000" dirty="0">
                <a:hlinkClick r:id="rId11"/>
              </a:rPr>
              <a:t>Campus Equity Week Adjunct Facts </a:t>
            </a:r>
            <a:endParaRPr lang="en-US" sz="2000" dirty="0"/>
          </a:p>
        </p:txBody>
      </p:sp>
    </p:spTree>
    <p:extLst>
      <p:ext uri="{BB962C8B-B14F-4D97-AF65-F5344CB8AC3E}">
        <p14:creationId xmlns:p14="http://schemas.microsoft.com/office/powerpoint/2010/main" val="63348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4AAC-262D-4C9A-A979-F63B141264F9}"/>
              </a:ext>
            </a:extLst>
          </p:cNvPr>
          <p:cNvSpPr>
            <a:spLocks noGrp="1"/>
          </p:cNvSpPr>
          <p:nvPr>
            <p:ph type="title"/>
          </p:nvPr>
        </p:nvSpPr>
        <p:spPr/>
        <p:txBody>
          <a:bodyPr/>
          <a:lstStyle/>
          <a:p>
            <a:r>
              <a:rPr lang="en-US" dirty="0"/>
              <a:t>Adjunct Fast Facts </a:t>
            </a:r>
          </a:p>
        </p:txBody>
      </p:sp>
      <p:pic>
        <p:nvPicPr>
          <p:cNvPr id="5" name="Content Placeholder 4" descr="A screenshot of a cell phone&#10;&#10;Description automatically generated">
            <a:extLst>
              <a:ext uri="{FF2B5EF4-FFF2-40B4-BE49-F238E27FC236}">
                <a16:creationId xmlns:a16="http://schemas.microsoft.com/office/drawing/2014/main" id="{BDCAB370-B3DA-4D2F-9048-DD20EF990A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
            <a:ext cx="8382000" cy="6286501"/>
          </a:xfrm>
        </p:spPr>
      </p:pic>
      <p:sp>
        <p:nvSpPr>
          <p:cNvPr id="6" name="TextBox 5">
            <a:extLst>
              <a:ext uri="{FF2B5EF4-FFF2-40B4-BE49-F238E27FC236}">
                <a16:creationId xmlns:a16="http://schemas.microsoft.com/office/drawing/2014/main" id="{DF329470-5BA1-4C85-A9EE-783F06D4B069}"/>
              </a:ext>
            </a:extLst>
          </p:cNvPr>
          <p:cNvSpPr txBox="1"/>
          <p:nvPr/>
        </p:nvSpPr>
        <p:spPr>
          <a:xfrm>
            <a:off x="2209800" y="6581615"/>
            <a:ext cx="5133136" cy="246221"/>
          </a:xfrm>
          <a:prstGeom prst="rect">
            <a:avLst/>
          </a:prstGeom>
          <a:noFill/>
        </p:spPr>
        <p:txBody>
          <a:bodyPr wrap="none" rtlCol="0">
            <a:spAutoFit/>
          </a:bodyPr>
          <a:lstStyle/>
          <a:p>
            <a:r>
              <a:rPr lang="en-US" dirty="0">
                <a:hlinkClick r:id="rId3"/>
              </a:rPr>
              <a:t>Retrieved from https://drkassorla.wordpress.com/2014/08/20/refusing-the-adjunct-route/</a:t>
            </a:r>
            <a:endParaRPr lang="en-US" dirty="0"/>
          </a:p>
        </p:txBody>
      </p:sp>
    </p:spTree>
    <p:extLst>
      <p:ext uri="{BB962C8B-B14F-4D97-AF65-F5344CB8AC3E}">
        <p14:creationId xmlns:p14="http://schemas.microsoft.com/office/powerpoint/2010/main" val="371101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5FB4-FD3C-47E2-A9D4-F30B786599FA}"/>
              </a:ext>
            </a:extLst>
          </p:cNvPr>
          <p:cNvSpPr>
            <a:spLocks noGrp="1"/>
          </p:cNvSpPr>
          <p:nvPr>
            <p:ph type="title"/>
          </p:nvPr>
        </p:nvSpPr>
        <p:spPr>
          <a:xfrm>
            <a:off x="385649" y="257175"/>
            <a:ext cx="8229600" cy="1139825"/>
          </a:xfrm>
        </p:spPr>
        <p:txBody>
          <a:bodyPr/>
          <a:lstStyle/>
          <a:p>
            <a:r>
              <a:rPr lang="en-US" dirty="0" err="1"/>
              <a:t>Adjunctification</a:t>
            </a:r>
            <a:r>
              <a:rPr lang="en-US" dirty="0"/>
              <a:t> </a:t>
            </a:r>
          </a:p>
        </p:txBody>
      </p:sp>
      <p:sp>
        <p:nvSpPr>
          <p:cNvPr id="3" name="Content Placeholder 2">
            <a:extLst>
              <a:ext uri="{FF2B5EF4-FFF2-40B4-BE49-F238E27FC236}">
                <a16:creationId xmlns:a16="http://schemas.microsoft.com/office/drawing/2014/main" id="{94DEC903-A5D9-4881-BE28-FC7214907209}"/>
              </a:ext>
            </a:extLst>
          </p:cNvPr>
          <p:cNvSpPr>
            <a:spLocks noGrp="1"/>
          </p:cNvSpPr>
          <p:nvPr>
            <p:ph idx="1"/>
          </p:nvPr>
        </p:nvSpPr>
        <p:spPr>
          <a:xfrm>
            <a:off x="385649" y="914400"/>
            <a:ext cx="8686800" cy="4530725"/>
          </a:xfrm>
        </p:spPr>
        <p:txBody>
          <a:bodyPr/>
          <a:lstStyle/>
          <a:p>
            <a:r>
              <a:rPr lang="en-US" i="1" dirty="0"/>
              <a:t>Overreliance on adjunct faculty members</a:t>
            </a:r>
          </a:p>
          <a:p>
            <a:pPr lvl="1"/>
            <a:r>
              <a:rPr lang="en-US" dirty="0"/>
              <a:t>More than half of all US Faculty members now hold part-time contingent appointments [Jenkins]</a:t>
            </a:r>
          </a:p>
          <a:p>
            <a:pPr lvl="1"/>
            <a:r>
              <a:rPr lang="en-US" dirty="0"/>
              <a:t>Pervasive system of part-time “contingent” faculty</a:t>
            </a:r>
          </a:p>
          <a:p>
            <a:pPr lvl="1"/>
            <a:r>
              <a:rPr lang="en-US" dirty="0"/>
              <a:t>Longstanding trend in higher education to hire contingent part-time faculty </a:t>
            </a:r>
          </a:p>
          <a:p>
            <a:pPr lvl="2"/>
            <a:r>
              <a:rPr lang="en-US" dirty="0"/>
              <a:t>Tuition costs continue to spiral beyond the reach of many</a:t>
            </a:r>
          </a:p>
          <a:p>
            <a:pPr lvl="2"/>
            <a:r>
              <a:rPr lang="en-US" dirty="0"/>
              <a:t>UMUC – very few (if any) full-time teaching positions</a:t>
            </a:r>
          </a:p>
          <a:p>
            <a:r>
              <a:rPr lang="en-US" dirty="0"/>
              <a:t>How long before we reach 90% adjuncts</a:t>
            </a:r>
          </a:p>
          <a:p>
            <a:pPr lvl="1"/>
            <a:r>
              <a:rPr lang="en-US" dirty="0"/>
              <a:t>Denial </a:t>
            </a:r>
          </a:p>
          <a:p>
            <a:pPr lvl="1"/>
            <a:r>
              <a:rPr lang="en-US" dirty="0"/>
              <a:t>See </a:t>
            </a:r>
            <a:r>
              <a:rPr lang="en-US" dirty="0">
                <a:hlinkClick r:id="rId3"/>
              </a:rPr>
              <a:t>The Adjunct Crisis </a:t>
            </a:r>
            <a:endParaRPr lang="en-US" dirty="0"/>
          </a:p>
          <a:p>
            <a:pPr lvl="1"/>
            <a:endParaRPr lang="en-US" dirty="0"/>
          </a:p>
        </p:txBody>
      </p:sp>
      <p:sp>
        <p:nvSpPr>
          <p:cNvPr id="4" name="TextBox 3">
            <a:extLst>
              <a:ext uri="{FF2B5EF4-FFF2-40B4-BE49-F238E27FC236}">
                <a16:creationId xmlns:a16="http://schemas.microsoft.com/office/drawing/2014/main" id="{668F683A-7374-4026-8D25-E82B26FA96EC}"/>
              </a:ext>
            </a:extLst>
          </p:cNvPr>
          <p:cNvSpPr txBox="1"/>
          <p:nvPr/>
        </p:nvSpPr>
        <p:spPr>
          <a:xfrm>
            <a:off x="457200" y="6324600"/>
            <a:ext cx="7368748" cy="461665"/>
          </a:xfrm>
          <a:prstGeom prst="rect">
            <a:avLst/>
          </a:prstGeom>
          <a:noFill/>
        </p:spPr>
        <p:txBody>
          <a:bodyPr wrap="none" rtlCol="0">
            <a:spAutoFit/>
          </a:bodyPr>
          <a:lstStyle/>
          <a:p>
            <a:r>
              <a:rPr lang="en-US" sz="1200" dirty="0"/>
              <a:t>Jenkins, Rob The Chronicle of Higher Education, Straight Talk about </a:t>
            </a:r>
            <a:r>
              <a:rPr lang="en-US" sz="1200" dirty="0" err="1"/>
              <a:t>Adjunctification</a:t>
            </a:r>
            <a:r>
              <a:rPr lang="en-US" sz="1200" dirty="0"/>
              <a:t> (2014, December 15)</a:t>
            </a:r>
          </a:p>
          <a:p>
            <a:r>
              <a:rPr lang="en-US" sz="1200" dirty="0"/>
              <a:t>retrieved  from </a:t>
            </a:r>
            <a:r>
              <a:rPr lang="en-US" sz="1200" dirty="0">
                <a:hlinkClick r:id="rId4"/>
              </a:rPr>
              <a:t>https://www.chronicle.com/article/Straight-Talk-About/150881</a:t>
            </a:r>
            <a:endParaRPr lang="en-US" sz="1200" dirty="0"/>
          </a:p>
        </p:txBody>
      </p:sp>
    </p:spTree>
    <p:extLst>
      <p:ext uri="{BB962C8B-B14F-4D97-AF65-F5344CB8AC3E}">
        <p14:creationId xmlns:p14="http://schemas.microsoft.com/office/powerpoint/2010/main" val="36251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EAA5-232F-4145-8286-6F0E7D4E8CA4}"/>
              </a:ext>
            </a:extLst>
          </p:cNvPr>
          <p:cNvSpPr>
            <a:spLocks noGrp="1"/>
          </p:cNvSpPr>
          <p:nvPr>
            <p:ph type="title"/>
          </p:nvPr>
        </p:nvSpPr>
        <p:spPr/>
        <p:txBody>
          <a:bodyPr/>
          <a:lstStyle/>
          <a:p>
            <a:r>
              <a:rPr lang="en-US" dirty="0"/>
              <a:t>Hiring Practices over 40 years</a:t>
            </a:r>
          </a:p>
        </p:txBody>
      </p:sp>
      <p:pic>
        <p:nvPicPr>
          <p:cNvPr id="4" name="Picture 3" descr="A close up of text on a white background&#10;&#10;Description automatically generated">
            <a:extLst>
              <a:ext uri="{FF2B5EF4-FFF2-40B4-BE49-F238E27FC236}">
                <a16:creationId xmlns:a16="http://schemas.microsoft.com/office/drawing/2014/main" id="{1C1A5350-731F-4ECD-B844-560DA77D7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066800"/>
            <a:ext cx="6553200" cy="5060950"/>
          </a:xfrm>
          <a:prstGeom prst="rect">
            <a:avLst/>
          </a:prstGeom>
        </p:spPr>
      </p:pic>
      <p:sp>
        <p:nvSpPr>
          <p:cNvPr id="5" name="TextBox 4">
            <a:extLst>
              <a:ext uri="{FF2B5EF4-FFF2-40B4-BE49-F238E27FC236}">
                <a16:creationId xmlns:a16="http://schemas.microsoft.com/office/drawing/2014/main" id="{CB155AFF-3FD8-4B64-B1DA-DBA3D78FDEDE}"/>
              </a:ext>
            </a:extLst>
          </p:cNvPr>
          <p:cNvSpPr txBox="1"/>
          <p:nvPr/>
        </p:nvSpPr>
        <p:spPr>
          <a:xfrm>
            <a:off x="1371600" y="6333966"/>
            <a:ext cx="5096267" cy="307777"/>
          </a:xfrm>
          <a:prstGeom prst="rect">
            <a:avLst/>
          </a:prstGeom>
          <a:noFill/>
        </p:spPr>
        <p:txBody>
          <a:bodyPr wrap="none" rtlCol="0">
            <a:spAutoFit/>
          </a:bodyPr>
          <a:lstStyle/>
          <a:p>
            <a:r>
              <a:rPr lang="en-US" sz="1400" dirty="0"/>
              <a:t>See </a:t>
            </a:r>
            <a:r>
              <a:rPr lang="en-US" sz="1400" dirty="0">
                <a:hlinkClick r:id="rId4"/>
              </a:rPr>
              <a:t>https://precaricorps.org/about/why-we-need-a-foundation/</a:t>
            </a:r>
            <a:endParaRPr lang="en-US" sz="1400" dirty="0"/>
          </a:p>
        </p:txBody>
      </p:sp>
    </p:spTree>
    <p:extLst>
      <p:ext uri="{BB962C8B-B14F-4D97-AF65-F5344CB8AC3E}">
        <p14:creationId xmlns:p14="http://schemas.microsoft.com/office/powerpoint/2010/main" val="199387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0AE96-744A-4579-8581-8E186E4346B2}"/>
              </a:ext>
            </a:extLst>
          </p:cNvPr>
          <p:cNvSpPr>
            <a:spLocks noGrp="1"/>
          </p:cNvSpPr>
          <p:nvPr>
            <p:ph type="title"/>
          </p:nvPr>
        </p:nvSpPr>
        <p:spPr bwMode="auto">
          <a:xfrm>
            <a:off x="457200" y="277813"/>
            <a:ext cx="8229600" cy="1139825"/>
          </a:xfrm>
          <a:prstGeom prst="rect">
            <a:avLst/>
          </a:prstGeom>
          <a:noFill/>
          <a:ln w="9525">
            <a:noFill/>
            <a:miter lim="800000"/>
            <a:headEnd/>
            <a:tailEnd/>
          </a:ln>
        </p:spPr>
        <p:txBody>
          <a:bodyPr wrap="square" anchor="t">
            <a:normAutofit/>
          </a:bodyPr>
          <a:lstStyle/>
          <a:p>
            <a:r>
              <a:rPr lang="en-US" sz="4200" dirty="0">
                <a:solidFill>
                  <a:schemeClr val="tx2"/>
                </a:solidFill>
              </a:rPr>
              <a:t>A Recurring </a:t>
            </a:r>
            <a:r>
              <a:rPr lang="en-US" dirty="0"/>
              <a:t>Conversation </a:t>
            </a:r>
            <a:r>
              <a:rPr lang="en-US" sz="4200" dirty="0">
                <a:solidFill>
                  <a:schemeClr val="tx2"/>
                </a:solidFill>
              </a:rPr>
              <a:t> </a:t>
            </a:r>
          </a:p>
        </p:txBody>
      </p:sp>
      <p:sp>
        <p:nvSpPr>
          <p:cNvPr id="3" name="Content Placeholder 2">
            <a:extLst>
              <a:ext uri="{FF2B5EF4-FFF2-40B4-BE49-F238E27FC236}">
                <a16:creationId xmlns:a16="http://schemas.microsoft.com/office/drawing/2014/main" id="{050EFB06-FF3C-4930-8E4F-18C1D968777A}"/>
              </a:ext>
            </a:extLst>
          </p:cNvPr>
          <p:cNvSpPr>
            <a:spLocks noGrp="1"/>
          </p:cNvSpPr>
          <p:nvPr>
            <p:ph sz="half" idx="1"/>
          </p:nvPr>
        </p:nvSpPr>
        <p:spPr bwMode="auto">
          <a:xfrm>
            <a:off x="381000" y="1163637"/>
            <a:ext cx="4038600" cy="4530725"/>
          </a:xfrm>
          <a:prstGeom prst="rect">
            <a:avLst/>
          </a:prstGeom>
          <a:noFill/>
          <a:ln w="9525">
            <a:noFill/>
            <a:miter lim="800000"/>
            <a:headEnd/>
            <a:tailEnd/>
          </a:ln>
        </p:spPr>
        <p:txBody>
          <a:bodyPr wrap="square" anchor="t">
            <a:normAutofit/>
          </a:bodyPr>
          <a:lstStyle/>
          <a:p>
            <a:r>
              <a:rPr lang="en-US" sz="2800" dirty="0">
                <a:solidFill>
                  <a:schemeClr val="tx1"/>
                </a:solidFill>
              </a:rPr>
              <a:t>Our adjuncts are very important </a:t>
            </a:r>
          </a:p>
          <a:p>
            <a:r>
              <a:rPr lang="en-US" sz="2800" dirty="0">
                <a:solidFill>
                  <a:schemeClr val="tx1"/>
                </a:solidFill>
              </a:rPr>
              <a:t>We need to treat our adjuncts better </a:t>
            </a:r>
          </a:p>
          <a:p>
            <a:r>
              <a:rPr lang="en-US" sz="2800" dirty="0">
                <a:solidFill>
                  <a:schemeClr val="tx1"/>
                </a:solidFill>
              </a:rPr>
              <a:t>We are listening to our adjuncts </a:t>
            </a:r>
          </a:p>
          <a:p>
            <a:r>
              <a:rPr lang="en-US" sz="2800" dirty="0">
                <a:solidFill>
                  <a:schemeClr val="tx1"/>
                </a:solidFill>
              </a:rPr>
              <a:t>We don’t want our adjuncts to feel like hired help</a:t>
            </a:r>
          </a:p>
        </p:txBody>
      </p:sp>
      <p:pic>
        <p:nvPicPr>
          <p:cNvPr id="4" name="Picture 3">
            <a:extLst>
              <a:ext uri="{FF2B5EF4-FFF2-40B4-BE49-F238E27FC236}">
                <a16:creationId xmlns:a16="http://schemas.microsoft.com/office/drawing/2014/main" id="{F4A27788-80D3-4797-8562-A0FC14C8001D}"/>
              </a:ext>
            </a:extLst>
          </p:cNvPr>
          <p:cNvPicPr>
            <a:picLocks noChangeAspect="1"/>
          </p:cNvPicPr>
          <p:nvPr/>
        </p:nvPicPr>
        <p:blipFill>
          <a:blip r:embed="rId2"/>
          <a:stretch>
            <a:fillRect/>
          </a:stretch>
        </p:blipFill>
        <p:spPr>
          <a:xfrm>
            <a:off x="4648200" y="1676400"/>
            <a:ext cx="4038600" cy="3311652"/>
          </a:xfrm>
          <a:prstGeom prst="rect">
            <a:avLst/>
          </a:prstGeom>
          <a:noFill/>
        </p:spPr>
      </p:pic>
      <p:sp>
        <p:nvSpPr>
          <p:cNvPr id="5" name="Rectangle: Rounded Corners 4">
            <a:extLst>
              <a:ext uri="{FF2B5EF4-FFF2-40B4-BE49-F238E27FC236}">
                <a16:creationId xmlns:a16="http://schemas.microsoft.com/office/drawing/2014/main" id="{E85C29B4-9E6B-47EA-8B77-CC3FB8FD6192}"/>
              </a:ext>
            </a:extLst>
          </p:cNvPr>
          <p:cNvSpPr/>
          <p:nvPr/>
        </p:nvSpPr>
        <p:spPr>
          <a:xfrm>
            <a:off x="457200" y="5562600"/>
            <a:ext cx="8153400" cy="1139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Real Concrete Reform is Needed </a:t>
            </a:r>
          </a:p>
        </p:txBody>
      </p:sp>
    </p:spTree>
    <p:extLst>
      <p:ext uri="{BB962C8B-B14F-4D97-AF65-F5344CB8AC3E}">
        <p14:creationId xmlns:p14="http://schemas.microsoft.com/office/powerpoint/2010/main" val="359948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53D0-7F6A-46AD-98A7-2A65C8B50E4F}"/>
              </a:ext>
            </a:extLst>
          </p:cNvPr>
          <p:cNvSpPr>
            <a:spLocks noGrp="1"/>
          </p:cNvSpPr>
          <p:nvPr>
            <p:ph type="title"/>
          </p:nvPr>
        </p:nvSpPr>
        <p:spPr bwMode="auto">
          <a:xfrm>
            <a:off x="457200" y="277813"/>
            <a:ext cx="8229600" cy="1139825"/>
          </a:xfrm>
          <a:prstGeom prst="rect">
            <a:avLst/>
          </a:prstGeom>
          <a:noFill/>
          <a:ln w="9525">
            <a:noFill/>
            <a:miter lim="800000"/>
            <a:headEnd/>
            <a:tailEnd/>
          </a:ln>
        </p:spPr>
        <p:txBody>
          <a:bodyPr wrap="square" anchor="t">
            <a:normAutofit/>
          </a:bodyPr>
          <a:lstStyle/>
          <a:p>
            <a:r>
              <a:rPr lang="en-US" sz="4200" dirty="0">
                <a:solidFill>
                  <a:schemeClr val="tx2"/>
                </a:solidFill>
              </a:rPr>
              <a:t>Uncomfortable Questions  </a:t>
            </a:r>
          </a:p>
        </p:txBody>
      </p:sp>
      <p:sp>
        <p:nvSpPr>
          <p:cNvPr id="3" name="Content Placeholder 2">
            <a:extLst>
              <a:ext uri="{FF2B5EF4-FFF2-40B4-BE49-F238E27FC236}">
                <a16:creationId xmlns:a16="http://schemas.microsoft.com/office/drawing/2014/main" id="{3DE4AE4F-7515-4B9D-816B-985B6F22D195}"/>
              </a:ext>
            </a:extLst>
          </p:cNvPr>
          <p:cNvSpPr>
            <a:spLocks noGrp="1"/>
          </p:cNvSpPr>
          <p:nvPr>
            <p:ph sz="half" idx="1"/>
          </p:nvPr>
        </p:nvSpPr>
        <p:spPr bwMode="auto">
          <a:xfrm>
            <a:off x="438150" y="1417638"/>
            <a:ext cx="4648200" cy="4530725"/>
          </a:xfrm>
          <a:prstGeom prst="rect">
            <a:avLst/>
          </a:prstGeom>
          <a:noFill/>
          <a:ln w="9525">
            <a:noFill/>
            <a:miter lim="800000"/>
            <a:headEnd/>
            <a:tailEnd/>
          </a:ln>
        </p:spPr>
        <p:txBody>
          <a:bodyPr wrap="square" anchor="t">
            <a:normAutofit/>
          </a:bodyPr>
          <a:lstStyle/>
          <a:p>
            <a:pPr>
              <a:lnSpc>
                <a:spcPct val="90000"/>
              </a:lnSpc>
            </a:pPr>
            <a:r>
              <a:rPr lang="en-US" sz="2400" b="1" dirty="0">
                <a:solidFill>
                  <a:schemeClr val="tx1"/>
                </a:solidFill>
              </a:rPr>
              <a:t>Adjunct faculty teach the same courses as tenured faculty</a:t>
            </a:r>
          </a:p>
          <a:p>
            <a:pPr>
              <a:lnSpc>
                <a:spcPct val="90000"/>
              </a:lnSpc>
            </a:pPr>
            <a:endParaRPr lang="en-US" sz="2400" b="1" dirty="0">
              <a:solidFill>
                <a:schemeClr val="tx1"/>
              </a:solidFill>
            </a:endParaRPr>
          </a:p>
          <a:p>
            <a:pPr>
              <a:lnSpc>
                <a:spcPct val="90000"/>
              </a:lnSpc>
            </a:pPr>
            <a:r>
              <a:rPr lang="en-US" sz="2400" dirty="0">
                <a:solidFill>
                  <a:schemeClr val="tx1"/>
                </a:solidFill>
              </a:rPr>
              <a:t>Tenured faculty receive approximately 4x (or more) salary </a:t>
            </a:r>
          </a:p>
          <a:p>
            <a:pPr lvl="1">
              <a:lnSpc>
                <a:spcPct val="90000"/>
              </a:lnSpc>
            </a:pPr>
            <a:r>
              <a:rPr lang="en-US" sz="2400" dirty="0">
                <a:solidFill>
                  <a:schemeClr val="tx1"/>
                </a:solidFill>
              </a:rPr>
              <a:t>…plus generous benefits </a:t>
            </a:r>
          </a:p>
          <a:p>
            <a:pPr lvl="1">
              <a:lnSpc>
                <a:spcPct val="90000"/>
              </a:lnSpc>
            </a:pPr>
            <a:endParaRPr lang="en-US" sz="2400" dirty="0">
              <a:solidFill>
                <a:schemeClr val="tx1"/>
              </a:solidFill>
            </a:endParaRPr>
          </a:p>
          <a:p>
            <a:pPr>
              <a:lnSpc>
                <a:spcPct val="90000"/>
              </a:lnSpc>
            </a:pPr>
            <a:r>
              <a:rPr lang="en-US" sz="2400" dirty="0">
                <a:solidFill>
                  <a:schemeClr val="tx1"/>
                </a:solidFill>
              </a:rPr>
              <a:t>Suppose this was the case in other labor markets? </a:t>
            </a:r>
          </a:p>
        </p:txBody>
      </p:sp>
      <p:pic>
        <p:nvPicPr>
          <p:cNvPr id="5" name="Picture 4" descr="A person holding a sign&#10;&#10;Description automatically generated">
            <a:extLst>
              <a:ext uri="{FF2B5EF4-FFF2-40B4-BE49-F238E27FC236}">
                <a16:creationId xmlns:a16="http://schemas.microsoft.com/office/drawing/2014/main" id="{9965550F-9437-491A-AFB4-734A68E1E175}"/>
              </a:ext>
            </a:extLst>
          </p:cNvPr>
          <p:cNvPicPr>
            <a:picLocks noChangeAspect="1"/>
          </p:cNvPicPr>
          <p:nvPr/>
        </p:nvPicPr>
        <p:blipFill rotWithShape="1">
          <a:blip r:embed="rId2">
            <a:extLst>
              <a:ext uri="{28A0092B-C50C-407E-A947-70E740481C1C}">
                <a14:useLocalDpi xmlns:a14="http://schemas.microsoft.com/office/drawing/2010/main" val="0"/>
              </a:ext>
            </a:extLst>
          </a:blip>
          <a:srcRect l="29804" r="20057" b="2"/>
          <a:stretch/>
        </p:blipFill>
        <p:spPr>
          <a:xfrm>
            <a:off x="5105400" y="1600200"/>
            <a:ext cx="3359368" cy="3768725"/>
          </a:xfrm>
          <a:prstGeom prst="rect">
            <a:avLst/>
          </a:prstGeom>
          <a:noFill/>
        </p:spPr>
      </p:pic>
    </p:spTree>
    <p:extLst>
      <p:ext uri="{BB962C8B-B14F-4D97-AF65-F5344CB8AC3E}">
        <p14:creationId xmlns:p14="http://schemas.microsoft.com/office/powerpoint/2010/main" val="335208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6217-F1F4-4D8E-851F-4F4319E4C54C}"/>
              </a:ext>
            </a:extLst>
          </p:cNvPr>
          <p:cNvSpPr>
            <a:spLocks noGrp="1"/>
          </p:cNvSpPr>
          <p:nvPr>
            <p:ph type="title"/>
          </p:nvPr>
        </p:nvSpPr>
        <p:spPr bwMode="auto">
          <a:xfrm>
            <a:off x="457200" y="277813"/>
            <a:ext cx="8229600" cy="1139825"/>
          </a:xfrm>
          <a:prstGeom prst="rect">
            <a:avLst/>
          </a:prstGeom>
          <a:noFill/>
          <a:ln w="9525">
            <a:noFill/>
            <a:miter lim="800000"/>
            <a:headEnd/>
            <a:tailEnd/>
          </a:ln>
        </p:spPr>
        <p:txBody>
          <a:bodyPr wrap="square" anchor="t">
            <a:normAutofit/>
          </a:bodyPr>
          <a:lstStyle/>
          <a:p>
            <a:r>
              <a:rPr lang="en-US" sz="4200" dirty="0">
                <a:solidFill>
                  <a:schemeClr val="tx2"/>
                </a:solidFill>
              </a:rPr>
              <a:t>Uncomfortable Observations </a:t>
            </a:r>
          </a:p>
        </p:txBody>
      </p:sp>
      <p:sp>
        <p:nvSpPr>
          <p:cNvPr id="3" name="Content Placeholder 2">
            <a:extLst>
              <a:ext uri="{FF2B5EF4-FFF2-40B4-BE49-F238E27FC236}">
                <a16:creationId xmlns:a16="http://schemas.microsoft.com/office/drawing/2014/main" id="{CAE84BBC-17B5-4007-A6B1-6CE4C05D2FF9}"/>
              </a:ext>
            </a:extLst>
          </p:cNvPr>
          <p:cNvSpPr>
            <a:spLocks noGrp="1"/>
          </p:cNvSpPr>
          <p:nvPr>
            <p:ph sz="half" idx="1"/>
          </p:nvPr>
        </p:nvSpPr>
        <p:spPr bwMode="auto">
          <a:xfrm>
            <a:off x="504825" y="1417638"/>
            <a:ext cx="4038600" cy="4530725"/>
          </a:xfrm>
          <a:prstGeom prst="rect">
            <a:avLst/>
          </a:prstGeom>
          <a:noFill/>
          <a:ln w="9525">
            <a:noFill/>
            <a:miter lim="800000"/>
            <a:headEnd/>
            <a:tailEnd/>
          </a:ln>
        </p:spPr>
        <p:txBody>
          <a:bodyPr wrap="square" anchor="t">
            <a:normAutofit fontScale="92500" lnSpcReduction="10000"/>
          </a:bodyPr>
          <a:lstStyle/>
          <a:p>
            <a:r>
              <a:rPr lang="en-US" dirty="0"/>
              <a:t>Exploitation of adjunct  labor </a:t>
            </a:r>
          </a:p>
          <a:p>
            <a:r>
              <a:rPr lang="en-US" b="1" dirty="0"/>
              <a:t>If you are a tenured (or tenure-track) faculty member, you are both the instrument and the direct beneficiary of exploitation.</a:t>
            </a:r>
          </a:p>
          <a:p>
            <a:r>
              <a:rPr lang="en-US" b="1" dirty="0"/>
              <a:t>See </a:t>
            </a:r>
          </a:p>
          <a:p>
            <a:r>
              <a:rPr lang="en-US" sz="1400" dirty="0">
                <a:hlinkClick r:id="rId2"/>
              </a:rPr>
              <a:t>https://www.chronicle.com/article/The-Great-Shame-of-Our/239148?cid=wcontentgrid_41_2</a:t>
            </a:r>
            <a:endParaRPr lang="en-US" sz="1400" dirty="0">
              <a:solidFill>
                <a:schemeClr val="tx1"/>
              </a:solidFill>
            </a:endParaRPr>
          </a:p>
        </p:txBody>
      </p:sp>
      <p:pic>
        <p:nvPicPr>
          <p:cNvPr id="4" name="Picture 3">
            <a:extLst>
              <a:ext uri="{FF2B5EF4-FFF2-40B4-BE49-F238E27FC236}">
                <a16:creationId xmlns:a16="http://schemas.microsoft.com/office/drawing/2014/main" id="{E945D901-1BB4-4A6B-BEAB-D5C418B81AA1}"/>
              </a:ext>
            </a:extLst>
          </p:cNvPr>
          <p:cNvPicPr>
            <a:picLocks noChangeAspect="1"/>
          </p:cNvPicPr>
          <p:nvPr/>
        </p:nvPicPr>
        <p:blipFill>
          <a:blip r:embed="rId3"/>
          <a:stretch>
            <a:fillRect/>
          </a:stretch>
        </p:blipFill>
        <p:spPr>
          <a:xfrm>
            <a:off x="4648202" y="1520761"/>
            <a:ext cx="4038600" cy="3816477"/>
          </a:xfrm>
          <a:prstGeom prst="rect">
            <a:avLst/>
          </a:prstGeom>
          <a:noFill/>
        </p:spPr>
      </p:pic>
    </p:spTree>
    <p:extLst>
      <p:ext uri="{BB962C8B-B14F-4D97-AF65-F5344CB8AC3E}">
        <p14:creationId xmlns:p14="http://schemas.microsoft.com/office/powerpoint/2010/main" val="156936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6FD7-CBE9-4E4E-B4AE-8D31ED56D893}"/>
              </a:ext>
            </a:extLst>
          </p:cNvPr>
          <p:cNvSpPr>
            <a:spLocks noGrp="1"/>
          </p:cNvSpPr>
          <p:nvPr>
            <p:ph type="title"/>
          </p:nvPr>
        </p:nvSpPr>
        <p:spPr/>
        <p:txBody>
          <a:bodyPr/>
          <a:lstStyle/>
          <a:p>
            <a:r>
              <a:rPr lang="en-US" dirty="0"/>
              <a:t>Uncomfortable Observations </a:t>
            </a:r>
          </a:p>
        </p:txBody>
      </p:sp>
      <p:sp>
        <p:nvSpPr>
          <p:cNvPr id="3" name="Content Placeholder 2">
            <a:extLst>
              <a:ext uri="{FF2B5EF4-FFF2-40B4-BE49-F238E27FC236}">
                <a16:creationId xmlns:a16="http://schemas.microsoft.com/office/drawing/2014/main" id="{F69C5D4A-EA7E-4FA4-8316-F5886792D516}"/>
              </a:ext>
            </a:extLst>
          </p:cNvPr>
          <p:cNvSpPr>
            <a:spLocks noGrp="1"/>
          </p:cNvSpPr>
          <p:nvPr>
            <p:ph idx="1"/>
          </p:nvPr>
        </p:nvSpPr>
        <p:spPr>
          <a:xfrm>
            <a:off x="457200" y="1163637"/>
            <a:ext cx="8229600" cy="4530725"/>
          </a:xfrm>
        </p:spPr>
        <p:txBody>
          <a:bodyPr/>
          <a:lstStyle/>
          <a:p>
            <a:r>
              <a:rPr lang="en-US" dirty="0"/>
              <a:t>From the blog of </a:t>
            </a:r>
            <a:r>
              <a:rPr lang="en-US" dirty="0">
                <a:hlinkClick r:id="rId2"/>
              </a:rPr>
              <a:t>Academe magazine: </a:t>
            </a:r>
            <a:endParaRPr lang="en-US" dirty="0"/>
          </a:p>
          <a:p>
            <a:pPr lvl="1"/>
            <a:r>
              <a:rPr lang="en-US" dirty="0"/>
              <a:t>5300 Wealthy college Administrators </a:t>
            </a:r>
          </a:p>
          <a:p>
            <a:pPr lvl="2"/>
            <a:r>
              <a:rPr lang="en-US" dirty="0"/>
              <a:t>6 and 7 figure salaries</a:t>
            </a:r>
          </a:p>
          <a:p>
            <a:pPr lvl="1"/>
            <a:r>
              <a:rPr lang="en-US" dirty="0"/>
              <a:t>“</a:t>
            </a:r>
            <a:r>
              <a:rPr lang="en-US" i="1" dirty="0"/>
              <a:t>Their careers are largely built on the backs of 800,000+ adjunct faculty</a:t>
            </a:r>
            <a:r>
              <a:rPr lang="en-US" dirty="0"/>
              <a:t>” </a:t>
            </a:r>
          </a:p>
        </p:txBody>
      </p:sp>
      <p:pic>
        <p:nvPicPr>
          <p:cNvPr id="5" name="Picture 4" descr="A picture containing object, sitting, car, bus&#10;&#10;Description automatically generated">
            <a:extLst>
              <a:ext uri="{FF2B5EF4-FFF2-40B4-BE49-F238E27FC236}">
                <a16:creationId xmlns:a16="http://schemas.microsoft.com/office/drawing/2014/main" id="{A393FE4D-A5E8-4979-890D-FA805259E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35" y="3564408"/>
            <a:ext cx="3276600" cy="2457450"/>
          </a:xfrm>
          <a:prstGeom prst="rect">
            <a:avLst/>
          </a:prstGeom>
        </p:spPr>
      </p:pic>
      <p:sp>
        <p:nvSpPr>
          <p:cNvPr id="9" name="TextBox 8">
            <a:extLst>
              <a:ext uri="{FF2B5EF4-FFF2-40B4-BE49-F238E27FC236}">
                <a16:creationId xmlns:a16="http://schemas.microsoft.com/office/drawing/2014/main" id="{0D80B74C-8854-4DE2-A049-F58D7807ED29}"/>
              </a:ext>
            </a:extLst>
          </p:cNvPr>
          <p:cNvSpPr txBox="1"/>
          <p:nvPr/>
        </p:nvSpPr>
        <p:spPr>
          <a:xfrm>
            <a:off x="762000" y="6172200"/>
            <a:ext cx="1755096" cy="338554"/>
          </a:xfrm>
          <a:prstGeom prst="rect">
            <a:avLst/>
          </a:prstGeom>
          <a:noFill/>
        </p:spPr>
        <p:txBody>
          <a:bodyPr wrap="none" rtlCol="0">
            <a:spAutoFit/>
          </a:bodyPr>
          <a:lstStyle/>
          <a:p>
            <a:r>
              <a:rPr lang="en-US" sz="1600" dirty="0"/>
              <a:t>An adjunct office </a:t>
            </a:r>
          </a:p>
        </p:txBody>
      </p:sp>
      <p:pic>
        <p:nvPicPr>
          <p:cNvPr id="6" name="Picture 5" descr="A group of people holding a sign&#10;&#10;Description automatically generated">
            <a:extLst>
              <a:ext uri="{FF2B5EF4-FFF2-40B4-BE49-F238E27FC236}">
                <a16:creationId xmlns:a16="http://schemas.microsoft.com/office/drawing/2014/main" id="{9A4E3F13-7F13-4EEF-8F1D-5A634552C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564408"/>
            <a:ext cx="2971800" cy="2347722"/>
          </a:xfrm>
          <a:prstGeom prst="rect">
            <a:avLst/>
          </a:prstGeom>
        </p:spPr>
      </p:pic>
    </p:spTree>
    <p:extLst>
      <p:ext uri="{BB962C8B-B14F-4D97-AF65-F5344CB8AC3E}">
        <p14:creationId xmlns:p14="http://schemas.microsoft.com/office/powerpoint/2010/main" val="720505080"/>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1174</Words>
  <Application>Microsoft Office PowerPoint</Application>
  <PresentationFormat>On-screen Show (4:3)</PresentationFormat>
  <Paragraphs>168</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Amazon Ember</vt:lpstr>
      <vt:lpstr>Arial</vt:lpstr>
      <vt:lpstr>Calibri</vt:lpstr>
      <vt:lpstr>Garamond</vt:lpstr>
      <vt:lpstr>Wingdings</vt:lpstr>
      <vt:lpstr>Edge</vt:lpstr>
      <vt:lpstr>Adjunct Advocacy </vt:lpstr>
      <vt:lpstr>Agenda </vt:lpstr>
      <vt:lpstr>Adjunct Fast Facts </vt:lpstr>
      <vt:lpstr>Adjunctification </vt:lpstr>
      <vt:lpstr>Hiring Practices over 40 years</vt:lpstr>
      <vt:lpstr>A Recurring Conversation  </vt:lpstr>
      <vt:lpstr>Uncomfortable Questions  </vt:lpstr>
      <vt:lpstr>Uncomfortable Observations </vt:lpstr>
      <vt:lpstr>Uncomfortable Observations </vt:lpstr>
      <vt:lpstr>A Path Forward </vt:lpstr>
      <vt:lpstr>A Path Forward  Talking Points </vt:lpstr>
      <vt:lpstr>A Path Forward  Talking Points </vt:lpstr>
      <vt:lpstr>A Path Forward  Talking Points </vt:lpstr>
      <vt:lpstr>PowerPoint Presentation</vt:lpstr>
      <vt:lpstr>A Path Forward  Talking Points </vt:lpstr>
      <vt:lpstr>PowerPoint Presentation</vt:lpstr>
      <vt:lpstr>A Path Forward  Talking Points </vt:lpstr>
      <vt:lpstr>Advocacy Groups </vt:lpstr>
      <vt:lpstr>Reform the System </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Adjunct Advocacy </dc:title>
  <dc:creator>Paul Comitz</dc:creator>
  <cp:lastModifiedBy>Paul Comitz</cp:lastModifiedBy>
  <cp:revision>1</cp:revision>
  <dcterms:created xsi:type="dcterms:W3CDTF">2019-10-26T15:09:03Z</dcterms:created>
  <dcterms:modified xsi:type="dcterms:W3CDTF">2019-10-26T17:38:32Z</dcterms:modified>
</cp:coreProperties>
</file>