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1"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463C41C-A487-0C45-A261-16903102544D}" type="datetimeFigureOut">
              <a:rPr lang="en-US" smtClean="0"/>
              <a:t>10/1/2024</a:t>
            </a:fld>
            <a:endParaRPr lang="en-US"/>
          </a:p>
        </p:txBody>
      </p:sp>
      <p:sp>
        <p:nvSpPr>
          <p:cNvPr id="5" name="Footer Placeholder 4"/>
          <p:cNvSpPr>
            <a:spLocks noGrp="1"/>
          </p:cNvSpPr>
          <p:nvPr>
            <p:ph type="ftr" sz="quarter" idx="11"/>
          </p:nvPr>
        </p:nvSpPr>
        <p:spPr/>
        <p:txBody>
          <a:bodyPr/>
          <a:lstStyle/>
          <a:p>
            <a:r>
              <a:rPr lang="en-US" dirty="0"/>
              <a:t>URL</a:t>
            </a:r>
          </a:p>
        </p:txBody>
      </p:sp>
    </p:spTree>
    <p:extLst>
      <p:ext uri="{BB962C8B-B14F-4D97-AF65-F5344CB8AC3E}">
        <p14:creationId xmlns:p14="http://schemas.microsoft.com/office/powerpoint/2010/main" val="2204670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463C41C-A487-0C45-A261-16903102544D}" type="datetimeFigureOut">
              <a:rPr lang="en-US" smtClean="0"/>
              <a:t>10/1/2024</a:t>
            </a:fld>
            <a:endParaRPr lang="en-US"/>
          </a:p>
        </p:txBody>
      </p:sp>
      <p:sp>
        <p:nvSpPr>
          <p:cNvPr id="5" name="Footer Placeholder 4"/>
          <p:cNvSpPr>
            <a:spLocks noGrp="1"/>
          </p:cNvSpPr>
          <p:nvPr>
            <p:ph type="ftr" sz="quarter" idx="11"/>
          </p:nvPr>
        </p:nvSpPr>
        <p:spPr/>
        <p:txBody>
          <a:bodyPr/>
          <a:lstStyle/>
          <a:p>
            <a:r>
              <a:rPr lang="en-US" dirty="0"/>
              <a:t>URL</a:t>
            </a:r>
          </a:p>
        </p:txBody>
      </p:sp>
    </p:spTree>
    <p:extLst>
      <p:ext uri="{BB962C8B-B14F-4D97-AF65-F5344CB8AC3E}">
        <p14:creationId xmlns:p14="http://schemas.microsoft.com/office/powerpoint/2010/main" val="1352603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63C41C-A487-0C45-A261-16903102544D}" type="datetimeFigureOut">
              <a:rPr lang="en-US" smtClean="0"/>
              <a:t>10/1/2024</a:t>
            </a:fld>
            <a:endParaRPr lang="en-US"/>
          </a:p>
        </p:txBody>
      </p:sp>
      <p:sp>
        <p:nvSpPr>
          <p:cNvPr id="5" name="Footer Placeholder 4"/>
          <p:cNvSpPr>
            <a:spLocks noGrp="1"/>
          </p:cNvSpPr>
          <p:nvPr>
            <p:ph type="ftr" sz="quarter" idx="11"/>
          </p:nvPr>
        </p:nvSpPr>
        <p:spPr/>
        <p:txBody>
          <a:bodyPr/>
          <a:lstStyle/>
          <a:p>
            <a:r>
              <a:rPr lang="en-US" dirty="0"/>
              <a:t>URL</a:t>
            </a:r>
          </a:p>
        </p:txBody>
      </p:sp>
    </p:spTree>
    <p:extLst>
      <p:ext uri="{BB962C8B-B14F-4D97-AF65-F5344CB8AC3E}">
        <p14:creationId xmlns:p14="http://schemas.microsoft.com/office/powerpoint/2010/main" val="3955260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935237"/>
            <a:ext cx="5384800" cy="42311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35237"/>
            <a:ext cx="5384800" cy="423119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463C41C-A487-0C45-A261-16903102544D}" type="datetimeFigureOut">
              <a:rPr lang="en-US" smtClean="0"/>
              <a:t>10/1/2024</a:t>
            </a:fld>
            <a:endParaRPr lang="en-US"/>
          </a:p>
        </p:txBody>
      </p:sp>
      <p:sp>
        <p:nvSpPr>
          <p:cNvPr id="6" name="Footer Placeholder 5"/>
          <p:cNvSpPr>
            <a:spLocks noGrp="1"/>
          </p:cNvSpPr>
          <p:nvPr>
            <p:ph type="ftr" sz="quarter" idx="11"/>
          </p:nvPr>
        </p:nvSpPr>
        <p:spPr/>
        <p:txBody>
          <a:bodyPr/>
          <a:lstStyle/>
          <a:p>
            <a:r>
              <a:rPr lang="en-US" dirty="0"/>
              <a:t>URL</a:t>
            </a:r>
          </a:p>
        </p:txBody>
      </p:sp>
    </p:spTree>
    <p:extLst>
      <p:ext uri="{BB962C8B-B14F-4D97-AF65-F5344CB8AC3E}">
        <p14:creationId xmlns:p14="http://schemas.microsoft.com/office/powerpoint/2010/main" val="3530457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599" y="1863007"/>
            <a:ext cx="5386917" cy="581603"/>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653292"/>
            <a:ext cx="5386917" cy="35920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863007"/>
            <a:ext cx="5389033" cy="581603"/>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653292"/>
            <a:ext cx="5389033" cy="35920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463C41C-A487-0C45-A261-16903102544D}" type="datetimeFigureOut">
              <a:rPr lang="en-US" smtClean="0"/>
              <a:t>10/1/2024</a:t>
            </a:fld>
            <a:endParaRPr lang="en-US"/>
          </a:p>
        </p:txBody>
      </p:sp>
      <p:sp>
        <p:nvSpPr>
          <p:cNvPr id="8" name="Footer Placeholder 7"/>
          <p:cNvSpPr>
            <a:spLocks noGrp="1"/>
          </p:cNvSpPr>
          <p:nvPr>
            <p:ph type="ftr" sz="quarter" idx="11"/>
          </p:nvPr>
        </p:nvSpPr>
        <p:spPr/>
        <p:txBody>
          <a:bodyPr/>
          <a:lstStyle/>
          <a:p>
            <a:r>
              <a:rPr lang="en-US" dirty="0"/>
              <a:t>URL</a:t>
            </a:r>
          </a:p>
        </p:txBody>
      </p:sp>
    </p:spTree>
    <p:extLst>
      <p:ext uri="{BB962C8B-B14F-4D97-AF65-F5344CB8AC3E}">
        <p14:creationId xmlns:p14="http://schemas.microsoft.com/office/powerpoint/2010/main" val="225814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463C41C-A487-0C45-A261-16903102544D}" type="datetimeFigureOut">
              <a:rPr lang="en-US" smtClean="0"/>
              <a:t>10/1/2024</a:t>
            </a:fld>
            <a:endParaRPr lang="en-US"/>
          </a:p>
        </p:txBody>
      </p:sp>
      <p:sp>
        <p:nvSpPr>
          <p:cNvPr id="4" name="Footer Placeholder 3"/>
          <p:cNvSpPr>
            <a:spLocks noGrp="1"/>
          </p:cNvSpPr>
          <p:nvPr>
            <p:ph type="ftr" sz="quarter" idx="11"/>
          </p:nvPr>
        </p:nvSpPr>
        <p:spPr/>
        <p:txBody>
          <a:bodyPr/>
          <a:lstStyle/>
          <a:p>
            <a:r>
              <a:rPr lang="en-US" dirty="0"/>
              <a:t>URL</a:t>
            </a:r>
          </a:p>
        </p:txBody>
      </p:sp>
    </p:spTree>
    <p:extLst>
      <p:ext uri="{BB962C8B-B14F-4D97-AF65-F5344CB8AC3E}">
        <p14:creationId xmlns:p14="http://schemas.microsoft.com/office/powerpoint/2010/main" val="372080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63C41C-A487-0C45-A261-16903102544D}" type="datetimeFigureOut">
              <a:rPr lang="en-US" smtClean="0"/>
              <a:t>10/1/2024</a:t>
            </a:fld>
            <a:endParaRPr lang="en-US"/>
          </a:p>
        </p:txBody>
      </p:sp>
      <p:sp>
        <p:nvSpPr>
          <p:cNvPr id="3" name="Footer Placeholder 2"/>
          <p:cNvSpPr>
            <a:spLocks noGrp="1"/>
          </p:cNvSpPr>
          <p:nvPr>
            <p:ph type="ftr" sz="quarter" idx="11"/>
          </p:nvPr>
        </p:nvSpPr>
        <p:spPr/>
        <p:txBody>
          <a:bodyPr/>
          <a:lstStyle/>
          <a:p>
            <a:r>
              <a:rPr lang="en-US" dirty="0"/>
              <a:t>URL</a:t>
            </a:r>
          </a:p>
        </p:txBody>
      </p:sp>
    </p:spTree>
    <p:extLst>
      <p:ext uri="{BB962C8B-B14F-4D97-AF65-F5344CB8AC3E}">
        <p14:creationId xmlns:p14="http://schemas.microsoft.com/office/powerpoint/2010/main" val="3093449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905496"/>
            <a:ext cx="4011084" cy="10364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905497"/>
            <a:ext cx="6815668" cy="522066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2146025"/>
            <a:ext cx="4011084" cy="3980139"/>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463C41C-A487-0C45-A261-16903102544D}" type="datetimeFigureOut">
              <a:rPr lang="en-US" smtClean="0"/>
              <a:t>10/1/2024</a:t>
            </a:fld>
            <a:endParaRPr lang="en-US"/>
          </a:p>
        </p:txBody>
      </p:sp>
      <p:sp>
        <p:nvSpPr>
          <p:cNvPr id="6" name="Footer Placeholder 5"/>
          <p:cNvSpPr>
            <a:spLocks noGrp="1"/>
          </p:cNvSpPr>
          <p:nvPr>
            <p:ph type="ftr" sz="quarter" idx="11"/>
          </p:nvPr>
        </p:nvSpPr>
        <p:spPr/>
        <p:txBody>
          <a:bodyPr/>
          <a:lstStyle/>
          <a:p>
            <a:r>
              <a:rPr lang="en-US" dirty="0"/>
              <a:t>URL</a:t>
            </a:r>
          </a:p>
        </p:txBody>
      </p:sp>
    </p:spTree>
    <p:extLst>
      <p:ext uri="{BB962C8B-B14F-4D97-AF65-F5344CB8AC3E}">
        <p14:creationId xmlns:p14="http://schemas.microsoft.com/office/powerpoint/2010/main" val="80366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5144689"/>
            <a:ext cx="73152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956864"/>
            <a:ext cx="73152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p:cNvSpPr>
            <a:spLocks noGrp="1"/>
          </p:cNvSpPr>
          <p:nvPr>
            <p:ph type="body" sz="half" idx="2"/>
          </p:nvPr>
        </p:nvSpPr>
        <p:spPr>
          <a:xfrm>
            <a:off x="2389717" y="5711429"/>
            <a:ext cx="7315200" cy="8048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Tree>
    <p:extLst>
      <p:ext uri="{BB962C8B-B14F-4D97-AF65-F5344CB8AC3E}">
        <p14:creationId xmlns:p14="http://schemas.microsoft.com/office/powerpoint/2010/main" val="1299718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936861"/>
            <a:ext cx="10972800" cy="85875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2146905"/>
            <a:ext cx="10972800" cy="39792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63C41C-A487-0C45-A261-16903102544D}" type="datetimeFigureOut">
              <a:rPr lang="en-US" smtClean="0"/>
              <a:t>10/1/2024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URL</a:t>
            </a:r>
          </a:p>
        </p:txBody>
      </p:sp>
      <p:pic>
        <p:nvPicPr>
          <p:cNvPr id="7" name="Picture 6" descr="MD-flag-background-ppt.png"/>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3" y="0"/>
            <a:ext cx="12191998" cy="762000"/>
          </a:xfrm>
          <a:prstGeom prst="rect">
            <a:avLst/>
          </a:prstGeom>
        </p:spPr>
      </p:pic>
      <p:pic>
        <p:nvPicPr>
          <p:cNvPr id="8" name="Picture 7" descr="UMBC-primary-logo-CMYK-on-black.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392383" y="114905"/>
            <a:ext cx="2332336" cy="537319"/>
          </a:xfrm>
          <a:prstGeom prst="rect">
            <a:avLst/>
          </a:prstGeom>
        </p:spPr>
      </p:pic>
      <p:pic>
        <p:nvPicPr>
          <p:cNvPr id="10" name="Picture 9" descr="corner-element.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559893" y="5201411"/>
            <a:ext cx="1632108" cy="1656589"/>
          </a:xfrm>
          <a:prstGeom prst="rect">
            <a:avLst/>
          </a:prstGeom>
          <a:noFill/>
          <a:ln>
            <a:noFill/>
          </a:ln>
        </p:spPr>
      </p:pic>
    </p:spTree>
    <p:extLst>
      <p:ext uri="{BB962C8B-B14F-4D97-AF65-F5344CB8AC3E}">
        <p14:creationId xmlns:p14="http://schemas.microsoft.com/office/powerpoint/2010/main" val="37661660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defTabSz="457189" rtl="0" eaLnBrk="1" latinLnBrk="0" hangingPunct="1">
        <a:spcBef>
          <a:spcPct val="0"/>
        </a:spcBef>
        <a:buNone/>
        <a:defRPr sz="4400" kern="1200">
          <a:solidFill>
            <a:schemeClr val="tx1"/>
          </a:solidFill>
          <a:latin typeface="+mj-lt"/>
          <a:ea typeface="+mj-ea"/>
          <a:cs typeface="+mj-cs"/>
        </a:defRPr>
      </a:lvl1pPr>
    </p:titleStyle>
    <p:bodyStyle>
      <a:lvl1pPr marL="342891" indent="-342891" algn="l" defTabSz="457189" rtl="0" eaLnBrk="1" latinLnBrk="0" hangingPunct="1">
        <a:spcBef>
          <a:spcPct val="20000"/>
        </a:spcBef>
        <a:buFont typeface="Arial"/>
        <a:buChar char="•"/>
        <a:defRPr sz="3200" kern="1200">
          <a:solidFill>
            <a:schemeClr val="tx1"/>
          </a:solidFill>
          <a:latin typeface="+mn-lt"/>
          <a:ea typeface="+mn-ea"/>
          <a:cs typeface="+mn-cs"/>
        </a:defRPr>
      </a:lvl1pPr>
      <a:lvl2pPr marL="742932" indent="-285744" algn="l" defTabSz="457189" rtl="0" eaLnBrk="1" latinLnBrk="0" hangingPunct="1">
        <a:spcBef>
          <a:spcPct val="20000"/>
        </a:spcBef>
        <a:buFont typeface="Arial"/>
        <a:buChar char="–"/>
        <a:defRPr sz="2800" kern="1200">
          <a:solidFill>
            <a:schemeClr val="tx1"/>
          </a:solidFill>
          <a:latin typeface="+mn-lt"/>
          <a:ea typeface="+mn-ea"/>
          <a:cs typeface="+mn-cs"/>
        </a:defRPr>
      </a:lvl2pPr>
      <a:lvl3pPr marL="1142971" indent="-228594" algn="l" defTabSz="457189" rtl="0" eaLnBrk="1" latinLnBrk="0" hangingPunct="1">
        <a:spcBef>
          <a:spcPct val="20000"/>
        </a:spcBef>
        <a:buFont typeface="Arial"/>
        <a:buChar char="•"/>
        <a:defRPr sz="2400" kern="1200">
          <a:solidFill>
            <a:schemeClr val="tx1"/>
          </a:solidFill>
          <a:latin typeface="+mn-lt"/>
          <a:ea typeface="+mn-ea"/>
          <a:cs typeface="+mn-cs"/>
        </a:defRPr>
      </a:lvl3pPr>
      <a:lvl4pPr marL="1600160" indent="-228594" algn="l" defTabSz="457189" rtl="0" eaLnBrk="1" latinLnBrk="0" hangingPunct="1">
        <a:spcBef>
          <a:spcPct val="20000"/>
        </a:spcBef>
        <a:buFont typeface="Arial"/>
        <a:buChar char="–"/>
        <a:defRPr sz="2000" kern="1200">
          <a:solidFill>
            <a:schemeClr val="tx1"/>
          </a:solidFill>
          <a:latin typeface="+mn-lt"/>
          <a:ea typeface="+mn-ea"/>
          <a:cs typeface="+mn-cs"/>
        </a:defRPr>
      </a:lvl4pPr>
      <a:lvl5pPr marL="2057349" indent="-228594" algn="l" defTabSz="457189" rtl="0" eaLnBrk="1" latinLnBrk="0" hangingPunct="1">
        <a:spcBef>
          <a:spcPct val="20000"/>
        </a:spcBef>
        <a:buFont typeface="Arial"/>
        <a:buChar char="»"/>
        <a:defRPr sz="2000" kern="1200">
          <a:solidFill>
            <a:schemeClr val="tx1"/>
          </a:solidFill>
          <a:latin typeface="+mn-lt"/>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procurement.umbc.edu/paw-procurement-training/"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PAW CREDIT MEMOS</a:t>
            </a:r>
            <a:br>
              <a:rPr lang="en-US" dirty="0"/>
            </a:br>
            <a:r>
              <a:rPr lang="en-US" dirty="0"/>
              <a:t>and What to Do About Them!</a:t>
            </a:r>
          </a:p>
        </p:txBody>
      </p:sp>
    </p:spTree>
    <p:extLst>
      <p:ext uri="{BB962C8B-B14F-4D97-AF65-F5344CB8AC3E}">
        <p14:creationId xmlns:p14="http://schemas.microsoft.com/office/powerpoint/2010/main" val="2689409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C8236-8EDD-451A-B5D6-D4481E906AC4}"/>
              </a:ext>
            </a:extLst>
          </p:cNvPr>
          <p:cNvSpPr>
            <a:spLocks noGrp="1"/>
          </p:cNvSpPr>
          <p:nvPr>
            <p:ph type="title"/>
          </p:nvPr>
        </p:nvSpPr>
        <p:spPr>
          <a:xfrm>
            <a:off x="609600" y="936861"/>
            <a:ext cx="10972800" cy="536339"/>
          </a:xfrm>
        </p:spPr>
        <p:txBody>
          <a:bodyPr>
            <a:noAutofit/>
          </a:bodyPr>
          <a:lstStyle/>
          <a:p>
            <a:r>
              <a:rPr lang="en-US" sz="3200" dirty="0"/>
              <a:t>When to add received, returned or canceled receipts</a:t>
            </a:r>
          </a:p>
        </p:txBody>
      </p:sp>
      <p:sp>
        <p:nvSpPr>
          <p:cNvPr id="3" name="TextBox 2">
            <a:extLst>
              <a:ext uri="{FF2B5EF4-FFF2-40B4-BE49-F238E27FC236}">
                <a16:creationId xmlns:a16="http://schemas.microsoft.com/office/drawing/2014/main" id="{5A9FE281-7095-498E-A748-46B1129D1D5B}"/>
              </a:ext>
            </a:extLst>
          </p:cNvPr>
          <p:cNvSpPr txBox="1"/>
          <p:nvPr/>
        </p:nvSpPr>
        <p:spPr>
          <a:xfrm>
            <a:off x="643467" y="1752600"/>
            <a:ext cx="10947400" cy="1754326"/>
          </a:xfrm>
          <a:prstGeom prst="rect">
            <a:avLst/>
          </a:prstGeom>
          <a:noFill/>
        </p:spPr>
        <p:txBody>
          <a:bodyPr wrap="square" rtlCol="0">
            <a:spAutoFit/>
          </a:bodyPr>
          <a:lstStyle/>
          <a:p>
            <a:r>
              <a:rPr lang="en-US" dirty="0"/>
              <a:t>AP sees a credit memo attached to a PO and needs to process it.  We look to see what receipts have been entered in the PO…  </a:t>
            </a:r>
          </a:p>
          <a:p>
            <a:endParaRPr lang="en-US" dirty="0"/>
          </a:p>
          <a:p>
            <a:r>
              <a:rPr lang="en-US" dirty="0"/>
              <a:t>In this example, we have a credit memo for -$29.98.  The items are showing as Net Received.  We are going to submit a comment that we need you to enter a returned receipt.  We are assuming that because you received the item already, that you must have returned it to get a credit memo from the supplier.  </a:t>
            </a:r>
            <a:r>
              <a:rPr lang="en-US" dirty="0">
                <a:solidFill>
                  <a:srgbClr val="FF0000"/>
                </a:solidFill>
              </a:rPr>
              <a:t>Enter a returned receipt.</a:t>
            </a:r>
          </a:p>
        </p:txBody>
      </p:sp>
      <p:pic>
        <p:nvPicPr>
          <p:cNvPr id="4" name="Picture 3">
            <a:extLst>
              <a:ext uri="{FF2B5EF4-FFF2-40B4-BE49-F238E27FC236}">
                <a16:creationId xmlns:a16="http://schemas.microsoft.com/office/drawing/2014/main" id="{0E95A41D-A2E6-4A30-8B56-4427B80AAD0B}"/>
              </a:ext>
            </a:extLst>
          </p:cNvPr>
          <p:cNvPicPr>
            <a:picLocks noChangeAspect="1"/>
          </p:cNvPicPr>
          <p:nvPr/>
        </p:nvPicPr>
        <p:blipFill>
          <a:blip r:embed="rId2"/>
          <a:stretch>
            <a:fillRect/>
          </a:stretch>
        </p:blipFill>
        <p:spPr>
          <a:xfrm>
            <a:off x="355600" y="3905072"/>
            <a:ext cx="11480800" cy="1810044"/>
          </a:xfrm>
          <a:prstGeom prst="rect">
            <a:avLst/>
          </a:prstGeom>
        </p:spPr>
      </p:pic>
    </p:spTree>
    <p:extLst>
      <p:ext uri="{BB962C8B-B14F-4D97-AF65-F5344CB8AC3E}">
        <p14:creationId xmlns:p14="http://schemas.microsoft.com/office/powerpoint/2010/main" val="299613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86C7F-B126-4712-A494-424BEEAF390C}"/>
              </a:ext>
            </a:extLst>
          </p:cNvPr>
          <p:cNvSpPr>
            <a:spLocks noGrp="1"/>
          </p:cNvSpPr>
          <p:nvPr>
            <p:ph type="title"/>
          </p:nvPr>
        </p:nvSpPr>
        <p:spPr>
          <a:xfrm>
            <a:off x="728133" y="812210"/>
            <a:ext cx="10972800" cy="1372190"/>
          </a:xfrm>
        </p:spPr>
        <p:txBody>
          <a:bodyPr>
            <a:noAutofit/>
          </a:bodyPr>
          <a:lstStyle/>
          <a:p>
            <a:pPr algn="l"/>
            <a:r>
              <a:rPr lang="en-US" sz="2400" dirty="0"/>
              <a:t>In this example, we have an invoice and a credit memo and no receipts.  If you received the item and returned it, </a:t>
            </a:r>
            <a:r>
              <a:rPr lang="en-US" sz="2400" dirty="0">
                <a:solidFill>
                  <a:srgbClr val="FF0000"/>
                </a:solidFill>
              </a:rPr>
              <a:t>enter a received receipt, then enter a returned receipt </a:t>
            </a:r>
            <a:r>
              <a:rPr lang="en-US" sz="2400" dirty="0"/>
              <a:t>(you cannot return an item you haven’t received).  If you never received the item, </a:t>
            </a:r>
            <a:r>
              <a:rPr lang="en-US" sz="2400" dirty="0">
                <a:solidFill>
                  <a:srgbClr val="FF0000"/>
                </a:solidFill>
              </a:rPr>
              <a:t>enter a canceled receipt.  </a:t>
            </a:r>
          </a:p>
        </p:txBody>
      </p:sp>
      <p:pic>
        <p:nvPicPr>
          <p:cNvPr id="3" name="Picture 2">
            <a:extLst>
              <a:ext uri="{FF2B5EF4-FFF2-40B4-BE49-F238E27FC236}">
                <a16:creationId xmlns:a16="http://schemas.microsoft.com/office/drawing/2014/main" id="{CE784FF4-A4CE-41F4-9797-63A0F7955BFB}"/>
              </a:ext>
            </a:extLst>
          </p:cNvPr>
          <p:cNvPicPr>
            <a:picLocks noChangeAspect="1"/>
          </p:cNvPicPr>
          <p:nvPr/>
        </p:nvPicPr>
        <p:blipFill>
          <a:blip r:embed="rId2"/>
          <a:stretch>
            <a:fillRect/>
          </a:stretch>
        </p:blipFill>
        <p:spPr>
          <a:xfrm>
            <a:off x="309032" y="2184400"/>
            <a:ext cx="11573933" cy="4341365"/>
          </a:xfrm>
          <a:prstGeom prst="rect">
            <a:avLst/>
          </a:prstGeom>
        </p:spPr>
      </p:pic>
      <p:sp>
        <p:nvSpPr>
          <p:cNvPr id="4" name="Oval 3">
            <a:extLst>
              <a:ext uri="{FF2B5EF4-FFF2-40B4-BE49-F238E27FC236}">
                <a16:creationId xmlns:a16="http://schemas.microsoft.com/office/drawing/2014/main" id="{D607D94E-2DA6-492D-BC80-23E65F5D564B}"/>
              </a:ext>
            </a:extLst>
          </p:cNvPr>
          <p:cNvSpPr/>
          <p:nvPr/>
        </p:nvSpPr>
        <p:spPr>
          <a:xfrm>
            <a:off x="6095999" y="3776134"/>
            <a:ext cx="1092200" cy="110913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5B4D03AF-6CE3-4107-A1FE-6C7FB51623D9}"/>
              </a:ext>
            </a:extLst>
          </p:cNvPr>
          <p:cNvSpPr/>
          <p:nvPr/>
        </p:nvSpPr>
        <p:spPr>
          <a:xfrm>
            <a:off x="9448800" y="3776133"/>
            <a:ext cx="1092200" cy="1109133"/>
          </a:xfrm>
          <a:prstGeom prst="rect">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Diamond 5">
            <a:extLst>
              <a:ext uri="{FF2B5EF4-FFF2-40B4-BE49-F238E27FC236}">
                <a16:creationId xmlns:a16="http://schemas.microsoft.com/office/drawing/2014/main" id="{F661D897-FEDC-47C4-9C6F-C4375A0EF7FB}"/>
              </a:ext>
            </a:extLst>
          </p:cNvPr>
          <p:cNvSpPr/>
          <p:nvPr/>
        </p:nvSpPr>
        <p:spPr>
          <a:xfrm>
            <a:off x="10955868" y="5444657"/>
            <a:ext cx="829732" cy="770467"/>
          </a:xfrm>
          <a:prstGeom prst="diamond">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35144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F9DFC-6C40-4A9B-BCC2-7F0476BEE4FF}"/>
              </a:ext>
            </a:extLst>
          </p:cNvPr>
          <p:cNvSpPr>
            <a:spLocks noGrp="1"/>
          </p:cNvSpPr>
          <p:nvPr>
            <p:ph type="title"/>
          </p:nvPr>
        </p:nvSpPr>
        <p:spPr/>
        <p:txBody>
          <a:bodyPr/>
          <a:lstStyle/>
          <a:p>
            <a:r>
              <a:rPr lang="en-US" dirty="0"/>
              <a:t>Entering Quantity Receipts</a:t>
            </a:r>
          </a:p>
        </p:txBody>
      </p:sp>
      <p:sp>
        <p:nvSpPr>
          <p:cNvPr id="3" name="TextBox 2">
            <a:extLst>
              <a:ext uri="{FF2B5EF4-FFF2-40B4-BE49-F238E27FC236}">
                <a16:creationId xmlns:a16="http://schemas.microsoft.com/office/drawing/2014/main" id="{27699F36-A8D1-4772-B9C9-C0637FB634C1}"/>
              </a:ext>
            </a:extLst>
          </p:cNvPr>
          <p:cNvSpPr txBox="1"/>
          <p:nvPr/>
        </p:nvSpPr>
        <p:spPr>
          <a:xfrm>
            <a:off x="609600" y="2015067"/>
            <a:ext cx="10972800" cy="923330"/>
          </a:xfrm>
          <a:prstGeom prst="rect">
            <a:avLst/>
          </a:prstGeom>
          <a:noFill/>
        </p:spPr>
        <p:txBody>
          <a:bodyPr wrap="square" rtlCol="0">
            <a:spAutoFit/>
          </a:bodyPr>
          <a:lstStyle/>
          <a:p>
            <a:r>
              <a:rPr lang="en-US" dirty="0"/>
              <a:t>PLEASE DO NOT ENTER COST RECEIPTS when receiving items that can be returned.  Cost receipts only have the choice of received and canceled.  PAW will get confused if someone enters first a cost received, then either cost canceled, or quantity returned.  There is no fixing those scenarios in PAW!!  </a:t>
            </a:r>
            <a:r>
              <a:rPr lang="en-US" dirty="0">
                <a:solidFill>
                  <a:srgbClr val="FF0000"/>
                </a:solidFill>
              </a:rPr>
              <a:t>USE QUANTITY RECEIPTS!!</a:t>
            </a:r>
          </a:p>
        </p:txBody>
      </p:sp>
      <p:sp>
        <p:nvSpPr>
          <p:cNvPr id="4" name="TextBox 3">
            <a:extLst>
              <a:ext uri="{FF2B5EF4-FFF2-40B4-BE49-F238E27FC236}">
                <a16:creationId xmlns:a16="http://schemas.microsoft.com/office/drawing/2014/main" id="{BFCBDE61-70F5-4553-BA63-564C2E8C39AD}"/>
              </a:ext>
            </a:extLst>
          </p:cNvPr>
          <p:cNvSpPr txBox="1"/>
          <p:nvPr/>
        </p:nvSpPr>
        <p:spPr>
          <a:xfrm>
            <a:off x="795867" y="3259507"/>
            <a:ext cx="10295466" cy="1200329"/>
          </a:xfrm>
          <a:prstGeom prst="rect">
            <a:avLst/>
          </a:prstGeom>
          <a:noFill/>
        </p:spPr>
        <p:txBody>
          <a:bodyPr wrap="square" rtlCol="0">
            <a:spAutoFit/>
          </a:bodyPr>
          <a:lstStyle/>
          <a:p>
            <a:r>
              <a:rPr lang="en-US" dirty="0"/>
              <a:t>Steps for entering quantity receipts:  Received, returned and cancelled receipts are created the same way, as the choice is a drop down menu.</a:t>
            </a:r>
          </a:p>
          <a:p>
            <a:endParaRPr lang="en-US" dirty="0"/>
          </a:p>
          <a:p>
            <a:r>
              <a:rPr lang="en-US" dirty="0"/>
              <a:t>1.  Go to the three horizontal dots on the upper right, and choose Create Receipt.</a:t>
            </a:r>
          </a:p>
        </p:txBody>
      </p:sp>
      <p:pic>
        <p:nvPicPr>
          <p:cNvPr id="5" name="Picture 4">
            <a:extLst>
              <a:ext uri="{FF2B5EF4-FFF2-40B4-BE49-F238E27FC236}">
                <a16:creationId xmlns:a16="http://schemas.microsoft.com/office/drawing/2014/main" id="{319333E7-5128-4866-A63C-483801BA174C}"/>
              </a:ext>
            </a:extLst>
          </p:cNvPr>
          <p:cNvPicPr>
            <a:picLocks noChangeAspect="1"/>
          </p:cNvPicPr>
          <p:nvPr/>
        </p:nvPicPr>
        <p:blipFill>
          <a:blip r:embed="rId2"/>
          <a:stretch>
            <a:fillRect/>
          </a:stretch>
        </p:blipFill>
        <p:spPr>
          <a:xfrm>
            <a:off x="3984965" y="4487173"/>
            <a:ext cx="2715004" cy="2286319"/>
          </a:xfrm>
          <a:prstGeom prst="rect">
            <a:avLst/>
          </a:prstGeom>
        </p:spPr>
      </p:pic>
      <p:cxnSp>
        <p:nvCxnSpPr>
          <p:cNvPr id="7" name="Straight Arrow Connector 6">
            <a:extLst>
              <a:ext uri="{FF2B5EF4-FFF2-40B4-BE49-F238E27FC236}">
                <a16:creationId xmlns:a16="http://schemas.microsoft.com/office/drawing/2014/main" id="{71B7D8BB-374C-4091-B186-7B85868C8D30}"/>
              </a:ext>
            </a:extLst>
          </p:cNvPr>
          <p:cNvCxnSpPr/>
          <p:nvPr/>
        </p:nvCxnSpPr>
        <p:spPr>
          <a:xfrm flipH="1">
            <a:off x="6699969" y="4673600"/>
            <a:ext cx="1275631" cy="0"/>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9" name="Straight Arrow Connector 8">
            <a:extLst>
              <a:ext uri="{FF2B5EF4-FFF2-40B4-BE49-F238E27FC236}">
                <a16:creationId xmlns:a16="http://schemas.microsoft.com/office/drawing/2014/main" id="{2495F56F-B436-4B4E-8078-C5C982F984D4}"/>
              </a:ext>
            </a:extLst>
          </p:cNvPr>
          <p:cNvCxnSpPr/>
          <p:nvPr/>
        </p:nvCxnSpPr>
        <p:spPr>
          <a:xfrm flipH="1">
            <a:off x="6282267" y="5300133"/>
            <a:ext cx="1388533" cy="254000"/>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68642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F1D7D-5A28-404A-B6E8-242C7CAB7A83}"/>
              </a:ext>
            </a:extLst>
          </p:cNvPr>
          <p:cNvSpPr>
            <a:spLocks noGrp="1"/>
          </p:cNvSpPr>
          <p:nvPr>
            <p:ph type="title"/>
          </p:nvPr>
        </p:nvSpPr>
        <p:spPr/>
        <p:txBody>
          <a:bodyPr>
            <a:normAutofit/>
          </a:bodyPr>
          <a:lstStyle/>
          <a:p>
            <a:pPr algn="l"/>
            <a:r>
              <a:rPr lang="en-US" sz="2000" dirty="0"/>
              <a:t>2.  Choose Create Quantity Receipt.</a:t>
            </a:r>
          </a:p>
        </p:txBody>
      </p:sp>
      <p:pic>
        <p:nvPicPr>
          <p:cNvPr id="3" name="Picture 2">
            <a:extLst>
              <a:ext uri="{FF2B5EF4-FFF2-40B4-BE49-F238E27FC236}">
                <a16:creationId xmlns:a16="http://schemas.microsoft.com/office/drawing/2014/main" id="{5B9103DB-65DF-44AF-8E8C-B1CFEF5BE3F8}"/>
              </a:ext>
            </a:extLst>
          </p:cNvPr>
          <p:cNvPicPr>
            <a:picLocks noChangeAspect="1"/>
          </p:cNvPicPr>
          <p:nvPr/>
        </p:nvPicPr>
        <p:blipFill>
          <a:blip r:embed="rId2"/>
          <a:stretch>
            <a:fillRect/>
          </a:stretch>
        </p:blipFill>
        <p:spPr>
          <a:xfrm>
            <a:off x="5265010" y="970728"/>
            <a:ext cx="5953322" cy="1235758"/>
          </a:xfrm>
          <a:prstGeom prst="rect">
            <a:avLst/>
          </a:prstGeom>
        </p:spPr>
      </p:pic>
      <p:cxnSp>
        <p:nvCxnSpPr>
          <p:cNvPr id="5" name="Straight Arrow Connector 4">
            <a:extLst>
              <a:ext uri="{FF2B5EF4-FFF2-40B4-BE49-F238E27FC236}">
                <a16:creationId xmlns:a16="http://schemas.microsoft.com/office/drawing/2014/main" id="{22AF7561-F6F7-49AB-8AB3-BE021AE7EDF1}"/>
              </a:ext>
            </a:extLst>
          </p:cNvPr>
          <p:cNvCxnSpPr/>
          <p:nvPr/>
        </p:nvCxnSpPr>
        <p:spPr>
          <a:xfrm>
            <a:off x="9355666" y="1464734"/>
            <a:ext cx="0" cy="431800"/>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6AAD073F-5CBA-4CAC-B19F-E797E0E48AA1}"/>
              </a:ext>
            </a:extLst>
          </p:cNvPr>
          <p:cNvSpPr txBox="1"/>
          <p:nvPr/>
        </p:nvSpPr>
        <p:spPr>
          <a:xfrm>
            <a:off x="609600" y="2402570"/>
            <a:ext cx="10464800" cy="707886"/>
          </a:xfrm>
          <a:prstGeom prst="rect">
            <a:avLst/>
          </a:prstGeom>
          <a:noFill/>
        </p:spPr>
        <p:txBody>
          <a:bodyPr wrap="square" rtlCol="0">
            <a:spAutoFit/>
          </a:bodyPr>
          <a:lstStyle/>
          <a:p>
            <a:r>
              <a:rPr lang="en-US" sz="2000" dirty="0"/>
              <a:t>3.  Enter the quantity and click on the drop down menu.  It defaults to Received and often the quantity defaults to zero, so please enter the correct quantity! (If it is zero, nothing will change.)</a:t>
            </a:r>
          </a:p>
        </p:txBody>
      </p:sp>
      <p:pic>
        <p:nvPicPr>
          <p:cNvPr id="7" name="Picture 6">
            <a:extLst>
              <a:ext uri="{FF2B5EF4-FFF2-40B4-BE49-F238E27FC236}">
                <a16:creationId xmlns:a16="http://schemas.microsoft.com/office/drawing/2014/main" id="{DA4BDE2F-DD02-42BA-91AB-03C4F89367F6}"/>
              </a:ext>
            </a:extLst>
          </p:cNvPr>
          <p:cNvPicPr>
            <a:picLocks noChangeAspect="1"/>
          </p:cNvPicPr>
          <p:nvPr/>
        </p:nvPicPr>
        <p:blipFill>
          <a:blip r:embed="rId3"/>
          <a:stretch>
            <a:fillRect/>
          </a:stretch>
        </p:blipFill>
        <p:spPr>
          <a:xfrm>
            <a:off x="609600" y="3052384"/>
            <a:ext cx="10735733" cy="2062446"/>
          </a:xfrm>
          <a:prstGeom prst="rect">
            <a:avLst/>
          </a:prstGeom>
        </p:spPr>
      </p:pic>
      <p:sp>
        <p:nvSpPr>
          <p:cNvPr id="8" name="Oval 7">
            <a:extLst>
              <a:ext uri="{FF2B5EF4-FFF2-40B4-BE49-F238E27FC236}">
                <a16:creationId xmlns:a16="http://schemas.microsoft.com/office/drawing/2014/main" id="{A2CF365F-FE12-47B9-AFB7-3256B80B8BE3}"/>
              </a:ext>
            </a:extLst>
          </p:cNvPr>
          <p:cNvSpPr/>
          <p:nvPr/>
        </p:nvSpPr>
        <p:spPr>
          <a:xfrm>
            <a:off x="7035799" y="3373695"/>
            <a:ext cx="982134" cy="990600"/>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Arrow Connector 9">
            <a:extLst>
              <a:ext uri="{FF2B5EF4-FFF2-40B4-BE49-F238E27FC236}">
                <a16:creationId xmlns:a16="http://schemas.microsoft.com/office/drawing/2014/main" id="{F4B9CA22-620B-4116-B0CD-13F98604EEDD}"/>
              </a:ext>
            </a:extLst>
          </p:cNvPr>
          <p:cNvCxnSpPr/>
          <p:nvPr/>
        </p:nvCxnSpPr>
        <p:spPr>
          <a:xfrm>
            <a:off x="7792936" y="4425043"/>
            <a:ext cx="897467" cy="0"/>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a:extLst>
              <a:ext uri="{FF2B5EF4-FFF2-40B4-BE49-F238E27FC236}">
                <a16:creationId xmlns:a16="http://schemas.microsoft.com/office/drawing/2014/main" id="{DA946DEB-DB58-47F5-A09C-1039ACF90040}"/>
              </a:ext>
            </a:extLst>
          </p:cNvPr>
          <p:cNvCxnSpPr/>
          <p:nvPr/>
        </p:nvCxnSpPr>
        <p:spPr>
          <a:xfrm flipV="1">
            <a:off x="7792937" y="4196069"/>
            <a:ext cx="855134" cy="212041"/>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a:extLst>
              <a:ext uri="{FF2B5EF4-FFF2-40B4-BE49-F238E27FC236}">
                <a16:creationId xmlns:a16="http://schemas.microsoft.com/office/drawing/2014/main" id="{F38A5A89-DD23-482D-9BFF-FE14BE4CEC4F}"/>
              </a:ext>
            </a:extLst>
          </p:cNvPr>
          <p:cNvCxnSpPr/>
          <p:nvPr/>
        </p:nvCxnSpPr>
        <p:spPr>
          <a:xfrm>
            <a:off x="7792937" y="4422926"/>
            <a:ext cx="897467" cy="253932"/>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5" name="Oval 14">
            <a:extLst>
              <a:ext uri="{FF2B5EF4-FFF2-40B4-BE49-F238E27FC236}">
                <a16:creationId xmlns:a16="http://schemas.microsoft.com/office/drawing/2014/main" id="{E504AE6F-B161-476B-A953-9E4E4C497DD1}"/>
              </a:ext>
            </a:extLst>
          </p:cNvPr>
          <p:cNvSpPr/>
          <p:nvPr/>
        </p:nvSpPr>
        <p:spPr>
          <a:xfrm>
            <a:off x="9685867" y="3868995"/>
            <a:ext cx="143933" cy="157007"/>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2CC0C466-19BD-413E-B10F-89804C9EB769}"/>
              </a:ext>
            </a:extLst>
          </p:cNvPr>
          <p:cNvSpPr txBox="1"/>
          <p:nvPr/>
        </p:nvSpPr>
        <p:spPr>
          <a:xfrm>
            <a:off x="626533" y="5300132"/>
            <a:ext cx="7391400" cy="400110"/>
          </a:xfrm>
          <a:prstGeom prst="rect">
            <a:avLst/>
          </a:prstGeom>
          <a:noFill/>
        </p:spPr>
        <p:txBody>
          <a:bodyPr wrap="square" rtlCol="0">
            <a:spAutoFit/>
          </a:bodyPr>
          <a:lstStyle/>
          <a:p>
            <a:r>
              <a:rPr lang="en-US" sz="2000" dirty="0"/>
              <a:t>4.  Click Complete in the upper right corner. </a:t>
            </a:r>
          </a:p>
        </p:txBody>
      </p:sp>
      <p:pic>
        <p:nvPicPr>
          <p:cNvPr id="17" name="Picture 16">
            <a:extLst>
              <a:ext uri="{FF2B5EF4-FFF2-40B4-BE49-F238E27FC236}">
                <a16:creationId xmlns:a16="http://schemas.microsoft.com/office/drawing/2014/main" id="{FE56C508-E6BC-4EC2-8A14-2716552943F4}"/>
              </a:ext>
            </a:extLst>
          </p:cNvPr>
          <p:cNvPicPr>
            <a:picLocks noChangeAspect="1"/>
          </p:cNvPicPr>
          <p:nvPr/>
        </p:nvPicPr>
        <p:blipFill>
          <a:blip r:embed="rId4"/>
          <a:stretch>
            <a:fillRect/>
          </a:stretch>
        </p:blipFill>
        <p:spPr>
          <a:xfrm>
            <a:off x="5421098" y="5208535"/>
            <a:ext cx="3077004" cy="552527"/>
          </a:xfrm>
          <a:prstGeom prst="rect">
            <a:avLst/>
          </a:prstGeom>
        </p:spPr>
      </p:pic>
      <p:cxnSp>
        <p:nvCxnSpPr>
          <p:cNvPr id="19" name="Straight Arrow Connector 18">
            <a:extLst>
              <a:ext uri="{FF2B5EF4-FFF2-40B4-BE49-F238E27FC236}">
                <a16:creationId xmlns:a16="http://schemas.microsoft.com/office/drawing/2014/main" id="{0E0F7348-EE0A-4322-9A9A-1577146AB0AB}"/>
              </a:ext>
            </a:extLst>
          </p:cNvPr>
          <p:cNvCxnSpPr/>
          <p:nvPr/>
        </p:nvCxnSpPr>
        <p:spPr>
          <a:xfrm>
            <a:off x="7645400" y="4931218"/>
            <a:ext cx="0" cy="446851"/>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80013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3207E-6C1A-4C91-81BC-12AFBF22BE70}"/>
              </a:ext>
            </a:extLst>
          </p:cNvPr>
          <p:cNvSpPr>
            <a:spLocks noGrp="1"/>
          </p:cNvSpPr>
          <p:nvPr>
            <p:ph type="title"/>
          </p:nvPr>
        </p:nvSpPr>
        <p:spPr/>
        <p:txBody>
          <a:bodyPr/>
          <a:lstStyle/>
          <a:p>
            <a:r>
              <a:rPr lang="en-US" dirty="0"/>
              <a:t>Check the Results!!</a:t>
            </a:r>
          </a:p>
        </p:txBody>
      </p:sp>
      <p:sp>
        <p:nvSpPr>
          <p:cNvPr id="3" name="TextBox 2">
            <a:extLst>
              <a:ext uri="{FF2B5EF4-FFF2-40B4-BE49-F238E27FC236}">
                <a16:creationId xmlns:a16="http://schemas.microsoft.com/office/drawing/2014/main" id="{669959CC-04B6-4D4E-AF15-5C407B5BB092}"/>
              </a:ext>
            </a:extLst>
          </p:cNvPr>
          <p:cNvSpPr txBox="1"/>
          <p:nvPr/>
        </p:nvSpPr>
        <p:spPr>
          <a:xfrm>
            <a:off x="609600" y="2040467"/>
            <a:ext cx="10981267" cy="1200329"/>
          </a:xfrm>
          <a:prstGeom prst="rect">
            <a:avLst/>
          </a:prstGeom>
          <a:noFill/>
        </p:spPr>
        <p:txBody>
          <a:bodyPr wrap="square" rtlCol="0">
            <a:spAutoFit/>
          </a:bodyPr>
          <a:lstStyle/>
          <a:p>
            <a:r>
              <a:rPr lang="en-US" dirty="0"/>
              <a:t>It is always good to check your results after you submit anything in PAW.  You can check your receipt by going to the summary page of the PO, and clicking on the Receipts Tab.  It will show you if you successfully entered the receipt that you intended.  If you don’t see the item returned or canceled, check the quantity of the receipt and make sure it is not zero.  </a:t>
            </a:r>
          </a:p>
        </p:txBody>
      </p:sp>
      <p:pic>
        <p:nvPicPr>
          <p:cNvPr id="4" name="Picture 3">
            <a:extLst>
              <a:ext uri="{FF2B5EF4-FFF2-40B4-BE49-F238E27FC236}">
                <a16:creationId xmlns:a16="http://schemas.microsoft.com/office/drawing/2014/main" id="{0B8E7676-E810-4416-86FE-1B0087ACDAEF}"/>
              </a:ext>
            </a:extLst>
          </p:cNvPr>
          <p:cNvPicPr>
            <a:picLocks noChangeAspect="1"/>
          </p:cNvPicPr>
          <p:nvPr/>
        </p:nvPicPr>
        <p:blipFill>
          <a:blip r:embed="rId2"/>
          <a:stretch>
            <a:fillRect/>
          </a:stretch>
        </p:blipFill>
        <p:spPr>
          <a:xfrm>
            <a:off x="84667" y="3208650"/>
            <a:ext cx="11897556" cy="1105054"/>
          </a:xfrm>
          <a:prstGeom prst="rect">
            <a:avLst/>
          </a:prstGeom>
        </p:spPr>
      </p:pic>
      <p:sp>
        <p:nvSpPr>
          <p:cNvPr id="5" name="Oval 4">
            <a:extLst>
              <a:ext uri="{FF2B5EF4-FFF2-40B4-BE49-F238E27FC236}">
                <a16:creationId xmlns:a16="http://schemas.microsoft.com/office/drawing/2014/main" id="{ED2C437A-8537-48D7-BF75-FE1032BB7A12}"/>
              </a:ext>
            </a:extLst>
          </p:cNvPr>
          <p:cNvSpPr/>
          <p:nvPr/>
        </p:nvSpPr>
        <p:spPr>
          <a:xfrm>
            <a:off x="5765800" y="3267460"/>
            <a:ext cx="1016000" cy="1105054"/>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980F4ECB-E1A8-4268-A0E3-9028ECDFA0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5377" y="4390108"/>
            <a:ext cx="3568883" cy="1968601"/>
          </a:xfrm>
          <a:prstGeom prst="rect">
            <a:avLst/>
          </a:prstGeom>
        </p:spPr>
      </p:pic>
      <p:sp>
        <p:nvSpPr>
          <p:cNvPr id="7" name="TextBox 6">
            <a:extLst>
              <a:ext uri="{FF2B5EF4-FFF2-40B4-BE49-F238E27FC236}">
                <a16:creationId xmlns:a16="http://schemas.microsoft.com/office/drawing/2014/main" id="{57BB206D-B7C4-4C71-BCD3-96171C4423D8}"/>
              </a:ext>
            </a:extLst>
          </p:cNvPr>
          <p:cNvSpPr txBox="1"/>
          <p:nvPr/>
        </p:nvSpPr>
        <p:spPr>
          <a:xfrm>
            <a:off x="4428067" y="4478867"/>
            <a:ext cx="6214533" cy="923330"/>
          </a:xfrm>
          <a:prstGeom prst="rect">
            <a:avLst/>
          </a:prstGeom>
          <a:noFill/>
        </p:spPr>
        <p:txBody>
          <a:bodyPr wrap="square" rtlCol="0">
            <a:spAutoFit/>
          </a:bodyPr>
          <a:lstStyle/>
          <a:p>
            <a:r>
              <a:rPr lang="en-US" dirty="0"/>
              <a:t>If you get this result, where the item ordered is 1, but the open item says 2, you put in a returned receipt without a received receipt.  Correct it by entering a received receipt.</a:t>
            </a:r>
          </a:p>
        </p:txBody>
      </p:sp>
      <p:cxnSp>
        <p:nvCxnSpPr>
          <p:cNvPr id="9" name="Straight Arrow Connector 8">
            <a:extLst>
              <a:ext uri="{FF2B5EF4-FFF2-40B4-BE49-F238E27FC236}">
                <a16:creationId xmlns:a16="http://schemas.microsoft.com/office/drawing/2014/main" id="{AA7FE2E4-4578-47AD-B8B8-1A7B2CD9547C}"/>
              </a:ext>
            </a:extLst>
          </p:cNvPr>
          <p:cNvCxnSpPr/>
          <p:nvPr/>
        </p:nvCxnSpPr>
        <p:spPr>
          <a:xfrm flipH="1" flipV="1">
            <a:off x="2844800" y="4940532"/>
            <a:ext cx="1507067" cy="241068"/>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0" name="Oval 9">
            <a:extLst>
              <a:ext uri="{FF2B5EF4-FFF2-40B4-BE49-F238E27FC236}">
                <a16:creationId xmlns:a16="http://schemas.microsoft.com/office/drawing/2014/main" id="{701FDC3A-1314-4C42-9164-BC42AC2FE349}"/>
              </a:ext>
            </a:extLst>
          </p:cNvPr>
          <p:cNvSpPr/>
          <p:nvPr/>
        </p:nvSpPr>
        <p:spPr>
          <a:xfrm>
            <a:off x="1107870" y="5726740"/>
            <a:ext cx="397933" cy="708373"/>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5552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93D4D91-FB05-4D0D-AE67-6D6D0BC827E0}"/>
              </a:ext>
            </a:extLst>
          </p:cNvPr>
          <p:cNvSpPr txBox="1"/>
          <p:nvPr/>
        </p:nvSpPr>
        <p:spPr>
          <a:xfrm>
            <a:off x="1016000" y="889000"/>
            <a:ext cx="9482667" cy="646331"/>
          </a:xfrm>
          <a:prstGeom prst="rect">
            <a:avLst/>
          </a:prstGeom>
          <a:noFill/>
        </p:spPr>
        <p:txBody>
          <a:bodyPr wrap="square" rtlCol="0">
            <a:spAutoFit/>
          </a:bodyPr>
          <a:lstStyle/>
          <a:p>
            <a:pPr algn="ctr"/>
            <a:r>
              <a:rPr lang="en-US" sz="3600" dirty="0"/>
              <a:t>In conclusion</a:t>
            </a:r>
          </a:p>
        </p:txBody>
      </p:sp>
      <p:sp>
        <p:nvSpPr>
          <p:cNvPr id="3" name="TextBox 2">
            <a:extLst>
              <a:ext uri="{FF2B5EF4-FFF2-40B4-BE49-F238E27FC236}">
                <a16:creationId xmlns:a16="http://schemas.microsoft.com/office/drawing/2014/main" id="{0121417E-AA13-4CEA-846A-1EAB634424CD}"/>
              </a:ext>
            </a:extLst>
          </p:cNvPr>
          <p:cNvSpPr txBox="1"/>
          <p:nvPr/>
        </p:nvSpPr>
        <p:spPr>
          <a:xfrm>
            <a:off x="524933" y="1617133"/>
            <a:ext cx="11167534" cy="1754326"/>
          </a:xfrm>
          <a:prstGeom prst="rect">
            <a:avLst/>
          </a:prstGeom>
          <a:noFill/>
        </p:spPr>
        <p:txBody>
          <a:bodyPr wrap="square" rtlCol="0">
            <a:spAutoFit/>
          </a:bodyPr>
          <a:lstStyle/>
          <a:p>
            <a:r>
              <a:rPr lang="en-US" dirty="0"/>
              <a:t>When we need to process a credit memo, AP looks for the correct receipts – received, returned or canceled.</a:t>
            </a:r>
          </a:p>
          <a:p>
            <a:endParaRPr lang="en-US" dirty="0"/>
          </a:p>
          <a:p>
            <a:r>
              <a:rPr lang="en-US" dirty="0"/>
              <a:t>We do not need you to supply any verbiage from the supplier unless we are working with you to resolve a problem and ask you for it.</a:t>
            </a:r>
          </a:p>
          <a:p>
            <a:endParaRPr lang="en-US" dirty="0"/>
          </a:p>
          <a:p>
            <a:r>
              <a:rPr lang="en-US" dirty="0"/>
              <a:t>If you need assistance, please ask us!!  Best to enter an RT ticket in the AP queue!</a:t>
            </a:r>
          </a:p>
        </p:txBody>
      </p:sp>
      <p:pic>
        <p:nvPicPr>
          <p:cNvPr id="1026" name="Picture 2" descr="https://media.tenor.com/vl-KLJV12RoAAAAM/im-here-for-you-depression.gif">
            <a:extLst>
              <a:ext uri="{FF2B5EF4-FFF2-40B4-BE49-F238E27FC236}">
                <a16:creationId xmlns:a16="http://schemas.microsoft.com/office/drawing/2014/main" id="{5C46D156-130D-4BE5-A4AE-619B3AC16107}"/>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4624917" y="3744383"/>
            <a:ext cx="2095500" cy="2095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5180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55634-F041-4510-AEC9-4BB0C448A5A2}"/>
              </a:ext>
            </a:extLst>
          </p:cNvPr>
          <p:cNvSpPr>
            <a:spLocks noGrp="1"/>
          </p:cNvSpPr>
          <p:nvPr>
            <p:ph type="title"/>
          </p:nvPr>
        </p:nvSpPr>
        <p:spPr/>
        <p:txBody>
          <a:bodyPr/>
          <a:lstStyle/>
          <a:p>
            <a:r>
              <a:rPr lang="en-US" dirty="0"/>
              <a:t>You get this email message from AP</a:t>
            </a:r>
          </a:p>
        </p:txBody>
      </p:sp>
      <p:sp>
        <p:nvSpPr>
          <p:cNvPr id="3" name="Content Placeholder 2">
            <a:extLst>
              <a:ext uri="{FF2B5EF4-FFF2-40B4-BE49-F238E27FC236}">
                <a16:creationId xmlns:a16="http://schemas.microsoft.com/office/drawing/2014/main" id="{D058C6AB-73A3-4A8E-B345-23EE50EF0788}"/>
              </a:ext>
            </a:extLst>
          </p:cNvPr>
          <p:cNvSpPr>
            <a:spLocks noGrp="1"/>
          </p:cNvSpPr>
          <p:nvPr>
            <p:ph idx="1"/>
          </p:nvPr>
        </p:nvSpPr>
        <p:spPr/>
        <p:txBody>
          <a:bodyPr/>
          <a:lstStyle/>
          <a:p>
            <a:pPr marL="0" indent="0">
              <a:buNone/>
            </a:pPr>
            <a:r>
              <a:rPr lang="en-US" i="1" dirty="0"/>
              <a:t>Hello, we have a credit memo for this closed PO.  In order to process it, we need you to please request that Procurement reopen the PO, then enter a returned receipt.  Thank you.</a:t>
            </a:r>
          </a:p>
          <a:p>
            <a:pPr marL="0" indent="0">
              <a:buNone/>
            </a:pPr>
            <a:endParaRPr lang="en-US" i="1" dirty="0"/>
          </a:p>
          <a:p>
            <a:pPr marL="0" indent="0" algn="ctr">
              <a:buNone/>
            </a:pPr>
            <a:r>
              <a:rPr lang="en-US" dirty="0"/>
              <a:t>What does this mean?  What do I do?</a:t>
            </a:r>
          </a:p>
        </p:txBody>
      </p:sp>
    </p:spTree>
    <p:extLst>
      <p:ext uri="{BB962C8B-B14F-4D97-AF65-F5344CB8AC3E}">
        <p14:creationId xmlns:p14="http://schemas.microsoft.com/office/powerpoint/2010/main" val="753846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954EF-80EA-4D9E-8749-074B16048336}"/>
              </a:ext>
            </a:extLst>
          </p:cNvPr>
          <p:cNvSpPr>
            <a:spLocks noGrp="1"/>
          </p:cNvSpPr>
          <p:nvPr>
            <p:ph type="title"/>
          </p:nvPr>
        </p:nvSpPr>
        <p:spPr/>
        <p:txBody>
          <a:bodyPr/>
          <a:lstStyle/>
          <a:p>
            <a:r>
              <a:rPr lang="en-US" dirty="0"/>
              <a:t>What is a Credit Memo (CM)?</a:t>
            </a:r>
          </a:p>
        </p:txBody>
      </p:sp>
      <p:sp>
        <p:nvSpPr>
          <p:cNvPr id="3" name="Content Placeholder 2">
            <a:extLst>
              <a:ext uri="{FF2B5EF4-FFF2-40B4-BE49-F238E27FC236}">
                <a16:creationId xmlns:a16="http://schemas.microsoft.com/office/drawing/2014/main" id="{13F624D8-35CF-4919-9A4B-805DF9172CB3}"/>
              </a:ext>
            </a:extLst>
          </p:cNvPr>
          <p:cNvSpPr>
            <a:spLocks noGrp="1"/>
          </p:cNvSpPr>
          <p:nvPr>
            <p:ph idx="1"/>
          </p:nvPr>
        </p:nvSpPr>
        <p:spPr/>
        <p:txBody>
          <a:bodyPr>
            <a:normAutofit fontScale="85000" lnSpcReduction="10000"/>
          </a:bodyPr>
          <a:lstStyle/>
          <a:p>
            <a:r>
              <a:rPr lang="en-US" dirty="0"/>
              <a:t>A credit memo is an invoice from the supplier with a negative amount.  </a:t>
            </a:r>
          </a:p>
          <a:p>
            <a:r>
              <a:rPr lang="en-US" dirty="0"/>
              <a:t>Credit memos are issued by the supplier when you return an item, or if you never received the item and you contact them for the credit.</a:t>
            </a:r>
          </a:p>
          <a:p>
            <a:r>
              <a:rPr lang="en-US" dirty="0"/>
              <a:t>Credit memos from most Punchout suppliers (i.e., Amazon, Dell, Apple, etc.) are entered into the PAW system by the supplier.  You do not upload it yourself. </a:t>
            </a:r>
          </a:p>
          <a:p>
            <a:r>
              <a:rPr lang="en-US" dirty="0"/>
              <a:t>If you get a credit memo from a non-punchout supplier, such as BWM Global, or EESCO Pump &amp; Valve, you need to “create” the  CM in PAW.  More about that in a moment.</a:t>
            </a:r>
          </a:p>
          <a:p>
            <a:pPr marL="0" indent="0">
              <a:buNone/>
            </a:pPr>
            <a:endParaRPr lang="en-US" dirty="0"/>
          </a:p>
        </p:txBody>
      </p:sp>
    </p:spTree>
    <p:extLst>
      <p:ext uri="{BB962C8B-B14F-4D97-AF65-F5344CB8AC3E}">
        <p14:creationId xmlns:p14="http://schemas.microsoft.com/office/powerpoint/2010/main" val="567695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60D42-7877-4AED-B45D-8BA646648EF1}"/>
              </a:ext>
            </a:extLst>
          </p:cNvPr>
          <p:cNvSpPr>
            <a:spLocks noGrp="1"/>
          </p:cNvSpPr>
          <p:nvPr>
            <p:ph type="title"/>
          </p:nvPr>
        </p:nvSpPr>
        <p:spPr/>
        <p:txBody>
          <a:bodyPr/>
          <a:lstStyle/>
          <a:p>
            <a:r>
              <a:rPr lang="en-US" dirty="0"/>
              <a:t>Example of System Credit Memos</a:t>
            </a:r>
          </a:p>
        </p:txBody>
      </p:sp>
      <p:pic>
        <p:nvPicPr>
          <p:cNvPr id="3" name="Picture 2">
            <a:extLst>
              <a:ext uri="{FF2B5EF4-FFF2-40B4-BE49-F238E27FC236}">
                <a16:creationId xmlns:a16="http://schemas.microsoft.com/office/drawing/2014/main" id="{4A242D1C-0750-4966-A9B9-3780D2D6EEC6}"/>
              </a:ext>
            </a:extLst>
          </p:cNvPr>
          <p:cNvPicPr>
            <a:picLocks noChangeAspect="1"/>
          </p:cNvPicPr>
          <p:nvPr/>
        </p:nvPicPr>
        <p:blipFill>
          <a:blip r:embed="rId2"/>
          <a:stretch>
            <a:fillRect/>
          </a:stretch>
        </p:blipFill>
        <p:spPr>
          <a:xfrm>
            <a:off x="373672" y="1970424"/>
            <a:ext cx="11444656" cy="2545194"/>
          </a:xfrm>
          <a:prstGeom prst="rect">
            <a:avLst/>
          </a:prstGeom>
        </p:spPr>
      </p:pic>
      <p:sp>
        <p:nvSpPr>
          <p:cNvPr id="4" name="Rectangle: Single Corner Rounded 3">
            <a:extLst>
              <a:ext uri="{FF2B5EF4-FFF2-40B4-BE49-F238E27FC236}">
                <a16:creationId xmlns:a16="http://schemas.microsoft.com/office/drawing/2014/main" id="{81AD3848-0F87-4422-8BA0-FAC92849275E}"/>
              </a:ext>
            </a:extLst>
          </p:cNvPr>
          <p:cNvSpPr/>
          <p:nvPr/>
        </p:nvSpPr>
        <p:spPr>
          <a:xfrm>
            <a:off x="9624447" y="3429000"/>
            <a:ext cx="2098965" cy="1189496"/>
          </a:xfrm>
          <a:prstGeom prst="round1Rect">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2B3D1ED-E896-4927-A00F-60ED2D89E5B1}"/>
              </a:ext>
            </a:extLst>
          </p:cNvPr>
          <p:cNvSpPr txBox="1"/>
          <p:nvPr/>
        </p:nvSpPr>
        <p:spPr>
          <a:xfrm>
            <a:off x="945539" y="4812654"/>
            <a:ext cx="9468461" cy="1384995"/>
          </a:xfrm>
          <a:prstGeom prst="rect">
            <a:avLst/>
          </a:prstGeom>
          <a:noFill/>
        </p:spPr>
        <p:txBody>
          <a:bodyPr wrap="square" rtlCol="0">
            <a:spAutoFit/>
          </a:bodyPr>
          <a:lstStyle/>
          <a:p>
            <a:pPr algn="ctr"/>
            <a:r>
              <a:rPr lang="en-US" sz="2800" dirty="0"/>
              <a:t>This is an excerpt of 2 invoices, which are CMs, of 12 for this PO.</a:t>
            </a:r>
          </a:p>
          <a:p>
            <a:pPr algn="ctr"/>
            <a:r>
              <a:rPr lang="en-US" sz="2800" dirty="0"/>
              <a:t>Amounts are -36.99 each, invoiced by the System.</a:t>
            </a:r>
          </a:p>
          <a:p>
            <a:pPr algn="ctr"/>
            <a:r>
              <a:rPr lang="en-US" sz="2800" dirty="0"/>
              <a:t>The Supplier is a Punchout.</a:t>
            </a:r>
          </a:p>
        </p:txBody>
      </p:sp>
    </p:spTree>
    <p:extLst>
      <p:ext uri="{BB962C8B-B14F-4D97-AF65-F5344CB8AC3E}">
        <p14:creationId xmlns:p14="http://schemas.microsoft.com/office/powerpoint/2010/main" val="906153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16AF4-B15B-4A15-AB66-1E3F78C2CE71}"/>
              </a:ext>
            </a:extLst>
          </p:cNvPr>
          <p:cNvSpPr>
            <a:spLocks noGrp="1"/>
          </p:cNvSpPr>
          <p:nvPr>
            <p:ph type="title"/>
          </p:nvPr>
        </p:nvSpPr>
        <p:spPr/>
        <p:txBody>
          <a:bodyPr>
            <a:noAutofit/>
          </a:bodyPr>
          <a:lstStyle/>
          <a:p>
            <a:r>
              <a:rPr lang="en-US" sz="3200" b="1" dirty="0"/>
              <a:t>How to create an credit memo for a Non-Punchout Supplier</a:t>
            </a:r>
          </a:p>
        </p:txBody>
      </p:sp>
      <p:sp>
        <p:nvSpPr>
          <p:cNvPr id="4" name="TextBox 3">
            <a:extLst>
              <a:ext uri="{FF2B5EF4-FFF2-40B4-BE49-F238E27FC236}">
                <a16:creationId xmlns:a16="http://schemas.microsoft.com/office/drawing/2014/main" id="{F916E346-7F30-4F56-9F79-E7A30489115F}"/>
              </a:ext>
            </a:extLst>
          </p:cNvPr>
          <p:cNvSpPr txBox="1"/>
          <p:nvPr/>
        </p:nvSpPr>
        <p:spPr>
          <a:xfrm>
            <a:off x="1554996" y="1795614"/>
            <a:ext cx="10972800" cy="1200329"/>
          </a:xfrm>
          <a:prstGeom prst="rect">
            <a:avLst/>
          </a:prstGeom>
          <a:noFill/>
        </p:spPr>
        <p:txBody>
          <a:bodyPr wrap="square" rtlCol="0">
            <a:spAutoFit/>
          </a:bodyPr>
          <a:lstStyle/>
          <a:p>
            <a:r>
              <a:rPr lang="en-US" sz="2400" dirty="0"/>
              <a:t>Instructions for creating invoices for Purchase Orders can be found at:  </a:t>
            </a:r>
            <a:r>
              <a:rPr lang="en-US" sz="2400" dirty="0">
                <a:hlinkClick r:id="rId2"/>
              </a:rPr>
              <a:t>https://procurement.umbc.edu/paw-procurement-training/</a:t>
            </a:r>
            <a:r>
              <a:rPr lang="en-US" sz="2400" dirty="0"/>
              <a:t>  </a:t>
            </a:r>
          </a:p>
          <a:p>
            <a:r>
              <a:rPr lang="en-US" sz="2400" dirty="0"/>
              <a:t>Creating a Credit Memo is very much the same.</a:t>
            </a:r>
          </a:p>
        </p:txBody>
      </p:sp>
      <p:sp>
        <p:nvSpPr>
          <p:cNvPr id="5" name="TextBox 4">
            <a:extLst>
              <a:ext uri="{FF2B5EF4-FFF2-40B4-BE49-F238E27FC236}">
                <a16:creationId xmlns:a16="http://schemas.microsoft.com/office/drawing/2014/main" id="{57747455-48CF-4BB0-9D4B-D300AD6348E7}"/>
              </a:ext>
            </a:extLst>
          </p:cNvPr>
          <p:cNvSpPr txBox="1"/>
          <p:nvPr/>
        </p:nvSpPr>
        <p:spPr>
          <a:xfrm>
            <a:off x="609600" y="3255770"/>
            <a:ext cx="10972800" cy="954107"/>
          </a:xfrm>
          <a:prstGeom prst="rect">
            <a:avLst/>
          </a:prstGeom>
          <a:noFill/>
        </p:spPr>
        <p:txBody>
          <a:bodyPr wrap="square" rtlCol="0">
            <a:spAutoFit/>
          </a:bodyPr>
          <a:lstStyle/>
          <a:p>
            <a:r>
              <a:rPr lang="en-US" sz="2800" b="1" dirty="0"/>
              <a:t>1.  Go to the 3 horizontal dots at the top right of the PO  and choose “Create Credit Memo.”</a:t>
            </a:r>
          </a:p>
        </p:txBody>
      </p:sp>
      <p:pic>
        <p:nvPicPr>
          <p:cNvPr id="6" name="Picture 5">
            <a:extLst>
              <a:ext uri="{FF2B5EF4-FFF2-40B4-BE49-F238E27FC236}">
                <a16:creationId xmlns:a16="http://schemas.microsoft.com/office/drawing/2014/main" id="{2E0781B9-50DE-4FD0-AEE5-031826645CCE}"/>
              </a:ext>
            </a:extLst>
          </p:cNvPr>
          <p:cNvPicPr>
            <a:picLocks noChangeAspect="1"/>
          </p:cNvPicPr>
          <p:nvPr/>
        </p:nvPicPr>
        <p:blipFill>
          <a:blip r:embed="rId3"/>
          <a:stretch>
            <a:fillRect/>
          </a:stretch>
        </p:blipFill>
        <p:spPr>
          <a:xfrm>
            <a:off x="1900627" y="4339799"/>
            <a:ext cx="5973009" cy="2463957"/>
          </a:xfrm>
          <a:prstGeom prst="rect">
            <a:avLst/>
          </a:prstGeom>
        </p:spPr>
      </p:pic>
      <p:cxnSp>
        <p:nvCxnSpPr>
          <p:cNvPr id="12" name="Straight Arrow Connector 11">
            <a:extLst>
              <a:ext uri="{FF2B5EF4-FFF2-40B4-BE49-F238E27FC236}">
                <a16:creationId xmlns:a16="http://schemas.microsoft.com/office/drawing/2014/main" id="{1723CDB7-3A79-4B49-BF3A-22B183E8741E}"/>
              </a:ext>
            </a:extLst>
          </p:cNvPr>
          <p:cNvCxnSpPr/>
          <p:nvPr/>
        </p:nvCxnSpPr>
        <p:spPr>
          <a:xfrm flipH="1">
            <a:off x="8043620" y="4763891"/>
            <a:ext cx="1580827" cy="970482"/>
          </a:xfrm>
          <a:prstGeom prst="straightConnector1">
            <a:avLst/>
          </a:prstGeom>
          <a:ln>
            <a:solidFill>
              <a:srgbClr val="FF0000"/>
            </a:solidFill>
            <a:tailEnd type="triangle"/>
          </a:ln>
        </p:spPr>
        <p:style>
          <a:lnRef idx="2">
            <a:schemeClr val="dk1"/>
          </a:lnRef>
          <a:fillRef idx="0">
            <a:schemeClr val="dk1"/>
          </a:fillRef>
          <a:effectRef idx="1">
            <a:schemeClr val="dk1"/>
          </a:effectRef>
          <a:fontRef idx="minor">
            <a:schemeClr val="tx1"/>
          </a:fontRef>
        </p:style>
      </p:cxnSp>
      <p:cxnSp>
        <p:nvCxnSpPr>
          <p:cNvPr id="14" name="Straight Arrow Connector 13">
            <a:extLst>
              <a:ext uri="{FF2B5EF4-FFF2-40B4-BE49-F238E27FC236}">
                <a16:creationId xmlns:a16="http://schemas.microsoft.com/office/drawing/2014/main" id="{799D5117-5A04-49D7-899A-CBC3638CCF72}"/>
              </a:ext>
            </a:extLst>
          </p:cNvPr>
          <p:cNvCxnSpPr/>
          <p:nvPr/>
        </p:nvCxnSpPr>
        <p:spPr>
          <a:xfrm flipH="1">
            <a:off x="8043620" y="4107051"/>
            <a:ext cx="1301858" cy="656840"/>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60917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226D8DA-E9E6-4062-AEE1-06C0B302B2AB}"/>
              </a:ext>
            </a:extLst>
          </p:cNvPr>
          <p:cNvSpPr txBox="1"/>
          <p:nvPr/>
        </p:nvSpPr>
        <p:spPr>
          <a:xfrm>
            <a:off x="836908" y="1084881"/>
            <a:ext cx="9732936" cy="523220"/>
          </a:xfrm>
          <a:prstGeom prst="rect">
            <a:avLst/>
          </a:prstGeom>
          <a:noFill/>
        </p:spPr>
        <p:txBody>
          <a:bodyPr wrap="square" rtlCol="0">
            <a:spAutoFit/>
          </a:bodyPr>
          <a:lstStyle/>
          <a:p>
            <a:r>
              <a:rPr lang="en-US" sz="2800" b="1" dirty="0"/>
              <a:t>2.  Enter the Supplier’s invoice/Credit Memo number</a:t>
            </a:r>
          </a:p>
        </p:txBody>
      </p:sp>
      <p:pic>
        <p:nvPicPr>
          <p:cNvPr id="3" name="Picture 2">
            <a:extLst>
              <a:ext uri="{FF2B5EF4-FFF2-40B4-BE49-F238E27FC236}">
                <a16:creationId xmlns:a16="http://schemas.microsoft.com/office/drawing/2014/main" id="{18BAC8EF-37B5-4DF8-9260-B2666692A205}"/>
              </a:ext>
            </a:extLst>
          </p:cNvPr>
          <p:cNvPicPr>
            <a:picLocks noChangeAspect="1"/>
          </p:cNvPicPr>
          <p:nvPr/>
        </p:nvPicPr>
        <p:blipFill>
          <a:blip r:embed="rId2"/>
          <a:stretch>
            <a:fillRect/>
          </a:stretch>
        </p:blipFill>
        <p:spPr>
          <a:xfrm>
            <a:off x="1315004" y="1627545"/>
            <a:ext cx="8249801" cy="2429214"/>
          </a:xfrm>
          <a:prstGeom prst="rect">
            <a:avLst/>
          </a:prstGeom>
        </p:spPr>
      </p:pic>
      <p:cxnSp>
        <p:nvCxnSpPr>
          <p:cNvPr id="7" name="Straight Arrow Connector 6">
            <a:extLst>
              <a:ext uri="{FF2B5EF4-FFF2-40B4-BE49-F238E27FC236}">
                <a16:creationId xmlns:a16="http://schemas.microsoft.com/office/drawing/2014/main" id="{CA4427A0-01C1-47CB-8A46-3C6AB797B83A}"/>
              </a:ext>
            </a:extLst>
          </p:cNvPr>
          <p:cNvCxnSpPr/>
          <p:nvPr/>
        </p:nvCxnSpPr>
        <p:spPr>
          <a:xfrm flipH="1">
            <a:off x="6096000" y="1816307"/>
            <a:ext cx="1606658" cy="898902"/>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7387815D-8BFB-4D01-B97A-D0E4E15F1CF0}"/>
              </a:ext>
            </a:extLst>
          </p:cNvPr>
          <p:cNvSpPr txBox="1"/>
          <p:nvPr/>
        </p:nvSpPr>
        <p:spPr>
          <a:xfrm>
            <a:off x="836907" y="3913087"/>
            <a:ext cx="9205994" cy="1077218"/>
          </a:xfrm>
          <a:prstGeom prst="rect">
            <a:avLst/>
          </a:prstGeom>
          <a:noFill/>
        </p:spPr>
        <p:txBody>
          <a:bodyPr wrap="square" rtlCol="0">
            <a:spAutoFit/>
          </a:bodyPr>
          <a:lstStyle/>
          <a:p>
            <a:r>
              <a:rPr lang="en-US" sz="3200" b="1" dirty="0"/>
              <a:t>3.  Go to the Attachments Tab, and add/upload the PDF of the Credit Memo</a:t>
            </a:r>
          </a:p>
        </p:txBody>
      </p:sp>
      <p:pic>
        <p:nvPicPr>
          <p:cNvPr id="9" name="Picture 8">
            <a:extLst>
              <a:ext uri="{FF2B5EF4-FFF2-40B4-BE49-F238E27FC236}">
                <a16:creationId xmlns:a16="http://schemas.microsoft.com/office/drawing/2014/main" id="{748C26EC-B37E-4D8D-87C4-D836E594E735}"/>
              </a:ext>
            </a:extLst>
          </p:cNvPr>
          <p:cNvPicPr>
            <a:picLocks noChangeAspect="1"/>
          </p:cNvPicPr>
          <p:nvPr/>
        </p:nvPicPr>
        <p:blipFill>
          <a:blip r:embed="rId3"/>
          <a:stretch>
            <a:fillRect/>
          </a:stretch>
        </p:blipFill>
        <p:spPr>
          <a:xfrm>
            <a:off x="836908" y="4990305"/>
            <a:ext cx="10042902" cy="1465461"/>
          </a:xfrm>
          <a:prstGeom prst="rect">
            <a:avLst/>
          </a:prstGeom>
        </p:spPr>
      </p:pic>
      <p:cxnSp>
        <p:nvCxnSpPr>
          <p:cNvPr id="11" name="Straight Arrow Connector 10">
            <a:extLst>
              <a:ext uri="{FF2B5EF4-FFF2-40B4-BE49-F238E27FC236}">
                <a16:creationId xmlns:a16="http://schemas.microsoft.com/office/drawing/2014/main" id="{C9D4C698-223B-469B-A425-650499322AA5}"/>
              </a:ext>
            </a:extLst>
          </p:cNvPr>
          <p:cNvCxnSpPr/>
          <p:nvPr/>
        </p:nvCxnSpPr>
        <p:spPr>
          <a:xfrm flipH="1">
            <a:off x="10048066" y="4256963"/>
            <a:ext cx="1394847" cy="1220890"/>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2" name="Oval 11">
            <a:extLst>
              <a:ext uri="{FF2B5EF4-FFF2-40B4-BE49-F238E27FC236}">
                <a16:creationId xmlns:a16="http://schemas.microsoft.com/office/drawing/2014/main" id="{77E20A8A-D321-4541-9A8C-F2A68534132F}"/>
              </a:ext>
            </a:extLst>
          </p:cNvPr>
          <p:cNvSpPr/>
          <p:nvPr/>
        </p:nvSpPr>
        <p:spPr>
          <a:xfrm>
            <a:off x="5232399" y="4744510"/>
            <a:ext cx="1117600" cy="778934"/>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94574FC-159F-4659-9AD5-F86C0BDB4AB1}"/>
              </a:ext>
            </a:extLst>
          </p:cNvPr>
          <p:cNvSpPr/>
          <p:nvPr/>
        </p:nvSpPr>
        <p:spPr>
          <a:xfrm>
            <a:off x="3412067" y="1921933"/>
            <a:ext cx="965200" cy="152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521C79-6EF4-4B71-8A35-789CA6479137}"/>
              </a:ext>
            </a:extLst>
          </p:cNvPr>
          <p:cNvSpPr/>
          <p:nvPr/>
        </p:nvSpPr>
        <p:spPr>
          <a:xfrm>
            <a:off x="7772400" y="2226732"/>
            <a:ext cx="1380067" cy="22089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46332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4A877BD-A757-4E3A-985A-09B206018DCC}"/>
              </a:ext>
            </a:extLst>
          </p:cNvPr>
          <p:cNvPicPr>
            <a:picLocks noChangeAspect="1"/>
          </p:cNvPicPr>
          <p:nvPr/>
        </p:nvPicPr>
        <p:blipFill>
          <a:blip r:embed="rId2"/>
          <a:stretch>
            <a:fillRect/>
          </a:stretch>
        </p:blipFill>
        <p:spPr>
          <a:xfrm>
            <a:off x="1185333" y="1308661"/>
            <a:ext cx="9254067" cy="5156020"/>
          </a:xfrm>
          <a:prstGeom prst="rect">
            <a:avLst/>
          </a:prstGeom>
        </p:spPr>
      </p:pic>
      <p:sp>
        <p:nvSpPr>
          <p:cNvPr id="3" name="TextBox 2">
            <a:extLst>
              <a:ext uri="{FF2B5EF4-FFF2-40B4-BE49-F238E27FC236}">
                <a16:creationId xmlns:a16="http://schemas.microsoft.com/office/drawing/2014/main" id="{61D6A24A-17E2-4E25-AFC8-5CA4DF01477E}"/>
              </a:ext>
            </a:extLst>
          </p:cNvPr>
          <p:cNvSpPr txBox="1"/>
          <p:nvPr/>
        </p:nvSpPr>
        <p:spPr>
          <a:xfrm>
            <a:off x="516467" y="872067"/>
            <a:ext cx="11209866" cy="369332"/>
          </a:xfrm>
          <a:prstGeom prst="rect">
            <a:avLst/>
          </a:prstGeom>
          <a:noFill/>
        </p:spPr>
        <p:txBody>
          <a:bodyPr wrap="square" rtlCol="0">
            <a:spAutoFit/>
          </a:bodyPr>
          <a:lstStyle/>
          <a:p>
            <a:r>
              <a:rPr lang="en-US" b="1" dirty="0"/>
              <a:t>4.  Go back to the Entry tab and enter the “Unit Price” (negative) and “quantity”.  Make sure the quantity is not zero.</a:t>
            </a:r>
          </a:p>
        </p:txBody>
      </p:sp>
      <p:cxnSp>
        <p:nvCxnSpPr>
          <p:cNvPr id="5" name="Straight Arrow Connector 4">
            <a:extLst>
              <a:ext uri="{FF2B5EF4-FFF2-40B4-BE49-F238E27FC236}">
                <a16:creationId xmlns:a16="http://schemas.microsoft.com/office/drawing/2014/main" id="{1EDAFC0C-C878-4748-96D8-84B011417306}"/>
              </a:ext>
            </a:extLst>
          </p:cNvPr>
          <p:cNvCxnSpPr/>
          <p:nvPr/>
        </p:nvCxnSpPr>
        <p:spPr>
          <a:xfrm>
            <a:off x="592666" y="1135005"/>
            <a:ext cx="592667" cy="347313"/>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7" name="Straight Arrow Connector 6">
            <a:extLst>
              <a:ext uri="{FF2B5EF4-FFF2-40B4-BE49-F238E27FC236}">
                <a16:creationId xmlns:a16="http://schemas.microsoft.com/office/drawing/2014/main" id="{DFA6428A-4263-475D-A117-01103451C8D1}"/>
              </a:ext>
            </a:extLst>
          </p:cNvPr>
          <p:cNvCxnSpPr/>
          <p:nvPr/>
        </p:nvCxnSpPr>
        <p:spPr>
          <a:xfrm>
            <a:off x="6993467" y="5080000"/>
            <a:ext cx="0" cy="643467"/>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9" name="Straight Arrow Connector 8">
            <a:extLst>
              <a:ext uri="{FF2B5EF4-FFF2-40B4-BE49-F238E27FC236}">
                <a16:creationId xmlns:a16="http://schemas.microsoft.com/office/drawing/2014/main" id="{FCA0E312-F05E-4D88-84A6-21E8A3195887}"/>
              </a:ext>
            </a:extLst>
          </p:cNvPr>
          <p:cNvCxnSpPr/>
          <p:nvPr/>
        </p:nvCxnSpPr>
        <p:spPr>
          <a:xfrm>
            <a:off x="7941733" y="5080000"/>
            <a:ext cx="0" cy="642995"/>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72A65F0E-A03F-43F0-9DB7-1105CA85F47F}"/>
              </a:ext>
            </a:extLst>
          </p:cNvPr>
          <p:cNvSpPr txBox="1"/>
          <p:nvPr/>
        </p:nvSpPr>
        <p:spPr>
          <a:xfrm>
            <a:off x="67733" y="3623733"/>
            <a:ext cx="1049867" cy="338554"/>
          </a:xfrm>
          <a:prstGeom prst="rect">
            <a:avLst/>
          </a:prstGeom>
          <a:noFill/>
        </p:spPr>
        <p:txBody>
          <a:bodyPr wrap="square" rtlCol="0">
            <a:spAutoFit/>
          </a:bodyPr>
          <a:lstStyle/>
          <a:p>
            <a:r>
              <a:rPr lang="en-US" sz="1600" dirty="0"/>
              <a:t>Shipping?</a:t>
            </a:r>
          </a:p>
        </p:txBody>
      </p:sp>
      <p:sp>
        <p:nvSpPr>
          <p:cNvPr id="12" name="Rectangle 11">
            <a:extLst>
              <a:ext uri="{FF2B5EF4-FFF2-40B4-BE49-F238E27FC236}">
                <a16:creationId xmlns:a16="http://schemas.microsoft.com/office/drawing/2014/main" id="{72D8A4D0-0F44-4BEA-82B9-6230CD7BE9FC}"/>
              </a:ext>
            </a:extLst>
          </p:cNvPr>
          <p:cNvSpPr/>
          <p:nvPr/>
        </p:nvSpPr>
        <p:spPr>
          <a:xfrm>
            <a:off x="135467" y="3429000"/>
            <a:ext cx="2827866" cy="592667"/>
          </a:xfrm>
          <a:prstGeom prst="rect">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19392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6379B-59C6-40A7-A603-E95C40E7CC33}"/>
              </a:ext>
            </a:extLst>
          </p:cNvPr>
          <p:cNvSpPr>
            <a:spLocks noGrp="1"/>
          </p:cNvSpPr>
          <p:nvPr>
            <p:ph type="title"/>
          </p:nvPr>
        </p:nvSpPr>
        <p:spPr/>
        <p:txBody>
          <a:bodyPr>
            <a:normAutofit/>
          </a:bodyPr>
          <a:lstStyle/>
          <a:p>
            <a:r>
              <a:rPr lang="en-US" sz="3200" dirty="0"/>
              <a:t>If Shipping is included on the Credit Memo</a:t>
            </a:r>
          </a:p>
        </p:txBody>
      </p:sp>
      <p:sp>
        <p:nvSpPr>
          <p:cNvPr id="3" name="Content Placeholder 2">
            <a:extLst>
              <a:ext uri="{FF2B5EF4-FFF2-40B4-BE49-F238E27FC236}">
                <a16:creationId xmlns:a16="http://schemas.microsoft.com/office/drawing/2014/main" id="{EDE17F63-B392-4805-978E-A315C137E18B}"/>
              </a:ext>
            </a:extLst>
          </p:cNvPr>
          <p:cNvSpPr>
            <a:spLocks noGrp="1"/>
          </p:cNvSpPr>
          <p:nvPr>
            <p:ph idx="1"/>
          </p:nvPr>
        </p:nvSpPr>
        <p:spPr>
          <a:xfrm>
            <a:off x="609600" y="1762957"/>
            <a:ext cx="6197600" cy="4363208"/>
          </a:xfrm>
        </p:spPr>
        <p:txBody>
          <a:bodyPr>
            <a:normAutofit/>
          </a:bodyPr>
          <a:lstStyle/>
          <a:p>
            <a:r>
              <a:rPr lang="en-US" sz="2400" dirty="0"/>
              <a:t>You need to separate the shipping credit from the item price credit when creating the credit memo.  Only the negative item price (even if it is partial) is included in Step 4.</a:t>
            </a:r>
          </a:p>
          <a:p>
            <a:pPr marL="0" indent="0">
              <a:buNone/>
            </a:pPr>
            <a:r>
              <a:rPr lang="en-US" sz="2400" dirty="0"/>
              <a:t>5.  If there is shipping, click the Discount, Tax, Shipping &amp; Handling Box.  Enter the shipping amount as a negative in the box.  The item price plus shipping should equal the total CM amount.</a:t>
            </a:r>
          </a:p>
          <a:p>
            <a:pPr marL="0" indent="0">
              <a:buNone/>
            </a:pPr>
            <a:r>
              <a:rPr lang="en-US" sz="2400" dirty="0"/>
              <a:t>6.  To complete the CM, click Complete in the upper right corner: </a:t>
            </a:r>
          </a:p>
        </p:txBody>
      </p:sp>
      <p:pic>
        <p:nvPicPr>
          <p:cNvPr id="4" name="Picture 3">
            <a:extLst>
              <a:ext uri="{FF2B5EF4-FFF2-40B4-BE49-F238E27FC236}">
                <a16:creationId xmlns:a16="http://schemas.microsoft.com/office/drawing/2014/main" id="{941474F0-93BC-4AEE-85D0-BE3E317649F7}"/>
              </a:ext>
            </a:extLst>
          </p:cNvPr>
          <p:cNvPicPr>
            <a:picLocks noChangeAspect="1"/>
          </p:cNvPicPr>
          <p:nvPr/>
        </p:nvPicPr>
        <p:blipFill>
          <a:blip r:embed="rId2"/>
          <a:stretch>
            <a:fillRect/>
          </a:stretch>
        </p:blipFill>
        <p:spPr>
          <a:xfrm>
            <a:off x="6807200" y="1888747"/>
            <a:ext cx="4320852" cy="4363209"/>
          </a:xfrm>
          <a:prstGeom prst="rect">
            <a:avLst/>
          </a:prstGeom>
        </p:spPr>
      </p:pic>
      <p:cxnSp>
        <p:nvCxnSpPr>
          <p:cNvPr id="6" name="Straight Arrow Connector 5">
            <a:extLst>
              <a:ext uri="{FF2B5EF4-FFF2-40B4-BE49-F238E27FC236}">
                <a16:creationId xmlns:a16="http://schemas.microsoft.com/office/drawing/2014/main" id="{E9F8F070-E6C0-486B-AEB0-8EA8656F5D53}"/>
              </a:ext>
            </a:extLst>
          </p:cNvPr>
          <p:cNvCxnSpPr/>
          <p:nvPr/>
        </p:nvCxnSpPr>
        <p:spPr>
          <a:xfrm>
            <a:off x="7780867" y="2794000"/>
            <a:ext cx="0" cy="389467"/>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8" name="Straight Arrow Connector 7">
            <a:extLst>
              <a:ext uri="{FF2B5EF4-FFF2-40B4-BE49-F238E27FC236}">
                <a16:creationId xmlns:a16="http://schemas.microsoft.com/office/drawing/2014/main" id="{D9522720-FFD7-4163-BA32-80945B617E1D}"/>
              </a:ext>
            </a:extLst>
          </p:cNvPr>
          <p:cNvCxnSpPr/>
          <p:nvPr/>
        </p:nvCxnSpPr>
        <p:spPr>
          <a:xfrm flipH="1">
            <a:off x="8633193" y="5170709"/>
            <a:ext cx="948266" cy="474134"/>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pic>
        <p:nvPicPr>
          <p:cNvPr id="9" name="Picture 8">
            <a:extLst>
              <a:ext uri="{FF2B5EF4-FFF2-40B4-BE49-F238E27FC236}">
                <a16:creationId xmlns:a16="http://schemas.microsoft.com/office/drawing/2014/main" id="{04067F6A-F4F2-4985-8FF1-58C488A69A79}"/>
              </a:ext>
            </a:extLst>
          </p:cNvPr>
          <p:cNvPicPr>
            <a:picLocks noChangeAspect="1"/>
          </p:cNvPicPr>
          <p:nvPr/>
        </p:nvPicPr>
        <p:blipFill>
          <a:blip r:embed="rId3"/>
          <a:stretch>
            <a:fillRect/>
          </a:stretch>
        </p:blipFill>
        <p:spPr>
          <a:xfrm>
            <a:off x="997710" y="5921139"/>
            <a:ext cx="4286848" cy="743054"/>
          </a:xfrm>
          <a:prstGeom prst="rect">
            <a:avLst/>
          </a:prstGeom>
        </p:spPr>
      </p:pic>
      <p:cxnSp>
        <p:nvCxnSpPr>
          <p:cNvPr id="13" name="Straight Arrow Connector 12">
            <a:extLst>
              <a:ext uri="{FF2B5EF4-FFF2-40B4-BE49-F238E27FC236}">
                <a16:creationId xmlns:a16="http://schemas.microsoft.com/office/drawing/2014/main" id="{4119D349-5AB9-4930-A2FF-DDE469B94B68}"/>
              </a:ext>
            </a:extLst>
          </p:cNvPr>
          <p:cNvCxnSpPr>
            <a:cxnSpLocks/>
          </p:cNvCxnSpPr>
          <p:nvPr/>
        </p:nvCxnSpPr>
        <p:spPr>
          <a:xfrm>
            <a:off x="3674534" y="5520267"/>
            <a:ext cx="0" cy="541866"/>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64295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D24FC-6504-4D18-B93B-15E9F16B9D69}"/>
              </a:ext>
            </a:extLst>
          </p:cNvPr>
          <p:cNvSpPr>
            <a:spLocks noGrp="1"/>
          </p:cNvSpPr>
          <p:nvPr>
            <p:ph type="title"/>
          </p:nvPr>
        </p:nvSpPr>
        <p:spPr/>
        <p:txBody>
          <a:bodyPr/>
          <a:lstStyle/>
          <a:p>
            <a:r>
              <a:rPr lang="en-US" dirty="0"/>
              <a:t>What to do if the PO is closed</a:t>
            </a:r>
          </a:p>
        </p:txBody>
      </p:sp>
      <p:sp>
        <p:nvSpPr>
          <p:cNvPr id="3" name="Content Placeholder 2">
            <a:extLst>
              <a:ext uri="{FF2B5EF4-FFF2-40B4-BE49-F238E27FC236}">
                <a16:creationId xmlns:a16="http://schemas.microsoft.com/office/drawing/2014/main" id="{ED6A1428-5DFA-4C05-894D-ACC673E3CB2E}"/>
              </a:ext>
            </a:extLst>
          </p:cNvPr>
          <p:cNvSpPr>
            <a:spLocks noGrp="1"/>
          </p:cNvSpPr>
          <p:nvPr>
            <p:ph idx="1"/>
          </p:nvPr>
        </p:nvSpPr>
        <p:spPr/>
        <p:txBody>
          <a:bodyPr/>
          <a:lstStyle/>
          <a:p>
            <a:r>
              <a:rPr lang="en-US" dirty="0"/>
              <a:t>AP cannot process an invoice or credit memo if the PO is closed.  Do not request that Procurement close a PO if there is an outstanding invoice or CM. Also, you cannot create a CM or enter receipts if the PO is closed.  </a:t>
            </a:r>
          </a:p>
          <a:p>
            <a:r>
              <a:rPr lang="en-US" dirty="0"/>
              <a:t>If the PO is closed, please submit an RT ticket in the Procurement queue and request that it be re-opened.  AP cannot re-open a PO.</a:t>
            </a:r>
          </a:p>
        </p:txBody>
      </p:sp>
    </p:spTree>
    <p:extLst>
      <p:ext uri="{BB962C8B-B14F-4D97-AF65-F5344CB8AC3E}">
        <p14:creationId xmlns:p14="http://schemas.microsoft.com/office/powerpoint/2010/main" val="352378503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372</TotalTime>
  <Words>1059</Words>
  <Application>Microsoft Office PowerPoint</Application>
  <PresentationFormat>Widescreen</PresentationFormat>
  <Paragraphs>51</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1_Office Theme</vt:lpstr>
      <vt:lpstr>PAW CREDIT MEMOS and What to Do About Them!</vt:lpstr>
      <vt:lpstr>You get this email message from AP</vt:lpstr>
      <vt:lpstr>What is a Credit Memo (CM)?</vt:lpstr>
      <vt:lpstr>Example of System Credit Memos</vt:lpstr>
      <vt:lpstr>How to create an credit memo for a Non-Punchout Supplier</vt:lpstr>
      <vt:lpstr>PowerPoint Presentation</vt:lpstr>
      <vt:lpstr>PowerPoint Presentation</vt:lpstr>
      <vt:lpstr>If Shipping is included on the Credit Memo</vt:lpstr>
      <vt:lpstr>What to do if the PO is closed</vt:lpstr>
      <vt:lpstr>When to add received, returned or canceled receipts</vt:lpstr>
      <vt:lpstr>In this example, we have an invoice and a credit memo and no receipts.  If you received the item and returned it, enter a received receipt, then enter a returned receipt (you cannot return an item you haven’t received).  If you never received the item, enter a canceled receipt.  </vt:lpstr>
      <vt:lpstr>Entering Quantity Receipts</vt:lpstr>
      <vt:lpstr>2.  Choose Create Quantity Receipt.</vt:lpstr>
      <vt:lpstr>Check the Results!!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PAW CREDIT MEMOS and Returned/Canceled Receipts</dc:title>
  <dc:creator>Gayle Chapman</dc:creator>
  <cp:lastModifiedBy>Gayle Chapman</cp:lastModifiedBy>
  <cp:revision>26</cp:revision>
  <dcterms:created xsi:type="dcterms:W3CDTF">2024-10-01T14:04:11Z</dcterms:created>
  <dcterms:modified xsi:type="dcterms:W3CDTF">2024-10-01T20:16:14Z</dcterms:modified>
</cp:coreProperties>
</file>