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48"/>
  </p:notesMasterIdLst>
  <p:sldIdLst>
    <p:sldId id="324" r:id="rId2"/>
    <p:sldId id="256" r:id="rId3"/>
    <p:sldId id="257" r:id="rId4"/>
    <p:sldId id="332" r:id="rId5"/>
    <p:sldId id="260" r:id="rId6"/>
    <p:sldId id="326" r:id="rId7"/>
    <p:sldId id="262" r:id="rId8"/>
    <p:sldId id="264" r:id="rId9"/>
    <p:sldId id="265" r:id="rId10"/>
    <p:sldId id="266" r:id="rId11"/>
    <p:sldId id="267" r:id="rId12"/>
    <p:sldId id="268" r:id="rId13"/>
    <p:sldId id="269" r:id="rId14"/>
    <p:sldId id="271" r:id="rId15"/>
    <p:sldId id="272" r:id="rId16"/>
    <p:sldId id="273" r:id="rId17"/>
    <p:sldId id="274" r:id="rId18"/>
    <p:sldId id="275" r:id="rId19"/>
    <p:sldId id="276" r:id="rId20"/>
    <p:sldId id="277" r:id="rId21"/>
    <p:sldId id="278" r:id="rId22"/>
    <p:sldId id="279" r:id="rId23"/>
    <p:sldId id="333" r:id="rId24"/>
    <p:sldId id="327" r:id="rId25"/>
    <p:sldId id="328" r:id="rId26"/>
    <p:sldId id="329" r:id="rId27"/>
    <p:sldId id="285" r:id="rId28"/>
    <p:sldId id="286" r:id="rId29"/>
    <p:sldId id="287" r:id="rId30"/>
    <p:sldId id="294" r:id="rId31"/>
    <p:sldId id="295" r:id="rId32"/>
    <p:sldId id="288" r:id="rId33"/>
    <p:sldId id="289" r:id="rId34"/>
    <p:sldId id="290" r:id="rId35"/>
    <p:sldId id="291" r:id="rId36"/>
    <p:sldId id="292" r:id="rId37"/>
    <p:sldId id="293" r:id="rId38"/>
    <p:sldId id="299" r:id="rId39"/>
    <p:sldId id="300" r:id="rId40"/>
    <p:sldId id="301" r:id="rId41"/>
    <p:sldId id="296" r:id="rId42"/>
    <p:sldId id="297" r:id="rId43"/>
    <p:sldId id="330" r:id="rId44"/>
    <p:sldId id="331" r:id="rId45"/>
    <p:sldId id="308" r:id="rId46"/>
    <p:sldId id="325" r:id="rId47"/>
  </p:sldIdLst>
  <p:sldSz cx="9144000" cy="5143500" type="screen16x9"/>
  <p:notesSz cx="6858000" cy="9144000"/>
  <p:embeddedFontLst>
    <p:embeddedFont>
      <p:font typeface="Merriweather" panose="00000500000000000000" pitchFamily="2" charset="0"/>
      <p:regular r:id="rId49"/>
      <p:bold r:id="rId50"/>
      <p:italic r:id="rId51"/>
      <p:boldItalic r:id="rId52"/>
    </p:embeddedFont>
    <p:embeddedFont>
      <p:font typeface="Roboto" panose="02000000000000000000" pitchFamily="2"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7DBDF277-9277-4F29-99A7-D4B5261F90D3}">
          <p14:sldIdLst>
            <p14:sldId id="324"/>
            <p14:sldId id="256"/>
            <p14:sldId id="257"/>
            <p14:sldId id="332"/>
            <p14:sldId id="260"/>
            <p14:sldId id="326"/>
            <p14:sldId id="262"/>
            <p14:sldId id="264"/>
            <p14:sldId id="265"/>
            <p14:sldId id="266"/>
            <p14:sldId id="267"/>
            <p14:sldId id="268"/>
            <p14:sldId id="269"/>
            <p14:sldId id="271"/>
            <p14:sldId id="272"/>
            <p14:sldId id="273"/>
            <p14:sldId id="274"/>
            <p14:sldId id="275"/>
            <p14:sldId id="276"/>
            <p14:sldId id="277"/>
            <p14:sldId id="278"/>
            <p14:sldId id="279"/>
            <p14:sldId id="333"/>
            <p14:sldId id="327"/>
            <p14:sldId id="328"/>
            <p14:sldId id="329"/>
            <p14:sldId id="285"/>
            <p14:sldId id="286"/>
            <p14:sldId id="287"/>
            <p14:sldId id="294"/>
            <p14:sldId id="295"/>
            <p14:sldId id="288"/>
            <p14:sldId id="289"/>
            <p14:sldId id="290"/>
            <p14:sldId id="291"/>
            <p14:sldId id="292"/>
            <p14:sldId id="293"/>
            <p14:sldId id="299"/>
            <p14:sldId id="300"/>
            <p14:sldId id="301"/>
            <p14:sldId id="296"/>
            <p14:sldId id="297"/>
            <p14:sldId id="330"/>
            <p14:sldId id="331"/>
            <p14:sldId id="308"/>
            <p14:sldId id="325"/>
          </p14:sldIdLst>
        </p14:section>
      </p14:sectionLst>
    </p:ex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C4727A-A6CC-47AB-9B61-51D7E8252246}" v="52" dt="2026-08-31T18:00:34.037"/>
  </p1510:revLst>
</p1510:revInfo>
</file>

<file path=ppt/tableStyles.xml><?xml version="1.0" encoding="utf-8"?>
<a:tblStyleLst xmlns:a="http://schemas.openxmlformats.org/drawingml/2006/main" def="{AE3EED19-CE87-496D-8B28-9E90EAFC55AF}">
  <a:tblStyle styleId="{AE3EED19-CE87-496D-8B28-9E90EAFC55AF}"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298" autoAdjust="0"/>
  </p:normalViewPr>
  <p:slideViewPr>
    <p:cSldViewPr snapToGrid="0">
      <p:cViewPr varScale="1">
        <p:scale>
          <a:sx n="116" d="100"/>
          <a:sy n="116" d="100"/>
        </p:scale>
        <p:origin x="1464"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viewProps" Target="viewProps.xml"/><Relationship Id="rId5" Type="http://schemas.openxmlformats.org/officeDocument/2006/relationships/slide" Target="slides/slide4.xml"/><Relationship Id="rId61"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etta Butler" userId="38033725818_tp_box_2" providerId="OAuth2" clId="{C2C92718-5CC3-471A-AC24-AE5B983F78AE}"/>
    <pc:docChg chg="undo custSel addSld delSld modSld sldOrd modMainMaster modSection">
      <pc:chgData name="Rosetta Butler" userId="38033725818_tp_box_2" providerId="OAuth2" clId="{C2C92718-5CC3-471A-AC24-AE5B983F78AE}" dt="2026-08-31T18:02:49.610" v="4112" actId="6549"/>
      <pc:docMkLst>
        <pc:docMk/>
      </pc:docMkLst>
      <pc:sldChg chg="modSp mod modNotesTx">
        <pc:chgData name="Rosetta Butler" userId="38033725818_tp_box_2" providerId="OAuth2" clId="{C2C92718-5CC3-471A-AC24-AE5B983F78AE}" dt="2026-08-31T16:37:17.252" v="1954" actId="20577"/>
        <pc:sldMkLst>
          <pc:docMk/>
          <pc:sldMk cId="0" sldId="256"/>
        </pc:sldMkLst>
        <pc:spChg chg="mod">
          <ac:chgData name="Rosetta Butler" userId="38033725818_tp_box_2" providerId="OAuth2" clId="{C2C92718-5CC3-471A-AC24-AE5B983F78AE}" dt="2026-08-26T17:35:29.626" v="41" actId="255"/>
          <ac:spMkLst>
            <pc:docMk/>
            <pc:sldMk cId="0" sldId="256"/>
            <ac:spMk id="70" creationId="{00000000-0000-0000-0000-000000000000}"/>
          </ac:spMkLst>
        </pc:spChg>
        <pc:spChg chg="mod">
          <ac:chgData name="Rosetta Butler" userId="38033725818_tp_box_2" providerId="OAuth2" clId="{C2C92718-5CC3-471A-AC24-AE5B983F78AE}" dt="2026-08-26T17:35:42.733" v="45" actId="1076"/>
          <ac:spMkLst>
            <pc:docMk/>
            <pc:sldMk cId="0" sldId="256"/>
            <ac:spMk id="71" creationId="{00000000-0000-0000-0000-000000000000}"/>
          </ac:spMkLst>
        </pc:spChg>
        <pc:spChg chg="mod">
          <ac:chgData name="Rosetta Butler" userId="38033725818_tp_box_2" providerId="OAuth2" clId="{C2C92718-5CC3-471A-AC24-AE5B983F78AE}" dt="2026-08-26T17:51:15.656" v="258" actId="1076"/>
          <ac:spMkLst>
            <pc:docMk/>
            <pc:sldMk cId="0" sldId="256"/>
            <ac:spMk id="72" creationId="{00000000-0000-0000-0000-000000000000}"/>
          </ac:spMkLst>
        </pc:spChg>
      </pc:sldChg>
      <pc:sldChg chg="addSp delSp modSp mod modNotesTx">
        <pc:chgData name="Rosetta Butler" userId="38033725818_tp_box_2" providerId="OAuth2" clId="{C2C92718-5CC3-471A-AC24-AE5B983F78AE}" dt="2026-08-31T16:44:22.832" v="2134" actId="5793"/>
        <pc:sldMkLst>
          <pc:docMk/>
          <pc:sldMk cId="0" sldId="257"/>
        </pc:sldMkLst>
        <pc:spChg chg="mod">
          <ac:chgData name="Rosetta Butler" userId="38033725818_tp_box_2" providerId="OAuth2" clId="{C2C92718-5CC3-471A-AC24-AE5B983F78AE}" dt="2026-08-31T16:39:00.890" v="1986" actId="27636"/>
          <ac:spMkLst>
            <pc:docMk/>
            <pc:sldMk cId="0" sldId="257"/>
            <ac:spMk id="3" creationId="{0E15E963-C536-2371-E2BF-09522B847395}"/>
          </ac:spMkLst>
        </pc:spChg>
        <pc:picChg chg="add mod">
          <ac:chgData name="Rosetta Butler" userId="38033725818_tp_box_2" providerId="OAuth2" clId="{C2C92718-5CC3-471A-AC24-AE5B983F78AE}" dt="2026-08-31T16:38:22.096" v="1972" actId="1076"/>
          <ac:picMkLst>
            <pc:docMk/>
            <pc:sldMk cId="0" sldId="257"/>
            <ac:picMk id="2" creationId="{A4FE79AE-EAE0-B77B-060F-2F3F958DC4D9}"/>
          </ac:picMkLst>
        </pc:picChg>
        <pc:picChg chg="add del mod">
          <ac:chgData name="Rosetta Butler" userId="38033725818_tp_box_2" providerId="OAuth2" clId="{C2C92718-5CC3-471A-AC24-AE5B983F78AE}" dt="2026-08-31T16:38:36.451" v="1979" actId="478"/>
          <ac:picMkLst>
            <pc:docMk/>
            <pc:sldMk cId="0" sldId="257"/>
            <ac:picMk id="4" creationId="{F4DCD4B1-F732-0C0D-0E71-0356D4841BA5}"/>
          </ac:picMkLst>
        </pc:picChg>
        <pc:picChg chg="add mod">
          <ac:chgData name="Rosetta Butler" userId="38033725818_tp_box_2" providerId="OAuth2" clId="{C2C92718-5CC3-471A-AC24-AE5B983F78AE}" dt="2026-08-31T16:39:05.726" v="1988" actId="1076"/>
          <ac:picMkLst>
            <pc:docMk/>
            <pc:sldMk cId="0" sldId="257"/>
            <ac:picMk id="6" creationId="{CABF1BCB-A07D-8339-B776-262082BCFFEC}"/>
          </ac:picMkLst>
        </pc:picChg>
      </pc:sldChg>
      <pc:sldChg chg="del">
        <pc:chgData name="Rosetta Butler" userId="38033725818_tp_box_2" providerId="OAuth2" clId="{C2C92718-5CC3-471A-AC24-AE5B983F78AE}" dt="2026-08-31T16:39:11.814" v="1989" actId="2696"/>
        <pc:sldMkLst>
          <pc:docMk/>
          <pc:sldMk cId="0" sldId="258"/>
        </pc:sldMkLst>
      </pc:sldChg>
      <pc:sldChg chg="del">
        <pc:chgData name="Rosetta Butler" userId="38033725818_tp_box_2" providerId="OAuth2" clId="{C2C92718-5CC3-471A-AC24-AE5B983F78AE}" dt="2026-08-31T16:39:21.507" v="1990" actId="2696"/>
        <pc:sldMkLst>
          <pc:docMk/>
          <pc:sldMk cId="0" sldId="259"/>
        </pc:sldMkLst>
      </pc:sldChg>
      <pc:sldChg chg="addSp delSp modSp mod modClrScheme chgLayout modNotesTx">
        <pc:chgData name="Rosetta Butler" userId="38033725818_tp_box_2" providerId="OAuth2" clId="{C2C92718-5CC3-471A-AC24-AE5B983F78AE}" dt="2026-08-31T17:47:48.962" v="3780" actId="20577"/>
        <pc:sldMkLst>
          <pc:docMk/>
          <pc:sldMk cId="0" sldId="260"/>
        </pc:sldMkLst>
        <pc:spChg chg="mod">
          <ac:chgData name="Rosetta Butler" userId="38033725818_tp_box_2" providerId="OAuth2" clId="{C2C92718-5CC3-471A-AC24-AE5B983F78AE}" dt="2026-08-31T17:47:48.962" v="3780" actId="20577"/>
          <ac:spMkLst>
            <pc:docMk/>
            <pc:sldMk cId="0" sldId="260"/>
            <ac:spMk id="98" creationId="{00000000-0000-0000-0000-000000000000}"/>
          </ac:spMkLst>
        </pc:spChg>
        <pc:graphicFrameChg chg="add mod modGraphic">
          <ac:chgData name="Rosetta Butler" userId="38033725818_tp_box_2" providerId="OAuth2" clId="{C2C92718-5CC3-471A-AC24-AE5B983F78AE}" dt="2026-08-31T17:47:36.460" v="3777" actId="20577"/>
          <ac:graphicFrameMkLst>
            <pc:docMk/>
            <pc:sldMk cId="0" sldId="260"/>
            <ac:graphicFrameMk id="103" creationId="{6C2B6CB2-4A88-69A2-6831-10B54FBB10BD}"/>
          </ac:graphicFrameMkLst>
        </pc:graphicFrameChg>
      </pc:sldChg>
      <pc:sldChg chg="modNotesTx">
        <pc:chgData name="Rosetta Butler" userId="38033725818_tp_box_2" providerId="OAuth2" clId="{C2C92718-5CC3-471A-AC24-AE5B983F78AE}" dt="2026-08-31T16:52:39.888" v="2397" actId="13926"/>
        <pc:sldMkLst>
          <pc:docMk/>
          <pc:sldMk cId="0" sldId="262"/>
        </pc:sldMkLst>
      </pc:sldChg>
      <pc:sldChg chg="modNotesTx">
        <pc:chgData name="Rosetta Butler" userId="38033725818_tp_box_2" providerId="OAuth2" clId="{C2C92718-5CC3-471A-AC24-AE5B983F78AE}" dt="2026-08-31T16:55:11.165" v="2402" actId="20577"/>
        <pc:sldMkLst>
          <pc:docMk/>
          <pc:sldMk cId="0" sldId="264"/>
        </pc:sldMkLst>
      </pc:sldChg>
      <pc:sldChg chg="modNotesTx">
        <pc:chgData name="Rosetta Butler" userId="38033725818_tp_box_2" providerId="OAuth2" clId="{C2C92718-5CC3-471A-AC24-AE5B983F78AE}" dt="2026-08-31T16:59:59.644" v="2449" actId="20577"/>
        <pc:sldMkLst>
          <pc:docMk/>
          <pc:sldMk cId="0" sldId="265"/>
        </pc:sldMkLst>
      </pc:sldChg>
      <pc:sldChg chg="addSp delSp modSp mod modClrScheme chgLayout modNotesTx">
        <pc:chgData name="Rosetta Butler" userId="38033725818_tp_box_2" providerId="OAuth2" clId="{C2C92718-5CC3-471A-AC24-AE5B983F78AE}" dt="2026-08-31T17:04:46.957" v="2537" actId="5793"/>
        <pc:sldMkLst>
          <pc:docMk/>
          <pc:sldMk cId="0" sldId="266"/>
        </pc:sldMkLst>
        <pc:spChg chg="mod">
          <ac:chgData name="Rosetta Butler" userId="38033725818_tp_box_2" providerId="OAuth2" clId="{C2C92718-5CC3-471A-AC24-AE5B983F78AE}" dt="2026-08-27T16:26:42.987" v="1268" actId="122"/>
          <ac:spMkLst>
            <pc:docMk/>
            <pc:sldMk cId="0" sldId="266"/>
            <ac:spMk id="191" creationId="{00000000-0000-0000-0000-000000000000}"/>
          </ac:spMkLst>
        </pc:spChg>
        <pc:spChg chg="add del mod">
          <ac:chgData name="Rosetta Butler" userId="38033725818_tp_box_2" providerId="OAuth2" clId="{C2C92718-5CC3-471A-AC24-AE5B983F78AE}" dt="2026-08-27T16:26:36.050" v="1267" actId="27636"/>
          <ac:spMkLst>
            <pc:docMk/>
            <pc:sldMk cId="0" sldId="266"/>
            <ac:spMk id="192" creationId="{00000000-0000-0000-0000-000000000000}"/>
          </ac:spMkLst>
        </pc:spChg>
      </pc:sldChg>
      <pc:sldChg chg="addSp delSp modSp mod modClrScheme chgLayout modNotesTx">
        <pc:chgData name="Rosetta Butler" userId="38033725818_tp_box_2" providerId="OAuth2" clId="{C2C92718-5CC3-471A-AC24-AE5B983F78AE}" dt="2026-08-31T17:05:00.411" v="2542" actId="20577"/>
        <pc:sldMkLst>
          <pc:docMk/>
          <pc:sldMk cId="0" sldId="267"/>
        </pc:sldMkLst>
        <pc:spChg chg="mod">
          <ac:chgData name="Rosetta Butler" userId="38033725818_tp_box_2" providerId="OAuth2" clId="{C2C92718-5CC3-471A-AC24-AE5B983F78AE}" dt="2026-08-27T16:27:30.631" v="1277" actId="14100"/>
          <ac:spMkLst>
            <pc:docMk/>
            <pc:sldMk cId="0" sldId="267"/>
            <ac:spMk id="198" creationId="{00000000-0000-0000-0000-000000000000}"/>
          </ac:spMkLst>
        </pc:spChg>
        <pc:spChg chg="add">
          <ac:chgData name="Rosetta Butler" userId="38033725818_tp_box_2" providerId="OAuth2" clId="{C2C92718-5CC3-471A-AC24-AE5B983F78AE}" dt="2026-08-27T16:27:12.809" v="1271" actId="26606"/>
          <ac:spMkLst>
            <pc:docMk/>
            <pc:sldMk cId="0" sldId="267"/>
            <ac:spMk id="203" creationId="{00000000-0000-0000-0000-000000000000}"/>
          </ac:spMkLst>
        </pc:spChg>
      </pc:sldChg>
      <pc:sldChg chg="addSp delSp modSp mod modClrScheme chgLayout modNotesTx">
        <pc:chgData name="Rosetta Butler" userId="38033725818_tp_box_2" providerId="OAuth2" clId="{C2C92718-5CC3-471A-AC24-AE5B983F78AE}" dt="2026-08-31T17:05:07.874" v="2546" actId="20577"/>
        <pc:sldMkLst>
          <pc:docMk/>
          <pc:sldMk cId="0" sldId="268"/>
        </pc:sldMkLst>
        <pc:spChg chg="mod">
          <ac:chgData name="Rosetta Butler" userId="38033725818_tp_box_2" providerId="OAuth2" clId="{C2C92718-5CC3-471A-AC24-AE5B983F78AE}" dt="2026-08-27T16:28:14.593" v="1290" actId="122"/>
          <ac:spMkLst>
            <pc:docMk/>
            <pc:sldMk cId="0" sldId="268"/>
            <ac:spMk id="205" creationId="{00000000-0000-0000-0000-000000000000}"/>
          </ac:spMkLst>
        </pc:spChg>
        <pc:graphicFrameChg chg="add mod">
          <ac:chgData name="Rosetta Butler" userId="38033725818_tp_box_2" providerId="OAuth2" clId="{C2C92718-5CC3-471A-AC24-AE5B983F78AE}" dt="2026-08-27T16:28:25.735" v="1291"/>
          <ac:graphicFrameMkLst>
            <pc:docMk/>
            <pc:sldMk cId="0" sldId="268"/>
            <ac:graphicFrameMk id="214" creationId="{41D4E97E-9358-4AB4-699D-7F6ABE309598}"/>
          </ac:graphicFrameMkLst>
        </pc:graphicFrameChg>
      </pc:sldChg>
      <pc:sldChg chg="modSp mod modNotesTx">
        <pc:chgData name="Rosetta Butler" userId="38033725818_tp_box_2" providerId="OAuth2" clId="{C2C92718-5CC3-471A-AC24-AE5B983F78AE}" dt="2026-08-31T17:05:19.633" v="2550" actId="20577"/>
        <pc:sldMkLst>
          <pc:docMk/>
          <pc:sldMk cId="0" sldId="269"/>
        </pc:sldMkLst>
        <pc:spChg chg="mod">
          <ac:chgData name="Rosetta Butler" userId="38033725818_tp_box_2" providerId="OAuth2" clId="{C2C92718-5CC3-471A-AC24-AE5B983F78AE}" dt="2026-08-27T14:52:24.914" v="1079"/>
          <ac:spMkLst>
            <pc:docMk/>
            <pc:sldMk cId="0" sldId="269"/>
            <ac:spMk id="212" creationId="{00000000-0000-0000-0000-000000000000}"/>
          </ac:spMkLst>
        </pc:spChg>
      </pc:sldChg>
      <pc:sldChg chg="modSp mod modNotesTx">
        <pc:chgData name="Rosetta Butler" userId="38033725818_tp_box_2" providerId="OAuth2" clId="{C2C92718-5CC3-471A-AC24-AE5B983F78AE}" dt="2026-08-31T17:05:28.027" v="2560" actId="20577"/>
        <pc:sldMkLst>
          <pc:docMk/>
          <pc:sldMk cId="0" sldId="271"/>
        </pc:sldMkLst>
        <pc:spChg chg="mod">
          <ac:chgData name="Rosetta Butler" userId="38033725818_tp_box_2" providerId="OAuth2" clId="{C2C92718-5CC3-471A-AC24-AE5B983F78AE}" dt="2026-08-27T14:52:24.914" v="1079"/>
          <ac:spMkLst>
            <pc:docMk/>
            <pc:sldMk cId="0" sldId="271"/>
            <ac:spMk id="224" creationId="{00000000-0000-0000-0000-000000000000}"/>
          </ac:spMkLst>
        </pc:spChg>
        <pc:spChg chg="mod">
          <ac:chgData name="Rosetta Butler" userId="38033725818_tp_box_2" providerId="OAuth2" clId="{C2C92718-5CC3-471A-AC24-AE5B983F78AE}" dt="2026-08-27T14:52:24.914" v="1079"/>
          <ac:spMkLst>
            <pc:docMk/>
            <pc:sldMk cId="0" sldId="271"/>
            <ac:spMk id="225" creationId="{00000000-0000-0000-0000-000000000000}"/>
          </ac:spMkLst>
        </pc:spChg>
      </pc:sldChg>
      <pc:sldChg chg="modSp modNotesTx">
        <pc:chgData name="Rosetta Butler" userId="38033725818_tp_box_2" providerId="OAuth2" clId="{C2C92718-5CC3-471A-AC24-AE5B983F78AE}" dt="2026-08-31T17:05:31.692" v="2564" actId="20577"/>
        <pc:sldMkLst>
          <pc:docMk/>
          <pc:sldMk cId="0" sldId="272"/>
        </pc:sldMkLst>
        <pc:spChg chg="mod">
          <ac:chgData name="Rosetta Butler" userId="38033725818_tp_box_2" providerId="OAuth2" clId="{C2C92718-5CC3-471A-AC24-AE5B983F78AE}" dt="2026-08-27T14:52:24.914" v="1079"/>
          <ac:spMkLst>
            <pc:docMk/>
            <pc:sldMk cId="0" sldId="272"/>
            <ac:spMk id="230" creationId="{00000000-0000-0000-0000-000000000000}"/>
          </ac:spMkLst>
        </pc:spChg>
      </pc:sldChg>
      <pc:sldChg chg="modSp modNotesTx">
        <pc:chgData name="Rosetta Butler" userId="38033725818_tp_box_2" providerId="OAuth2" clId="{C2C92718-5CC3-471A-AC24-AE5B983F78AE}" dt="2026-08-31T17:05:38.950" v="2574" actId="20577"/>
        <pc:sldMkLst>
          <pc:docMk/>
          <pc:sldMk cId="0" sldId="273"/>
        </pc:sldMkLst>
        <pc:spChg chg="mod">
          <ac:chgData name="Rosetta Butler" userId="38033725818_tp_box_2" providerId="OAuth2" clId="{C2C92718-5CC3-471A-AC24-AE5B983F78AE}" dt="2026-08-27T14:52:24.914" v="1079"/>
          <ac:spMkLst>
            <pc:docMk/>
            <pc:sldMk cId="0" sldId="273"/>
            <ac:spMk id="236" creationId="{00000000-0000-0000-0000-000000000000}"/>
          </ac:spMkLst>
        </pc:spChg>
      </pc:sldChg>
      <pc:sldChg chg="modSp mod modNotesTx">
        <pc:chgData name="Rosetta Butler" userId="38033725818_tp_box_2" providerId="OAuth2" clId="{C2C92718-5CC3-471A-AC24-AE5B983F78AE}" dt="2026-08-31T17:05:44.510" v="2583" actId="20577"/>
        <pc:sldMkLst>
          <pc:docMk/>
          <pc:sldMk cId="0" sldId="274"/>
        </pc:sldMkLst>
        <pc:spChg chg="mod">
          <ac:chgData name="Rosetta Butler" userId="38033725818_tp_box_2" providerId="OAuth2" clId="{C2C92718-5CC3-471A-AC24-AE5B983F78AE}" dt="2026-08-27T14:52:24.914" v="1079"/>
          <ac:spMkLst>
            <pc:docMk/>
            <pc:sldMk cId="0" sldId="274"/>
            <ac:spMk id="242" creationId="{00000000-0000-0000-0000-000000000000}"/>
          </ac:spMkLst>
        </pc:spChg>
        <pc:spChg chg="mod">
          <ac:chgData name="Rosetta Butler" userId="38033725818_tp_box_2" providerId="OAuth2" clId="{C2C92718-5CC3-471A-AC24-AE5B983F78AE}" dt="2026-08-27T14:52:24.914" v="1079"/>
          <ac:spMkLst>
            <pc:docMk/>
            <pc:sldMk cId="0" sldId="274"/>
            <ac:spMk id="243" creationId="{00000000-0000-0000-0000-000000000000}"/>
          </ac:spMkLst>
        </pc:spChg>
      </pc:sldChg>
      <pc:sldChg chg="modSp mod modNotesTx">
        <pc:chgData name="Rosetta Butler" userId="38033725818_tp_box_2" providerId="OAuth2" clId="{C2C92718-5CC3-471A-AC24-AE5B983F78AE}" dt="2026-08-31T17:05:48.654" v="2587" actId="20577"/>
        <pc:sldMkLst>
          <pc:docMk/>
          <pc:sldMk cId="0" sldId="275"/>
        </pc:sldMkLst>
        <pc:spChg chg="mod">
          <ac:chgData name="Rosetta Butler" userId="38033725818_tp_box_2" providerId="OAuth2" clId="{C2C92718-5CC3-471A-AC24-AE5B983F78AE}" dt="2026-08-27T14:52:24.914" v="1079"/>
          <ac:spMkLst>
            <pc:docMk/>
            <pc:sldMk cId="0" sldId="275"/>
            <ac:spMk id="248" creationId="{00000000-0000-0000-0000-000000000000}"/>
          </ac:spMkLst>
        </pc:spChg>
        <pc:spChg chg="mod">
          <ac:chgData name="Rosetta Butler" userId="38033725818_tp_box_2" providerId="OAuth2" clId="{C2C92718-5CC3-471A-AC24-AE5B983F78AE}" dt="2026-08-27T14:52:24.914" v="1079"/>
          <ac:spMkLst>
            <pc:docMk/>
            <pc:sldMk cId="0" sldId="275"/>
            <ac:spMk id="249" creationId="{00000000-0000-0000-0000-000000000000}"/>
          </ac:spMkLst>
        </pc:spChg>
      </pc:sldChg>
      <pc:sldChg chg="modSp mod modNotesTx">
        <pc:chgData name="Rosetta Butler" userId="38033725818_tp_box_2" providerId="OAuth2" clId="{C2C92718-5CC3-471A-AC24-AE5B983F78AE}" dt="2026-08-31T17:05:52.310" v="2591" actId="20577"/>
        <pc:sldMkLst>
          <pc:docMk/>
          <pc:sldMk cId="0" sldId="276"/>
        </pc:sldMkLst>
        <pc:spChg chg="mod">
          <ac:chgData name="Rosetta Butler" userId="38033725818_tp_box_2" providerId="OAuth2" clId="{C2C92718-5CC3-471A-AC24-AE5B983F78AE}" dt="2026-08-27T14:52:24.914" v="1079"/>
          <ac:spMkLst>
            <pc:docMk/>
            <pc:sldMk cId="0" sldId="276"/>
            <ac:spMk id="255" creationId="{00000000-0000-0000-0000-000000000000}"/>
          </ac:spMkLst>
        </pc:spChg>
      </pc:sldChg>
      <pc:sldChg chg="modSp mod modNotesTx">
        <pc:chgData name="Rosetta Butler" userId="38033725818_tp_box_2" providerId="OAuth2" clId="{C2C92718-5CC3-471A-AC24-AE5B983F78AE}" dt="2026-08-31T17:05:56.795" v="2595" actId="20577"/>
        <pc:sldMkLst>
          <pc:docMk/>
          <pc:sldMk cId="0" sldId="277"/>
        </pc:sldMkLst>
        <pc:spChg chg="mod">
          <ac:chgData name="Rosetta Butler" userId="38033725818_tp_box_2" providerId="OAuth2" clId="{C2C92718-5CC3-471A-AC24-AE5B983F78AE}" dt="2026-08-27T14:52:24.914" v="1079"/>
          <ac:spMkLst>
            <pc:docMk/>
            <pc:sldMk cId="0" sldId="277"/>
            <ac:spMk id="261" creationId="{00000000-0000-0000-0000-000000000000}"/>
          </ac:spMkLst>
        </pc:spChg>
      </pc:sldChg>
      <pc:sldChg chg="modSp mod modNotesTx">
        <pc:chgData name="Rosetta Butler" userId="38033725818_tp_box_2" providerId="OAuth2" clId="{C2C92718-5CC3-471A-AC24-AE5B983F78AE}" dt="2026-08-31T17:06:00.186" v="2599" actId="20577"/>
        <pc:sldMkLst>
          <pc:docMk/>
          <pc:sldMk cId="0" sldId="278"/>
        </pc:sldMkLst>
        <pc:spChg chg="mod">
          <ac:chgData name="Rosetta Butler" userId="38033725818_tp_box_2" providerId="OAuth2" clId="{C2C92718-5CC3-471A-AC24-AE5B983F78AE}" dt="2026-08-27T14:52:24.914" v="1079"/>
          <ac:spMkLst>
            <pc:docMk/>
            <pc:sldMk cId="0" sldId="278"/>
            <ac:spMk id="267" creationId="{00000000-0000-0000-0000-000000000000}"/>
          </ac:spMkLst>
        </pc:spChg>
      </pc:sldChg>
      <pc:sldChg chg="modSp mod modNotesTx">
        <pc:chgData name="Rosetta Butler" userId="38033725818_tp_box_2" providerId="OAuth2" clId="{C2C92718-5CC3-471A-AC24-AE5B983F78AE}" dt="2026-08-31T17:06:04.881" v="2603" actId="20577"/>
        <pc:sldMkLst>
          <pc:docMk/>
          <pc:sldMk cId="0" sldId="279"/>
        </pc:sldMkLst>
        <pc:spChg chg="mod">
          <ac:chgData name="Rosetta Butler" userId="38033725818_tp_box_2" providerId="OAuth2" clId="{C2C92718-5CC3-471A-AC24-AE5B983F78AE}" dt="2026-08-27T14:52:24.914" v="1079"/>
          <ac:spMkLst>
            <pc:docMk/>
            <pc:sldMk cId="0" sldId="279"/>
            <ac:spMk id="273" creationId="{00000000-0000-0000-0000-000000000000}"/>
          </ac:spMkLst>
        </pc:spChg>
      </pc:sldChg>
      <pc:sldChg chg="modSp mod modNotesTx">
        <pc:chgData name="Rosetta Butler" userId="38033725818_tp_box_2" providerId="OAuth2" clId="{C2C92718-5CC3-471A-AC24-AE5B983F78AE}" dt="2026-08-31T17:14:33.933" v="2828" actId="20577"/>
        <pc:sldMkLst>
          <pc:docMk/>
          <pc:sldMk cId="0" sldId="285"/>
        </pc:sldMkLst>
        <pc:spChg chg="mod">
          <ac:chgData name="Rosetta Butler" userId="38033725818_tp_box_2" providerId="OAuth2" clId="{C2C92718-5CC3-471A-AC24-AE5B983F78AE}" dt="2026-08-27T14:52:24.914" v="1079"/>
          <ac:spMkLst>
            <pc:docMk/>
            <pc:sldMk cId="0" sldId="285"/>
            <ac:spMk id="306" creationId="{00000000-0000-0000-0000-000000000000}"/>
          </ac:spMkLst>
        </pc:spChg>
      </pc:sldChg>
      <pc:sldChg chg="modSp mod modNotesTx">
        <pc:chgData name="Rosetta Butler" userId="38033725818_tp_box_2" providerId="OAuth2" clId="{C2C92718-5CC3-471A-AC24-AE5B983F78AE}" dt="2026-08-31T17:14:55.753" v="2838" actId="20577"/>
        <pc:sldMkLst>
          <pc:docMk/>
          <pc:sldMk cId="0" sldId="286"/>
        </pc:sldMkLst>
        <pc:spChg chg="mod">
          <ac:chgData name="Rosetta Butler" userId="38033725818_tp_box_2" providerId="OAuth2" clId="{C2C92718-5CC3-471A-AC24-AE5B983F78AE}" dt="2026-08-27T14:52:24.914" v="1079"/>
          <ac:spMkLst>
            <pc:docMk/>
            <pc:sldMk cId="0" sldId="286"/>
            <ac:spMk id="314" creationId="{00000000-0000-0000-0000-000000000000}"/>
          </ac:spMkLst>
        </pc:spChg>
      </pc:sldChg>
      <pc:sldChg chg="modNotesTx">
        <pc:chgData name="Rosetta Butler" userId="38033725818_tp_box_2" providerId="OAuth2" clId="{C2C92718-5CC3-471A-AC24-AE5B983F78AE}" dt="2026-08-31T17:21:00.558" v="2989" actId="6549"/>
        <pc:sldMkLst>
          <pc:docMk/>
          <pc:sldMk cId="0" sldId="287"/>
        </pc:sldMkLst>
      </pc:sldChg>
      <pc:sldChg chg="modSp mod modNotesTx">
        <pc:chgData name="Rosetta Butler" userId="38033725818_tp_box_2" providerId="OAuth2" clId="{C2C92718-5CC3-471A-AC24-AE5B983F78AE}" dt="2026-08-31T17:26:34.953" v="3036" actId="20577"/>
        <pc:sldMkLst>
          <pc:docMk/>
          <pc:sldMk cId="0" sldId="288"/>
        </pc:sldMkLst>
        <pc:spChg chg="mod">
          <ac:chgData name="Rosetta Butler" userId="38033725818_tp_box_2" providerId="OAuth2" clId="{C2C92718-5CC3-471A-AC24-AE5B983F78AE}" dt="2026-08-31T17:26:22.755" v="3034" actId="6549"/>
          <ac:spMkLst>
            <pc:docMk/>
            <pc:sldMk cId="0" sldId="288"/>
            <ac:spMk id="327" creationId="{00000000-0000-0000-0000-000000000000}"/>
          </ac:spMkLst>
        </pc:spChg>
      </pc:sldChg>
      <pc:sldChg chg="modSp mod">
        <pc:chgData name="Rosetta Butler" userId="38033725818_tp_box_2" providerId="OAuth2" clId="{C2C92718-5CC3-471A-AC24-AE5B983F78AE}" dt="2026-08-27T14:52:24.914" v="1079"/>
        <pc:sldMkLst>
          <pc:docMk/>
          <pc:sldMk cId="0" sldId="289"/>
        </pc:sldMkLst>
        <pc:spChg chg="mod">
          <ac:chgData name="Rosetta Butler" userId="38033725818_tp_box_2" providerId="OAuth2" clId="{C2C92718-5CC3-471A-AC24-AE5B983F78AE}" dt="2026-08-27T14:52:24.914" v="1079"/>
          <ac:spMkLst>
            <pc:docMk/>
            <pc:sldMk cId="0" sldId="289"/>
            <ac:spMk id="334" creationId="{00000000-0000-0000-0000-000000000000}"/>
          </ac:spMkLst>
        </pc:spChg>
      </pc:sldChg>
      <pc:sldChg chg="modSp mod modNotesTx">
        <pc:chgData name="Rosetta Butler" userId="38033725818_tp_box_2" providerId="OAuth2" clId="{C2C92718-5CC3-471A-AC24-AE5B983F78AE}" dt="2026-08-31T17:26:42.303" v="3040" actId="20577"/>
        <pc:sldMkLst>
          <pc:docMk/>
          <pc:sldMk cId="0" sldId="290"/>
        </pc:sldMkLst>
        <pc:spChg chg="mod">
          <ac:chgData name="Rosetta Butler" userId="38033725818_tp_box_2" providerId="OAuth2" clId="{C2C92718-5CC3-471A-AC24-AE5B983F78AE}" dt="2026-08-27T14:52:24.914" v="1079"/>
          <ac:spMkLst>
            <pc:docMk/>
            <pc:sldMk cId="0" sldId="290"/>
            <ac:spMk id="341" creationId="{00000000-0000-0000-0000-000000000000}"/>
          </ac:spMkLst>
        </pc:spChg>
      </pc:sldChg>
      <pc:sldChg chg="modSp mod modNotesTx">
        <pc:chgData name="Rosetta Butler" userId="38033725818_tp_box_2" providerId="OAuth2" clId="{C2C92718-5CC3-471A-AC24-AE5B983F78AE}" dt="2026-08-31T17:31:50.298" v="3058" actId="6549"/>
        <pc:sldMkLst>
          <pc:docMk/>
          <pc:sldMk cId="0" sldId="291"/>
        </pc:sldMkLst>
        <pc:spChg chg="mod">
          <ac:chgData name="Rosetta Butler" userId="38033725818_tp_box_2" providerId="OAuth2" clId="{C2C92718-5CC3-471A-AC24-AE5B983F78AE}" dt="2026-08-31T17:30:55.123" v="3053" actId="14100"/>
          <ac:spMkLst>
            <pc:docMk/>
            <pc:sldMk cId="0" sldId="291"/>
            <ac:spMk id="347" creationId="{00000000-0000-0000-0000-000000000000}"/>
          </ac:spMkLst>
        </pc:spChg>
        <pc:spChg chg="mod">
          <ac:chgData name="Rosetta Butler" userId="38033725818_tp_box_2" providerId="OAuth2" clId="{C2C92718-5CC3-471A-AC24-AE5B983F78AE}" dt="2026-08-31T17:30:58.708" v="3054" actId="14100"/>
          <ac:spMkLst>
            <pc:docMk/>
            <pc:sldMk cId="0" sldId="291"/>
            <ac:spMk id="352" creationId="{00000000-0000-0000-0000-000000000000}"/>
          </ac:spMkLst>
        </pc:spChg>
      </pc:sldChg>
      <pc:sldChg chg="modSp mod modNotesTx">
        <pc:chgData name="Rosetta Butler" userId="38033725818_tp_box_2" providerId="OAuth2" clId="{C2C92718-5CC3-471A-AC24-AE5B983F78AE}" dt="2026-08-31T17:36:02.255" v="3126" actId="6549"/>
        <pc:sldMkLst>
          <pc:docMk/>
          <pc:sldMk cId="0" sldId="292"/>
        </pc:sldMkLst>
        <pc:spChg chg="mod">
          <ac:chgData name="Rosetta Butler" userId="38033725818_tp_box_2" providerId="OAuth2" clId="{C2C92718-5CC3-471A-AC24-AE5B983F78AE}" dt="2026-08-27T14:52:24.914" v="1079"/>
          <ac:spMkLst>
            <pc:docMk/>
            <pc:sldMk cId="0" sldId="292"/>
            <ac:spMk id="353" creationId="{00000000-0000-0000-0000-000000000000}"/>
          </ac:spMkLst>
        </pc:spChg>
      </pc:sldChg>
      <pc:sldChg chg="modSp mod modNotesTx">
        <pc:chgData name="Rosetta Butler" userId="38033725818_tp_box_2" providerId="OAuth2" clId="{C2C92718-5CC3-471A-AC24-AE5B983F78AE}" dt="2026-08-31T17:39:40.360" v="3136" actId="6549"/>
        <pc:sldMkLst>
          <pc:docMk/>
          <pc:sldMk cId="0" sldId="293"/>
        </pc:sldMkLst>
        <pc:spChg chg="mod">
          <ac:chgData name="Rosetta Butler" userId="38033725818_tp_box_2" providerId="OAuth2" clId="{C2C92718-5CC3-471A-AC24-AE5B983F78AE}" dt="2026-08-27T14:52:24.914" v="1079"/>
          <ac:spMkLst>
            <pc:docMk/>
            <pc:sldMk cId="0" sldId="293"/>
            <ac:spMk id="359" creationId="{00000000-0000-0000-0000-000000000000}"/>
          </ac:spMkLst>
        </pc:spChg>
      </pc:sldChg>
      <pc:sldChg chg="modSp mod ord modNotesTx">
        <pc:chgData name="Rosetta Butler" userId="38033725818_tp_box_2" providerId="OAuth2" clId="{C2C92718-5CC3-471A-AC24-AE5B983F78AE}" dt="2026-08-31T17:22:20.004" v="3009" actId="20577"/>
        <pc:sldMkLst>
          <pc:docMk/>
          <pc:sldMk cId="0" sldId="294"/>
        </pc:sldMkLst>
        <pc:spChg chg="mod">
          <ac:chgData name="Rosetta Butler" userId="38033725818_tp_box_2" providerId="OAuth2" clId="{C2C92718-5CC3-471A-AC24-AE5B983F78AE}" dt="2026-08-27T14:52:24.914" v="1079"/>
          <ac:spMkLst>
            <pc:docMk/>
            <pc:sldMk cId="0" sldId="294"/>
            <ac:spMk id="366" creationId="{00000000-0000-0000-0000-000000000000}"/>
          </ac:spMkLst>
        </pc:spChg>
      </pc:sldChg>
      <pc:sldChg chg="ord modNotesTx">
        <pc:chgData name="Rosetta Butler" userId="38033725818_tp_box_2" providerId="OAuth2" clId="{C2C92718-5CC3-471A-AC24-AE5B983F78AE}" dt="2026-08-31T17:22:24.639" v="3013" actId="20577"/>
        <pc:sldMkLst>
          <pc:docMk/>
          <pc:sldMk cId="0" sldId="295"/>
        </pc:sldMkLst>
      </pc:sldChg>
      <pc:sldChg chg="modSp mod ord modNotesTx">
        <pc:chgData name="Rosetta Butler" userId="38033725818_tp_box_2" providerId="OAuth2" clId="{C2C92718-5CC3-471A-AC24-AE5B983F78AE}" dt="2026-08-31T17:57:49.288" v="3999" actId="20577"/>
        <pc:sldMkLst>
          <pc:docMk/>
          <pc:sldMk cId="0" sldId="296"/>
        </pc:sldMkLst>
        <pc:spChg chg="mod">
          <ac:chgData name="Rosetta Butler" userId="38033725818_tp_box_2" providerId="OAuth2" clId="{C2C92718-5CC3-471A-AC24-AE5B983F78AE}" dt="2026-08-27T14:52:24.914" v="1079"/>
          <ac:spMkLst>
            <pc:docMk/>
            <pc:sldMk cId="0" sldId="296"/>
            <ac:spMk id="397" creationId="{00000000-0000-0000-0000-000000000000}"/>
          </ac:spMkLst>
        </pc:spChg>
        <pc:spChg chg="mod">
          <ac:chgData name="Rosetta Butler" userId="38033725818_tp_box_2" providerId="OAuth2" clId="{C2C92718-5CC3-471A-AC24-AE5B983F78AE}" dt="2026-08-31T17:51:08.981" v="3938" actId="20577"/>
          <ac:spMkLst>
            <pc:docMk/>
            <pc:sldMk cId="0" sldId="296"/>
            <ac:spMk id="398" creationId="{00000000-0000-0000-0000-000000000000}"/>
          </ac:spMkLst>
        </pc:spChg>
      </pc:sldChg>
      <pc:sldChg chg="modSp mod ord">
        <pc:chgData name="Rosetta Butler" userId="38033725818_tp_box_2" providerId="OAuth2" clId="{C2C92718-5CC3-471A-AC24-AE5B983F78AE}" dt="2026-08-31T17:57:00.540" v="3973" actId="20577"/>
        <pc:sldMkLst>
          <pc:docMk/>
          <pc:sldMk cId="0" sldId="297"/>
        </pc:sldMkLst>
        <pc:spChg chg="mod">
          <ac:chgData name="Rosetta Butler" userId="38033725818_tp_box_2" providerId="OAuth2" clId="{C2C92718-5CC3-471A-AC24-AE5B983F78AE}" dt="2026-08-31T17:57:00.540" v="3973" actId="20577"/>
          <ac:spMkLst>
            <pc:docMk/>
            <pc:sldMk cId="0" sldId="297"/>
            <ac:spMk id="403" creationId="{00000000-0000-0000-0000-000000000000}"/>
          </ac:spMkLst>
        </pc:spChg>
      </pc:sldChg>
      <pc:sldChg chg="modSp mod modNotesTx">
        <pc:chgData name="Rosetta Butler" userId="38033725818_tp_box_2" providerId="OAuth2" clId="{C2C92718-5CC3-471A-AC24-AE5B983F78AE}" dt="2026-08-31T17:54:41.781" v="3951" actId="6549"/>
        <pc:sldMkLst>
          <pc:docMk/>
          <pc:sldMk cId="0" sldId="299"/>
        </pc:sldMkLst>
        <pc:spChg chg="mod">
          <ac:chgData name="Rosetta Butler" userId="38033725818_tp_box_2" providerId="OAuth2" clId="{C2C92718-5CC3-471A-AC24-AE5B983F78AE}" dt="2026-08-31T17:54:37.218" v="3950" actId="20577"/>
          <ac:spMkLst>
            <pc:docMk/>
            <pc:sldMk cId="0" sldId="299"/>
            <ac:spMk id="416" creationId="{00000000-0000-0000-0000-000000000000}"/>
          </ac:spMkLst>
        </pc:spChg>
        <pc:spChg chg="mod">
          <ac:chgData name="Rosetta Butler" userId="38033725818_tp_box_2" providerId="OAuth2" clId="{C2C92718-5CC3-471A-AC24-AE5B983F78AE}" dt="2026-08-27T14:52:24.914" v="1079"/>
          <ac:spMkLst>
            <pc:docMk/>
            <pc:sldMk cId="0" sldId="299"/>
            <ac:spMk id="417" creationId="{00000000-0000-0000-0000-000000000000}"/>
          </ac:spMkLst>
        </pc:spChg>
      </pc:sldChg>
      <pc:sldChg chg="modSp mod modNotesTx">
        <pc:chgData name="Rosetta Butler" userId="38033725818_tp_box_2" providerId="OAuth2" clId="{C2C92718-5CC3-471A-AC24-AE5B983F78AE}" dt="2026-08-31T17:54:49.172" v="3955" actId="20577"/>
        <pc:sldMkLst>
          <pc:docMk/>
          <pc:sldMk cId="0" sldId="300"/>
        </pc:sldMkLst>
        <pc:spChg chg="mod">
          <ac:chgData name="Rosetta Butler" userId="38033725818_tp_box_2" providerId="OAuth2" clId="{C2C92718-5CC3-471A-AC24-AE5B983F78AE}" dt="2026-08-27T14:52:24.914" v="1079"/>
          <ac:spMkLst>
            <pc:docMk/>
            <pc:sldMk cId="0" sldId="300"/>
            <ac:spMk id="422" creationId="{00000000-0000-0000-0000-000000000000}"/>
          </ac:spMkLst>
        </pc:spChg>
        <pc:spChg chg="mod">
          <ac:chgData name="Rosetta Butler" userId="38033725818_tp_box_2" providerId="OAuth2" clId="{C2C92718-5CC3-471A-AC24-AE5B983F78AE}" dt="2026-08-27T14:52:24.914" v="1079"/>
          <ac:spMkLst>
            <pc:docMk/>
            <pc:sldMk cId="0" sldId="300"/>
            <ac:spMk id="423" creationId="{00000000-0000-0000-0000-000000000000}"/>
          </ac:spMkLst>
        </pc:spChg>
      </pc:sldChg>
      <pc:sldChg chg="modSp mod modNotesTx">
        <pc:chgData name="Rosetta Butler" userId="38033725818_tp_box_2" providerId="OAuth2" clId="{C2C92718-5CC3-471A-AC24-AE5B983F78AE}" dt="2026-08-31T17:56:22.675" v="3960" actId="6549"/>
        <pc:sldMkLst>
          <pc:docMk/>
          <pc:sldMk cId="0" sldId="301"/>
        </pc:sldMkLst>
        <pc:spChg chg="mod">
          <ac:chgData name="Rosetta Butler" userId="38033725818_tp_box_2" providerId="OAuth2" clId="{C2C92718-5CC3-471A-AC24-AE5B983F78AE}" dt="2026-08-27T14:52:24.914" v="1079"/>
          <ac:spMkLst>
            <pc:docMk/>
            <pc:sldMk cId="0" sldId="301"/>
            <ac:spMk id="430" creationId="{00000000-0000-0000-0000-000000000000}"/>
          </ac:spMkLst>
        </pc:spChg>
      </pc:sldChg>
      <pc:sldChg chg="del">
        <pc:chgData name="Rosetta Butler" userId="38033725818_tp_box_2" providerId="OAuth2" clId="{C2C92718-5CC3-471A-AC24-AE5B983F78AE}" dt="2026-08-31T17:58:09.489" v="4004" actId="2696"/>
        <pc:sldMkLst>
          <pc:docMk/>
          <pc:sldMk cId="0" sldId="307"/>
        </pc:sldMkLst>
      </pc:sldChg>
      <pc:sldChg chg="modNotesTx">
        <pc:chgData name="Rosetta Butler" userId="38033725818_tp_box_2" providerId="OAuth2" clId="{C2C92718-5CC3-471A-AC24-AE5B983F78AE}" dt="2026-08-31T17:58:02.986" v="4003" actId="20577"/>
        <pc:sldMkLst>
          <pc:docMk/>
          <pc:sldMk cId="0" sldId="308"/>
        </pc:sldMkLst>
      </pc:sldChg>
      <pc:sldChg chg="addSp delSp modSp mod setBg modClrScheme chgLayout">
        <pc:chgData name="Rosetta Butler" userId="38033725818_tp_box_2" providerId="OAuth2" clId="{C2C92718-5CC3-471A-AC24-AE5B983F78AE}" dt="2026-08-27T14:52:24.368" v="1077" actId="26606"/>
        <pc:sldMkLst>
          <pc:docMk/>
          <pc:sldMk cId="3521580181" sldId="324"/>
        </pc:sldMkLst>
        <pc:spChg chg="mod">
          <ac:chgData name="Rosetta Butler" userId="38033725818_tp_box_2" providerId="OAuth2" clId="{C2C92718-5CC3-471A-AC24-AE5B983F78AE}" dt="2026-08-27T14:52:24.368" v="1077" actId="26606"/>
          <ac:spMkLst>
            <pc:docMk/>
            <pc:sldMk cId="3521580181" sldId="324"/>
            <ac:spMk id="2" creationId="{BDE90A1B-8290-3662-C857-843C6E4F2C64}"/>
          </ac:spMkLst>
        </pc:spChg>
        <pc:graphicFrameChg chg="add mod modGraphic">
          <ac:chgData name="Rosetta Butler" userId="38033725818_tp_box_2" providerId="OAuth2" clId="{C2C92718-5CC3-471A-AC24-AE5B983F78AE}" dt="2026-08-27T14:52:24.368" v="1077" actId="26606"/>
          <ac:graphicFrameMkLst>
            <pc:docMk/>
            <pc:sldMk cId="3521580181" sldId="324"/>
            <ac:graphicFrameMk id="5" creationId="{64441A21-AC90-F807-40B8-56DF172D54EB}"/>
          </ac:graphicFrameMkLst>
        </pc:graphicFrameChg>
      </pc:sldChg>
      <pc:sldChg chg="delSp modSp mod ord modNotesTx">
        <pc:chgData name="Rosetta Butler" userId="38033725818_tp_box_2" providerId="OAuth2" clId="{C2C92718-5CC3-471A-AC24-AE5B983F78AE}" dt="2026-08-31T18:02:49.610" v="4112" actId="6549"/>
        <pc:sldMkLst>
          <pc:docMk/>
          <pc:sldMk cId="2359262821" sldId="325"/>
        </pc:sldMkLst>
        <pc:spChg chg="del">
          <ac:chgData name="Rosetta Butler" userId="38033725818_tp_box_2" providerId="OAuth2" clId="{C2C92718-5CC3-471A-AC24-AE5B983F78AE}" dt="2026-08-31T17:58:48.468" v="4007" actId="21"/>
          <ac:spMkLst>
            <pc:docMk/>
            <pc:sldMk cId="2359262821" sldId="325"/>
            <ac:spMk id="1031" creationId="{00000000-0000-0000-0000-000000000000}"/>
          </ac:spMkLst>
        </pc:spChg>
        <pc:spChg chg="mod">
          <ac:chgData name="Rosetta Butler" userId="38033725818_tp_box_2" providerId="OAuth2" clId="{C2C92718-5CC3-471A-AC24-AE5B983F78AE}" dt="2026-08-31T17:58:45.128" v="4006" actId="14100"/>
          <ac:spMkLst>
            <pc:docMk/>
            <pc:sldMk cId="2359262821" sldId="325"/>
            <ac:spMk id="1032" creationId="{00000000-0000-0000-0000-000000000000}"/>
          </ac:spMkLst>
        </pc:spChg>
        <pc:spChg chg="mod">
          <ac:chgData name="Rosetta Butler" userId="38033725818_tp_box_2" providerId="OAuth2" clId="{C2C92718-5CC3-471A-AC24-AE5B983F78AE}" dt="2026-08-31T17:58:42.089" v="4005" actId="14100"/>
          <ac:spMkLst>
            <pc:docMk/>
            <pc:sldMk cId="2359262821" sldId="325"/>
            <ac:spMk id="1033" creationId="{00000000-0000-0000-0000-000000000000}"/>
          </ac:spMkLst>
        </pc:spChg>
      </pc:sldChg>
      <pc:sldChg chg="addSp delSp modSp new mod ord modClrScheme chgLayout modNotesTx">
        <pc:chgData name="Rosetta Butler" userId="38033725818_tp_box_2" providerId="OAuth2" clId="{C2C92718-5CC3-471A-AC24-AE5B983F78AE}" dt="2026-08-31T16:49:08.035" v="2269" actId="20577"/>
        <pc:sldMkLst>
          <pc:docMk/>
          <pc:sldMk cId="2092884748" sldId="326"/>
        </pc:sldMkLst>
        <pc:spChg chg="mod">
          <ac:chgData name="Rosetta Butler" userId="38033725818_tp_box_2" providerId="OAuth2" clId="{C2C92718-5CC3-471A-AC24-AE5B983F78AE}" dt="2026-08-31T16:47:36.943" v="2257" actId="14100"/>
          <ac:spMkLst>
            <pc:docMk/>
            <pc:sldMk cId="2092884748" sldId="326"/>
            <ac:spMk id="7" creationId="{00000000-0000-0000-0000-000000000000}"/>
          </ac:spMkLst>
        </pc:spChg>
        <pc:graphicFrameChg chg="add mod modGraphic">
          <ac:chgData name="Rosetta Butler" userId="38033725818_tp_box_2" providerId="OAuth2" clId="{C2C92718-5CC3-471A-AC24-AE5B983F78AE}" dt="2026-08-27T16:25:25.035" v="1262" actId="14100"/>
          <ac:graphicFrameMkLst>
            <pc:docMk/>
            <pc:sldMk cId="2092884748" sldId="326"/>
            <ac:graphicFrameMk id="3" creationId="{AFD63CDC-3DCC-67E3-B65E-0BB0A42B5DB6}"/>
          </ac:graphicFrameMkLst>
        </pc:graphicFrameChg>
      </pc:sldChg>
      <pc:sldChg chg="modSp mod">
        <pc:chgData name="Rosetta Butler" userId="38033725818_tp_box_2" providerId="OAuth2" clId="{C2C92718-5CC3-471A-AC24-AE5B983F78AE}" dt="2026-08-31T17:09:34.436" v="2624" actId="20577"/>
        <pc:sldMkLst>
          <pc:docMk/>
          <pc:sldMk cId="3865500023" sldId="327"/>
        </pc:sldMkLst>
        <pc:spChg chg="mod">
          <ac:chgData name="Rosetta Butler" userId="38033725818_tp_box_2" providerId="OAuth2" clId="{C2C92718-5CC3-471A-AC24-AE5B983F78AE}" dt="2026-08-31T17:09:34.436" v="2624" actId="20577"/>
          <ac:spMkLst>
            <pc:docMk/>
            <pc:sldMk cId="3865500023" sldId="327"/>
            <ac:spMk id="403" creationId="{825BB90E-D211-86ED-9A1A-1588EDA800BC}"/>
          </ac:spMkLst>
        </pc:spChg>
      </pc:sldChg>
      <pc:sldChg chg="modSp mod">
        <pc:chgData name="Rosetta Butler" userId="38033725818_tp_box_2" providerId="OAuth2" clId="{C2C92718-5CC3-471A-AC24-AE5B983F78AE}" dt="2026-08-31T17:09:41.356" v="2637" actId="20577"/>
        <pc:sldMkLst>
          <pc:docMk/>
          <pc:sldMk cId="1346061049" sldId="328"/>
        </pc:sldMkLst>
        <pc:spChg chg="mod">
          <ac:chgData name="Rosetta Butler" userId="38033725818_tp_box_2" providerId="OAuth2" clId="{C2C92718-5CC3-471A-AC24-AE5B983F78AE}" dt="2026-08-31T17:09:41.356" v="2637" actId="20577"/>
          <ac:spMkLst>
            <pc:docMk/>
            <pc:sldMk cId="1346061049" sldId="328"/>
            <ac:spMk id="403" creationId="{AAB03831-BAFB-7E1A-FE07-C4E9DB2034D3}"/>
          </ac:spMkLst>
        </pc:spChg>
      </pc:sldChg>
      <pc:sldChg chg="modSp mod">
        <pc:chgData name="Rosetta Butler" userId="38033725818_tp_box_2" providerId="OAuth2" clId="{C2C92718-5CC3-471A-AC24-AE5B983F78AE}" dt="2026-08-31T17:09:49.528" v="2650" actId="20577"/>
        <pc:sldMkLst>
          <pc:docMk/>
          <pc:sldMk cId="2202008071" sldId="329"/>
        </pc:sldMkLst>
        <pc:spChg chg="mod">
          <ac:chgData name="Rosetta Butler" userId="38033725818_tp_box_2" providerId="OAuth2" clId="{C2C92718-5CC3-471A-AC24-AE5B983F78AE}" dt="2026-08-31T17:09:49.528" v="2650" actId="20577"/>
          <ac:spMkLst>
            <pc:docMk/>
            <pc:sldMk cId="2202008071" sldId="329"/>
            <ac:spMk id="403" creationId="{38A5A085-8292-4565-276C-5E968F9DC2BB}"/>
          </ac:spMkLst>
        </pc:spChg>
      </pc:sldChg>
      <pc:sldChg chg="modSp mod ord">
        <pc:chgData name="Rosetta Butler" userId="38033725818_tp_box_2" providerId="OAuth2" clId="{C2C92718-5CC3-471A-AC24-AE5B983F78AE}" dt="2026-08-31T17:57:07.833" v="3984" actId="20577"/>
        <pc:sldMkLst>
          <pc:docMk/>
          <pc:sldMk cId="2341329514" sldId="330"/>
        </pc:sldMkLst>
        <pc:spChg chg="mod">
          <ac:chgData name="Rosetta Butler" userId="38033725818_tp_box_2" providerId="OAuth2" clId="{C2C92718-5CC3-471A-AC24-AE5B983F78AE}" dt="2026-08-31T17:57:07.833" v="3984" actId="20577"/>
          <ac:spMkLst>
            <pc:docMk/>
            <pc:sldMk cId="2341329514" sldId="330"/>
            <ac:spMk id="403" creationId="{759F0D43-CADB-A9C2-9800-47E1E76D9D87}"/>
          </ac:spMkLst>
        </pc:spChg>
      </pc:sldChg>
      <pc:sldChg chg="modSp mod ord">
        <pc:chgData name="Rosetta Butler" userId="38033725818_tp_box_2" providerId="OAuth2" clId="{C2C92718-5CC3-471A-AC24-AE5B983F78AE}" dt="2026-08-31T17:57:16.855" v="3997" actId="20577"/>
        <pc:sldMkLst>
          <pc:docMk/>
          <pc:sldMk cId="1889145866" sldId="331"/>
        </pc:sldMkLst>
        <pc:spChg chg="mod">
          <ac:chgData name="Rosetta Butler" userId="38033725818_tp_box_2" providerId="OAuth2" clId="{C2C92718-5CC3-471A-AC24-AE5B983F78AE}" dt="2026-08-31T17:57:16.855" v="3997" actId="20577"/>
          <ac:spMkLst>
            <pc:docMk/>
            <pc:sldMk cId="1889145866" sldId="331"/>
            <ac:spMk id="403" creationId="{0123B01F-9D34-643F-D855-9072330B6073}"/>
          </ac:spMkLst>
        </pc:spChg>
      </pc:sldChg>
      <pc:sldChg chg="modNotesTx">
        <pc:chgData name="Rosetta Butler" userId="38033725818_tp_box_2" providerId="OAuth2" clId="{C2C92718-5CC3-471A-AC24-AE5B983F78AE}" dt="2026-08-31T16:42:11.704" v="2130" actId="6549"/>
        <pc:sldMkLst>
          <pc:docMk/>
          <pc:sldMk cId="2458623287" sldId="332"/>
        </pc:sldMkLst>
      </pc:sldChg>
      <pc:sldChg chg="addSp delSp new mod ord modNotesTx">
        <pc:chgData name="Rosetta Butler" userId="38033725818_tp_box_2" providerId="OAuth2" clId="{C2C92718-5CC3-471A-AC24-AE5B983F78AE}" dt="2026-08-31T17:09:14.051" v="2621" actId="20577"/>
        <pc:sldMkLst>
          <pc:docMk/>
          <pc:sldMk cId="379930704" sldId="333"/>
        </pc:sldMkLst>
        <pc:spChg chg="del">
          <ac:chgData name="Rosetta Butler" userId="38033725818_tp_box_2" providerId="OAuth2" clId="{C2C92718-5CC3-471A-AC24-AE5B983F78AE}" dt="2026-08-31T17:07:45" v="2610" actId="21"/>
          <ac:spMkLst>
            <pc:docMk/>
            <pc:sldMk cId="379930704" sldId="333"/>
            <ac:spMk id="2" creationId="{DBEE5308-959B-9C6A-5876-60245E2E8989}"/>
          </ac:spMkLst>
        </pc:spChg>
        <pc:spChg chg="del">
          <ac:chgData name="Rosetta Butler" userId="38033725818_tp_box_2" providerId="OAuth2" clId="{C2C92718-5CC3-471A-AC24-AE5B983F78AE}" dt="2026-08-31T17:07:48.019" v="2611" actId="21"/>
          <ac:spMkLst>
            <pc:docMk/>
            <pc:sldMk cId="379930704" sldId="333"/>
            <ac:spMk id="3" creationId="{3088D516-4F7B-3586-A2AF-42DA4DFFFC20}"/>
          </ac:spMkLst>
        </pc:spChg>
        <pc:picChg chg="add">
          <ac:chgData name="Rosetta Butler" userId="38033725818_tp_box_2" providerId="OAuth2" clId="{C2C92718-5CC3-471A-AC24-AE5B983F78AE}" dt="2026-08-31T17:07:41.593" v="2609" actId="22"/>
          <ac:picMkLst>
            <pc:docMk/>
            <pc:sldMk cId="379930704" sldId="333"/>
            <ac:picMk id="5" creationId="{66B40D31-2569-7B98-BDF3-CEFE23E61077}"/>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 Id="rId5" Type="http://schemas.openxmlformats.org/officeDocument/2006/relationships/image" Target="../media/image5.svg"/><Relationship Id="rId4" Type="http://schemas.openxmlformats.org/officeDocument/2006/relationships/image" Target="../media/image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 Id="rId5" Type="http://schemas.openxmlformats.org/officeDocument/2006/relationships/image" Target="../media/image5.svg"/><Relationship Id="rId4"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1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4">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7791AE-091C-4071-A07E-618AFBF0E383}" type="doc">
      <dgm:prSet loTypeId="urn:microsoft.com/office/officeart/2018/2/layout/IconLabelList" loCatId="icon" qsTypeId="urn:microsoft.com/office/officeart/2005/8/quickstyle/simple1#2" qsCatId="simple" csTypeId="urn:microsoft.com/office/officeart/2005/8/colors/accent1_2#1" csCatId="accent1" phldr="1"/>
      <dgm:spPr/>
      <dgm:t>
        <a:bodyPr/>
        <a:lstStyle/>
        <a:p>
          <a:endParaRPr lang="en-US"/>
        </a:p>
      </dgm:t>
    </dgm:pt>
    <dgm:pt modelId="{980C4E26-0AD8-47C2-B707-D94C20A6384B}">
      <dgm:prSet/>
      <dgm:spPr/>
      <dgm:t>
        <a:bodyPr/>
        <a:lstStyle/>
        <a:p>
          <a:pPr>
            <a:lnSpc>
              <a:spcPct val="100000"/>
            </a:lnSpc>
          </a:pPr>
          <a:r>
            <a:rPr lang="en-US"/>
            <a:t>Please Mute Yourself</a:t>
          </a:r>
        </a:p>
      </dgm:t>
    </dgm:pt>
    <dgm:pt modelId="{A1CC9312-5944-4EDC-9632-FEC9EEA4CF96}" type="parTrans" cxnId="{CA716B76-030A-4415-9EF1-883493404208}">
      <dgm:prSet/>
      <dgm:spPr/>
      <dgm:t>
        <a:bodyPr/>
        <a:lstStyle/>
        <a:p>
          <a:endParaRPr lang="en-US"/>
        </a:p>
      </dgm:t>
    </dgm:pt>
    <dgm:pt modelId="{1B0B3A77-E2D7-4E81-A58A-63B3F312D934}" type="sibTrans" cxnId="{CA716B76-030A-4415-9EF1-883493404208}">
      <dgm:prSet/>
      <dgm:spPr/>
      <dgm:t>
        <a:bodyPr/>
        <a:lstStyle/>
        <a:p>
          <a:endParaRPr lang="en-US"/>
        </a:p>
      </dgm:t>
    </dgm:pt>
    <dgm:pt modelId="{773D8F03-CA3B-4FE6-81B8-D40F18FA240A}">
      <dgm:prSet/>
      <dgm:spPr/>
      <dgm:t>
        <a:bodyPr/>
        <a:lstStyle/>
        <a:p>
          <a:pPr>
            <a:lnSpc>
              <a:spcPct val="100000"/>
            </a:lnSpc>
          </a:pPr>
          <a:r>
            <a:rPr lang="en-US"/>
            <a:t>This presentation will be recorded</a:t>
          </a:r>
        </a:p>
      </dgm:t>
    </dgm:pt>
    <dgm:pt modelId="{FAB3923F-3694-4417-8C57-255E27DCE658}" type="parTrans" cxnId="{DD5D7C15-35F1-4A1B-A4C2-DC42C2648601}">
      <dgm:prSet/>
      <dgm:spPr/>
      <dgm:t>
        <a:bodyPr/>
        <a:lstStyle/>
        <a:p>
          <a:endParaRPr lang="en-US"/>
        </a:p>
      </dgm:t>
    </dgm:pt>
    <dgm:pt modelId="{6C235ABF-4663-41BF-8123-8F7854654DBB}" type="sibTrans" cxnId="{DD5D7C15-35F1-4A1B-A4C2-DC42C2648601}">
      <dgm:prSet/>
      <dgm:spPr/>
      <dgm:t>
        <a:bodyPr/>
        <a:lstStyle/>
        <a:p>
          <a:endParaRPr lang="en-US"/>
        </a:p>
      </dgm:t>
    </dgm:pt>
    <dgm:pt modelId="{CDA581BD-B6BE-4D44-B1F2-7D32F98D1E49}">
      <dgm:prSet/>
      <dgm:spPr/>
      <dgm:t>
        <a:bodyPr/>
        <a:lstStyle/>
        <a:p>
          <a:pPr>
            <a:lnSpc>
              <a:spcPct val="100000"/>
            </a:lnSpc>
          </a:pPr>
          <a:r>
            <a:rPr lang="en-US"/>
            <a:t>Questions can be submitted in the Chat Box or asked at the end of the presentation</a:t>
          </a:r>
        </a:p>
      </dgm:t>
    </dgm:pt>
    <dgm:pt modelId="{68E72F1B-086F-4A40-A092-B0900355E1FB}" type="parTrans" cxnId="{26FC45C8-5ADF-4588-AD61-5F549B8454CE}">
      <dgm:prSet/>
      <dgm:spPr/>
      <dgm:t>
        <a:bodyPr/>
        <a:lstStyle/>
        <a:p>
          <a:endParaRPr lang="en-US"/>
        </a:p>
      </dgm:t>
    </dgm:pt>
    <dgm:pt modelId="{48879A41-02AA-49C4-BD87-79E60840F86F}" type="sibTrans" cxnId="{26FC45C8-5ADF-4588-AD61-5F549B8454CE}">
      <dgm:prSet/>
      <dgm:spPr/>
      <dgm:t>
        <a:bodyPr/>
        <a:lstStyle/>
        <a:p>
          <a:endParaRPr lang="en-US"/>
        </a:p>
      </dgm:t>
    </dgm:pt>
    <dgm:pt modelId="{AFC52CA8-61FD-41B2-8285-C2CCABB004D8}">
      <dgm:prSet/>
      <dgm:spPr/>
      <dgm:t>
        <a:bodyPr/>
        <a:lstStyle/>
        <a:p>
          <a:pPr>
            <a:lnSpc>
              <a:spcPct val="100000"/>
            </a:lnSpc>
          </a:pPr>
          <a:r>
            <a:rPr lang="en-US"/>
            <a:t>Slides will be provided via email</a:t>
          </a:r>
        </a:p>
      </dgm:t>
    </dgm:pt>
    <dgm:pt modelId="{6D7DC910-F6DA-4E7C-806F-E76B6461DE00}" type="parTrans" cxnId="{9352E92E-3A82-483F-8A71-56458E27FF2F}">
      <dgm:prSet/>
      <dgm:spPr/>
      <dgm:t>
        <a:bodyPr/>
        <a:lstStyle/>
        <a:p>
          <a:endParaRPr lang="en-US"/>
        </a:p>
      </dgm:t>
    </dgm:pt>
    <dgm:pt modelId="{1F82FE75-C2B7-4F28-825F-BC62A3F2BBB4}" type="sibTrans" cxnId="{9352E92E-3A82-483F-8A71-56458E27FF2F}">
      <dgm:prSet/>
      <dgm:spPr/>
      <dgm:t>
        <a:bodyPr/>
        <a:lstStyle/>
        <a:p>
          <a:endParaRPr lang="en-US"/>
        </a:p>
      </dgm:t>
    </dgm:pt>
    <dgm:pt modelId="{79305234-7EF7-4E15-A948-EA9B35132016}">
      <dgm:prSet/>
      <dgm:spPr/>
      <dgm:t>
        <a:bodyPr/>
        <a:lstStyle/>
        <a:p>
          <a:pPr>
            <a:lnSpc>
              <a:spcPct val="100000"/>
            </a:lnSpc>
          </a:pPr>
          <a:r>
            <a:rPr lang="en-US"/>
            <a:t>A survey will be email to all attendees.  Please tell us how we did.</a:t>
          </a:r>
        </a:p>
      </dgm:t>
    </dgm:pt>
    <dgm:pt modelId="{5A50DC5B-C1BA-4705-A856-99123031DE9A}" type="parTrans" cxnId="{DD12CE28-F404-4E2A-B2F7-0F71FB583213}">
      <dgm:prSet/>
      <dgm:spPr/>
      <dgm:t>
        <a:bodyPr/>
        <a:lstStyle/>
        <a:p>
          <a:endParaRPr lang="en-US"/>
        </a:p>
      </dgm:t>
    </dgm:pt>
    <dgm:pt modelId="{AD4CC73D-7C72-4323-8FCB-73BB9ED37CED}" type="sibTrans" cxnId="{DD12CE28-F404-4E2A-B2F7-0F71FB583213}">
      <dgm:prSet/>
      <dgm:spPr/>
      <dgm:t>
        <a:bodyPr/>
        <a:lstStyle/>
        <a:p>
          <a:endParaRPr lang="en-US"/>
        </a:p>
      </dgm:t>
    </dgm:pt>
    <dgm:pt modelId="{5F24B075-58C3-4FEA-998E-FC95EA2FAB0C}" type="pres">
      <dgm:prSet presAssocID="{D27791AE-091C-4071-A07E-618AFBF0E383}" presName="root" presStyleCnt="0">
        <dgm:presLayoutVars>
          <dgm:dir/>
          <dgm:resizeHandles val="exact"/>
        </dgm:presLayoutVars>
      </dgm:prSet>
      <dgm:spPr/>
    </dgm:pt>
    <dgm:pt modelId="{96EF080B-09C2-4D14-BCB4-F3E5D302D837}" type="pres">
      <dgm:prSet presAssocID="{980C4E26-0AD8-47C2-B707-D94C20A6384B}" presName="compNode" presStyleCnt="0"/>
      <dgm:spPr/>
    </dgm:pt>
    <dgm:pt modelId="{6B552979-4DBF-4D0F-954B-4E5CF4F9E815}" type="pres">
      <dgm:prSet presAssocID="{980C4E26-0AD8-47C2-B707-D94C20A6384B}"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ute Speaker"/>
        </a:ext>
      </dgm:extLst>
    </dgm:pt>
    <dgm:pt modelId="{DF641597-12E4-4082-84B2-CF147A21DC35}" type="pres">
      <dgm:prSet presAssocID="{980C4E26-0AD8-47C2-B707-D94C20A6384B}" presName="spaceRect" presStyleCnt="0"/>
      <dgm:spPr/>
    </dgm:pt>
    <dgm:pt modelId="{681BC66F-A93C-4F78-AADD-6D747D74EAC0}" type="pres">
      <dgm:prSet presAssocID="{980C4E26-0AD8-47C2-B707-D94C20A6384B}" presName="textRect" presStyleLbl="revTx" presStyleIdx="0" presStyleCnt="5">
        <dgm:presLayoutVars>
          <dgm:chMax val="1"/>
          <dgm:chPref val="1"/>
        </dgm:presLayoutVars>
      </dgm:prSet>
      <dgm:spPr/>
    </dgm:pt>
    <dgm:pt modelId="{C3AE1D9B-5595-4DB7-A703-855E2D2C905E}" type="pres">
      <dgm:prSet presAssocID="{1B0B3A77-E2D7-4E81-A58A-63B3F312D934}" presName="sibTrans" presStyleCnt="0"/>
      <dgm:spPr/>
    </dgm:pt>
    <dgm:pt modelId="{E5BC02C8-8CAA-4445-9401-D99FAC27BE45}" type="pres">
      <dgm:prSet presAssocID="{773D8F03-CA3B-4FE6-81B8-D40F18FA240A}" presName="compNode" presStyleCnt="0"/>
      <dgm:spPr/>
    </dgm:pt>
    <dgm:pt modelId="{81E43467-DF23-4426-A498-B3C4D6C65F49}" type="pres">
      <dgm:prSet presAssocID="{773D8F03-CA3B-4FE6-81B8-D40F18FA240A}"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Video camera"/>
        </a:ext>
      </dgm:extLst>
    </dgm:pt>
    <dgm:pt modelId="{3A4DE119-01F6-4C36-A595-BECBC97238C7}" type="pres">
      <dgm:prSet presAssocID="{773D8F03-CA3B-4FE6-81B8-D40F18FA240A}" presName="spaceRect" presStyleCnt="0"/>
      <dgm:spPr/>
    </dgm:pt>
    <dgm:pt modelId="{11EDBC6E-EB54-4688-83BC-6C17D83DD30D}" type="pres">
      <dgm:prSet presAssocID="{773D8F03-CA3B-4FE6-81B8-D40F18FA240A}" presName="textRect" presStyleLbl="revTx" presStyleIdx="1" presStyleCnt="5">
        <dgm:presLayoutVars>
          <dgm:chMax val="1"/>
          <dgm:chPref val="1"/>
        </dgm:presLayoutVars>
      </dgm:prSet>
      <dgm:spPr/>
    </dgm:pt>
    <dgm:pt modelId="{26D0026A-5456-4E8D-9F54-94666468E6AA}" type="pres">
      <dgm:prSet presAssocID="{6C235ABF-4663-41BF-8123-8F7854654DBB}" presName="sibTrans" presStyleCnt="0"/>
      <dgm:spPr/>
    </dgm:pt>
    <dgm:pt modelId="{D898AA65-B6D5-435E-8726-2BFFDD45C2B4}" type="pres">
      <dgm:prSet presAssocID="{CDA581BD-B6BE-4D44-B1F2-7D32F98D1E49}" presName="compNode" presStyleCnt="0"/>
      <dgm:spPr/>
    </dgm:pt>
    <dgm:pt modelId="{82322794-71FD-4492-8AA7-C33B043A38B8}" type="pres">
      <dgm:prSet presAssocID="{CDA581BD-B6BE-4D44-B1F2-7D32F98D1E49}"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elp"/>
        </a:ext>
      </dgm:extLst>
    </dgm:pt>
    <dgm:pt modelId="{07DA62E0-7975-4AB5-90E1-CE95308C5C8C}" type="pres">
      <dgm:prSet presAssocID="{CDA581BD-B6BE-4D44-B1F2-7D32F98D1E49}" presName="spaceRect" presStyleCnt="0"/>
      <dgm:spPr/>
    </dgm:pt>
    <dgm:pt modelId="{D278DA3D-F8FB-493D-9E31-8C4670431136}" type="pres">
      <dgm:prSet presAssocID="{CDA581BD-B6BE-4D44-B1F2-7D32F98D1E49}" presName="textRect" presStyleLbl="revTx" presStyleIdx="2" presStyleCnt="5">
        <dgm:presLayoutVars>
          <dgm:chMax val="1"/>
          <dgm:chPref val="1"/>
        </dgm:presLayoutVars>
      </dgm:prSet>
      <dgm:spPr/>
    </dgm:pt>
    <dgm:pt modelId="{7D13A015-8C1E-4161-A436-AEFC4D59A1AD}" type="pres">
      <dgm:prSet presAssocID="{48879A41-02AA-49C4-BD87-79E60840F86F}" presName="sibTrans" presStyleCnt="0"/>
      <dgm:spPr/>
    </dgm:pt>
    <dgm:pt modelId="{BC3F4275-8AD7-41C2-A113-1A4C324B7418}" type="pres">
      <dgm:prSet presAssocID="{AFC52CA8-61FD-41B2-8285-C2CCABB004D8}" presName="compNode" presStyleCnt="0"/>
      <dgm:spPr/>
    </dgm:pt>
    <dgm:pt modelId="{EB6FE24C-389C-456D-9751-AA2F8EE890A7}" type="pres">
      <dgm:prSet presAssocID="{AFC52CA8-61FD-41B2-8285-C2CCABB004D8}"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mail"/>
        </a:ext>
      </dgm:extLst>
    </dgm:pt>
    <dgm:pt modelId="{8DF6A0E8-E4CE-438A-9276-3447A88C98C1}" type="pres">
      <dgm:prSet presAssocID="{AFC52CA8-61FD-41B2-8285-C2CCABB004D8}" presName="spaceRect" presStyleCnt="0"/>
      <dgm:spPr/>
    </dgm:pt>
    <dgm:pt modelId="{C9B3B639-EA6E-418A-8825-4E875749B5AF}" type="pres">
      <dgm:prSet presAssocID="{AFC52CA8-61FD-41B2-8285-C2CCABB004D8}" presName="textRect" presStyleLbl="revTx" presStyleIdx="3" presStyleCnt="5">
        <dgm:presLayoutVars>
          <dgm:chMax val="1"/>
          <dgm:chPref val="1"/>
        </dgm:presLayoutVars>
      </dgm:prSet>
      <dgm:spPr/>
    </dgm:pt>
    <dgm:pt modelId="{010A1EDA-1D0F-41DF-853A-23EAD7E27CBA}" type="pres">
      <dgm:prSet presAssocID="{1F82FE75-C2B7-4F28-825F-BC62A3F2BBB4}" presName="sibTrans" presStyleCnt="0"/>
      <dgm:spPr/>
    </dgm:pt>
    <dgm:pt modelId="{D94E7E18-E5C8-461C-B2B3-04589973B453}" type="pres">
      <dgm:prSet presAssocID="{79305234-7EF7-4E15-A948-EA9B35132016}" presName="compNode" presStyleCnt="0"/>
      <dgm:spPr/>
    </dgm:pt>
    <dgm:pt modelId="{C9C85B10-473B-4D29-9230-F4A3C8C32C5C}" type="pres">
      <dgm:prSet presAssocID="{79305234-7EF7-4E15-A948-EA9B35132016}"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Envelope"/>
        </a:ext>
      </dgm:extLst>
    </dgm:pt>
    <dgm:pt modelId="{A691DE16-1440-486F-811F-0031648C35FC}" type="pres">
      <dgm:prSet presAssocID="{79305234-7EF7-4E15-A948-EA9B35132016}" presName="spaceRect" presStyleCnt="0"/>
      <dgm:spPr/>
    </dgm:pt>
    <dgm:pt modelId="{14E7837A-783C-43BF-88CC-C1A4C0A967FC}" type="pres">
      <dgm:prSet presAssocID="{79305234-7EF7-4E15-A948-EA9B35132016}" presName="textRect" presStyleLbl="revTx" presStyleIdx="4" presStyleCnt="5">
        <dgm:presLayoutVars>
          <dgm:chMax val="1"/>
          <dgm:chPref val="1"/>
        </dgm:presLayoutVars>
      </dgm:prSet>
      <dgm:spPr/>
    </dgm:pt>
  </dgm:ptLst>
  <dgm:cxnLst>
    <dgm:cxn modelId="{DD5D7C15-35F1-4A1B-A4C2-DC42C2648601}" srcId="{D27791AE-091C-4071-A07E-618AFBF0E383}" destId="{773D8F03-CA3B-4FE6-81B8-D40F18FA240A}" srcOrd="1" destOrd="0" parTransId="{FAB3923F-3694-4417-8C57-255E27DCE658}" sibTransId="{6C235ABF-4663-41BF-8123-8F7854654DBB}"/>
    <dgm:cxn modelId="{61A05E18-70B9-4B0E-84BB-FACB7BC03FD0}" type="presOf" srcId="{AFC52CA8-61FD-41B2-8285-C2CCABB004D8}" destId="{C9B3B639-EA6E-418A-8825-4E875749B5AF}" srcOrd="0" destOrd="0" presId="urn:microsoft.com/office/officeart/2018/2/layout/IconLabelList"/>
    <dgm:cxn modelId="{DD12CE28-F404-4E2A-B2F7-0F71FB583213}" srcId="{D27791AE-091C-4071-A07E-618AFBF0E383}" destId="{79305234-7EF7-4E15-A948-EA9B35132016}" srcOrd="4" destOrd="0" parTransId="{5A50DC5B-C1BA-4705-A856-99123031DE9A}" sibTransId="{AD4CC73D-7C72-4323-8FCB-73BB9ED37CED}"/>
    <dgm:cxn modelId="{9352E92E-3A82-483F-8A71-56458E27FF2F}" srcId="{D27791AE-091C-4071-A07E-618AFBF0E383}" destId="{AFC52CA8-61FD-41B2-8285-C2CCABB004D8}" srcOrd="3" destOrd="0" parTransId="{6D7DC910-F6DA-4E7C-806F-E76B6461DE00}" sibTransId="{1F82FE75-C2B7-4F28-825F-BC62A3F2BBB4}"/>
    <dgm:cxn modelId="{59A7153B-9EEF-4789-BADC-B332F34FAAC8}" type="presOf" srcId="{79305234-7EF7-4E15-A948-EA9B35132016}" destId="{14E7837A-783C-43BF-88CC-C1A4C0A967FC}" srcOrd="0" destOrd="0" presId="urn:microsoft.com/office/officeart/2018/2/layout/IconLabelList"/>
    <dgm:cxn modelId="{7096FF6A-188B-45AA-A1AA-1C433DB306D8}" type="presOf" srcId="{D27791AE-091C-4071-A07E-618AFBF0E383}" destId="{5F24B075-58C3-4FEA-998E-FC95EA2FAB0C}" srcOrd="0" destOrd="0" presId="urn:microsoft.com/office/officeart/2018/2/layout/IconLabelList"/>
    <dgm:cxn modelId="{CA716B76-030A-4415-9EF1-883493404208}" srcId="{D27791AE-091C-4071-A07E-618AFBF0E383}" destId="{980C4E26-0AD8-47C2-B707-D94C20A6384B}" srcOrd="0" destOrd="0" parTransId="{A1CC9312-5944-4EDC-9632-FEC9EEA4CF96}" sibTransId="{1B0B3A77-E2D7-4E81-A58A-63B3F312D934}"/>
    <dgm:cxn modelId="{EAB91359-25BF-4FA4-9734-8D8F4A0C591A}" type="presOf" srcId="{773D8F03-CA3B-4FE6-81B8-D40F18FA240A}" destId="{11EDBC6E-EB54-4688-83BC-6C17D83DD30D}" srcOrd="0" destOrd="0" presId="urn:microsoft.com/office/officeart/2018/2/layout/IconLabelList"/>
    <dgm:cxn modelId="{4AB83790-5E1A-4F4C-A964-2ADD22D442E6}" type="presOf" srcId="{CDA581BD-B6BE-4D44-B1F2-7D32F98D1E49}" destId="{D278DA3D-F8FB-493D-9E31-8C4670431136}" srcOrd="0" destOrd="0" presId="urn:microsoft.com/office/officeart/2018/2/layout/IconLabelList"/>
    <dgm:cxn modelId="{C2D35CB9-F5CD-4C1C-A591-D2227D33C44B}" type="presOf" srcId="{980C4E26-0AD8-47C2-B707-D94C20A6384B}" destId="{681BC66F-A93C-4F78-AADD-6D747D74EAC0}" srcOrd="0" destOrd="0" presId="urn:microsoft.com/office/officeart/2018/2/layout/IconLabelList"/>
    <dgm:cxn modelId="{26FC45C8-5ADF-4588-AD61-5F549B8454CE}" srcId="{D27791AE-091C-4071-A07E-618AFBF0E383}" destId="{CDA581BD-B6BE-4D44-B1F2-7D32F98D1E49}" srcOrd="2" destOrd="0" parTransId="{68E72F1B-086F-4A40-A092-B0900355E1FB}" sibTransId="{48879A41-02AA-49C4-BD87-79E60840F86F}"/>
    <dgm:cxn modelId="{DBC37824-89BE-43EC-9DED-CA37F11EC24E}" type="presParOf" srcId="{5F24B075-58C3-4FEA-998E-FC95EA2FAB0C}" destId="{96EF080B-09C2-4D14-BCB4-F3E5D302D837}" srcOrd="0" destOrd="0" presId="urn:microsoft.com/office/officeart/2018/2/layout/IconLabelList"/>
    <dgm:cxn modelId="{527D39FA-3475-4551-9E1C-D5420A721A81}" type="presParOf" srcId="{96EF080B-09C2-4D14-BCB4-F3E5D302D837}" destId="{6B552979-4DBF-4D0F-954B-4E5CF4F9E815}" srcOrd="0" destOrd="0" presId="urn:microsoft.com/office/officeart/2018/2/layout/IconLabelList"/>
    <dgm:cxn modelId="{E5CA3D8E-3D2A-44B5-AD1F-7AA5CB567C0C}" type="presParOf" srcId="{96EF080B-09C2-4D14-BCB4-F3E5D302D837}" destId="{DF641597-12E4-4082-84B2-CF147A21DC35}" srcOrd="1" destOrd="0" presId="urn:microsoft.com/office/officeart/2018/2/layout/IconLabelList"/>
    <dgm:cxn modelId="{B9EAD557-58D0-4CE2-B383-14610BC98E08}" type="presParOf" srcId="{96EF080B-09C2-4D14-BCB4-F3E5D302D837}" destId="{681BC66F-A93C-4F78-AADD-6D747D74EAC0}" srcOrd="2" destOrd="0" presId="urn:microsoft.com/office/officeart/2018/2/layout/IconLabelList"/>
    <dgm:cxn modelId="{402745FC-D628-49AC-A864-BDC178E0CDAE}" type="presParOf" srcId="{5F24B075-58C3-4FEA-998E-FC95EA2FAB0C}" destId="{C3AE1D9B-5595-4DB7-A703-855E2D2C905E}" srcOrd="1" destOrd="0" presId="urn:microsoft.com/office/officeart/2018/2/layout/IconLabelList"/>
    <dgm:cxn modelId="{B4E14012-C45C-468B-9E06-1531B77651CB}" type="presParOf" srcId="{5F24B075-58C3-4FEA-998E-FC95EA2FAB0C}" destId="{E5BC02C8-8CAA-4445-9401-D99FAC27BE45}" srcOrd="2" destOrd="0" presId="urn:microsoft.com/office/officeart/2018/2/layout/IconLabelList"/>
    <dgm:cxn modelId="{8A7490C5-55DF-4EFF-82E0-357F811F0055}" type="presParOf" srcId="{E5BC02C8-8CAA-4445-9401-D99FAC27BE45}" destId="{81E43467-DF23-4426-A498-B3C4D6C65F49}" srcOrd="0" destOrd="0" presId="urn:microsoft.com/office/officeart/2018/2/layout/IconLabelList"/>
    <dgm:cxn modelId="{C554E3EA-6705-4F5D-AEB0-853FEC94C176}" type="presParOf" srcId="{E5BC02C8-8CAA-4445-9401-D99FAC27BE45}" destId="{3A4DE119-01F6-4C36-A595-BECBC97238C7}" srcOrd="1" destOrd="0" presId="urn:microsoft.com/office/officeart/2018/2/layout/IconLabelList"/>
    <dgm:cxn modelId="{7A34BB7B-5EDD-43AF-95BC-C027415E9850}" type="presParOf" srcId="{E5BC02C8-8CAA-4445-9401-D99FAC27BE45}" destId="{11EDBC6E-EB54-4688-83BC-6C17D83DD30D}" srcOrd="2" destOrd="0" presId="urn:microsoft.com/office/officeart/2018/2/layout/IconLabelList"/>
    <dgm:cxn modelId="{8016331E-2381-4D39-B7D4-401867EC3A92}" type="presParOf" srcId="{5F24B075-58C3-4FEA-998E-FC95EA2FAB0C}" destId="{26D0026A-5456-4E8D-9F54-94666468E6AA}" srcOrd="3" destOrd="0" presId="urn:microsoft.com/office/officeart/2018/2/layout/IconLabelList"/>
    <dgm:cxn modelId="{10189936-99EB-4EFD-8905-B7BEB4A952FE}" type="presParOf" srcId="{5F24B075-58C3-4FEA-998E-FC95EA2FAB0C}" destId="{D898AA65-B6D5-435E-8726-2BFFDD45C2B4}" srcOrd="4" destOrd="0" presId="urn:microsoft.com/office/officeart/2018/2/layout/IconLabelList"/>
    <dgm:cxn modelId="{921D7380-A664-402D-870A-981E3CC5E1F8}" type="presParOf" srcId="{D898AA65-B6D5-435E-8726-2BFFDD45C2B4}" destId="{82322794-71FD-4492-8AA7-C33B043A38B8}" srcOrd="0" destOrd="0" presId="urn:microsoft.com/office/officeart/2018/2/layout/IconLabelList"/>
    <dgm:cxn modelId="{A878B2C2-C587-4C82-80B3-7AF966918CBA}" type="presParOf" srcId="{D898AA65-B6D5-435E-8726-2BFFDD45C2B4}" destId="{07DA62E0-7975-4AB5-90E1-CE95308C5C8C}" srcOrd="1" destOrd="0" presId="urn:microsoft.com/office/officeart/2018/2/layout/IconLabelList"/>
    <dgm:cxn modelId="{89B8E9B5-9C04-4AC3-ACEB-EA58B5635BDA}" type="presParOf" srcId="{D898AA65-B6D5-435E-8726-2BFFDD45C2B4}" destId="{D278DA3D-F8FB-493D-9E31-8C4670431136}" srcOrd="2" destOrd="0" presId="urn:microsoft.com/office/officeart/2018/2/layout/IconLabelList"/>
    <dgm:cxn modelId="{57388D1E-E18D-4041-A361-9C5256EDE26D}" type="presParOf" srcId="{5F24B075-58C3-4FEA-998E-FC95EA2FAB0C}" destId="{7D13A015-8C1E-4161-A436-AEFC4D59A1AD}" srcOrd="5" destOrd="0" presId="urn:microsoft.com/office/officeart/2018/2/layout/IconLabelList"/>
    <dgm:cxn modelId="{319BE69F-09E9-4970-8FFB-47AF2570282D}" type="presParOf" srcId="{5F24B075-58C3-4FEA-998E-FC95EA2FAB0C}" destId="{BC3F4275-8AD7-41C2-A113-1A4C324B7418}" srcOrd="6" destOrd="0" presId="urn:microsoft.com/office/officeart/2018/2/layout/IconLabelList"/>
    <dgm:cxn modelId="{B0758CAE-C0E1-4632-86EA-57BE846108F9}" type="presParOf" srcId="{BC3F4275-8AD7-41C2-A113-1A4C324B7418}" destId="{EB6FE24C-389C-456D-9751-AA2F8EE890A7}" srcOrd="0" destOrd="0" presId="urn:microsoft.com/office/officeart/2018/2/layout/IconLabelList"/>
    <dgm:cxn modelId="{42BA8E0F-9024-4161-9718-117D00F82916}" type="presParOf" srcId="{BC3F4275-8AD7-41C2-A113-1A4C324B7418}" destId="{8DF6A0E8-E4CE-438A-9276-3447A88C98C1}" srcOrd="1" destOrd="0" presId="urn:microsoft.com/office/officeart/2018/2/layout/IconLabelList"/>
    <dgm:cxn modelId="{37EA9DA8-96D1-496E-9F4C-92A2CC102A3B}" type="presParOf" srcId="{BC3F4275-8AD7-41C2-A113-1A4C324B7418}" destId="{C9B3B639-EA6E-418A-8825-4E875749B5AF}" srcOrd="2" destOrd="0" presId="urn:microsoft.com/office/officeart/2018/2/layout/IconLabelList"/>
    <dgm:cxn modelId="{0837B5EF-5569-485D-AB38-167C01D607A3}" type="presParOf" srcId="{5F24B075-58C3-4FEA-998E-FC95EA2FAB0C}" destId="{010A1EDA-1D0F-41DF-853A-23EAD7E27CBA}" srcOrd="7" destOrd="0" presId="urn:microsoft.com/office/officeart/2018/2/layout/IconLabelList"/>
    <dgm:cxn modelId="{C6A3784A-655E-4237-B12F-728E5FFAAA81}" type="presParOf" srcId="{5F24B075-58C3-4FEA-998E-FC95EA2FAB0C}" destId="{D94E7E18-E5C8-461C-B2B3-04589973B453}" srcOrd="8" destOrd="0" presId="urn:microsoft.com/office/officeart/2018/2/layout/IconLabelList"/>
    <dgm:cxn modelId="{CD505BB0-0D8E-4BE8-A519-A49AA7FFAD50}" type="presParOf" srcId="{D94E7E18-E5C8-461C-B2B3-04589973B453}" destId="{C9C85B10-473B-4D29-9230-F4A3C8C32C5C}" srcOrd="0" destOrd="0" presId="urn:microsoft.com/office/officeart/2018/2/layout/IconLabelList"/>
    <dgm:cxn modelId="{0CD3AC8D-B611-4523-909D-358D89A7F0D3}" type="presParOf" srcId="{D94E7E18-E5C8-461C-B2B3-04589973B453}" destId="{A691DE16-1440-486F-811F-0031648C35FC}" srcOrd="1" destOrd="0" presId="urn:microsoft.com/office/officeart/2018/2/layout/IconLabelList"/>
    <dgm:cxn modelId="{796CF13A-541E-484B-A437-E0D4E8615AA9}" type="presParOf" srcId="{D94E7E18-E5C8-461C-B2B3-04589973B453}" destId="{14E7837A-783C-43BF-88CC-C1A4C0A967FC}"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527004-77AD-4F7E-A10E-7E2BBF51AA61}" type="doc">
      <dgm:prSet loTypeId="urn:microsoft.com/office/officeart/2016/7/layout/HorizontalActionList" loCatId="List" qsTypeId="urn:microsoft.com/office/officeart/2005/8/quickstyle/simple2#8" qsCatId="simple" csTypeId="urn:microsoft.com/office/officeart/2005/8/colors/accent2_2#12" csCatId="accent2" phldr="1"/>
      <dgm:spPr/>
      <dgm:t>
        <a:bodyPr/>
        <a:lstStyle/>
        <a:p>
          <a:endParaRPr lang="en-US"/>
        </a:p>
      </dgm:t>
    </dgm:pt>
    <dgm:pt modelId="{A6687B3A-88BE-45BF-AB22-6B92342D47AF}">
      <dgm:prSet/>
      <dgm:spPr/>
      <dgm:t>
        <a:bodyPr/>
        <a:lstStyle/>
        <a:p>
          <a:r>
            <a:rPr lang="en-US" dirty="0"/>
            <a:t>Collaborate</a:t>
          </a:r>
        </a:p>
      </dgm:t>
    </dgm:pt>
    <dgm:pt modelId="{43DD3C3B-9815-4A6F-84F9-F83F59484487}" type="parTrans" cxnId="{18FAA3AC-C0CA-437D-829B-9BB0BCFB473F}">
      <dgm:prSet/>
      <dgm:spPr/>
      <dgm:t>
        <a:bodyPr/>
        <a:lstStyle/>
        <a:p>
          <a:endParaRPr lang="en-US"/>
        </a:p>
      </dgm:t>
    </dgm:pt>
    <dgm:pt modelId="{53E286AD-158F-44A6-BE6F-8E46C1C0F2E9}" type="sibTrans" cxnId="{18FAA3AC-C0CA-437D-829B-9BB0BCFB473F}">
      <dgm:prSet/>
      <dgm:spPr/>
      <dgm:t>
        <a:bodyPr/>
        <a:lstStyle/>
        <a:p>
          <a:endParaRPr lang="en-US"/>
        </a:p>
      </dgm:t>
    </dgm:pt>
    <dgm:pt modelId="{A2BF8CDB-E7A6-4FE4-8110-DB678FFF5661}">
      <dgm:prSet/>
      <dgm:spPr/>
      <dgm:t>
        <a:bodyPr/>
        <a:lstStyle/>
        <a:p>
          <a:r>
            <a:rPr lang="en-US" dirty="0"/>
            <a:t>Collaborate by educating, campus partners, suppliers and key stakeholders on procurement, technology, and payment requirements</a:t>
          </a:r>
        </a:p>
      </dgm:t>
    </dgm:pt>
    <dgm:pt modelId="{505FE2D0-56C4-4F61-9425-AE34F11D7060}" type="parTrans" cxnId="{73DE5A72-1181-4671-A5CC-8F90726EC980}">
      <dgm:prSet/>
      <dgm:spPr/>
      <dgm:t>
        <a:bodyPr/>
        <a:lstStyle/>
        <a:p>
          <a:endParaRPr lang="en-US"/>
        </a:p>
      </dgm:t>
    </dgm:pt>
    <dgm:pt modelId="{33C0EA8E-FE57-45AD-A184-3423890421E2}" type="sibTrans" cxnId="{73DE5A72-1181-4671-A5CC-8F90726EC980}">
      <dgm:prSet/>
      <dgm:spPr/>
      <dgm:t>
        <a:bodyPr/>
        <a:lstStyle/>
        <a:p>
          <a:endParaRPr lang="en-US"/>
        </a:p>
      </dgm:t>
    </dgm:pt>
    <dgm:pt modelId="{74F8AC2A-492B-4FC0-BB75-351C52A367B7}">
      <dgm:prSet/>
      <dgm:spPr/>
      <dgm:t>
        <a:bodyPr/>
        <a:lstStyle/>
        <a:p>
          <a:r>
            <a:rPr lang="en-US" dirty="0"/>
            <a:t>Advise</a:t>
          </a:r>
        </a:p>
      </dgm:t>
    </dgm:pt>
    <dgm:pt modelId="{07969FC1-16FA-4E25-ACA4-D6B0167553DD}" type="parTrans" cxnId="{08269BFC-88A6-424E-A6C4-D901C908B8E2}">
      <dgm:prSet/>
      <dgm:spPr/>
      <dgm:t>
        <a:bodyPr/>
        <a:lstStyle/>
        <a:p>
          <a:endParaRPr lang="en-US"/>
        </a:p>
      </dgm:t>
    </dgm:pt>
    <dgm:pt modelId="{BE706A9E-DF86-4889-BDE9-49F0BAE495AA}" type="sibTrans" cxnId="{08269BFC-88A6-424E-A6C4-D901C908B8E2}">
      <dgm:prSet/>
      <dgm:spPr/>
      <dgm:t>
        <a:bodyPr/>
        <a:lstStyle/>
        <a:p>
          <a:endParaRPr lang="en-US"/>
        </a:p>
      </dgm:t>
    </dgm:pt>
    <dgm:pt modelId="{2B291508-D14A-4F39-9638-C63177CC19B6}">
      <dgm:prSet/>
      <dgm:spPr/>
      <dgm:t>
        <a:bodyPr/>
        <a:lstStyle/>
        <a:p>
          <a:r>
            <a:rPr lang="en-US" dirty="0"/>
            <a:t>Advise on procurement methods, policies, contracts, best practices and other requirements to achieve successful outcomes.</a:t>
          </a:r>
        </a:p>
      </dgm:t>
    </dgm:pt>
    <dgm:pt modelId="{B187F1FC-5441-46D4-802A-D45CE6425642}" type="parTrans" cxnId="{54E2257A-34B4-4E68-847D-F4D40C321D61}">
      <dgm:prSet/>
      <dgm:spPr/>
      <dgm:t>
        <a:bodyPr/>
        <a:lstStyle/>
        <a:p>
          <a:endParaRPr lang="en-US"/>
        </a:p>
      </dgm:t>
    </dgm:pt>
    <dgm:pt modelId="{CFC885C0-1DFE-43A4-BD95-7BE64AEF8458}" type="sibTrans" cxnId="{54E2257A-34B4-4E68-847D-F4D40C321D61}">
      <dgm:prSet/>
      <dgm:spPr/>
      <dgm:t>
        <a:bodyPr/>
        <a:lstStyle/>
        <a:p>
          <a:endParaRPr lang="en-US"/>
        </a:p>
      </dgm:t>
    </dgm:pt>
    <dgm:pt modelId="{D6AC130D-3CCE-4766-8750-C280D864AE71}">
      <dgm:prSet/>
      <dgm:spPr/>
      <dgm:t>
        <a:bodyPr/>
        <a:lstStyle/>
        <a:p>
          <a:r>
            <a:rPr lang="en-US" dirty="0"/>
            <a:t>Reduce Risk</a:t>
          </a:r>
        </a:p>
      </dgm:t>
    </dgm:pt>
    <dgm:pt modelId="{8321A433-77C8-45BE-BCCD-96E44800FB75}" type="parTrans" cxnId="{DC5AB535-5BE1-411D-8776-366AA6E0C7D3}">
      <dgm:prSet/>
      <dgm:spPr/>
      <dgm:t>
        <a:bodyPr/>
        <a:lstStyle/>
        <a:p>
          <a:endParaRPr lang="en-US"/>
        </a:p>
      </dgm:t>
    </dgm:pt>
    <dgm:pt modelId="{25B70F3D-2B99-4385-9A94-7582F3AD95D0}" type="sibTrans" cxnId="{DC5AB535-5BE1-411D-8776-366AA6E0C7D3}">
      <dgm:prSet/>
      <dgm:spPr/>
      <dgm:t>
        <a:bodyPr/>
        <a:lstStyle/>
        <a:p>
          <a:endParaRPr lang="en-US"/>
        </a:p>
      </dgm:t>
    </dgm:pt>
    <dgm:pt modelId="{4EBE7D6B-4109-457F-8FEA-0623983F4280}">
      <dgm:prSet/>
      <dgm:spPr/>
      <dgm:t>
        <a:bodyPr/>
        <a:lstStyle/>
        <a:p>
          <a:r>
            <a:rPr lang="en-US" dirty="0"/>
            <a:t>Reduce risk by promoting compliance, competition, transparency and responsible stewardship of University resources.</a:t>
          </a:r>
        </a:p>
      </dgm:t>
    </dgm:pt>
    <dgm:pt modelId="{40FC92F1-ABF1-47A0-B019-406572021EE6}" type="parTrans" cxnId="{FB4E0E9A-4C05-4A7F-9096-8BD6A052D1B3}">
      <dgm:prSet/>
      <dgm:spPr/>
      <dgm:t>
        <a:bodyPr/>
        <a:lstStyle/>
        <a:p>
          <a:endParaRPr lang="en-US"/>
        </a:p>
      </dgm:t>
    </dgm:pt>
    <dgm:pt modelId="{8EE8AA6E-F208-400D-B64F-0678D0EF4BC0}" type="sibTrans" cxnId="{FB4E0E9A-4C05-4A7F-9096-8BD6A052D1B3}">
      <dgm:prSet/>
      <dgm:spPr/>
      <dgm:t>
        <a:bodyPr/>
        <a:lstStyle/>
        <a:p>
          <a:endParaRPr lang="en-US"/>
        </a:p>
      </dgm:t>
    </dgm:pt>
    <dgm:pt modelId="{43D18B88-42E6-4F56-A1AA-00301442D868}">
      <dgm:prSet/>
      <dgm:spPr/>
      <dgm:t>
        <a:bodyPr/>
        <a:lstStyle/>
        <a:p>
          <a:r>
            <a:rPr lang="en-US" dirty="0"/>
            <a:t>Empower</a:t>
          </a:r>
        </a:p>
      </dgm:t>
    </dgm:pt>
    <dgm:pt modelId="{6F797A47-96A8-4D89-8B0E-FC4FE3B66190}" type="parTrans" cxnId="{C4FF4FD5-5135-4F81-850A-0A5FDDBC213D}">
      <dgm:prSet/>
      <dgm:spPr/>
      <dgm:t>
        <a:bodyPr/>
        <a:lstStyle/>
        <a:p>
          <a:endParaRPr lang="en-US"/>
        </a:p>
      </dgm:t>
    </dgm:pt>
    <dgm:pt modelId="{D782F55C-BDFE-4423-B588-41C2883AAFEF}" type="sibTrans" cxnId="{C4FF4FD5-5135-4F81-850A-0A5FDDBC213D}">
      <dgm:prSet/>
      <dgm:spPr/>
      <dgm:t>
        <a:bodyPr/>
        <a:lstStyle/>
        <a:p>
          <a:endParaRPr lang="en-US"/>
        </a:p>
      </dgm:t>
    </dgm:pt>
    <dgm:pt modelId="{802866C7-1600-47B6-A4F1-0B074D747644}">
      <dgm:prSet/>
      <dgm:spPr/>
      <dgm:t>
        <a:bodyPr/>
        <a:lstStyle/>
        <a:p>
          <a:r>
            <a:rPr lang="en-US" dirty="0"/>
            <a:t>Empower the campus through training, tools, resources and processes so departments/divisions can make informed decisions.</a:t>
          </a:r>
        </a:p>
      </dgm:t>
    </dgm:pt>
    <dgm:pt modelId="{8B7B751A-FE68-47FC-99D8-6464DFCFEE4A}" type="parTrans" cxnId="{C07B1AAF-419C-4AF7-81E9-789DBD649C66}">
      <dgm:prSet/>
      <dgm:spPr/>
      <dgm:t>
        <a:bodyPr/>
        <a:lstStyle/>
        <a:p>
          <a:endParaRPr lang="en-US"/>
        </a:p>
      </dgm:t>
    </dgm:pt>
    <dgm:pt modelId="{F394D343-5C82-44B4-953A-B58871125A79}" type="sibTrans" cxnId="{C07B1AAF-419C-4AF7-81E9-789DBD649C66}">
      <dgm:prSet/>
      <dgm:spPr/>
      <dgm:t>
        <a:bodyPr/>
        <a:lstStyle/>
        <a:p>
          <a:endParaRPr lang="en-US"/>
        </a:p>
      </dgm:t>
    </dgm:pt>
    <dgm:pt modelId="{20F1650A-8A79-4D4F-9372-D24E3B3F03D3}" type="pres">
      <dgm:prSet presAssocID="{39527004-77AD-4F7E-A10E-7E2BBF51AA61}" presName="Name0" presStyleCnt="0">
        <dgm:presLayoutVars>
          <dgm:dir/>
          <dgm:animLvl val="lvl"/>
          <dgm:resizeHandles val="exact"/>
        </dgm:presLayoutVars>
      </dgm:prSet>
      <dgm:spPr/>
    </dgm:pt>
    <dgm:pt modelId="{AC16CE01-F903-4D90-B994-BBAB3347ACD7}" type="pres">
      <dgm:prSet presAssocID="{A6687B3A-88BE-45BF-AB22-6B92342D47AF}" presName="composite" presStyleCnt="0"/>
      <dgm:spPr/>
    </dgm:pt>
    <dgm:pt modelId="{805E3555-8323-4401-ACCD-35FDBC3E3475}" type="pres">
      <dgm:prSet presAssocID="{A6687B3A-88BE-45BF-AB22-6B92342D47AF}" presName="parTx" presStyleLbl="alignNode1" presStyleIdx="0" presStyleCnt="4">
        <dgm:presLayoutVars>
          <dgm:chMax val="0"/>
          <dgm:chPref val="0"/>
        </dgm:presLayoutVars>
      </dgm:prSet>
      <dgm:spPr/>
    </dgm:pt>
    <dgm:pt modelId="{3AB897BA-FB88-494E-88F6-45772AA5D2BB}" type="pres">
      <dgm:prSet presAssocID="{A6687B3A-88BE-45BF-AB22-6B92342D47AF}" presName="desTx" presStyleLbl="alignAccFollowNode1" presStyleIdx="0" presStyleCnt="4">
        <dgm:presLayoutVars/>
      </dgm:prSet>
      <dgm:spPr/>
    </dgm:pt>
    <dgm:pt modelId="{11C30CC0-4F48-4075-823E-AC9B35958009}" type="pres">
      <dgm:prSet presAssocID="{53E286AD-158F-44A6-BE6F-8E46C1C0F2E9}" presName="space" presStyleCnt="0"/>
      <dgm:spPr/>
    </dgm:pt>
    <dgm:pt modelId="{A2900066-A0D4-43D4-9214-37D9E63B3E35}" type="pres">
      <dgm:prSet presAssocID="{74F8AC2A-492B-4FC0-BB75-351C52A367B7}" presName="composite" presStyleCnt="0"/>
      <dgm:spPr/>
    </dgm:pt>
    <dgm:pt modelId="{60A24883-3086-4B3D-BA23-68480BD71166}" type="pres">
      <dgm:prSet presAssocID="{74F8AC2A-492B-4FC0-BB75-351C52A367B7}" presName="parTx" presStyleLbl="alignNode1" presStyleIdx="1" presStyleCnt="4" custLinFactNeighborX="266" custLinFactNeighborY="-6178">
        <dgm:presLayoutVars>
          <dgm:chMax val="0"/>
          <dgm:chPref val="0"/>
        </dgm:presLayoutVars>
      </dgm:prSet>
      <dgm:spPr/>
    </dgm:pt>
    <dgm:pt modelId="{B214385D-F69A-4C0C-9DF6-513312BC4592}" type="pres">
      <dgm:prSet presAssocID="{74F8AC2A-492B-4FC0-BB75-351C52A367B7}" presName="desTx" presStyleLbl="alignAccFollowNode1" presStyleIdx="1" presStyleCnt="4">
        <dgm:presLayoutVars/>
      </dgm:prSet>
      <dgm:spPr/>
    </dgm:pt>
    <dgm:pt modelId="{4AC14CA5-2C46-4120-B426-2F7731F2B75F}" type="pres">
      <dgm:prSet presAssocID="{BE706A9E-DF86-4889-BDE9-49F0BAE495AA}" presName="space" presStyleCnt="0"/>
      <dgm:spPr/>
    </dgm:pt>
    <dgm:pt modelId="{57F02434-CFB0-4AB0-8C5C-17E02F398602}" type="pres">
      <dgm:prSet presAssocID="{D6AC130D-3CCE-4766-8750-C280D864AE71}" presName="composite" presStyleCnt="0"/>
      <dgm:spPr/>
    </dgm:pt>
    <dgm:pt modelId="{89B254E7-CB27-4652-88CE-317C3CDD765F}" type="pres">
      <dgm:prSet presAssocID="{D6AC130D-3CCE-4766-8750-C280D864AE71}" presName="parTx" presStyleLbl="alignNode1" presStyleIdx="2" presStyleCnt="4">
        <dgm:presLayoutVars>
          <dgm:chMax val="0"/>
          <dgm:chPref val="0"/>
        </dgm:presLayoutVars>
      </dgm:prSet>
      <dgm:spPr/>
    </dgm:pt>
    <dgm:pt modelId="{AAED4482-CB84-442E-B2D5-D3AAB8C82E1E}" type="pres">
      <dgm:prSet presAssocID="{D6AC130D-3CCE-4766-8750-C280D864AE71}" presName="desTx" presStyleLbl="alignAccFollowNode1" presStyleIdx="2" presStyleCnt="4">
        <dgm:presLayoutVars/>
      </dgm:prSet>
      <dgm:spPr/>
    </dgm:pt>
    <dgm:pt modelId="{BF8383B1-3127-4D40-A8E7-D0B8A0363E9C}" type="pres">
      <dgm:prSet presAssocID="{25B70F3D-2B99-4385-9A94-7582F3AD95D0}" presName="space" presStyleCnt="0"/>
      <dgm:spPr/>
    </dgm:pt>
    <dgm:pt modelId="{7BD27923-FCCD-452E-8025-9ED9FEB55652}" type="pres">
      <dgm:prSet presAssocID="{43D18B88-42E6-4F56-A1AA-00301442D868}" presName="composite" presStyleCnt="0"/>
      <dgm:spPr/>
    </dgm:pt>
    <dgm:pt modelId="{B6DBEA12-FE3B-4D25-855D-719C9B8CD856}" type="pres">
      <dgm:prSet presAssocID="{43D18B88-42E6-4F56-A1AA-00301442D868}" presName="parTx" presStyleLbl="alignNode1" presStyleIdx="3" presStyleCnt="4">
        <dgm:presLayoutVars>
          <dgm:chMax val="0"/>
          <dgm:chPref val="0"/>
        </dgm:presLayoutVars>
      </dgm:prSet>
      <dgm:spPr/>
    </dgm:pt>
    <dgm:pt modelId="{6AEA2956-D526-4097-89FE-F464CD33C5F0}" type="pres">
      <dgm:prSet presAssocID="{43D18B88-42E6-4F56-A1AA-00301442D868}" presName="desTx" presStyleLbl="alignAccFollowNode1" presStyleIdx="3" presStyleCnt="4">
        <dgm:presLayoutVars/>
      </dgm:prSet>
      <dgm:spPr/>
    </dgm:pt>
  </dgm:ptLst>
  <dgm:cxnLst>
    <dgm:cxn modelId="{DE9BFC03-12A0-4877-8D6A-1DEDB27DC773}" type="presOf" srcId="{39527004-77AD-4F7E-A10E-7E2BBF51AA61}" destId="{20F1650A-8A79-4D4F-9372-D24E3B3F03D3}" srcOrd="0" destOrd="0" presId="urn:microsoft.com/office/officeart/2016/7/layout/HorizontalActionList"/>
    <dgm:cxn modelId="{DC5AB535-5BE1-411D-8776-366AA6E0C7D3}" srcId="{39527004-77AD-4F7E-A10E-7E2BBF51AA61}" destId="{D6AC130D-3CCE-4766-8750-C280D864AE71}" srcOrd="2" destOrd="0" parTransId="{8321A433-77C8-45BE-BCCD-96E44800FB75}" sibTransId="{25B70F3D-2B99-4385-9A94-7582F3AD95D0}"/>
    <dgm:cxn modelId="{8651D23E-6BB5-4448-B39D-BEFD426F69B8}" type="presOf" srcId="{A2BF8CDB-E7A6-4FE4-8110-DB678FFF5661}" destId="{3AB897BA-FB88-494E-88F6-45772AA5D2BB}" srcOrd="0" destOrd="0" presId="urn:microsoft.com/office/officeart/2016/7/layout/HorizontalActionList"/>
    <dgm:cxn modelId="{C424A651-68CA-43CD-B0C6-079CDF2518E8}" type="presOf" srcId="{D6AC130D-3CCE-4766-8750-C280D864AE71}" destId="{89B254E7-CB27-4652-88CE-317C3CDD765F}" srcOrd="0" destOrd="0" presId="urn:microsoft.com/office/officeart/2016/7/layout/HorizontalActionList"/>
    <dgm:cxn modelId="{73DE5A72-1181-4671-A5CC-8F90726EC980}" srcId="{A6687B3A-88BE-45BF-AB22-6B92342D47AF}" destId="{A2BF8CDB-E7A6-4FE4-8110-DB678FFF5661}" srcOrd="0" destOrd="0" parTransId="{505FE2D0-56C4-4F61-9425-AE34F11D7060}" sibTransId="{33C0EA8E-FE57-45AD-A184-3423890421E2}"/>
    <dgm:cxn modelId="{60F9EA72-8403-420A-A150-F90822C82857}" type="presOf" srcId="{802866C7-1600-47B6-A4F1-0B074D747644}" destId="{6AEA2956-D526-4097-89FE-F464CD33C5F0}" srcOrd="0" destOrd="0" presId="urn:microsoft.com/office/officeart/2016/7/layout/HorizontalActionList"/>
    <dgm:cxn modelId="{457A6953-B91E-4C91-8CB9-8E9861109080}" type="presOf" srcId="{74F8AC2A-492B-4FC0-BB75-351C52A367B7}" destId="{60A24883-3086-4B3D-BA23-68480BD71166}" srcOrd="0" destOrd="0" presId="urn:microsoft.com/office/officeart/2016/7/layout/HorizontalActionList"/>
    <dgm:cxn modelId="{1CDD5D75-9DB1-4B4D-B3EC-3A84AC4674CA}" type="presOf" srcId="{43D18B88-42E6-4F56-A1AA-00301442D868}" destId="{B6DBEA12-FE3B-4D25-855D-719C9B8CD856}" srcOrd="0" destOrd="0" presId="urn:microsoft.com/office/officeart/2016/7/layout/HorizontalActionList"/>
    <dgm:cxn modelId="{54E2257A-34B4-4E68-847D-F4D40C321D61}" srcId="{74F8AC2A-492B-4FC0-BB75-351C52A367B7}" destId="{2B291508-D14A-4F39-9638-C63177CC19B6}" srcOrd="0" destOrd="0" parTransId="{B187F1FC-5441-46D4-802A-D45CE6425642}" sibTransId="{CFC885C0-1DFE-43A4-BD95-7BE64AEF8458}"/>
    <dgm:cxn modelId="{FB4E0E9A-4C05-4A7F-9096-8BD6A052D1B3}" srcId="{D6AC130D-3CCE-4766-8750-C280D864AE71}" destId="{4EBE7D6B-4109-457F-8FEA-0623983F4280}" srcOrd="0" destOrd="0" parTransId="{40FC92F1-ABF1-47A0-B019-406572021EE6}" sibTransId="{8EE8AA6E-F208-400D-B64F-0678D0EF4BC0}"/>
    <dgm:cxn modelId="{18FAA3AC-C0CA-437D-829B-9BB0BCFB473F}" srcId="{39527004-77AD-4F7E-A10E-7E2BBF51AA61}" destId="{A6687B3A-88BE-45BF-AB22-6B92342D47AF}" srcOrd="0" destOrd="0" parTransId="{43DD3C3B-9815-4A6F-84F9-F83F59484487}" sibTransId="{53E286AD-158F-44A6-BE6F-8E46C1C0F2E9}"/>
    <dgm:cxn modelId="{C07B1AAF-419C-4AF7-81E9-789DBD649C66}" srcId="{43D18B88-42E6-4F56-A1AA-00301442D868}" destId="{802866C7-1600-47B6-A4F1-0B074D747644}" srcOrd="0" destOrd="0" parTransId="{8B7B751A-FE68-47FC-99D8-6464DFCFEE4A}" sibTransId="{F394D343-5C82-44B4-953A-B58871125A79}"/>
    <dgm:cxn modelId="{146770B3-77FB-48D0-A184-71E47F59BA52}" type="presOf" srcId="{2B291508-D14A-4F39-9638-C63177CC19B6}" destId="{B214385D-F69A-4C0C-9DF6-513312BC4592}" srcOrd="0" destOrd="0" presId="urn:microsoft.com/office/officeart/2016/7/layout/HorizontalActionList"/>
    <dgm:cxn modelId="{A38D63BC-6C64-4027-82D6-D9EDBEC098EB}" type="presOf" srcId="{A6687B3A-88BE-45BF-AB22-6B92342D47AF}" destId="{805E3555-8323-4401-ACCD-35FDBC3E3475}" srcOrd="0" destOrd="0" presId="urn:microsoft.com/office/officeart/2016/7/layout/HorizontalActionList"/>
    <dgm:cxn modelId="{7F2879BD-56F1-457E-AC10-269A2FC097AC}" type="presOf" srcId="{4EBE7D6B-4109-457F-8FEA-0623983F4280}" destId="{AAED4482-CB84-442E-B2D5-D3AAB8C82E1E}" srcOrd="0" destOrd="0" presId="urn:microsoft.com/office/officeart/2016/7/layout/HorizontalActionList"/>
    <dgm:cxn modelId="{C4FF4FD5-5135-4F81-850A-0A5FDDBC213D}" srcId="{39527004-77AD-4F7E-A10E-7E2BBF51AA61}" destId="{43D18B88-42E6-4F56-A1AA-00301442D868}" srcOrd="3" destOrd="0" parTransId="{6F797A47-96A8-4D89-8B0E-FC4FE3B66190}" sibTransId="{D782F55C-BDFE-4423-B588-41C2883AAFEF}"/>
    <dgm:cxn modelId="{08269BFC-88A6-424E-A6C4-D901C908B8E2}" srcId="{39527004-77AD-4F7E-A10E-7E2BBF51AA61}" destId="{74F8AC2A-492B-4FC0-BB75-351C52A367B7}" srcOrd="1" destOrd="0" parTransId="{07969FC1-16FA-4E25-ACA4-D6B0167553DD}" sibTransId="{BE706A9E-DF86-4889-BDE9-49F0BAE495AA}"/>
    <dgm:cxn modelId="{8EC98B2D-5FA6-4DF6-9CE4-08940AEABDCD}" type="presParOf" srcId="{20F1650A-8A79-4D4F-9372-D24E3B3F03D3}" destId="{AC16CE01-F903-4D90-B994-BBAB3347ACD7}" srcOrd="0" destOrd="0" presId="urn:microsoft.com/office/officeart/2016/7/layout/HorizontalActionList"/>
    <dgm:cxn modelId="{8AC480C1-6178-48A5-B176-A6057BD28612}" type="presParOf" srcId="{AC16CE01-F903-4D90-B994-BBAB3347ACD7}" destId="{805E3555-8323-4401-ACCD-35FDBC3E3475}" srcOrd="0" destOrd="0" presId="urn:microsoft.com/office/officeart/2016/7/layout/HorizontalActionList"/>
    <dgm:cxn modelId="{086A633D-9D0F-4615-BE86-E67FD63D7BCB}" type="presParOf" srcId="{AC16CE01-F903-4D90-B994-BBAB3347ACD7}" destId="{3AB897BA-FB88-494E-88F6-45772AA5D2BB}" srcOrd="1" destOrd="0" presId="urn:microsoft.com/office/officeart/2016/7/layout/HorizontalActionList"/>
    <dgm:cxn modelId="{C2A3F83A-A929-40C1-B72C-BD16721DCBA3}" type="presParOf" srcId="{20F1650A-8A79-4D4F-9372-D24E3B3F03D3}" destId="{11C30CC0-4F48-4075-823E-AC9B35958009}" srcOrd="1" destOrd="0" presId="urn:microsoft.com/office/officeart/2016/7/layout/HorizontalActionList"/>
    <dgm:cxn modelId="{6C8791BE-ECAF-4DF1-AB61-ACAE6DB536D3}" type="presParOf" srcId="{20F1650A-8A79-4D4F-9372-D24E3B3F03D3}" destId="{A2900066-A0D4-43D4-9214-37D9E63B3E35}" srcOrd="2" destOrd="0" presId="urn:microsoft.com/office/officeart/2016/7/layout/HorizontalActionList"/>
    <dgm:cxn modelId="{D2D858E1-3382-4C4C-8755-000BD9E6A34D}" type="presParOf" srcId="{A2900066-A0D4-43D4-9214-37D9E63B3E35}" destId="{60A24883-3086-4B3D-BA23-68480BD71166}" srcOrd="0" destOrd="0" presId="urn:microsoft.com/office/officeart/2016/7/layout/HorizontalActionList"/>
    <dgm:cxn modelId="{56996DAB-5C2F-41D1-87A3-E44F0DE8ACD1}" type="presParOf" srcId="{A2900066-A0D4-43D4-9214-37D9E63B3E35}" destId="{B214385D-F69A-4C0C-9DF6-513312BC4592}" srcOrd="1" destOrd="0" presId="urn:microsoft.com/office/officeart/2016/7/layout/HorizontalActionList"/>
    <dgm:cxn modelId="{684F3683-8D78-4ADB-ABA0-B234B7A66442}" type="presParOf" srcId="{20F1650A-8A79-4D4F-9372-D24E3B3F03D3}" destId="{4AC14CA5-2C46-4120-B426-2F7731F2B75F}" srcOrd="3" destOrd="0" presId="urn:microsoft.com/office/officeart/2016/7/layout/HorizontalActionList"/>
    <dgm:cxn modelId="{A64F3458-4F72-4295-9415-24D9B286FC43}" type="presParOf" srcId="{20F1650A-8A79-4D4F-9372-D24E3B3F03D3}" destId="{57F02434-CFB0-4AB0-8C5C-17E02F398602}" srcOrd="4" destOrd="0" presId="urn:microsoft.com/office/officeart/2016/7/layout/HorizontalActionList"/>
    <dgm:cxn modelId="{FACC8EB8-039F-4540-9812-90E453EA773C}" type="presParOf" srcId="{57F02434-CFB0-4AB0-8C5C-17E02F398602}" destId="{89B254E7-CB27-4652-88CE-317C3CDD765F}" srcOrd="0" destOrd="0" presId="urn:microsoft.com/office/officeart/2016/7/layout/HorizontalActionList"/>
    <dgm:cxn modelId="{3DA420EC-5937-41B6-A288-49B1440296FE}" type="presParOf" srcId="{57F02434-CFB0-4AB0-8C5C-17E02F398602}" destId="{AAED4482-CB84-442E-B2D5-D3AAB8C82E1E}" srcOrd="1" destOrd="0" presId="urn:microsoft.com/office/officeart/2016/7/layout/HorizontalActionList"/>
    <dgm:cxn modelId="{292778E5-00F1-412C-B138-297805B65A59}" type="presParOf" srcId="{20F1650A-8A79-4D4F-9372-D24E3B3F03D3}" destId="{BF8383B1-3127-4D40-A8E7-D0B8A0363E9C}" srcOrd="5" destOrd="0" presId="urn:microsoft.com/office/officeart/2016/7/layout/HorizontalActionList"/>
    <dgm:cxn modelId="{C455146F-496C-4B3E-B892-9F8BB96BBC2A}" type="presParOf" srcId="{20F1650A-8A79-4D4F-9372-D24E3B3F03D3}" destId="{7BD27923-FCCD-452E-8025-9ED9FEB55652}" srcOrd="6" destOrd="0" presId="urn:microsoft.com/office/officeart/2016/7/layout/HorizontalActionList"/>
    <dgm:cxn modelId="{5BC3FC22-CBBD-49ED-91F6-7D836AF2F159}" type="presParOf" srcId="{7BD27923-FCCD-452E-8025-9ED9FEB55652}" destId="{B6DBEA12-FE3B-4D25-855D-719C9B8CD856}" srcOrd="0" destOrd="0" presId="urn:microsoft.com/office/officeart/2016/7/layout/HorizontalActionList"/>
    <dgm:cxn modelId="{E121BB24-31D8-4EED-8C1A-C7CC67FC764D}" type="presParOf" srcId="{7BD27923-FCCD-452E-8025-9ED9FEB55652}" destId="{6AEA2956-D526-4097-89FE-F464CD33C5F0}"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1A7FAC-213B-42ED-99E0-2154FF1C9D3E}" type="doc">
      <dgm:prSet loTypeId="urn:microsoft.com/office/officeart/2008/layout/LinedList" loCatId="list" qsTypeId="urn:microsoft.com/office/officeart/2005/8/quickstyle/simple1#13" qsCatId="simple" csTypeId="urn:microsoft.com/office/officeart/2005/8/colors/accent2_2#4" csCatId="accent2" phldr="1"/>
      <dgm:spPr/>
      <dgm:t>
        <a:bodyPr/>
        <a:lstStyle/>
        <a:p>
          <a:endParaRPr lang="en-US"/>
        </a:p>
      </dgm:t>
    </dgm:pt>
    <dgm:pt modelId="{D82137EC-6F9D-47B2-BC07-46CE6D65E044}">
      <dgm:prSet custT="1"/>
      <dgm:spPr/>
      <dgm:t>
        <a:bodyPr/>
        <a:lstStyle/>
        <a:p>
          <a:r>
            <a:rPr lang="en-US" sz="1600" dirty="0"/>
            <a:t>Unlike formal procurements, simplified procurements do not need to be publicly advertised or go through a sealed bidding process.</a:t>
          </a:r>
        </a:p>
      </dgm:t>
    </dgm:pt>
    <dgm:pt modelId="{803C00A3-CAD8-40B6-8BCE-8709ACD284F6}" type="parTrans" cxnId="{1FCB190E-5442-4E7D-B1EB-10A629AAA1A8}">
      <dgm:prSet/>
      <dgm:spPr/>
      <dgm:t>
        <a:bodyPr/>
        <a:lstStyle/>
        <a:p>
          <a:endParaRPr lang="en-US"/>
        </a:p>
      </dgm:t>
    </dgm:pt>
    <dgm:pt modelId="{2077FD22-9B8C-40B7-852F-6C2D81D3CA16}" type="sibTrans" cxnId="{1FCB190E-5442-4E7D-B1EB-10A629AAA1A8}">
      <dgm:prSet/>
      <dgm:spPr/>
      <dgm:t>
        <a:bodyPr/>
        <a:lstStyle/>
        <a:p>
          <a:endParaRPr lang="en-US"/>
        </a:p>
      </dgm:t>
    </dgm:pt>
    <dgm:pt modelId="{A6C05CA1-BDAF-4B76-8AEC-DED9265AD849}">
      <dgm:prSet custT="1"/>
      <dgm:spPr/>
      <dgm:t>
        <a:bodyPr/>
        <a:lstStyle/>
        <a:p>
          <a:r>
            <a:rPr lang="en-US" sz="1600" dirty="0"/>
            <a:t>Allows faster processing than formal procurements but still ensures fair and reasonable pricing.</a:t>
          </a:r>
        </a:p>
      </dgm:t>
    </dgm:pt>
    <dgm:pt modelId="{24FA0043-297D-4275-AFA5-FDF6D495C2FD}" type="parTrans" cxnId="{DD40621B-EDD0-44C3-9393-06F2092C53D6}">
      <dgm:prSet/>
      <dgm:spPr/>
      <dgm:t>
        <a:bodyPr/>
        <a:lstStyle/>
        <a:p>
          <a:endParaRPr lang="en-US"/>
        </a:p>
      </dgm:t>
    </dgm:pt>
    <dgm:pt modelId="{3C583BC0-39E7-4BA6-95A8-9224A616CAC2}" type="sibTrans" cxnId="{DD40621B-EDD0-44C3-9393-06F2092C53D6}">
      <dgm:prSet/>
      <dgm:spPr/>
      <dgm:t>
        <a:bodyPr/>
        <a:lstStyle/>
        <a:p>
          <a:endParaRPr lang="en-US"/>
        </a:p>
      </dgm:t>
    </dgm:pt>
    <dgm:pt modelId="{E7574151-DDCB-464A-A50B-B14C5E4DD1DC}">
      <dgm:prSet custT="1"/>
      <dgm:spPr/>
      <dgm:t>
        <a:bodyPr/>
        <a:lstStyle/>
        <a:p>
          <a:r>
            <a:rPr lang="en-US" sz="1600" dirty="0"/>
            <a:t>Must include documentation of suppliers contacted and quotes received.</a:t>
          </a:r>
        </a:p>
      </dgm:t>
    </dgm:pt>
    <dgm:pt modelId="{044ADA2C-D86B-4BA0-AF1E-F9CAC61FA22B}" type="parTrans" cxnId="{3B2D8498-9A1F-4F7F-8151-C90B16A8C8EE}">
      <dgm:prSet/>
      <dgm:spPr/>
      <dgm:t>
        <a:bodyPr/>
        <a:lstStyle/>
        <a:p>
          <a:endParaRPr lang="en-US"/>
        </a:p>
      </dgm:t>
    </dgm:pt>
    <dgm:pt modelId="{19406B7A-E21D-4121-8B01-17F34EAA7EEB}" type="sibTrans" cxnId="{3B2D8498-9A1F-4F7F-8151-C90B16A8C8EE}">
      <dgm:prSet/>
      <dgm:spPr/>
      <dgm:t>
        <a:bodyPr/>
        <a:lstStyle/>
        <a:p>
          <a:endParaRPr lang="en-US"/>
        </a:p>
      </dgm:t>
    </dgm:pt>
    <dgm:pt modelId="{D8FCCF60-942E-4E07-856D-5562A2E2F5D7}">
      <dgm:prSet custT="1"/>
      <dgm:spPr/>
      <dgm:t>
        <a:bodyPr/>
        <a:lstStyle/>
        <a:p>
          <a:r>
            <a:rPr lang="en-US" sz="1600" dirty="0"/>
            <a:t>Requires informal competitive solicitation, typically a minimum of 2-3 written quotes or proposals. No formal bidding required.</a:t>
          </a:r>
        </a:p>
      </dgm:t>
    </dgm:pt>
    <dgm:pt modelId="{B2DC8E77-B0E1-4E90-AB28-97A5C18E6706}" type="sibTrans" cxnId="{4C0998C3-C99A-4761-8154-E4891424895B}">
      <dgm:prSet/>
      <dgm:spPr/>
      <dgm:t>
        <a:bodyPr/>
        <a:lstStyle/>
        <a:p>
          <a:endParaRPr lang="en-US"/>
        </a:p>
      </dgm:t>
    </dgm:pt>
    <dgm:pt modelId="{A28D53C9-9ED1-4FE3-8390-E566640BFB1C}" type="parTrans" cxnId="{4C0998C3-C99A-4761-8154-E4891424895B}">
      <dgm:prSet/>
      <dgm:spPr/>
      <dgm:t>
        <a:bodyPr/>
        <a:lstStyle/>
        <a:p>
          <a:endParaRPr lang="en-US"/>
        </a:p>
      </dgm:t>
    </dgm:pt>
    <dgm:pt modelId="{E9725A5E-10B5-4CCE-A98B-803A6C01B865}" type="pres">
      <dgm:prSet presAssocID="{FE1A7FAC-213B-42ED-99E0-2154FF1C9D3E}" presName="vert0" presStyleCnt="0">
        <dgm:presLayoutVars>
          <dgm:dir/>
          <dgm:animOne val="branch"/>
          <dgm:animLvl val="lvl"/>
        </dgm:presLayoutVars>
      </dgm:prSet>
      <dgm:spPr/>
    </dgm:pt>
    <dgm:pt modelId="{06843AD8-5054-4D18-9795-7A75529BF48E}" type="pres">
      <dgm:prSet presAssocID="{D8FCCF60-942E-4E07-856D-5562A2E2F5D7}" presName="thickLine" presStyleLbl="alignNode1" presStyleIdx="0" presStyleCnt="4"/>
      <dgm:spPr/>
    </dgm:pt>
    <dgm:pt modelId="{5738FD75-7015-42E6-B49D-E76C67C2A595}" type="pres">
      <dgm:prSet presAssocID="{D8FCCF60-942E-4E07-856D-5562A2E2F5D7}" presName="horz1" presStyleCnt="0"/>
      <dgm:spPr/>
    </dgm:pt>
    <dgm:pt modelId="{80D64506-4647-43BE-B302-834AA0576A1F}" type="pres">
      <dgm:prSet presAssocID="{D8FCCF60-942E-4E07-856D-5562A2E2F5D7}" presName="tx1" presStyleLbl="revTx" presStyleIdx="0" presStyleCnt="4"/>
      <dgm:spPr/>
    </dgm:pt>
    <dgm:pt modelId="{8721A074-CC99-409E-A6DE-5AF73F3E005F}" type="pres">
      <dgm:prSet presAssocID="{D8FCCF60-942E-4E07-856D-5562A2E2F5D7}" presName="vert1" presStyleCnt="0"/>
      <dgm:spPr/>
    </dgm:pt>
    <dgm:pt modelId="{C85AD80E-3346-4F3C-8340-C4E1855325A7}" type="pres">
      <dgm:prSet presAssocID="{D82137EC-6F9D-47B2-BC07-46CE6D65E044}" presName="thickLine" presStyleLbl="alignNode1" presStyleIdx="1" presStyleCnt="4"/>
      <dgm:spPr/>
    </dgm:pt>
    <dgm:pt modelId="{357E5F4E-2266-4AC3-A0FD-68AA3A9D692E}" type="pres">
      <dgm:prSet presAssocID="{D82137EC-6F9D-47B2-BC07-46CE6D65E044}" presName="horz1" presStyleCnt="0"/>
      <dgm:spPr/>
    </dgm:pt>
    <dgm:pt modelId="{87307326-C241-4775-B7C6-A347010FA46A}" type="pres">
      <dgm:prSet presAssocID="{D82137EC-6F9D-47B2-BC07-46CE6D65E044}" presName="tx1" presStyleLbl="revTx" presStyleIdx="1" presStyleCnt="4"/>
      <dgm:spPr/>
    </dgm:pt>
    <dgm:pt modelId="{AB84826C-9A3F-42D9-A8F7-315B67BE865B}" type="pres">
      <dgm:prSet presAssocID="{D82137EC-6F9D-47B2-BC07-46CE6D65E044}" presName="vert1" presStyleCnt="0"/>
      <dgm:spPr/>
    </dgm:pt>
    <dgm:pt modelId="{59A77F58-4DB8-4E4D-AC5E-2A3F6C50AE12}" type="pres">
      <dgm:prSet presAssocID="{A6C05CA1-BDAF-4B76-8AEC-DED9265AD849}" presName="thickLine" presStyleLbl="alignNode1" presStyleIdx="2" presStyleCnt="4"/>
      <dgm:spPr/>
    </dgm:pt>
    <dgm:pt modelId="{3F06C359-3CC7-4D8B-9EF2-6A0E0D57CE54}" type="pres">
      <dgm:prSet presAssocID="{A6C05CA1-BDAF-4B76-8AEC-DED9265AD849}" presName="horz1" presStyleCnt="0"/>
      <dgm:spPr/>
    </dgm:pt>
    <dgm:pt modelId="{CC01207E-CE6E-485F-A1BB-F1142EE97FF5}" type="pres">
      <dgm:prSet presAssocID="{A6C05CA1-BDAF-4B76-8AEC-DED9265AD849}" presName="tx1" presStyleLbl="revTx" presStyleIdx="2" presStyleCnt="4"/>
      <dgm:spPr/>
    </dgm:pt>
    <dgm:pt modelId="{1F486BBF-60AC-4A60-A1B4-492A6582265C}" type="pres">
      <dgm:prSet presAssocID="{A6C05CA1-BDAF-4B76-8AEC-DED9265AD849}" presName="vert1" presStyleCnt="0"/>
      <dgm:spPr/>
    </dgm:pt>
    <dgm:pt modelId="{2CDC25C0-20A3-4A71-B2F3-56D3D5FDB0E7}" type="pres">
      <dgm:prSet presAssocID="{E7574151-DDCB-464A-A50B-B14C5E4DD1DC}" presName="thickLine" presStyleLbl="alignNode1" presStyleIdx="3" presStyleCnt="4"/>
      <dgm:spPr/>
    </dgm:pt>
    <dgm:pt modelId="{85F6FA56-5DA4-4144-9047-AFD00339D50E}" type="pres">
      <dgm:prSet presAssocID="{E7574151-DDCB-464A-A50B-B14C5E4DD1DC}" presName="horz1" presStyleCnt="0"/>
      <dgm:spPr/>
    </dgm:pt>
    <dgm:pt modelId="{9DF022DB-0DB8-415E-B39D-EECBF6BB1AD1}" type="pres">
      <dgm:prSet presAssocID="{E7574151-DDCB-464A-A50B-B14C5E4DD1DC}" presName="tx1" presStyleLbl="revTx" presStyleIdx="3" presStyleCnt="4"/>
      <dgm:spPr/>
    </dgm:pt>
    <dgm:pt modelId="{EEDB68C1-3477-4979-8996-10DE9C899A8D}" type="pres">
      <dgm:prSet presAssocID="{E7574151-DDCB-464A-A50B-B14C5E4DD1DC}" presName="vert1" presStyleCnt="0"/>
      <dgm:spPr/>
    </dgm:pt>
  </dgm:ptLst>
  <dgm:cxnLst>
    <dgm:cxn modelId="{0AFC2208-D7E1-4DDD-AB58-E1BA9A351228}" type="presOf" srcId="{E7574151-DDCB-464A-A50B-B14C5E4DD1DC}" destId="{9DF022DB-0DB8-415E-B39D-EECBF6BB1AD1}" srcOrd="0" destOrd="0" presId="urn:microsoft.com/office/officeart/2008/layout/LinedList"/>
    <dgm:cxn modelId="{1FCB190E-5442-4E7D-B1EB-10A629AAA1A8}" srcId="{FE1A7FAC-213B-42ED-99E0-2154FF1C9D3E}" destId="{D82137EC-6F9D-47B2-BC07-46CE6D65E044}" srcOrd="1" destOrd="0" parTransId="{803C00A3-CAD8-40B6-8BCE-8709ACD284F6}" sibTransId="{2077FD22-9B8C-40B7-852F-6C2D81D3CA16}"/>
    <dgm:cxn modelId="{DD40621B-EDD0-44C3-9393-06F2092C53D6}" srcId="{FE1A7FAC-213B-42ED-99E0-2154FF1C9D3E}" destId="{A6C05CA1-BDAF-4B76-8AEC-DED9265AD849}" srcOrd="2" destOrd="0" parTransId="{24FA0043-297D-4275-AFA5-FDF6D495C2FD}" sibTransId="{3C583BC0-39E7-4BA6-95A8-9224A616CAC2}"/>
    <dgm:cxn modelId="{8316591B-48A9-438E-9152-85A64593576D}" type="presOf" srcId="{FE1A7FAC-213B-42ED-99E0-2154FF1C9D3E}" destId="{E9725A5E-10B5-4CCE-A98B-803A6C01B865}" srcOrd="0" destOrd="0" presId="urn:microsoft.com/office/officeart/2008/layout/LinedList"/>
    <dgm:cxn modelId="{23152764-3E58-43EB-BC6A-F117FA1B5AA7}" type="presOf" srcId="{A6C05CA1-BDAF-4B76-8AEC-DED9265AD849}" destId="{CC01207E-CE6E-485F-A1BB-F1142EE97FF5}" srcOrd="0" destOrd="0" presId="urn:microsoft.com/office/officeart/2008/layout/LinedList"/>
    <dgm:cxn modelId="{3B2D8498-9A1F-4F7F-8151-C90B16A8C8EE}" srcId="{FE1A7FAC-213B-42ED-99E0-2154FF1C9D3E}" destId="{E7574151-DDCB-464A-A50B-B14C5E4DD1DC}" srcOrd="3" destOrd="0" parTransId="{044ADA2C-D86B-4BA0-AF1E-F9CAC61FA22B}" sibTransId="{19406B7A-E21D-4121-8B01-17F34EAA7EEB}"/>
    <dgm:cxn modelId="{6C51DD9A-C1AB-44E2-9FCD-FE7DEB642D58}" type="presOf" srcId="{D82137EC-6F9D-47B2-BC07-46CE6D65E044}" destId="{87307326-C241-4775-B7C6-A347010FA46A}" srcOrd="0" destOrd="0" presId="urn:microsoft.com/office/officeart/2008/layout/LinedList"/>
    <dgm:cxn modelId="{5C5564AC-BC2D-4A5E-A783-140D1809F390}" type="presOf" srcId="{D8FCCF60-942E-4E07-856D-5562A2E2F5D7}" destId="{80D64506-4647-43BE-B302-834AA0576A1F}" srcOrd="0" destOrd="0" presId="urn:microsoft.com/office/officeart/2008/layout/LinedList"/>
    <dgm:cxn modelId="{4C0998C3-C99A-4761-8154-E4891424895B}" srcId="{FE1A7FAC-213B-42ED-99E0-2154FF1C9D3E}" destId="{D8FCCF60-942E-4E07-856D-5562A2E2F5D7}" srcOrd="0" destOrd="0" parTransId="{A28D53C9-9ED1-4FE3-8390-E566640BFB1C}" sibTransId="{B2DC8E77-B0E1-4E90-AB28-97A5C18E6706}"/>
    <dgm:cxn modelId="{4B1C8E15-87B5-444B-A3A3-DC3F4E22CFE8}" type="presParOf" srcId="{E9725A5E-10B5-4CCE-A98B-803A6C01B865}" destId="{06843AD8-5054-4D18-9795-7A75529BF48E}" srcOrd="0" destOrd="0" presId="urn:microsoft.com/office/officeart/2008/layout/LinedList"/>
    <dgm:cxn modelId="{CA80CC2E-0818-46B3-B5DF-1608DE94AFCD}" type="presParOf" srcId="{E9725A5E-10B5-4CCE-A98B-803A6C01B865}" destId="{5738FD75-7015-42E6-B49D-E76C67C2A595}" srcOrd="1" destOrd="0" presId="urn:microsoft.com/office/officeart/2008/layout/LinedList"/>
    <dgm:cxn modelId="{5A443386-F4B0-40D6-87F3-6B184536BF68}" type="presParOf" srcId="{5738FD75-7015-42E6-B49D-E76C67C2A595}" destId="{80D64506-4647-43BE-B302-834AA0576A1F}" srcOrd="0" destOrd="0" presId="urn:microsoft.com/office/officeart/2008/layout/LinedList"/>
    <dgm:cxn modelId="{F2378212-9EA1-4CE9-A81D-32D1BE97FF92}" type="presParOf" srcId="{5738FD75-7015-42E6-B49D-E76C67C2A595}" destId="{8721A074-CC99-409E-A6DE-5AF73F3E005F}" srcOrd="1" destOrd="0" presId="urn:microsoft.com/office/officeart/2008/layout/LinedList"/>
    <dgm:cxn modelId="{99777869-024B-49E6-923F-E32CC76B0562}" type="presParOf" srcId="{E9725A5E-10B5-4CCE-A98B-803A6C01B865}" destId="{C85AD80E-3346-4F3C-8340-C4E1855325A7}" srcOrd="2" destOrd="0" presId="urn:microsoft.com/office/officeart/2008/layout/LinedList"/>
    <dgm:cxn modelId="{76B40C24-DC13-45F5-9C58-943749CECF74}" type="presParOf" srcId="{E9725A5E-10B5-4CCE-A98B-803A6C01B865}" destId="{357E5F4E-2266-4AC3-A0FD-68AA3A9D692E}" srcOrd="3" destOrd="0" presId="urn:microsoft.com/office/officeart/2008/layout/LinedList"/>
    <dgm:cxn modelId="{092CD260-7AC7-41C9-B85F-3FD023F18F97}" type="presParOf" srcId="{357E5F4E-2266-4AC3-A0FD-68AA3A9D692E}" destId="{87307326-C241-4775-B7C6-A347010FA46A}" srcOrd="0" destOrd="0" presId="urn:microsoft.com/office/officeart/2008/layout/LinedList"/>
    <dgm:cxn modelId="{5580988F-611F-4445-A181-3344B769E2D4}" type="presParOf" srcId="{357E5F4E-2266-4AC3-A0FD-68AA3A9D692E}" destId="{AB84826C-9A3F-42D9-A8F7-315B67BE865B}" srcOrd="1" destOrd="0" presId="urn:microsoft.com/office/officeart/2008/layout/LinedList"/>
    <dgm:cxn modelId="{85A018D8-30D0-4B0D-B21D-CCD0F1966006}" type="presParOf" srcId="{E9725A5E-10B5-4CCE-A98B-803A6C01B865}" destId="{59A77F58-4DB8-4E4D-AC5E-2A3F6C50AE12}" srcOrd="4" destOrd="0" presId="urn:microsoft.com/office/officeart/2008/layout/LinedList"/>
    <dgm:cxn modelId="{511DEBF0-49BB-4BB6-8DB0-598E32A27B8F}" type="presParOf" srcId="{E9725A5E-10B5-4CCE-A98B-803A6C01B865}" destId="{3F06C359-3CC7-4D8B-9EF2-6A0E0D57CE54}" srcOrd="5" destOrd="0" presId="urn:microsoft.com/office/officeart/2008/layout/LinedList"/>
    <dgm:cxn modelId="{1975314F-762D-4CBF-AF72-98751C5E8490}" type="presParOf" srcId="{3F06C359-3CC7-4D8B-9EF2-6A0E0D57CE54}" destId="{CC01207E-CE6E-485F-A1BB-F1142EE97FF5}" srcOrd="0" destOrd="0" presId="urn:microsoft.com/office/officeart/2008/layout/LinedList"/>
    <dgm:cxn modelId="{25EAB830-B6F5-4975-97C0-76DA06F3A175}" type="presParOf" srcId="{3F06C359-3CC7-4D8B-9EF2-6A0E0D57CE54}" destId="{1F486BBF-60AC-4A60-A1B4-492A6582265C}" srcOrd="1" destOrd="0" presId="urn:microsoft.com/office/officeart/2008/layout/LinedList"/>
    <dgm:cxn modelId="{8C064150-AB00-4200-AF6B-308C83381831}" type="presParOf" srcId="{E9725A5E-10B5-4CCE-A98B-803A6C01B865}" destId="{2CDC25C0-20A3-4A71-B2F3-56D3D5FDB0E7}" srcOrd="6" destOrd="0" presId="urn:microsoft.com/office/officeart/2008/layout/LinedList"/>
    <dgm:cxn modelId="{4DC2933A-37CB-42A6-B35A-10F85E004E35}" type="presParOf" srcId="{E9725A5E-10B5-4CCE-A98B-803A6C01B865}" destId="{85F6FA56-5DA4-4144-9047-AFD00339D50E}" srcOrd="7" destOrd="0" presId="urn:microsoft.com/office/officeart/2008/layout/LinedList"/>
    <dgm:cxn modelId="{D9918A4C-F3B3-4BA0-AB3A-40750D68A76B}" type="presParOf" srcId="{85F6FA56-5DA4-4144-9047-AFD00339D50E}" destId="{9DF022DB-0DB8-415E-B39D-EECBF6BB1AD1}" srcOrd="0" destOrd="0" presId="urn:microsoft.com/office/officeart/2008/layout/LinedList"/>
    <dgm:cxn modelId="{80927B2A-1A23-4E51-9286-3F0D98D39E76}" type="presParOf" srcId="{85F6FA56-5DA4-4144-9047-AFD00339D50E}" destId="{EEDB68C1-3477-4979-8996-10DE9C899A8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552979-4DBF-4D0F-954B-4E5CF4F9E815}">
      <dsp:nvSpPr>
        <dsp:cNvPr id="0" name=""/>
        <dsp:cNvSpPr/>
      </dsp:nvSpPr>
      <dsp:spPr>
        <a:xfrm>
          <a:off x="412887" y="885107"/>
          <a:ext cx="672363" cy="67236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81BC66F-A93C-4F78-AADD-6D747D74EAC0}">
      <dsp:nvSpPr>
        <dsp:cNvPr id="0" name=""/>
        <dsp:cNvSpPr/>
      </dsp:nvSpPr>
      <dsp:spPr>
        <a:xfrm>
          <a:off x="1999" y="1781644"/>
          <a:ext cx="1494140" cy="59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Please Mute Yourself</a:t>
          </a:r>
        </a:p>
      </dsp:txBody>
      <dsp:txXfrm>
        <a:off x="1999" y="1781644"/>
        <a:ext cx="1494140" cy="597656"/>
      </dsp:txXfrm>
    </dsp:sp>
    <dsp:sp modelId="{81E43467-DF23-4426-A498-B3C4D6C65F49}">
      <dsp:nvSpPr>
        <dsp:cNvPr id="0" name=""/>
        <dsp:cNvSpPr/>
      </dsp:nvSpPr>
      <dsp:spPr>
        <a:xfrm>
          <a:off x="2168503" y="885107"/>
          <a:ext cx="672363" cy="67236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EDBC6E-EB54-4688-83BC-6C17D83DD30D}">
      <dsp:nvSpPr>
        <dsp:cNvPr id="0" name=""/>
        <dsp:cNvSpPr/>
      </dsp:nvSpPr>
      <dsp:spPr>
        <a:xfrm>
          <a:off x="1757614" y="1781644"/>
          <a:ext cx="1494140" cy="59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This presentation will be recorded</a:t>
          </a:r>
        </a:p>
      </dsp:txBody>
      <dsp:txXfrm>
        <a:off x="1757614" y="1781644"/>
        <a:ext cx="1494140" cy="597656"/>
      </dsp:txXfrm>
    </dsp:sp>
    <dsp:sp modelId="{82322794-71FD-4492-8AA7-C33B043A38B8}">
      <dsp:nvSpPr>
        <dsp:cNvPr id="0" name=""/>
        <dsp:cNvSpPr/>
      </dsp:nvSpPr>
      <dsp:spPr>
        <a:xfrm>
          <a:off x="3924118" y="885107"/>
          <a:ext cx="672363" cy="67236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78DA3D-F8FB-493D-9E31-8C4670431136}">
      <dsp:nvSpPr>
        <dsp:cNvPr id="0" name=""/>
        <dsp:cNvSpPr/>
      </dsp:nvSpPr>
      <dsp:spPr>
        <a:xfrm>
          <a:off x="3513229" y="1781644"/>
          <a:ext cx="1494140" cy="59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Questions can be submitted in the Chat Box or asked at the end of the presentation</a:t>
          </a:r>
        </a:p>
      </dsp:txBody>
      <dsp:txXfrm>
        <a:off x="3513229" y="1781644"/>
        <a:ext cx="1494140" cy="597656"/>
      </dsp:txXfrm>
    </dsp:sp>
    <dsp:sp modelId="{EB6FE24C-389C-456D-9751-AA2F8EE890A7}">
      <dsp:nvSpPr>
        <dsp:cNvPr id="0" name=""/>
        <dsp:cNvSpPr/>
      </dsp:nvSpPr>
      <dsp:spPr>
        <a:xfrm>
          <a:off x="5679733" y="885107"/>
          <a:ext cx="672363" cy="67236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9B3B639-EA6E-418A-8825-4E875749B5AF}">
      <dsp:nvSpPr>
        <dsp:cNvPr id="0" name=""/>
        <dsp:cNvSpPr/>
      </dsp:nvSpPr>
      <dsp:spPr>
        <a:xfrm>
          <a:off x="5268844" y="1781644"/>
          <a:ext cx="1494140" cy="59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Slides will be provided via email</a:t>
          </a:r>
        </a:p>
      </dsp:txBody>
      <dsp:txXfrm>
        <a:off x="5268844" y="1781644"/>
        <a:ext cx="1494140" cy="597656"/>
      </dsp:txXfrm>
    </dsp:sp>
    <dsp:sp modelId="{C9C85B10-473B-4D29-9230-F4A3C8C32C5C}">
      <dsp:nvSpPr>
        <dsp:cNvPr id="0" name=""/>
        <dsp:cNvSpPr/>
      </dsp:nvSpPr>
      <dsp:spPr>
        <a:xfrm>
          <a:off x="7435348" y="885107"/>
          <a:ext cx="672363" cy="67236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4E7837A-783C-43BF-88CC-C1A4C0A967FC}">
      <dsp:nvSpPr>
        <dsp:cNvPr id="0" name=""/>
        <dsp:cNvSpPr/>
      </dsp:nvSpPr>
      <dsp:spPr>
        <a:xfrm>
          <a:off x="7024460" y="1781644"/>
          <a:ext cx="1494140" cy="59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A survey will be email to all attendees.  Please tell us how we did.</a:t>
          </a:r>
        </a:p>
      </dsp:txBody>
      <dsp:txXfrm>
        <a:off x="7024460" y="1781644"/>
        <a:ext cx="1494140" cy="5976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E3555-8323-4401-ACCD-35FDBC3E3475}">
      <dsp:nvSpPr>
        <dsp:cNvPr id="0" name=""/>
        <dsp:cNvSpPr/>
      </dsp:nvSpPr>
      <dsp:spPr>
        <a:xfrm>
          <a:off x="4417" y="426787"/>
          <a:ext cx="2047020" cy="614106"/>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61760" tIns="161760" rIns="161760" bIns="161760" numCol="1" spcCol="1270" anchor="ctr" anchorCtr="0">
          <a:noAutofit/>
        </a:bodyPr>
        <a:lstStyle/>
        <a:p>
          <a:pPr marL="0" lvl="0" indent="0" algn="ctr" defTabSz="977900">
            <a:lnSpc>
              <a:spcPct val="90000"/>
            </a:lnSpc>
            <a:spcBef>
              <a:spcPct val="0"/>
            </a:spcBef>
            <a:spcAft>
              <a:spcPct val="35000"/>
            </a:spcAft>
            <a:buNone/>
          </a:pPr>
          <a:r>
            <a:rPr lang="en-US" sz="2200" kern="1200" dirty="0"/>
            <a:t>Collaborate</a:t>
          </a:r>
        </a:p>
      </dsp:txBody>
      <dsp:txXfrm>
        <a:off x="4417" y="426787"/>
        <a:ext cx="2047020" cy="614106"/>
      </dsp:txXfrm>
    </dsp:sp>
    <dsp:sp modelId="{3AB897BA-FB88-494E-88F6-45772AA5D2BB}">
      <dsp:nvSpPr>
        <dsp:cNvPr id="0" name=""/>
        <dsp:cNvSpPr/>
      </dsp:nvSpPr>
      <dsp:spPr>
        <a:xfrm>
          <a:off x="4417" y="1040893"/>
          <a:ext cx="2047020" cy="179672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2200" tIns="202200" rIns="202200" bIns="202200" numCol="1" spcCol="1270" anchor="t" anchorCtr="0">
          <a:noAutofit/>
        </a:bodyPr>
        <a:lstStyle/>
        <a:p>
          <a:pPr marL="0" lvl="0" indent="0" algn="l" defTabSz="577850">
            <a:lnSpc>
              <a:spcPct val="90000"/>
            </a:lnSpc>
            <a:spcBef>
              <a:spcPct val="0"/>
            </a:spcBef>
            <a:spcAft>
              <a:spcPct val="35000"/>
            </a:spcAft>
            <a:buNone/>
          </a:pPr>
          <a:r>
            <a:rPr lang="en-US" sz="1300" kern="1200" dirty="0"/>
            <a:t>Collaborate by educating, campus partners, suppliers and key stakeholders on procurement, technology, and payment requirements</a:t>
          </a:r>
        </a:p>
      </dsp:txBody>
      <dsp:txXfrm>
        <a:off x="4417" y="1040893"/>
        <a:ext cx="2047020" cy="1796726"/>
      </dsp:txXfrm>
    </dsp:sp>
    <dsp:sp modelId="{60A24883-3086-4B3D-BA23-68480BD71166}">
      <dsp:nvSpPr>
        <dsp:cNvPr id="0" name=""/>
        <dsp:cNvSpPr/>
      </dsp:nvSpPr>
      <dsp:spPr>
        <a:xfrm>
          <a:off x="2164777" y="388848"/>
          <a:ext cx="2047020" cy="614106"/>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61760" tIns="161760" rIns="161760" bIns="161760" numCol="1" spcCol="1270" anchor="ctr" anchorCtr="0">
          <a:noAutofit/>
        </a:bodyPr>
        <a:lstStyle/>
        <a:p>
          <a:pPr marL="0" lvl="0" indent="0" algn="ctr" defTabSz="977900">
            <a:lnSpc>
              <a:spcPct val="90000"/>
            </a:lnSpc>
            <a:spcBef>
              <a:spcPct val="0"/>
            </a:spcBef>
            <a:spcAft>
              <a:spcPct val="35000"/>
            </a:spcAft>
            <a:buNone/>
          </a:pPr>
          <a:r>
            <a:rPr lang="en-US" sz="2200" kern="1200" dirty="0"/>
            <a:t>Advise</a:t>
          </a:r>
        </a:p>
      </dsp:txBody>
      <dsp:txXfrm>
        <a:off x="2164777" y="388848"/>
        <a:ext cx="2047020" cy="614106"/>
      </dsp:txXfrm>
    </dsp:sp>
    <dsp:sp modelId="{B214385D-F69A-4C0C-9DF6-513312BC4592}">
      <dsp:nvSpPr>
        <dsp:cNvPr id="0" name=""/>
        <dsp:cNvSpPr/>
      </dsp:nvSpPr>
      <dsp:spPr>
        <a:xfrm>
          <a:off x="2159332" y="1040893"/>
          <a:ext cx="2047020" cy="179672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2200" tIns="202200" rIns="202200" bIns="202200" numCol="1" spcCol="1270" anchor="t" anchorCtr="0">
          <a:noAutofit/>
        </a:bodyPr>
        <a:lstStyle/>
        <a:p>
          <a:pPr marL="0" lvl="0" indent="0" algn="l" defTabSz="577850">
            <a:lnSpc>
              <a:spcPct val="90000"/>
            </a:lnSpc>
            <a:spcBef>
              <a:spcPct val="0"/>
            </a:spcBef>
            <a:spcAft>
              <a:spcPct val="35000"/>
            </a:spcAft>
            <a:buNone/>
          </a:pPr>
          <a:r>
            <a:rPr lang="en-US" sz="1300" kern="1200" dirty="0"/>
            <a:t>Advise on procurement methods, policies, contracts, best practices and other requirements to achieve successful outcomes.</a:t>
          </a:r>
        </a:p>
      </dsp:txBody>
      <dsp:txXfrm>
        <a:off x="2159332" y="1040893"/>
        <a:ext cx="2047020" cy="1796726"/>
      </dsp:txXfrm>
    </dsp:sp>
    <dsp:sp modelId="{89B254E7-CB27-4652-88CE-317C3CDD765F}">
      <dsp:nvSpPr>
        <dsp:cNvPr id="0" name=""/>
        <dsp:cNvSpPr/>
      </dsp:nvSpPr>
      <dsp:spPr>
        <a:xfrm>
          <a:off x="4314247" y="426787"/>
          <a:ext cx="2047020" cy="614106"/>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61760" tIns="161760" rIns="161760" bIns="161760" numCol="1" spcCol="1270" anchor="ctr" anchorCtr="0">
          <a:noAutofit/>
        </a:bodyPr>
        <a:lstStyle/>
        <a:p>
          <a:pPr marL="0" lvl="0" indent="0" algn="ctr" defTabSz="977900">
            <a:lnSpc>
              <a:spcPct val="90000"/>
            </a:lnSpc>
            <a:spcBef>
              <a:spcPct val="0"/>
            </a:spcBef>
            <a:spcAft>
              <a:spcPct val="35000"/>
            </a:spcAft>
            <a:buNone/>
          </a:pPr>
          <a:r>
            <a:rPr lang="en-US" sz="2200" kern="1200" dirty="0"/>
            <a:t>Reduce Risk</a:t>
          </a:r>
        </a:p>
      </dsp:txBody>
      <dsp:txXfrm>
        <a:off x="4314247" y="426787"/>
        <a:ext cx="2047020" cy="614106"/>
      </dsp:txXfrm>
    </dsp:sp>
    <dsp:sp modelId="{AAED4482-CB84-442E-B2D5-D3AAB8C82E1E}">
      <dsp:nvSpPr>
        <dsp:cNvPr id="0" name=""/>
        <dsp:cNvSpPr/>
      </dsp:nvSpPr>
      <dsp:spPr>
        <a:xfrm>
          <a:off x="4314247" y="1040893"/>
          <a:ext cx="2047020" cy="179672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2200" tIns="202200" rIns="202200" bIns="202200" numCol="1" spcCol="1270" anchor="t" anchorCtr="0">
          <a:noAutofit/>
        </a:bodyPr>
        <a:lstStyle/>
        <a:p>
          <a:pPr marL="0" lvl="0" indent="0" algn="l" defTabSz="577850">
            <a:lnSpc>
              <a:spcPct val="90000"/>
            </a:lnSpc>
            <a:spcBef>
              <a:spcPct val="0"/>
            </a:spcBef>
            <a:spcAft>
              <a:spcPct val="35000"/>
            </a:spcAft>
            <a:buNone/>
          </a:pPr>
          <a:r>
            <a:rPr lang="en-US" sz="1300" kern="1200" dirty="0"/>
            <a:t>Reduce risk by promoting compliance, competition, transparency and responsible stewardship of University resources.</a:t>
          </a:r>
        </a:p>
      </dsp:txBody>
      <dsp:txXfrm>
        <a:off x="4314247" y="1040893"/>
        <a:ext cx="2047020" cy="1796726"/>
      </dsp:txXfrm>
    </dsp:sp>
    <dsp:sp modelId="{B6DBEA12-FE3B-4D25-855D-719C9B8CD856}">
      <dsp:nvSpPr>
        <dsp:cNvPr id="0" name=""/>
        <dsp:cNvSpPr/>
      </dsp:nvSpPr>
      <dsp:spPr>
        <a:xfrm>
          <a:off x="6469162" y="426787"/>
          <a:ext cx="2047020" cy="614106"/>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61760" tIns="161760" rIns="161760" bIns="161760" numCol="1" spcCol="1270" anchor="ctr" anchorCtr="0">
          <a:noAutofit/>
        </a:bodyPr>
        <a:lstStyle/>
        <a:p>
          <a:pPr marL="0" lvl="0" indent="0" algn="ctr" defTabSz="977900">
            <a:lnSpc>
              <a:spcPct val="90000"/>
            </a:lnSpc>
            <a:spcBef>
              <a:spcPct val="0"/>
            </a:spcBef>
            <a:spcAft>
              <a:spcPct val="35000"/>
            </a:spcAft>
            <a:buNone/>
          </a:pPr>
          <a:r>
            <a:rPr lang="en-US" sz="2200" kern="1200" dirty="0"/>
            <a:t>Empower</a:t>
          </a:r>
        </a:p>
      </dsp:txBody>
      <dsp:txXfrm>
        <a:off x="6469162" y="426787"/>
        <a:ext cx="2047020" cy="614106"/>
      </dsp:txXfrm>
    </dsp:sp>
    <dsp:sp modelId="{6AEA2956-D526-4097-89FE-F464CD33C5F0}">
      <dsp:nvSpPr>
        <dsp:cNvPr id="0" name=""/>
        <dsp:cNvSpPr/>
      </dsp:nvSpPr>
      <dsp:spPr>
        <a:xfrm>
          <a:off x="6469162" y="1040893"/>
          <a:ext cx="2047020" cy="179672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2200" tIns="202200" rIns="202200" bIns="202200" numCol="1" spcCol="1270" anchor="t" anchorCtr="0">
          <a:noAutofit/>
        </a:bodyPr>
        <a:lstStyle/>
        <a:p>
          <a:pPr marL="0" lvl="0" indent="0" algn="l" defTabSz="577850">
            <a:lnSpc>
              <a:spcPct val="90000"/>
            </a:lnSpc>
            <a:spcBef>
              <a:spcPct val="0"/>
            </a:spcBef>
            <a:spcAft>
              <a:spcPct val="35000"/>
            </a:spcAft>
            <a:buNone/>
          </a:pPr>
          <a:r>
            <a:rPr lang="en-US" sz="1300" kern="1200" dirty="0"/>
            <a:t>Empower the campus through training, tools, resources and processes so departments/divisions can make informed decisions.</a:t>
          </a:r>
        </a:p>
      </dsp:txBody>
      <dsp:txXfrm>
        <a:off x="6469162" y="1040893"/>
        <a:ext cx="2047020" cy="1796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843AD8-5054-4D18-9795-7A75529BF48E}">
      <dsp:nvSpPr>
        <dsp:cNvPr id="0" name=""/>
        <dsp:cNvSpPr/>
      </dsp:nvSpPr>
      <dsp:spPr>
        <a:xfrm>
          <a:off x="0" y="0"/>
          <a:ext cx="8520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D64506-4647-43BE-B302-834AA0576A1F}">
      <dsp:nvSpPr>
        <dsp:cNvPr id="0" name=""/>
        <dsp:cNvSpPr/>
      </dsp:nvSpPr>
      <dsp:spPr>
        <a:xfrm>
          <a:off x="0" y="0"/>
          <a:ext cx="8520600" cy="787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Requires informal competitive solicitation, typically a minimum of 2-3 written quotes or proposals. No formal bidding required.</a:t>
          </a:r>
        </a:p>
      </dsp:txBody>
      <dsp:txXfrm>
        <a:off x="0" y="0"/>
        <a:ext cx="8520600" cy="787527"/>
      </dsp:txXfrm>
    </dsp:sp>
    <dsp:sp modelId="{C85AD80E-3346-4F3C-8340-C4E1855325A7}">
      <dsp:nvSpPr>
        <dsp:cNvPr id="0" name=""/>
        <dsp:cNvSpPr/>
      </dsp:nvSpPr>
      <dsp:spPr>
        <a:xfrm>
          <a:off x="0" y="787526"/>
          <a:ext cx="8520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307326-C241-4775-B7C6-A347010FA46A}">
      <dsp:nvSpPr>
        <dsp:cNvPr id="0" name=""/>
        <dsp:cNvSpPr/>
      </dsp:nvSpPr>
      <dsp:spPr>
        <a:xfrm>
          <a:off x="0" y="787527"/>
          <a:ext cx="8520600" cy="787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Unlike formal procurements, simplified procurements do not need to be publicly advertised or go through a sealed bidding process.</a:t>
          </a:r>
        </a:p>
      </dsp:txBody>
      <dsp:txXfrm>
        <a:off x="0" y="787527"/>
        <a:ext cx="8520600" cy="787527"/>
      </dsp:txXfrm>
    </dsp:sp>
    <dsp:sp modelId="{59A77F58-4DB8-4E4D-AC5E-2A3F6C50AE12}">
      <dsp:nvSpPr>
        <dsp:cNvPr id="0" name=""/>
        <dsp:cNvSpPr/>
      </dsp:nvSpPr>
      <dsp:spPr>
        <a:xfrm>
          <a:off x="0" y="1575053"/>
          <a:ext cx="8520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01207E-CE6E-485F-A1BB-F1142EE97FF5}">
      <dsp:nvSpPr>
        <dsp:cNvPr id="0" name=""/>
        <dsp:cNvSpPr/>
      </dsp:nvSpPr>
      <dsp:spPr>
        <a:xfrm>
          <a:off x="0" y="1575054"/>
          <a:ext cx="8520600" cy="787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Allows faster processing than formal procurements but still ensures fair and reasonable pricing.</a:t>
          </a:r>
        </a:p>
      </dsp:txBody>
      <dsp:txXfrm>
        <a:off x="0" y="1575054"/>
        <a:ext cx="8520600" cy="787527"/>
      </dsp:txXfrm>
    </dsp:sp>
    <dsp:sp modelId="{2CDC25C0-20A3-4A71-B2F3-56D3D5FDB0E7}">
      <dsp:nvSpPr>
        <dsp:cNvPr id="0" name=""/>
        <dsp:cNvSpPr/>
      </dsp:nvSpPr>
      <dsp:spPr>
        <a:xfrm>
          <a:off x="0" y="2362581"/>
          <a:ext cx="8520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F022DB-0DB8-415E-B39D-EECBF6BB1AD1}">
      <dsp:nvSpPr>
        <dsp:cNvPr id="0" name=""/>
        <dsp:cNvSpPr/>
      </dsp:nvSpPr>
      <dsp:spPr>
        <a:xfrm>
          <a:off x="0" y="2362581"/>
          <a:ext cx="8520600" cy="787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Must include documentation of suppliers contacted and quotes received.</a:t>
          </a:r>
        </a:p>
      </dsp:txBody>
      <dsp:txXfrm>
        <a:off x="0" y="2362581"/>
        <a:ext cx="8520600" cy="787527"/>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8">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Welcome and Greetings.  Introduce Hosts.  Ice Breaker:  Before we get started, let’s run a little test to make sure that emoji’s and the chat box are working.  Using an emoji or the chat box tell us what’s powering you this morning? Drop a thumbs up if it is coffee or tea or the snooze emoji if you are still waking up.  Now let’s the chat box, this next question requires total honest and no judgment…. If you could instantly be anywhere today, where would you go.  Put your answer in the  chat box. Ask David/Teri to read off the responses.</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44fdd23360_2_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344fdd23360_2_1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Read</a:t>
            </a:r>
            <a:endParaRPr dirty="0"/>
          </a:p>
        </p:txBody>
      </p:sp>
      <p:sp>
        <p:nvSpPr>
          <p:cNvPr id="196" name="Google Shape;196;g344fdd23360_2_1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44fdd23360_2_1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g344fdd23360_2_1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Read</a:t>
            </a:r>
            <a:endParaRPr dirty="0"/>
          </a:p>
          <a:p>
            <a:pPr marL="0" lvl="0" indent="0" algn="l" rtl="0">
              <a:spcBef>
                <a:spcPts val="0"/>
              </a:spcBef>
              <a:spcAft>
                <a:spcPts val="0"/>
              </a:spcAft>
              <a:buNone/>
            </a:pPr>
            <a:endParaRPr dirty="0"/>
          </a:p>
        </p:txBody>
      </p:sp>
      <p:sp>
        <p:nvSpPr>
          <p:cNvPr id="203" name="Google Shape;203;g344fdd23360_2_1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44fdd23360_2_1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g344fdd23360_2_1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Read</a:t>
            </a:r>
            <a:endParaRPr dirty="0"/>
          </a:p>
          <a:p>
            <a:pPr marL="0" lvl="0" indent="0" algn="l" rtl="0">
              <a:spcBef>
                <a:spcPts val="0"/>
              </a:spcBef>
              <a:spcAft>
                <a:spcPts val="0"/>
              </a:spcAft>
              <a:buNone/>
            </a:pPr>
            <a:endParaRPr dirty="0"/>
          </a:p>
        </p:txBody>
      </p:sp>
      <p:sp>
        <p:nvSpPr>
          <p:cNvPr id="210" name="Google Shape;210;g344fdd23360_2_1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44fdd23360_2_16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endParaRPr dirty="0"/>
          </a:p>
        </p:txBody>
      </p:sp>
      <p:sp>
        <p:nvSpPr>
          <p:cNvPr id="222" name="Google Shape;222;g344fdd23360_2_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44fdd23360_2_18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endParaRPr dirty="0"/>
          </a:p>
        </p:txBody>
      </p:sp>
      <p:sp>
        <p:nvSpPr>
          <p:cNvPr id="228" name="Google Shape;228;g344fdd23360_2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44fdd23360_2_18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endParaRPr dirty="0"/>
          </a:p>
        </p:txBody>
      </p:sp>
      <p:sp>
        <p:nvSpPr>
          <p:cNvPr id="234" name="Google Shape;234;g344fdd23360_2_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44fdd23360_2_19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p>
          <a:p>
            <a:pPr marL="0" lvl="0" indent="0" algn="l" rtl="0">
              <a:spcBef>
                <a:spcPts val="0"/>
              </a:spcBef>
              <a:spcAft>
                <a:spcPts val="0"/>
              </a:spcAft>
              <a:buNone/>
            </a:pPr>
            <a:endParaRPr dirty="0"/>
          </a:p>
        </p:txBody>
      </p:sp>
      <p:sp>
        <p:nvSpPr>
          <p:cNvPr id="240" name="Google Shape;240;g344fdd23360_2_1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44fdd23360_2_19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REad</a:t>
            </a:r>
            <a:endParaRPr dirty="0"/>
          </a:p>
        </p:txBody>
      </p:sp>
      <p:sp>
        <p:nvSpPr>
          <p:cNvPr id="246" name="Google Shape;246;g344fdd23360_2_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44fdd23360_2_20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endParaRPr dirty="0"/>
          </a:p>
        </p:txBody>
      </p:sp>
      <p:sp>
        <p:nvSpPr>
          <p:cNvPr id="252" name="Google Shape;252;g344fdd23360_2_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44fdd23360_2_20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endParaRPr dirty="0"/>
          </a:p>
        </p:txBody>
      </p:sp>
      <p:sp>
        <p:nvSpPr>
          <p:cNvPr id="258" name="Google Shape;258;g344fdd23360_2_2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72546193ec_0_22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Thank you, everyone! It looks like our chat box and emojis are working, so I think we’re ready to get started. One of the things I want you to take away from today’s training is knowing not only </a:t>
            </a:r>
            <a:r>
              <a:rPr lang="en-US" b="1" dirty="0"/>
              <a:t>what to do</a:t>
            </a:r>
            <a:r>
              <a:rPr lang="en-US" dirty="0"/>
              <a:t>, but also </a:t>
            </a:r>
            <a:r>
              <a:rPr lang="en-US" b="1" dirty="0"/>
              <a:t>who to reach out to when you need help.</a:t>
            </a:r>
            <a:endParaRPr lang="en-US" dirty="0"/>
          </a:p>
          <a:p>
            <a:endParaRPr lang="en-US" dirty="0"/>
          </a:p>
          <a:p>
            <a:r>
              <a:rPr lang="en-US" dirty="0"/>
              <a:t>I’d like to take a few minutes to introduce you to the Procurement All Star Team. These are the individuals who work behind the scenes—and alongside many of you—to help keep our procurement processes moving.</a:t>
            </a:r>
          </a:p>
          <a:p>
            <a:pPr marL="158750" indent="0">
              <a:buNone/>
            </a:pPr>
            <a:endParaRPr lang="en-US" dirty="0"/>
          </a:p>
          <a:p>
            <a:r>
              <a:rPr lang="en-US" dirty="0"/>
              <a:t>I will ask each team member to introduce themselves and their designated Departments/Divisions/Schools.</a:t>
            </a:r>
          </a:p>
          <a:p>
            <a:r>
              <a:rPr lang="en-US" dirty="0"/>
              <a:t>Alright, now that you’ve met the Procurement Team, let’s keep things moving with a little </a:t>
            </a:r>
            <a:r>
              <a:rPr lang="en-US" b="1" dirty="0"/>
              <a:t>“Did You Know?”</a:t>
            </a:r>
            <a:r>
              <a:rPr lang="en-US" dirty="0"/>
              <a:t> 👀</a:t>
            </a:r>
          </a:p>
          <a:p>
            <a:endParaRPr lang="en-US" dirty="0"/>
          </a:p>
          <a:p>
            <a:pPr marL="158750" indent="0">
              <a:buNone/>
            </a:pPr>
            <a:endParaRPr lang="en-US" dirty="0"/>
          </a:p>
          <a:p>
            <a:endParaRPr lang="en-US" dirty="0"/>
          </a:p>
          <a:p>
            <a:pPr marL="0" lvl="0" indent="0" algn="l" rtl="0">
              <a:spcBef>
                <a:spcPts val="0"/>
              </a:spcBef>
              <a:spcAft>
                <a:spcPts val="0"/>
              </a:spcAft>
              <a:buNone/>
            </a:pPr>
            <a:endParaRPr dirty="0"/>
          </a:p>
        </p:txBody>
      </p:sp>
      <p:sp>
        <p:nvSpPr>
          <p:cNvPr id="75" name="Google Shape;75;g372546193ec_0_2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44fdd23360_2_21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endParaRPr dirty="0"/>
          </a:p>
        </p:txBody>
      </p:sp>
      <p:sp>
        <p:nvSpPr>
          <p:cNvPr id="264" name="Google Shape;264;g344fdd23360_2_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44fdd23360_2_21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endParaRPr dirty="0"/>
          </a:p>
        </p:txBody>
      </p:sp>
      <p:sp>
        <p:nvSpPr>
          <p:cNvPr id="270" name="Google Shape;270;g344fdd23360_2_2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Welcome back, everyone! I hope you had a chance to refresh, recharge, and maybe grab a little more coffee. ☕</a:t>
            </a:r>
          </a:p>
          <a:p>
            <a:r>
              <a:rPr lang="en-US" dirty="0"/>
              <a:t>Now, before we jump into our next section, I want to see </a:t>
            </a:r>
            <a:r>
              <a:rPr lang="en-US" b="1" dirty="0"/>
              <a:t>how much you remember from what we covered before the break.</a:t>
            </a:r>
            <a:endParaRPr lang="en-US" dirty="0"/>
          </a:p>
          <a:p>
            <a:r>
              <a:rPr lang="en-US" dirty="0"/>
              <a:t>Don’t worry—this is not graded, there are no procurement citations required </a:t>
            </a:r>
          </a:p>
          <a:p>
            <a:r>
              <a:rPr lang="en-US" dirty="0"/>
              <a:t>“We’re going to do a few quick </a:t>
            </a:r>
            <a:r>
              <a:rPr lang="en-US" b="1" dirty="0"/>
              <a:t>Pop Questions</a:t>
            </a:r>
            <a:r>
              <a:rPr lang="en-US" dirty="0"/>
              <a:t>. Just choose the answer you think is correct. Some should be pretty easy…and I may have thrown in one or two just to see if you were really listening.” 👀</a:t>
            </a:r>
          </a:p>
          <a:p>
            <a:r>
              <a:rPr lang="en-US" dirty="0"/>
              <a:t>“Alright, everybody ready? </a:t>
            </a:r>
            <a:r>
              <a:rPr lang="en-US" b="1" dirty="0"/>
              <a:t>Let’s see what you’ve got!</a:t>
            </a:r>
            <a:r>
              <a:rPr lang="en-US" dirty="0"/>
              <a:t>”</a:t>
            </a:r>
          </a:p>
          <a:p>
            <a:endParaRPr lang="en-US" dirty="0"/>
          </a:p>
        </p:txBody>
      </p:sp>
    </p:spTree>
    <p:extLst>
      <p:ext uri="{BB962C8B-B14F-4D97-AF65-F5344CB8AC3E}">
        <p14:creationId xmlns:p14="http://schemas.microsoft.com/office/powerpoint/2010/main" val="1649590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a:extLst>
            <a:ext uri="{FF2B5EF4-FFF2-40B4-BE49-F238E27FC236}">
              <a16:creationId xmlns:a16="http://schemas.microsoft.com/office/drawing/2014/main" id="{50BFE4EB-2446-3A2E-30AB-399E066FA848}"/>
            </a:ext>
          </a:extLst>
        </p:cNvPr>
        <p:cNvGrpSpPr/>
        <p:nvPr/>
      </p:nvGrpSpPr>
      <p:grpSpPr>
        <a:xfrm>
          <a:off x="0" y="0"/>
          <a:ext cx="0" cy="0"/>
          <a:chOff x="0" y="0"/>
          <a:chExt cx="0" cy="0"/>
        </a:xfrm>
      </p:grpSpPr>
      <p:sp>
        <p:nvSpPr>
          <p:cNvPr id="400" name="Google Shape;400;g372d611caa3_0_0:notes">
            <a:extLst>
              <a:ext uri="{FF2B5EF4-FFF2-40B4-BE49-F238E27FC236}">
                <a16:creationId xmlns:a16="http://schemas.microsoft.com/office/drawing/2014/main" id="{F6F7EE49-0E55-AAA5-A2BE-5738C5F395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72d611caa3_0_0:notes">
            <a:extLst>
              <a:ext uri="{FF2B5EF4-FFF2-40B4-BE49-F238E27FC236}">
                <a16:creationId xmlns:a16="http://schemas.microsoft.com/office/drawing/2014/main" id="{D511B926-3F5C-1E1B-4489-C7AE2B07AF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Simplified Procurement.</a:t>
            </a:r>
          </a:p>
          <a:p>
            <a:pPr marL="0" lvl="0" indent="0" algn="l" rtl="0">
              <a:spcBef>
                <a:spcPts val="0"/>
              </a:spcBef>
              <a:spcAft>
                <a:spcPts val="0"/>
              </a:spcAft>
              <a:buNone/>
            </a:pPr>
            <a:r>
              <a:rPr lang="en-US" b="1" dirty="0"/>
              <a:t>Talking point:</a:t>
            </a:r>
            <a:r>
              <a:rPr lang="en-US" dirty="0"/>
              <a:t> Because the purchase is between </a:t>
            </a:r>
            <a:r>
              <a:rPr lang="en-US" b="0" dirty="0"/>
              <a:t>$25,000 and $200,000</a:t>
            </a:r>
            <a:r>
              <a:rPr lang="en-US" dirty="0"/>
              <a:t>, the simplified procurement method generally applies and requires informal competition</a:t>
            </a:r>
            <a:endParaRPr dirty="0"/>
          </a:p>
        </p:txBody>
      </p:sp>
    </p:spTree>
    <p:extLst>
      <p:ext uri="{BB962C8B-B14F-4D97-AF65-F5344CB8AC3E}">
        <p14:creationId xmlns:p14="http://schemas.microsoft.com/office/powerpoint/2010/main" val="1307615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a:extLst>
            <a:ext uri="{FF2B5EF4-FFF2-40B4-BE49-F238E27FC236}">
              <a16:creationId xmlns:a16="http://schemas.microsoft.com/office/drawing/2014/main" id="{6D99CB71-6680-AFAC-E350-BD9DBD77559E}"/>
            </a:ext>
          </a:extLst>
        </p:cNvPr>
        <p:cNvGrpSpPr/>
        <p:nvPr/>
      </p:nvGrpSpPr>
      <p:grpSpPr>
        <a:xfrm>
          <a:off x="0" y="0"/>
          <a:ext cx="0" cy="0"/>
          <a:chOff x="0" y="0"/>
          <a:chExt cx="0" cy="0"/>
        </a:xfrm>
      </p:grpSpPr>
      <p:sp>
        <p:nvSpPr>
          <p:cNvPr id="400" name="Google Shape;400;g372d611caa3_0_0:notes">
            <a:extLst>
              <a:ext uri="{FF2B5EF4-FFF2-40B4-BE49-F238E27FC236}">
                <a16:creationId xmlns:a16="http://schemas.microsoft.com/office/drawing/2014/main" id="{3C3654CE-EE7B-1377-9790-9459CA762C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72d611caa3_0_0:notes">
            <a:extLst>
              <a:ext uri="{FF2B5EF4-FFF2-40B4-BE49-F238E27FC236}">
                <a16:creationId xmlns:a16="http://schemas.microsoft.com/office/drawing/2014/main" id="{3EBD2EDD-9D7C-6358-38BD-3FAC47A1C09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Request for Proposal.</a:t>
            </a:r>
          </a:p>
          <a:p>
            <a:pPr marL="0" lvl="0" indent="0" algn="l" rtl="0">
              <a:spcBef>
                <a:spcPts val="0"/>
              </a:spcBef>
              <a:spcAft>
                <a:spcPts val="0"/>
              </a:spcAft>
              <a:buNone/>
            </a:pPr>
            <a:r>
              <a:rPr lang="en-US" b="1" dirty="0"/>
              <a:t>Talking point:</a:t>
            </a:r>
            <a:r>
              <a:rPr lang="en-US" dirty="0"/>
              <a:t> An RFP is appropriate when the award is based on factors beyond price and may involve qualifications, methodology, technical approach, and negotiations.</a:t>
            </a:r>
            <a:endParaRPr dirty="0"/>
          </a:p>
        </p:txBody>
      </p:sp>
    </p:spTree>
    <p:extLst>
      <p:ext uri="{BB962C8B-B14F-4D97-AF65-F5344CB8AC3E}">
        <p14:creationId xmlns:p14="http://schemas.microsoft.com/office/powerpoint/2010/main" val="2768933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a:extLst>
            <a:ext uri="{FF2B5EF4-FFF2-40B4-BE49-F238E27FC236}">
              <a16:creationId xmlns:a16="http://schemas.microsoft.com/office/drawing/2014/main" id="{49C4B2C6-ECEB-B681-4AE5-2AEB2EF4AD32}"/>
            </a:ext>
          </a:extLst>
        </p:cNvPr>
        <p:cNvGrpSpPr/>
        <p:nvPr/>
      </p:nvGrpSpPr>
      <p:grpSpPr>
        <a:xfrm>
          <a:off x="0" y="0"/>
          <a:ext cx="0" cy="0"/>
          <a:chOff x="0" y="0"/>
          <a:chExt cx="0" cy="0"/>
        </a:xfrm>
      </p:grpSpPr>
      <p:sp>
        <p:nvSpPr>
          <p:cNvPr id="400" name="Google Shape;400;g372d611caa3_0_0:notes">
            <a:extLst>
              <a:ext uri="{FF2B5EF4-FFF2-40B4-BE49-F238E27FC236}">
                <a16:creationId xmlns:a16="http://schemas.microsoft.com/office/drawing/2014/main" id="{BC1AB524-7889-BC86-8495-96C2F7FEC2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72d611caa3_0_0:notes">
            <a:extLst>
              <a:ext uri="{FF2B5EF4-FFF2-40B4-BE49-F238E27FC236}">
                <a16:creationId xmlns:a16="http://schemas.microsoft.com/office/drawing/2014/main" id="{9171D482-0825-9B58-F4D9-B2088E6BC71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Emergency Procurement</a:t>
            </a:r>
          </a:p>
          <a:p>
            <a:pPr marL="0" lvl="0" indent="0" algn="l" rtl="0">
              <a:spcBef>
                <a:spcPts val="0"/>
              </a:spcBef>
              <a:spcAft>
                <a:spcPts val="0"/>
              </a:spcAft>
              <a:buNone/>
            </a:pPr>
            <a:r>
              <a:rPr lang="en-US" b="1" dirty="0"/>
              <a:t>Talking point: </a:t>
            </a:r>
            <a:r>
              <a:rPr lang="en-US" dirty="0"/>
              <a:t>Emergency procurement applies to urgent, unforeseen circumstances involving health, safety, property, or critical operations when normal competitive procedures are not practical because of the time constraints</a:t>
            </a:r>
            <a:endParaRPr dirty="0"/>
          </a:p>
        </p:txBody>
      </p:sp>
    </p:spTree>
    <p:extLst>
      <p:ext uri="{BB962C8B-B14F-4D97-AF65-F5344CB8AC3E}">
        <p14:creationId xmlns:p14="http://schemas.microsoft.com/office/powerpoint/2010/main" val="24189934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44fdd23360_2_22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r>
              <a:rPr lang="en-US" dirty="0"/>
              <a:t>Alright, you survived the pop questions, so now let’s keep moving!” 😄</a:t>
            </a:r>
          </a:p>
          <a:p>
            <a:r>
              <a:rPr lang="en-US" dirty="0"/>
              <a:t>“We’ve talked about procurement methods, thresholds, and turnaround times. Now let’s talk about something that can have a </a:t>
            </a:r>
            <a:r>
              <a:rPr lang="en-US" b="1" dirty="0"/>
              <a:t>big impact on those turnaround times—the information you provide when you submit your request.</a:t>
            </a:r>
            <a:endParaRPr lang="en-US" dirty="0"/>
          </a:p>
          <a:p>
            <a:r>
              <a:rPr lang="en-US" dirty="0"/>
              <a:t>Regardless of what you’re purchasing, there is some basic information Procurement needs to get started.”</a:t>
            </a:r>
          </a:p>
          <a:p>
            <a:r>
              <a:rPr lang="en-US" dirty="0"/>
              <a:t>“First, </a:t>
            </a:r>
            <a:r>
              <a:rPr lang="en-US" b="1" dirty="0"/>
              <a:t>tell us clearly what you need.</a:t>
            </a:r>
            <a:r>
              <a:rPr lang="en-US" dirty="0"/>
              <a:t> Give us enough information so that someone who may not work in your department can understand the requirement.</a:t>
            </a:r>
          </a:p>
          <a:p>
            <a:r>
              <a:rPr lang="en-US" dirty="0"/>
              <a:t>What are we buying? How many do you need? If it’s a service, what is the scope of work? What are the deliverables? When do you need it?</a:t>
            </a:r>
          </a:p>
          <a:p>
            <a:r>
              <a:rPr lang="en-US" dirty="0"/>
              <a:t>The more complete that information is on the front end, the fewer emails we have to send back asking, </a:t>
            </a:r>
            <a:r>
              <a:rPr lang="en-US" i="1" dirty="0"/>
              <a:t>‘Can you tell me a little more about this?’</a:t>
            </a:r>
            <a:r>
              <a:rPr lang="en-US" dirty="0"/>
              <a:t>”</a:t>
            </a:r>
          </a:p>
          <a:p>
            <a:r>
              <a:rPr lang="en-US" dirty="0"/>
              <a:t>Then funding:</a:t>
            </a:r>
          </a:p>
          <a:p>
            <a:r>
              <a:rPr lang="en-US" dirty="0"/>
              <a:t>“Second—and this is a pretty important one—</a:t>
            </a:r>
            <a:r>
              <a:rPr lang="en-US" b="1" dirty="0"/>
              <a:t>do we have the money?</a:t>
            </a:r>
            <a:r>
              <a:rPr lang="en-US" dirty="0"/>
              <a:t>” </a:t>
            </a:r>
          </a:p>
          <a:p>
            <a:r>
              <a:rPr lang="en-US" dirty="0"/>
              <a:t>Procurement can help you determine </a:t>
            </a:r>
            <a:r>
              <a:rPr lang="en-US" b="1" dirty="0"/>
              <a:t>how</a:t>
            </a:r>
            <a:r>
              <a:rPr lang="en-US" dirty="0"/>
              <a:t> to buy something, but your department needs to confirm that the funding is there to support the purchase.”</a:t>
            </a:r>
          </a:p>
          <a:p>
            <a:r>
              <a:rPr lang="en-US" dirty="0"/>
              <a:t>“And finally, we need to determine the appropriate </a:t>
            </a:r>
            <a:r>
              <a:rPr lang="en-US" b="1" dirty="0"/>
              <a:t>procurement method.</a:t>
            </a:r>
            <a:endParaRPr lang="en-US" dirty="0"/>
          </a:p>
          <a:p>
            <a:r>
              <a:rPr lang="en-US" dirty="0"/>
              <a:t>Now, I don't expect you to look at your purchase and say, </a:t>
            </a:r>
            <a:r>
              <a:rPr lang="en-US" i="1" dirty="0"/>
              <a:t>‘Clearly this should be an IFB under this particular procurement provision.’</a:t>
            </a:r>
            <a:r>
              <a:rPr lang="en-US" dirty="0"/>
              <a:t> </a:t>
            </a:r>
            <a:r>
              <a:rPr lang="en-US" b="1" dirty="0"/>
              <a:t>That's our job.</a:t>
            </a:r>
            <a:endParaRPr lang="en-US" dirty="0"/>
          </a:p>
          <a:p>
            <a:r>
              <a:rPr lang="en-US" dirty="0"/>
              <a:t>What we need from you is good information: What are you buying? What's the estimated dollar value? Have you already identified potential suppliers? Is there something unique about the requirement?</a:t>
            </a:r>
          </a:p>
          <a:p>
            <a:r>
              <a:rPr lang="en-US" dirty="0"/>
              <a:t>Procurement will use that information to determine the appropriate path.”</a:t>
            </a:r>
          </a:p>
          <a:p>
            <a:r>
              <a:rPr lang="en-US" b="1" dirty="0"/>
              <a:t>Important distinction for exceptions</a:t>
            </a:r>
          </a:p>
          <a:p>
            <a:r>
              <a:rPr lang="en-US" dirty="0"/>
              <a:t>“And remember what we discussed earlier: if you're requesting something outside of the normal competitive process—particularly a </a:t>
            </a:r>
            <a:r>
              <a:rPr lang="en-US" b="1" dirty="0"/>
              <a:t>Sole Source or Emergency Procurement</a:t>
            </a:r>
            <a:r>
              <a:rPr lang="en-US" dirty="0"/>
              <a:t>—we're going to need additional documentation explaining </a:t>
            </a:r>
            <a:r>
              <a:rPr lang="en-US" b="1" dirty="0"/>
              <a:t>why the exception is appropriate.</a:t>
            </a:r>
            <a:endParaRPr lang="en-US" dirty="0"/>
          </a:p>
          <a:p>
            <a:r>
              <a:rPr lang="en-US" dirty="0"/>
              <a:t>In an effort for us to build an awesome partnership, we in Procurement need you to give us as much complete information as possible </a:t>
            </a:r>
            <a:r>
              <a:rPr lang="en-US" b="1" dirty="0"/>
              <a:t>when you submit the request</a:t>
            </a:r>
          </a:p>
          <a:p>
            <a:r>
              <a:rPr lang="en-US" dirty="0"/>
              <a:t>And I’d end with:</a:t>
            </a:r>
          </a:p>
          <a:p>
            <a:r>
              <a:rPr lang="en-US" dirty="0"/>
              <a:t>“Think of your requisition as telling the </a:t>
            </a:r>
            <a:r>
              <a:rPr lang="en-US" b="1" dirty="0"/>
              <a:t>story of the purchase</a:t>
            </a:r>
            <a:r>
              <a:rPr lang="en-US" dirty="0"/>
              <a:t>. Someone reviewing that file should be able to understand </a:t>
            </a:r>
            <a:r>
              <a:rPr lang="en-US" b="1" dirty="0"/>
              <a:t>what we're buying, why we need it, how much it will cost, and how we're going to purchase it.</a:t>
            </a:r>
            <a:endParaRPr lang="en-US" dirty="0"/>
          </a:p>
          <a:p>
            <a:pPr marL="0" lvl="0" indent="0" algn="l" rtl="0">
              <a:spcBef>
                <a:spcPts val="0"/>
              </a:spcBef>
              <a:spcAft>
                <a:spcPts val="0"/>
              </a:spcAft>
              <a:buNone/>
            </a:pPr>
            <a:endParaRPr dirty="0"/>
          </a:p>
        </p:txBody>
      </p:sp>
      <p:sp>
        <p:nvSpPr>
          <p:cNvPr id="304" name="Google Shape;304;g344fdd23360_2_2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344fdd23360_2_2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g344fdd23360_2_2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Read</a:t>
            </a:r>
            <a:endParaRPr dirty="0"/>
          </a:p>
        </p:txBody>
      </p:sp>
      <p:sp>
        <p:nvSpPr>
          <p:cNvPr id="311" name="Google Shape;311;g344fdd23360_2_2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44fdd23360_2_24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r>
              <a:rPr lang="en-US" dirty="0"/>
              <a:t>Now we’re getting into the exciting world of </a:t>
            </a:r>
            <a:r>
              <a:rPr lang="en-US" b="1" dirty="0"/>
              <a:t>contract terms and conditions!</a:t>
            </a:r>
            <a:r>
              <a:rPr lang="en-US" dirty="0"/>
              <a:t> I know—it is really not that exciting.</a:t>
            </a:r>
          </a:p>
          <a:p>
            <a:r>
              <a:rPr lang="en-US" dirty="0"/>
              <a:t>“But this section is actually very important because contracts aren't just about </a:t>
            </a:r>
            <a:r>
              <a:rPr lang="en-US" b="1" dirty="0"/>
              <a:t>what we're buying and how much we're paying.</a:t>
            </a:r>
            <a:r>
              <a:rPr lang="en-US" dirty="0"/>
              <a:t> The terms and conditions determine the University's </a:t>
            </a:r>
            <a:r>
              <a:rPr lang="en-US" b="1" dirty="0"/>
              <a:t>rights, responsibilities, and risk.</a:t>
            </a:r>
            <a:r>
              <a:rPr lang="en-US" dirty="0"/>
              <a:t>”</a:t>
            </a:r>
          </a:p>
          <a:p>
            <a:r>
              <a:rPr lang="en-US" dirty="0"/>
              <a:t>Then emphasize the first point:</a:t>
            </a:r>
          </a:p>
          <a:p>
            <a:r>
              <a:rPr lang="en-US" dirty="0"/>
              <a:t>“Every purchase order or contract must include our </a:t>
            </a:r>
            <a:r>
              <a:rPr lang="en-US" b="1" dirty="0"/>
              <a:t>University-approved terms and conditions.</a:t>
            </a:r>
            <a:r>
              <a:rPr lang="en-US" dirty="0"/>
              <a:t> These aren't terms Procurement created just to make contracting more difficult—they're there to protect the University and ensure we're complying with USM requirements and Maryland law.</a:t>
            </a:r>
          </a:p>
          <a:p>
            <a:r>
              <a:rPr lang="en-US" b="1" dirty="0"/>
              <a:t>Explain the clauses in plain language</a:t>
            </a:r>
          </a:p>
          <a:p>
            <a:r>
              <a:rPr lang="en-US" dirty="0"/>
              <a:t>“I'm not going to read every clause to you, we will be here for weeks, but I do want you to highlight these big ones:.</a:t>
            </a:r>
          </a:p>
          <a:p>
            <a:r>
              <a:rPr lang="en-US" b="1" dirty="0"/>
              <a:t>Maryland Law</a:t>
            </a:r>
            <a:r>
              <a:rPr lang="en-US" dirty="0"/>
              <a:t> means our agreements generally need to be governed by the laws of the State of Maryland. Sometimes a supplier will send us an agreement that says California law, New York law, or wherever they're located applies. That's something Procurement has to address.</a:t>
            </a:r>
          </a:p>
          <a:p>
            <a:r>
              <a:rPr lang="en-US" b="1" dirty="0"/>
              <a:t>Indemnification</a:t>
            </a:r>
            <a:r>
              <a:rPr lang="en-US" dirty="0"/>
              <a:t> is another big one. As a public institution, we generally cannot simply agree to indemnify—or take on another party's liability—the way a private company might.</a:t>
            </a:r>
          </a:p>
          <a:p>
            <a:r>
              <a:rPr lang="en-US" b="1" dirty="0"/>
              <a:t>Insurance</a:t>
            </a:r>
            <a:r>
              <a:rPr lang="en-US" dirty="0"/>
              <a:t> is about protecting the University when a supplier is performing certain work or services on campus. Depending on the type of work, risk, and dollar value, we may require evidence of appropriate insurance coverage.”</a:t>
            </a:r>
          </a:p>
          <a:p>
            <a:r>
              <a:rPr lang="en-US" b="1" dirty="0"/>
              <a:t>Termination and modifications</a:t>
            </a:r>
          </a:p>
          <a:p>
            <a:r>
              <a:rPr lang="en-US" dirty="0"/>
              <a:t>“Then we have </a:t>
            </a:r>
            <a:r>
              <a:rPr lang="en-US" b="1" dirty="0"/>
              <a:t>termination provisions</a:t>
            </a:r>
            <a:r>
              <a:rPr lang="en-US" dirty="0"/>
              <a:t>. These establish when and how the University can end an agreement—whether that's because the contractor isn't performing or because the University needs to terminate for convenience.</a:t>
            </a:r>
          </a:p>
          <a:p>
            <a:r>
              <a:rPr lang="en-US" dirty="0"/>
              <a:t>And </a:t>
            </a:r>
            <a:r>
              <a:rPr lang="en-US" b="1" dirty="0"/>
              <a:t>modifications</a:t>
            </a:r>
            <a:r>
              <a:rPr lang="en-US" dirty="0"/>
              <a:t> are important because once we have a contract, we can't just casually change what we're buying.</a:t>
            </a:r>
          </a:p>
          <a:p>
            <a:r>
              <a:rPr lang="en-US" dirty="0"/>
              <a:t>If the scope, price, term, or other material requirements need to change, that may require a formal contract modification and additional review.”</a:t>
            </a:r>
          </a:p>
          <a:p>
            <a:r>
              <a:rPr lang="en-US" dirty="0"/>
              <a:t>You could make that relatable:</a:t>
            </a:r>
          </a:p>
          <a:p>
            <a:r>
              <a:rPr lang="en-US" dirty="0"/>
              <a:t>“So if you have a contract for apples, halfway through we can't suddenly decide we're also buying oranges, bananas, and a fruit stand under the same agreement.” 😂</a:t>
            </a:r>
          </a:p>
          <a:p>
            <a:r>
              <a:rPr lang="en-US" dirty="0"/>
              <a:t>“Procurement has to determine whether the change is within the original scope or whether it has become a new procurement.”</a:t>
            </a:r>
          </a:p>
          <a:p>
            <a:r>
              <a:rPr lang="en-US" b="1" dirty="0"/>
              <a:t>Net 30</a:t>
            </a:r>
          </a:p>
          <a:p>
            <a:r>
              <a:rPr lang="en-US" dirty="0"/>
              <a:t>“And finally, </a:t>
            </a:r>
            <a:r>
              <a:rPr lang="en-US" b="1" dirty="0"/>
              <a:t>Net 30</a:t>
            </a:r>
            <a:r>
              <a:rPr lang="en-US" dirty="0"/>
              <a:t> simply means the University generally has 30 days to process payment in accordance with the applicable terms. So if a supplier's agreement says </a:t>
            </a:r>
            <a:r>
              <a:rPr lang="en-US" i="1" dirty="0"/>
              <a:t>payment due immediately</a:t>
            </a:r>
            <a:r>
              <a:rPr lang="en-US" dirty="0"/>
              <a:t> or </a:t>
            </a:r>
            <a:r>
              <a:rPr lang="en-US" i="1" dirty="0"/>
              <a:t>Net 10</a:t>
            </a:r>
            <a:r>
              <a:rPr lang="en-US" dirty="0"/>
              <a:t>, please don't agree to that on the University's behalf.”</a:t>
            </a:r>
          </a:p>
          <a:p>
            <a:r>
              <a:rPr lang="en-US" dirty="0"/>
              <a:t>“Here's what I really want you to remember from this slide:</a:t>
            </a:r>
          </a:p>
          <a:p>
            <a:r>
              <a:rPr lang="en-US" b="1" dirty="0"/>
              <a:t>If a supplier sends you terms and conditions, don't sign them, accept them, click ‘I agree,’ or negotiate changes yourself.</a:t>
            </a:r>
            <a:endParaRPr lang="en-US" dirty="0"/>
          </a:p>
          <a:p>
            <a:r>
              <a:rPr lang="en-US" dirty="0"/>
              <a:t>Send them to Procurement.</a:t>
            </a:r>
          </a:p>
          <a:p>
            <a:r>
              <a:rPr lang="en-US" dirty="0"/>
              <a:t>Even something that looks harmless can contain language that creates legal, financial, cybersecurity, privacy, or other risks for the University.”</a:t>
            </a:r>
          </a:p>
          <a:p>
            <a:r>
              <a:rPr lang="en-US" dirty="0"/>
              <a:t>And to keep it light:</a:t>
            </a:r>
          </a:p>
          <a:p>
            <a:r>
              <a:rPr lang="en-US" dirty="0"/>
              <a:t>“So when a supplier says, </a:t>
            </a:r>
            <a:r>
              <a:rPr lang="en-US" i="1" dirty="0"/>
              <a:t>‘It's just our standard agreement—everybody signs it,’</a:t>
            </a:r>
            <a:r>
              <a:rPr lang="en-US" dirty="0"/>
              <a:t> that's usually when Procurement says, </a:t>
            </a:r>
            <a:r>
              <a:rPr lang="en-US" b="1" dirty="0"/>
              <a:t>‘Great…send it over. We'll take a look.’</a:t>
            </a:r>
            <a:r>
              <a:rPr lang="en-US" dirty="0"/>
              <a:t>” 😄</a:t>
            </a:r>
          </a:p>
          <a:p>
            <a:r>
              <a:rPr lang="en-US" b="1" dirty="0"/>
              <a:t>Transition</a:t>
            </a:r>
          </a:p>
          <a:p>
            <a:r>
              <a:rPr lang="en-US" dirty="0"/>
              <a:t>“And that brings us to another really important question: </a:t>
            </a:r>
            <a:r>
              <a:rPr lang="en-US" b="1" dirty="0"/>
              <a:t>Who actually has the authority to sign a contract on behalf of the University?</a:t>
            </a:r>
            <a:endParaRPr lang="en-US" dirty="0"/>
          </a:p>
          <a:p>
            <a:r>
              <a:rPr lang="en-US" dirty="0"/>
              <a:t>Because having the budget to buy something does </a:t>
            </a:r>
            <a:r>
              <a:rPr lang="en-US" b="1" dirty="0"/>
              <a:t>not</a:t>
            </a:r>
            <a:r>
              <a:rPr lang="en-US" dirty="0"/>
              <a:t> necessarily mean you have the authority to sign for it.”</a:t>
            </a:r>
          </a:p>
          <a:p>
            <a:pPr marL="0" lvl="0" indent="0" algn="l" rtl="0">
              <a:spcBef>
                <a:spcPts val="0"/>
              </a:spcBef>
              <a:spcAft>
                <a:spcPts val="0"/>
              </a:spcAft>
              <a:buNone/>
            </a:pPr>
            <a:endParaRPr dirty="0"/>
          </a:p>
        </p:txBody>
      </p:sp>
      <p:sp>
        <p:nvSpPr>
          <p:cNvPr id="317" name="Google Shape;317;g344fdd23360_2_2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44fdd23360_2_27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endParaRPr dirty="0"/>
          </a:p>
        </p:txBody>
      </p:sp>
      <p:sp>
        <p:nvSpPr>
          <p:cNvPr id="362" name="Google Shape;362;g344fdd23360_2_2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a:extLst>
            <a:ext uri="{FF2B5EF4-FFF2-40B4-BE49-F238E27FC236}">
              <a16:creationId xmlns:a16="http://schemas.microsoft.com/office/drawing/2014/main" id="{1391F7DC-34AE-964C-FDD4-D780998967CB}"/>
            </a:ext>
          </a:extLst>
        </p:cNvPr>
        <p:cNvGrpSpPr/>
        <p:nvPr/>
      </p:nvGrpSpPr>
      <p:grpSpPr>
        <a:xfrm>
          <a:off x="0" y="0"/>
          <a:ext cx="0" cy="0"/>
          <a:chOff x="0" y="0"/>
          <a:chExt cx="0" cy="0"/>
        </a:xfrm>
      </p:grpSpPr>
      <p:sp>
        <p:nvSpPr>
          <p:cNvPr id="400" name="Google Shape;400;g372d611caa3_0_0:notes">
            <a:extLst>
              <a:ext uri="{FF2B5EF4-FFF2-40B4-BE49-F238E27FC236}">
                <a16:creationId xmlns:a16="http://schemas.microsoft.com/office/drawing/2014/main" id="{97CCDA76-97DE-A8AD-1EFF-9A2B89F80EB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72d611caa3_0_0:notes">
            <a:extLst>
              <a:ext uri="{FF2B5EF4-FFF2-40B4-BE49-F238E27FC236}">
                <a16:creationId xmlns:a16="http://schemas.microsoft.com/office/drawing/2014/main" id="{2F623B62-975C-4805-B98E-1223335633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899564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44fdd23360_2_29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endParaRPr dirty="0"/>
          </a:p>
        </p:txBody>
      </p:sp>
      <p:sp>
        <p:nvSpPr>
          <p:cNvPr id="378" name="Google Shape;378;g344fdd23360_2_2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44fdd23360_2_2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g344fdd23360_2_2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Now that we've spent all this time talking about procurement rules, I have some good news—there are actually a few things that don't follow the traditional procurement process!” </a:t>
            </a:r>
          </a:p>
          <a:p>
            <a:r>
              <a:rPr lang="en-US" dirty="0"/>
              <a:t>“These are what we refer to as </a:t>
            </a:r>
            <a:r>
              <a:rPr lang="en-US" b="1" dirty="0"/>
              <a:t>exclusions and exceptions</a:t>
            </a:r>
            <a:r>
              <a:rPr lang="en-US" dirty="0"/>
              <a:t>. Certain transactions, because of their nature or because they're governed by other laws, regulations, or University processes, may not follow the standard competitive procurement requirements we've been discussing.”</a:t>
            </a:r>
          </a:p>
          <a:p>
            <a:r>
              <a:rPr lang="en-US" dirty="0"/>
              <a:t>Then I’d clarify:</a:t>
            </a:r>
          </a:p>
          <a:p>
            <a:r>
              <a:rPr lang="en-US" dirty="0"/>
              <a:t>“But—and there's our Procurement </a:t>
            </a:r>
            <a:r>
              <a:rPr lang="en-US" i="1" dirty="0"/>
              <a:t>but</a:t>
            </a:r>
            <a:r>
              <a:rPr lang="en-US" dirty="0"/>
              <a:t> again—” </a:t>
            </a:r>
          </a:p>
          <a:p>
            <a:r>
              <a:rPr lang="en-US" dirty="0"/>
              <a:t>“</a:t>
            </a:r>
            <a:r>
              <a:rPr lang="en-US" b="1" dirty="0"/>
              <a:t>Excluded from the normal procurement process does not mean excluded from oversight.</a:t>
            </a:r>
            <a:r>
              <a:rPr lang="en-US" dirty="0"/>
              <a:t> There may still be documentation, approvals, legal review, or another University office that has responsibility for the transaction.”</a:t>
            </a:r>
          </a:p>
          <a:p>
            <a:r>
              <a:rPr lang="en-US" dirty="0"/>
              <a:t>Then briefly touch on the examples:</a:t>
            </a:r>
          </a:p>
          <a:p>
            <a:r>
              <a:rPr lang="en-US" dirty="0"/>
              <a:t>“For example, </a:t>
            </a:r>
            <a:r>
              <a:rPr lang="en-US" b="1" dirty="0"/>
              <a:t>real property transactions</a:t>
            </a:r>
            <a:r>
              <a:rPr lang="en-US" dirty="0"/>
              <a:t>—things like leases, sales, or transfers of property—are handled differently because there are separate requirements associated with those transactions.</a:t>
            </a:r>
          </a:p>
          <a:p>
            <a:r>
              <a:rPr lang="en-US" b="1" dirty="0"/>
              <a:t>Surplus property</a:t>
            </a:r>
            <a:r>
              <a:rPr lang="en-US" dirty="0"/>
              <a:t> also has its own process for how University property can be sold, transferred, or disposed of.</a:t>
            </a:r>
          </a:p>
          <a:p>
            <a:r>
              <a:rPr lang="en-US" dirty="0"/>
              <a:t>We also have certain </a:t>
            </a:r>
            <a:r>
              <a:rPr lang="en-US" b="1" dirty="0"/>
              <a:t>collaborative undertakings</a:t>
            </a:r>
            <a:r>
              <a:rPr lang="en-US" dirty="0"/>
              <a:t>, where the University is working with another organization to advance our mission rather than simply purchasing goods or services from a supplier.</a:t>
            </a:r>
          </a:p>
          <a:p>
            <a:r>
              <a:rPr lang="en-US" b="1" dirty="0"/>
              <a:t>Reimbursement contracts</a:t>
            </a:r>
            <a:r>
              <a:rPr lang="en-US" dirty="0"/>
              <a:t> can also fall into this category when eligibility and reimbursement rates are established by law or regulation.</a:t>
            </a:r>
          </a:p>
          <a:p>
            <a:r>
              <a:rPr lang="en-US" dirty="0"/>
              <a:t>And certain agreements involving </a:t>
            </a:r>
            <a:r>
              <a:rPr lang="en-US" b="1" dirty="0"/>
              <a:t>corporate-sponsored research</a:t>
            </a:r>
            <a:r>
              <a:rPr lang="en-US" dirty="0"/>
              <a:t> may be handled under separate University policies and processes.”</a:t>
            </a:r>
          </a:p>
          <a:p>
            <a:r>
              <a:rPr lang="en-US" dirty="0"/>
              <a:t>Since you've already discussed emergency procurement earlier, I would be very intentional here:</a:t>
            </a:r>
          </a:p>
          <a:p>
            <a:r>
              <a:rPr lang="en-US" dirty="0"/>
              <a:t>“You'll also see </a:t>
            </a:r>
            <a:r>
              <a:rPr lang="en-US" b="1" dirty="0"/>
              <a:t>Emergency Purchases</a:t>
            </a:r>
            <a:r>
              <a:rPr lang="en-US" dirty="0"/>
              <a:t> listed here. Remember what we discussed earlier: an emergency allows us to respond differently because immediate action may be necessary to protect health, safety, property, or essential operations.</a:t>
            </a:r>
          </a:p>
          <a:p>
            <a:r>
              <a:rPr lang="en-US" dirty="0"/>
              <a:t>That does </a:t>
            </a:r>
            <a:r>
              <a:rPr lang="en-US" b="1" dirty="0"/>
              <a:t>not</a:t>
            </a:r>
            <a:r>
              <a:rPr lang="en-US" dirty="0"/>
              <a:t> mean we simply purchase something and forget about Procurement. Emergency purchases still require appropriate documentation and follow-up. We're just able to use a different process because of the circumstances.”</a:t>
            </a:r>
          </a:p>
          <a:p>
            <a:r>
              <a:rPr lang="en-US" dirty="0"/>
              <a:t>“And here's what I want you to remember—you don't need to memorize this list.</a:t>
            </a:r>
          </a:p>
          <a:p>
            <a:r>
              <a:rPr lang="en-US" dirty="0"/>
              <a:t>If you're looking at a transaction and thinking, </a:t>
            </a:r>
            <a:r>
              <a:rPr lang="en-US" i="1" dirty="0"/>
              <a:t>‘I'm not even sure this is really a procurement,’</a:t>
            </a:r>
            <a:r>
              <a:rPr lang="en-US" dirty="0"/>
              <a:t> </a:t>
            </a:r>
            <a:r>
              <a:rPr lang="en-US" b="1" dirty="0"/>
              <a:t>call us.</a:t>
            </a:r>
            <a:endParaRPr lang="en-US" dirty="0"/>
          </a:p>
          <a:p>
            <a:r>
              <a:rPr lang="en-US" dirty="0"/>
              <a:t>Procurement can help determine whether the normal procurement rules apply, whether an exception or exclusion is appropriate, or whether the request actually belongs with another University office.”</a:t>
            </a:r>
          </a:p>
          <a:p>
            <a:r>
              <a:rPr lang="en-US" dirty="0"/>
              <a:t>“So unfortunately, nobody gets to leave today's training saying, </a:t>
            </a:r>
            <a:r>
              <a:rPr lang="en-US" i="1" dirty="0"/>
              <a:t>‘Rose showed me the exceptions slide, so I assumed I could just buy it.’</a:t>
            </a:r>
            <a:r>
              <a:rPr lang="en-US" dirty="0"/>
              <a:t>” </a:t>
            </a:r>
          </a:p>
          <a:p>
            <a:r>
              <a:rPr lang="en-US" dirty="0"/>
              <a:t>“When in doubt, </a:t>
            </a:r>
            <a:r>
              <a:rPr lang="en-US" b="1" dirty="0"/>
              <a:t>ask before you act.</a:t>
            </a:r>
            <a:r>
              <a:rPr lang="en-US" dirty="0"/>
              <a:t> That's going to save all of us a lot of time later.”</a:t>
            </a:r>
          </a:p>
          <a:p>
            <a:pPr marL="0" lvl="0" indent="0" algn="l" rtl="0">
              <a:spcBef>
                <a:spcPts val="0"/>
              </a:spcBef>
              <a:spcAft>
                <a:spcPts val="0"/>
              </a:spcAft>
              <a:buNone/>
            </a:pPr>
            <a:endParaRPr dirty="0"/>
          </a:p>
        </p:txBody>
      </p:sp>
      <p:sp>
        <p:nvSpPr>
          <p:cNvPr id="324" name="Google Shape;324;g344fdd23360_2_2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44fdd23360_2_2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g344fdd23360_2_2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Char char="•"/>
            </a:pPr>
            <a:r>
              <a:rPr lang="en" sz="2800"/>
              <a:t>Reference: Section V.D – Sole Source Procurement Procedures</a:t>
            </a:r>
            <a:endParaRPr sz="2800"/>
          </a:p>
          <a:p>
            <a:pPr marL="342900" marR="0" lvl="0" indent="-342900" algn="l" rtl="0">
              <a:lnSpc>
                <a:spcPct val="100000"/>
              </a:lnSpc>
              <a:spcBef>
                <a:spcPts val="540"/>
              </a:spcBef>
              <a:spcAft>
                <a:spcPts val="0"/>
              </a:spcAft>
              <a:buClr>
                <a:srgbClr val="000000"/>
              </a:buClr>
              <a:buSzPts val="2700"/>
              <a:buFont typeface="Arial"/>
              <a:buChar char="•"/>
            </a:pPr>
            <a:r>
              <a:rPr lang="en" sz="2700" b="0" i="0" u="none" strike="noStrike" cap="none">
                <a:solidFill>
                  <a:srgbClr val="000000"/>
                </a:solidFill>
                <a:latin typeface="Calibri"/>
                <a:ea typeface="Calibri"/>
                <a:cs typeface="Calibri"/>
                <a:sym typeface="Calibri"/>
              </a:rPr>
              <a:t>Reference: Section V.E – Emergency Procurement</a:t>
            </a:r>
            <a:endParaRPr/>
          </a:p>
          <a:p>
            <a:pPr marL="0" lvl="0" indent="0" algn="l" rtl="0">
              <a:spcBef>
                <a:spcPts val="0"/>
              </a:spcBef>
              <a:spcAft>
                <a:spcPts val="0"/>
              </a:spcAft>
              <a:buNone/>
            </a:pPr>
            <a:endParaRPr/>
          </a:p>
        </p:txBody>
      </p:sp>
      <p:sp>
        <p:nvSpPr>
          <p:cNvPr id="331" name="Google Shape;331;g344fdd23360_2_2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44fdd23360_2_2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344fdd23360_2_2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Char char="•"/>
            </a:pPr>
            <a:r>
              <a:rPr lang="en-US" sz="2800" dirty="0"/>
              <a:t>Read</a:t>
            </a:r>
            <a:endParaRPr dirty="0"/>
          </a:p>
          <a:p>
            <a:pPr marL="0" lvl="0" indent="0" algn="l" rtl="0">
              <a:spcBef>
                <a:spcPts val="0"/>
              </a:spcBef>
              <a:spcAft>
                <a:spcPts val="0"/>
              </a:spcAft>
              <a:buNone/>
            </a:pPr>
            <a:endParaRPr dirty="0"/>
          </a:p>
        </p:txBody>
      </p:sp>
      <p:sp>
        <p:nvSpPr>
          <p:cNvPr id="338" name="Google Shape;338;g344fdd23360_2_2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44fdd23360_2_26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r>
              <a:rPr lang="en-US" dirty="0"/>
              <a:t>Alright, we’ve talked a lot today about what we </a:t>
            </a:r>
            <a:r>
              <a:rPr lang="en-US" b="1" dirty="0"/>
              <a:t>should</a:t>
            </a:r>
            <a:r>
              <a:rPr lang="en-US" dirty="0"/>
              <a:t> do. Now let’s talk about what happens when things don’t quite go according to plan.” 😄</a:t>
            </a:r>
          </a:p>
          <a:p>
            <a:r>
              <a:rPr lang="en-US" dirty="0"/>
              <a:t>“Because we’re all human, mishaps happen. Our goal in Procurement isn’t to play </a:t>
            </a:r>
            <a:r>
              <a:rPr lang="en-US" i="1" dirty="0"/>
              <a:t>‘Gotcha!’</a:t>
            </a:r>
            <a:r>
              <a:rPr lang="en-US" dirty="0"/>
              <a:t> Our goal is to identify the issue, correct it when we can, and—most importantly—help prevent it from happening again.”</a:t>
            </a:r>
          </a:p>
          <a:p>
            <a:r>
              <a:rPr lang="en-US" b="1" dirty="0"/>
              <a:t>Missing or incomplete information</a:t>
            </a:r>
            <a:endParaRPr lang="en-US" dirty="0"/>
          </a:p>
          <a:p>
            <a:r>
              <a:rPr lang="en-US" dirty="0"/>
              <a:t>“One of the most common issues is actually one of the easiest to fix: </a:t>
            </a:r>
            <a:r>
              <a:rPr lang="en-US" b="1" dirty="0"/>
              <a:t>missing information.</a:t>
            </a:r>
            <a:endParaRPr lang="en-US" dirty="0"/>
          </a:p>
          <a:p>
            <a:r>
              <a:rPr lang="en-US" dirty="0"/>
              <a:t>Maybe we’re missing a quote, scope of work, funding information, or an approval. When that happens, the requisition may have to stop while we come back to the department for additional information.</a:t>
            </a:r>
          </a:p>
          <a:p>
            <a:r>
              <a:rPr lang="en-US" dirty="0"/>
              <a:t>Remember our earlier message: </a:t>
            </a:r>
            <a:r>
              <a:rPr lang="en-US" b="1" dirty="0"/>
              <a:t>complete information helps us move your request faster.</a:t>
            </a:r>
            <a:r>
              <a:rPr lang="en-US" dirty="0"/>
              <a:t> And if you’re unsure what to provide, contact your Contract Administrator before submitting it.”</a:t>
            </a:r>
          </a:p>
          <a:p>
            <a:r>
              <a:rPr lang="en-US" b="1" dirty="0"/>
              <a:t>Using the wrong procurement method</a:t>
            </a:r>
            <a:endParaRPr lang="en-US" dirty="0"/>
          </a:p>
          <a:p>
            <a:r>
              <a:rPr lang="en-US" dirty="0"/>
              <a:t>“Another mishap is starting down the </a:t>
            </a:r>
            <a:r>
              <a:rPr lang="en-US" b="1" dirty="0"/>
              <a:t>wrong procurement path</a:t>
            </a:r>
            <a:r>
              <a:rPr lang="en-US" dirty="0"/>
              <a:t>.</a:t>
            </a:r>
          </a:p>
          <a:p>
            <a:r>
              <a:rPr lang="en-US" dirty="0"/>
              <a:t>Maybe something was treated as a small procurement, but when we look at the total anticipated value, it actually requires competition or a formal solicitation.</a:t>
            </a:r>
          </a:p>
          <a:p>
            <a:r>
              <a:rPr lang="en-US" dirty="0"/>
              <a:t>You don't have to determine all of that by yourself. If you're unsure, especially with a larger or more complex purchase, </a:t>
            </a:r>
            <a:r>
              <a:rPr lang="en-US" b="1" dirty="0"/>
              <a:t>talk to Procurement before you start.</a:t>
            </a:r>
            <a:r>
              <a:rPr lang="en-US" dirty="0"/>
              <a:t>”</a:t>
            </a:r>
          </a:p>
          <a:p>
            <a:r>
              <a:rPr lang="en-US" b="1" dirty="0"/>
              <a:t>Engaging the supplier too soon</a:t>
            </a:r>
            <a:endParaRPr lang="en-US" dirty="0"/>
          </a:p>
          <a:p>
            <a:r>
              <a:rPr lang="en-US" dirty="0"/>
              <a:t>I’d emphasize this one:</a:t>
            </a:r>
          </a:p>
          <a:p>
            <a:r>
              <a:rPr lang="en-US" dirty="0"/>
              <a:t>“This next one is a big one: </a:t>
            </a:r>
            <a:r>
              <a:rPr lang="en-US" b="1" dirty="0"/>
              <a:t>engaging or authorizing a supplier before Procurement approval.</a:t>
            </a:r>
            <a:endParaRPr lang="en-US" dirty="0"/>
          </a:p>
          <a:p>
            <a:r>
              <a:rPr lang="en-US" dirty="0"/>
              <a:t>There’s nothing wrong with talking to suppliers to gather information when appropriate. The problem happens when the conversation turns into, </a:t>
            </a:r>
            <a:r>
              <a:rPr lang="en-US" i="1" dirty="0"/>
              <a:t>‘Go ahead and start,’ ‘Ship it,’</a:t>
            </a:r>
            <a:r>
              <a:rPr lang="en-US" dirty="0"/>
              <a:t> or </a:t>
            </a:r>
            <a:r>
              <a:rPr lang="en-US" i="1" dirty="0"/>
              <a:t>‘We'll get the PO to you later.’</a:t>
            </a:r>
            <a:endParaRPr lang="en-US" dirty="0"/>
          </a:p>
          <a:p>
            <a:r>
              <a:rPr lang="en-US" dirty="0"/>
              <a:t>Remember: </a:t>
            </a:r>
            <a:r>
              <a:rPr lang="en-US" b="1" dirty="0"/>
              <a:t>a requisition is not a purchase order.</a:t>
            </a:r>
            <a:endParaRPr lang="en-US" dirty="0"/>
          </a:p>
          <a:p>
            <a:r>
              <a:rPr lang="en-US" dirty="0"/>
              <a:t>Until the appropriate PO or contract is issued, you should not authorize the supplier to begin work or deliver goods.”</a:t>
            </a:r>
          </a:p>
          <a:p>
            <a:r>
              <a:rPr lang="en-US" dirty="0"/>
              <a:t>“Because </a:t>
            </a:r>
            <a:r>
              <a:rPr lang="en-US" i="1" dirty="0"/>
              <a:t>‘Procurement will fix the paperwork later’</a:t>
            </a:r>
            <a:r>
              <a:rPr lang="en-US" dirty="0"/>
              <a:t> is not actually one of our approved procurement methods.” 😂</a:t>
            </a:r>
          </a:p>
          <a:p>
            <a:r>
              <a:rPr lang="en-US" b="1" dirty="0"/>
              <a:t>Expired contracts</a:t>
            </a:r>
            <a:endParaRPr lang="en-US" dirty="0"/>
          </a:p>
          <a:p>
            <a:r>
              <a:rPr lang="en-US" dirty="0"/>
              <a:t>“Another common issue is allowing a contract to </a:t>
            </a:r>
            <a:r>
              <a:rPr lang="en-US" b="1" dirty="0"/>
              <a:t>expire while the services continue.</a:t>
            </a:r>
            <a:endParaRPr lang="en-US" dirty="0"/>
          </a:p>
          <a:p>
            <a:r>
              <a:rPr lang="en-US" dirty="0"/>
              <a:t>This is why contract management is so important. Departments should know when their contracts expire and start thinking about renewals or extensions well before that date.</a:t>
            </a:r>
          </a:p>
          <a:p>
            <a:r>
              <a:rPr lang="en-US" dirty="0"/>
              <a:t>Don't wait until Friday afternoon to tell us, </a:t>
            </a:r>
            <a:r>
              <a:rPr lang="en-US" i="1" dirty="0"/>
              <a:t>‘Our contract expires Monday, but we still need the service.’</a:t>
            </a:r>
            <a:r>
              <a:rPr lang="en-US" dirty="0"/>
              <a:t> That's when everybody's weekend starts looking a little different.” 😂</a:t>
            </a:r>
          </a:p>
          <a:p>
            <a:r>
              <a:rPr lang="en-US" dirty="0"/>
              <a:t>“Set reminders, track your expiration dates, and begin the process at least </a:t>
            </a:r>
            <a:r>
              <a:rPr lang="en-US" b="1" dirty="0"/>
              <a:t>90 days in advance—and even earlier for complex procurements.</a:t>
            </a:r>
            <a:r>
              <a:rPr lang="en-US" dirty="0"/>
              <a:t>”</a:t>
            </a:r>
          </a:p>
          <a:p>
            <a:r>
              <a:rPr lang="en-US" dirty="0"/>
              <a:t>“And finally, let's talk about </a:t>
            </a:r>
            <a:r>
              <a:rPr lang="en-US" b="1" dirty="0"/>
              <a:t>splitting or dividing purchases to avoid a procurement threshold.</a:t>
            </a:r>
            <a:endParaRPr lang="en-US" dirty="0"/>
          </a:p>
          <a:p>
            <a:r>
              <a:rPr lang="en-US" dirty="0"/>
              <a:t>We have to look at the </a:t>
            </a:r>
            <a:r>
              <a:rPr lang="en-US" b="1" dirty="0"/>
              <a:t>total anticipated requirement</a:t>
            </a:r>
            <a:r>
              <a:rPr lang="en-US" dirty="0"/>
              <a:t>, not simply each individual transaction.</a:t>
            </a:r>
          </a:p>
          <a:p>
            <a:r>
              <a:rPr lang="en-US" dirty="0"/>
              <a:t>For example, if we know we're going to need $40,000 worth of the same goods or services, we can't simply create two $20,000 purchases to keep each one below the $25,000 threshold.</a:t>
            </a:r>
          </a:p>
          <a:p>
            <a:r>
              <a:rPr lang="en-US" dirty="0"/>
              <a:t>Procurement has to consider the </a:t>
            </a:r>
            <a:r>
              <a:rPr lang="en-US" b="1" dirty="0"/>
              <a:t>aggregate spend and the overall requirement</a:t>
            </a:r>
            <a:r>
              <a:rPr lang="en-US" dirty="0"/>
              <a:t> when determining the appropriate procurement method.”</a:t>
            </a:r>
          </a:p>
          <a:p>
            <a:r>
              <a:rPr lang="en-US" dirty="0"/>
              <a:t>“Intent matters, but regardless, we want to avoid getting into that situation. If you have a recurring need or you're not sure whether purchases should be combined, </a:t>
            </a:r>
            <a:r>
              <a:rPr lang="en-US" b="1" dirty="0"/>
              <a:t>call Procurement and let us help you plan it correctly.</a:t>
            </a:r>
            <a:r>
              <a:rPr lang="en-US" dirty="0"/>
              <a:t>”</a:t>
            </a:r>
          </a:p>
          <a:p>
            <a:r>
              <a:rPr lang="en-US" b="1" dirty="0"/>
              <a:t>Close on a positive note</a:t>
            </a:r>
          </a:p>
          <a:p>
            <a:r>
              <a:rPr lang="en-US" dirty="0"/>
              <a:t>“The overall message of this slide isn't </a:t>
            </a:r>
            <a:r>
              <a:rPr lang="en-US" b="1" dirty="0"/>
              <a:t>‘Don't make a mistake.’</a:t>
            </a:r>
            <a:r>
              <a:rPr lang="en-US" dirty="0"/>
              <a:t> It's </a:t>
            </a:r>
            <a:r>
              <a:rPr lang="en-US" b="1" dirty="0"/>
              <a:t>‘Don't wait to call us when something goes wrong.’</a:t>
            </a:r>
            <a:endParaRPr lang="en-US" dirty="0"/>
          </a:p>
          <a:p>
            <a:r>
              <a:rPr lang="en-US" dirty="0"/>
              <a:t>The sooner Procurement knows about an issue, the more options we may have to help you correct it.</a:t>
            </a:r>
          </a:p>
          <a:p>
            <a:r>
              <a:rPr lang="en-US" dirty="0"/>
              <a:t>And if you notice the common theme throughout all of these mishaps, most of them can be prevented with three things: </a:t>
            </a:r>
            <a:r>
              <a:rPr lang="en-US" b="1" dirty="0"/>
              <a:t>planning, communication, and involving Procurement early.</a:t>
            </a:r>
            <a:endParaRPr lang="en-US" dirty="0"/>
          </a:p>
          <a:p>
            <a:pPr marL="0" lvl="0" indent="0" algn="l" rtl="0">
              <a:spcBef>
                <a:spcPts val="0"/>
              </a:spcBef>
              <a:spcAft>
                <a:spcPts val="0"/>
              </a:spcAft>
              <a:buNone/>
            </a:pPr>
            <a:endParaRPr dirty="0"/>
          </a:p>
        </p:txBody>
      </p:sp>
      <p:sp>
        <p:nvSpPr>
          <p:cNvPr id="344" name="Google Shape;344;g344fdd23360_2_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44fdd23360_2_26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r>
              <a:rPr lang="en-US" dirty="0"/>
              <a:t>Alright, so we have the contract signed, and the supplier is ready to go. We’re done, right?”</a:t>
            </a:r>
          </a:p>
          <a:p>
            <a:r>
              <a:rPr lang="en-US" b="1" dirty="0"/>
              <a:t>“Not quite!”</a:t>
            </a:r>
            <a:r>
              <a:rPr lang="en-US" dirty="0"/>
              <a:t> 😄</a:t>
            </a:r>
          </a:p>
          <a:p>
            <a:r>
              <a:rPr lang="en-US" dirty="0"/>
              <a:t>“Signing the contract is really just the beginning. Once that agreement is executed, we move into </a:t>
            </a:r>
            <a:r>
              <a:rPr lang="en-US" b="1" dirty="0"/>
              <a:t>contract management</a:t>
            </a:r>
            <a:r>
              <a:rPr lang="en-US" dirty="0"/>
              <a:t>—making sure that what we agreed to actually happens.”</a:t>
            </a:r>
          </a:p>
          <a:p>
            <a:r>
              <a:rPr lang="en-US" dirty="0"/>
              <a:t>Then explain it simply:</a:t>
            </a:r>
          </a:p>
          <a:p>
            <a:r>
              <a:rPr lang="en-US" dirty="0"/>
              <a:t>“Contract management is really about managing the </a:t>
            </a:r>
            <a:r>
              <a:rPr lang="en-US" b="1" dirty="0"/>
              <a:t>life of the contract</a:t>
            </a:r>
            <a:r>
              <a:rPr lang="en-US" dirty="0"/>
              <a:t> from execution through completion.</a:t>
            </a:r>
          </a:p>
          <a:p>
            <a:r>
              <a:rPr lang="en-US" dirty="0"/>
              <a:t>Are we receiving the goods or services we contracted for? Are the deliverables being completed? Are deadlines being met? Is the supplier performing as expected? And are </a:t>
            </a:r>
            <a:r>
              <a:rPr lang="en-US" b="1" dirty="0"/>
              <a:t>we</a:t>
            </a:r>
            <a:r>
              <a:rPr lang="en-US" dirty="0"/>
              <a:t>, as the University, meeting our responsibilities under the agreement?”</a:t>
            </a:r>
          </a:p>
          <a:p>
            <a:r>
              <a:rPr lang="en-US" dirty="0"/>
              <a:t>“The first piece is </a:t>
            </a:r>
            <a:r>
              <a:rPr lang="en-US" b="1" dirty="0"/>
              <a:t>monitoring performance</a:t>
            </a:r>
            <a:r>
              <a:rPr lang="en-US" dirty="0"/>
              <a:t>.</a:t>
            </a:r>
          </a:p>
          <a:p>
            <a:r>
              <a:rPr lang="en-US" dirty="0"/>
              <a:t>Procurement isn't necessarily sitting in the department watching the supplier perform every day. </a:t>
            </a:r>
            <a:r>
              <a:rPr lang="en-US" b="1" dirty="0"/>
              <a:t>You are our trusted partners</a:t>
            </a:r>
            <a:r>
              <a:rPr lang="en-US" dirty="0"/>
              <a:t>. </a:t>
            </a:r>
            <a:r>
              <a:rPr lang="en-US" b="1" dirty="0"/>
              <a:t>You are our eyes and ears.</a:t>
            </a:r>
            <a:endParaRPr lang="en-US" dirty="0"/>
          </a:p>
          <a:p>
            <a:r>
              <a:rPr lang="en-US" dirty="0"/>
              <a:t>The department is usually in the best position to know whether the supplier is meeting expectations.</a:t>
            </a:r>
          </a:p>
          <a:p>
            <a:r>
              <a:rPr lang="en-US" dirty="0"/>
              <a:t>If they're doing a great job—wonderful. But if they're not meeting deadlines, missing deliverables, or there are performance concerns, </a:t>
            </a:r>
            <a:r>
              <a:rPr lang="en-US" b="1" dirty="0"/>
              <a:t>document it and let Procurement know early.</a:t>
            </a:r>
            <a:endParaRPr lang="en-US" dirty="0"/>
          </a:p>
          <a:p>
            <a:r>
              <a:rPr lang="en-US" dirty="0"/>
              <a:t>Don't wait until the contract is almost over to tell us, </a:t>
            </a:r>
            <a:r>
              <a:rPr lang="en-US" i="1" dirty="0"/>
              <a:t>‘Oh, by the way, they've been terrible for the last eight months.’</a:t>
            </a:r>
            <a:r>
              <a:rPr lang="en-US" dirty="0"/>
              <a:t>” 😄</a:t>
            </a:r>
          </a:p>
          <a:p>
            <a:r>
              <a:rPr lang="en-US" b="1" dirty="0"/>
              <a:t>Tracking key dates</a:t>
            </a:r>
          </a:p>
          <a:p>
            <a:r>
              <a:rPr lang="en-US" dirty="0"/>
              <a:t>“The second piece is something we talked about earlier: </a:t>
            </a:r>
            <a:r>
              <a:rPr lang="en-US" b="1" dirty="0"/>
              <a:t>know your dates.</a:t>
            </a:r>
            <a:endParaRPr lang="en-US" dirty="0"/>
          </a:p>
          <a:p>
            <a:r>
              <a:rPr lang="en-US" dirty="0"/>
              <a:t>When does the contract start? When does it end? Are there milestones or deliverables due along the way? Is there a renewal option?</a:t>
            </a:r>
          </a:p>
          <a:p>
            <a:r>
              <a:rPr lang="en-US" dirty="0"/>
              <a:t>Put those dates on your calendar and set reminders. </a:t>
            </a:r>
            <a:r>
              <a:rPr lang="en-US" b="1" dirty="0"/>
              <a:t>An expired contract should never be the reminder that you needed to renew it.</a:t>
            </a:r>
            <a:r>
              <a:rPr lang="en-US" dirty="0"/>
              <a:t>”</a:t>
            </a:r>
          </a:p>
          <a:p>
            <a:r>
              <a:rPr lang="en-US" dirty="0"/>
              <a:t>“And that brings us to </a:t>
            </a:r>
            <a:r>
              <a:rPr lang="en-US" b="1" dirty="0"/>
              <a:t>renewals</a:t>
            </a:r>
            <a:r>
              <a:rPr lang="en-US" dirty="0"/>
              <a:t>.</a:t>
            </a:r>
          </a:p>
          <a:p>
            <a:r>
              <a:rPr lang="en-US" dirty="0"/>
              <a:t>A renewal isn't automatic just because the contract says we have another option year available.</a:t>
            </a:r>
          </a:p>
          <a:p>
            <a:r>
              <a:rPr lang="en-US" dirty="0"/>
              <a:t>An </a:t>
            </a:r>
            <a:r>
              <a:rPr lang="en-US" b="1" dirty="0"/>
              <a:t>option to renew is exactly that—an option.</a:t>
            </a:r>
            <a:r>
              <a:rPr lang="en-US" dirty="0"/>
              <a:t> The University has to intentionally decide whether exercising that option is still in our best interest.”</a:t>
            </a:r>
          </a:p>
          <a:p>
            <a:r>
              <a:rPr lang="en-US" dirty="0"/>
              <a:t>“Before we renew, there are questions we need to consider:</a:t>
            </a:r>
          </a:p>
          <a:p>
            <a:r>
              <a:rPr lang="en-US" b="1" dirty="0"/>
              <a:t>Is the supplier performing? Do we still need the service? Is the pricing still appropriate? Do we have funding? And are there any issues that need to be addressed before we extend the relationship?</a:t>
            </a:r>
            <a:endParaRPr lang="en-US" dirty="0"/>
          </a:p>
          <a:p>
            <a:r>
              <a:rPr lang="en-US" dirty="0"/>
              <a:t>Once that decision is made, the renewal still has to go through the appropriate Procurement and, when applicable, legal review and approval process.”</a:t>
            </a:r>
          </a:p>
          <a:p>
            <a:r>
              <a:rPr lang="en-US" b="1" dirty="0"/>
              <a:t>No “evergreen” renewals</a:t>
            </a:r>
          </a:p>
          <a:p>
            <a:r>
              <a:rPr lang="en-US" dirty="0"/>
              <a:t>“And you'll notice something important on this slide: </a:t>
            </a:r>
            <a:r>
              <a:rPr lang="en-US" b="1" dirty="0"/>
              <a:t>we don't rely on automatic—or evergreen—renewals. They are prohibited.</a:t>
            </a:r>
            <a:endParaRPr lang="en-US" dirty="0"/>
          </a:p>
          <a:p>
            <a:r>
              <a:rPr lang="en-US" dirty="0"/>
              <a:t>We don't want a contract quietly renewing itself in the background year after year simply because nobody remembered to cancel it.</a:t>
            </a:r>
          </a:p>
          <a:p>
            <a:r>
              <a:rPr lang="en-US" dirty="0"/>
              <a:t>Each renewal needs </a:t>
            </a:r>
            <a:r>
              <a:rPr lang="en-US" b="1" dirty="0"/>
              <a:t>intentional action, appropriate approval, documentation, and execution in writing.</a:t>
            </a:r>
            <a:r>
              <a:rPr lang="en-US" dirty="0"/>
              <a:t>”</a:t>
            </a:r>
          </a:p>
          <a:p>
            <a:r>
              <a:rPr lang="en-US" b="1" dirty="0"/>
              <a:t>Make the department’s responsibility clear</a:t>
            </a:r>
          </a:p>
          <a:p>
            <a:r>
              <a:rPr lang="en-US" dirty="0"/>
              <a:t>“So here's one of the biggest takeaways from this section:</a:t>
            </a:r>
          </a:p>
          <a:p>
            <a:r>
              <a:rPr lang="en-US" b="1" dirty="0"/>
              <a:t>Procurement manages the contract process, but departments help manage the contractor's performance.</a:t>
            </a:r>
            <a:endParaRPr lang="en-US" dirty="0"/>
          </a:p>
          <a:p>
            <a:r>
              <a:rPr lang="en-US" dirty="0"/>
              <a:t>This really is a partnership.</a:t>
            </a:r>
          </a:p>
          <a:p>
            <a:r>
              <a:rPr lang="en-US" dirty="0"/>
              <a:t>We need you to tell us what's happening on the ground because we can't address a problem that we don't know exists.”</a:t>
            </a:r>
          </a:p>
          <a:p>
            <a:r>
              <a:rPr lang="en-US" dirty="0"/>
              <a:t>Give us enough time to review the renewal, address any issues, obtain the necessary approvals, and get everything properly executed </a:t>
            </a:r>
            <a:r>
              <a:rPr lang="en-US" b="1" dirty="0"/>
              <a:t>before the current contract expires.</a:t>
            </a:r>
            <a:endParaRPr lang="en-US" dirty="0"/>
          </a:p>
          <a:p>
            <a:r>
              <a:rPr lang="en-US" dirty="0"/>
              <a:t>Good contract management is really about three things: </a:t>
            </a:r>
            <a:r>
              <a:rPr lang="en-US" b="1" dirty="0"/>
              <a:t>monitor the performance, know your dates, and communicate early.</a:t>
            </a:r>
            <a:r>
              <a:rPr lang="en-US" dirty="0"/>
              <a:t> If we do those three things well, we can prevent a lot of the contract mishaps we just talked about.”</a:t>
            </a:r>
          </a:p>
          <a:p>
            <a:pPr marL="0" lvl="0" indent="0" algn="l" rtl="0">
              <a:spcBef>
                <a:spcPts val="0"/>
              </a:spcBef>
              <a:spcAft>
                <a:spcPts val="0"/>
              </a:spcAft>
              <a:buNone/>
            </a:pPr>
            <a:endParaRPr dirty="0"/>
          </a:p>
        </p:txBody>
      </p:sp>
      <p:sp>
        <p:nvSpPr>
          <p:cNvPr id="350" name="Google Shape;350;g344fdd23360_2_2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44fdd23360_2_27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endParaRPr lang="en-US" dirty="0"/>
          </a:p>
          <a:p>
            <a:r>
              <a:rPr lang="en-US" dirty="0"/>
              <a:t>“Maybe we need additional services. Maybe the timeline changes. Maybe there's a change in price or scope.</a:t>
            </a:r>
          </a:p>
          <a:p>
            <a:r>
              <a:rPr lang="en-US" dirty="0"/>
              <a:t>Changes can happen—but they can't happen with a handshake, an email, or a quick conversation with the supplier.”</a:t>
            </a:r>
          </a:p>
          <a:p>
            <a:r>
              <a:rPr lang="en-US" dirty="0"/>
              <a:t>Then emphasize:</a:t>
            </a:r>
          </a:p>
          <a:p>
            <a:r>
              <a:rPr lang="en-US" dirty="0"/>
              <a:t>“If we're changing the </a:t>
            </a:r>
            <a:r>
              <a:rPr lang="en-US" b="1" dirty="0"/>
              <a:t>scope, price, duration, or terms of the agreement</a:t>
            </a:r>
            <a:r>
              <a:rPr lang="en-US" dirty="0"/>
              <a:t>, that change needs to come back through Procurement so we can determine whether a formal modification or amendment is required.</a:t>
            </a:r>
          </a:p>
          <a:p>
            <a:r>
              <a:rPr lang="en-US" dirty="0"/>
              <a:t>And this is really important: </a:t>
            </a:r>
            <a:r>
              <a:rPr lang="en-US" b="1" dirty="0"/>
              <a:t>the supplier and the department should not begin working under the changed scope until that modification has been properly approved and executed.</a:t>
            </a:r>
            <a:r>
              <a:rPr lang="en-US" dirty="0"/>
              <a:t>”</a:t>
            </a:r>
          </a:p>
          <a:p>
            <a:r>
              <a:rPr lang="en-US" dirty="0"/>
              <a:t>A little humor:</a:t>
            </a:r>
          </a:p>
          <a:p>
            <a:r>
              <a:rPr lang="en-US" dirty="0"/>
              <a:t>“So, </a:t>
            </a:r>
            <a:r>
              <a:rPr lang="en-US" i="1" dirty="0"/>
              <a:t>‘The vendor said it was okay, and we agreed,’</a:t>
            </a:r>
            <a:r>
              <a:rPr lang="en-US" dirty="0"/>
              <a:t> unfortunately does not count as a contract modification.” 😂</a:t>
            </a:r>
          </a:p>
          <a:p>
            <a:r>
              <a:rPr lang="en-US" b="1" dirty="0"/>
              <a:t>Ensuring Compliance</a:t>
            </a:r>
          </a:p>
          <a:p>
            <a:r>
              <a:rPr lang="en-US" dirty="0"/>
              <a:t>“Contract management also means making sure we're staying </a:t>
            </a:r>
            <a:r>
              <a:rPr lang="en-US" b="1" dirty="0"/>
              <a:t>compliant throughout the life of the contract</a:t>
            </a:r>
            <a:r>
              <a:rPr lang="en-US" dirty="0"/>
              <a:t>.</a:t>
            </a:r>
          </a:p>
          <a:p>
            <a:r>
              <a:rPr lang="en-US" dirty="0"/>
              <a:t>For example, if insurance is required, we need to make sure the appropriate coverage remains in place. If there are reporting requirements, those reports need to be provided. And, of course, both parties need to continue meeting their contractual obligations.</a:t>
            </a:r>
          </a:p>
          <a:p>
            <a:r>
              <a:rPr lang="en-US" dirty="0"/>
              <a:t>And if there's a performance issue, </a:t>
            </a:r>
            <a:r>
              <a:rPr lang="en-US" b="1" dirty="0"/>
              <a:t>document, document, document.</a:t>
            </a:r>
            <a:endParaRPr lang="en-US" dirty="0"/>
          </a:p>
          <a:p>
            <a:r>
              <a:rPr lang="en-US" dirty="0"/>
              <a:t>Don't wait until we're ready to terminate a contract and then tell Procurement, </a:t>
            </a:r>
            <a:r>
              <a:rPr lang="en-US" i="1" dirty="0"/>
              <a:t>‘They've been doing this for six months.’</a:t>
            </a:r>
            <a:r>
              <a:rPr lang="en-US" dirty="0"/>
              <a:t> We need that information as issues occur so we can help determine the appropriate next steps.”</a:t>
            </a:r>
          </a:p>
          <a:p>
            <a:r>
              <a:rPr lang="en-US" dirty="0"/>
              <a:t>“And finally, let's talk about </a:t>
            </a:r>
            <a:r>
              <a:rPr lang="en-US" b="1" dirty="0"/>
              <a:t>who does what</a:t>
            </a:r>
            <a:r>
              <a:rPr lang="en-US" dirty="0"/>
              <a:t>, because contract management is a shared responsibility.”</a:t>
            </a:r>
          </a:p>
          <a:p>
            <a:r>
              <a:rPr lang="en-US" b="1" dirty="0"/>
              <a:t>Department/End User</a:t>
            </a:r>
            <a:endParaRPr lang="en-US" dirty="0"/>
          </a:p>
          <a:p>
            <a:r>
              <a:rPr lang="en-US" dirty="0"/>
              <a:t>“The department is closest to the day-to-day work. You're monitoring the supplier's performance, confirming deliverables, reviewing invoices, keeping track of important dates, and letting us know when a renewal or modification may be needed.</a:t>
            </a:r>
          </a:p>
          <a:p>
            <a:r>
              <a:rPr lang="en-US" dirty="0"/>
              <a:t>Again You're essentially our </a:t>
            </a:r>
            <a:r>
              <a:rPr lang="en-US" b="1" dirty="0"/>
              <a:t>eyes and ears on the contract.</a:t>
            </a:r>
            <a:r>
              <a:rPr lang="en-US" dirty="0"/>
              <a:t>”</a:t>
            </a:r>
          </a:p>
          <a:p>
            <a:r>
              <a:rPr lang="en-US" b="1" dirty="0"/>
              <a:t>Procurement</a:t>
            </a:r>
            <a:endParaRPr lang="en-US" dirty="0"/>
          </a:p>
          <a:p>
            <a:r>
              <a:rPr lang="en-US" dirty="0"/>
              <a:t>“Procurement manages the contractual side. We review and process modifications and renewals, help address compliance and performance issues, and maintain the official procurement and contract documentation.</a:t>
            </a:r>
          </a:p>
          <a:p>
            <a:r>
              <a:rPr lang="en-US" dirty="0"/>
              <a:t>So if something needs to change contractually, </a:t>
            </a:r>
            <a:r>
              <a:rPr lang="en-US" b="1" dirty="0"/>
              <a:t>bring Procurement into the conversation.</a:t>
            </a:r>
            <a:r>
              <a:rPr lang="en-US" dirty="0"/>
              <a:t>”</a:t>
            </a:r>
          </a:p>
          <a:p>
            <a:r>
              <a:rPr lang="en-US" b="1" dirty="0"/>
              <a:t>Office of General Counsel</a:t>
            </a:r>
            <a:endParaRPr lang="en-US" dirty="0"/>
          </a:p>
          <a:p>
            <a:r>
              <a:rPr lang="en-US" dirty="0"/>
              <a:t>“And then, when necessary, we partner with the </a:t>
            </a:r>
            <a:r>
              <a:rPr lang="en-US" b="1" dirty="0"/>
              <a:t>Office of General Counsel</a:t>
            </a:r>
            <a:r>
              <a:rPr lang="en-US" dirty="0"/>
              <a:t>. They're there to help us address legal terms, risk, and other issues that may require legal review.”</a:t>
            </a:r>
          </a:p>
          <a:p>
            <a:pPr marL="0" lvl="0" indent="0" algn="l" rtl="0">
              <a:spcBef>
                <a:spcPts val="0"/>
              </a:spcBef>
              <a:spcAft>
                <a:spcPts val="0"/>
              </a:spcAft>
              <a:buNone/>
            </a:pPr>
            <a:endParaRPr dirty="0"/>
          </a:p>
        </p:txBody>
      </p:sp>
      <p:sp>
        <p:nvSpPr>
          <p:cNvPr id="356" name="Google Shape;356;g344fdd23360_2_2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344fdd23360_2_31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r>
              <a:rPr lang="en-US" dirty="0"/>
              <a:t>I know nobody gets excited when Procurement says, </a:t>
            </a:r>
            <a:r>
              <a:rPr lang="en-US" i="1" dirty="0"/>
              <a:t>‘There’s a form for that.’</a:t>
            </a:r>
            <a:r>
              <a:rPr lang="en-US" dirty="0"/>
              <a:t> But I want to give you a little context around </a:t>
            </a:r>
            <a:r>
              <a:rPr lang="en-US" b="1" dirty="0"/>
              <a:t>why</a:t>
            </a:r>
            <a:r>
              <a:rPr lang="en-US" dirty="0"/>
              <a:t> we ask for some of these forms. They aren't just paperwork for paperwork's sake. Each one helps us document compliance, protect the University, and demonstrate that University funds are being used appropriately.”</a:t>
            </a:r>
          </a:p>
          <a:p>
            <a:r>
              <a:rPr lang="en-US" b="1" dirty="0"/>
              <a:t>Unauthorized Procurement Justification</a:t>
            </a:r>
            <a:endParaRPr lang="en-US" dirty="0"/>
          </a:p>
          <a:p>
            <a:r>
              <a:rPr lang="en-US" dirty="0"/>
              <a:t>“This form comes into play when a purchase or commitment has been made </a:t>
            </a:r>
            <a:r>
              <a:rPr lang="en-US" b="1" dirty="0"/>
              <a:t>before the appropriate procurement approval was obtained.</a:t>
            </a:r>
            <a:endParaRPr lang="en-US" dirty="0"/>
          </a:p>
          <a:p>
            <a:r>
              <a:rPr lang="en-US" dirty="0"/>
              <a:t>Remember what we've talked about throughout the training: don't authorize the supplier to begin work, don't tell them to ship something, and don't sign or accept an agreement before the proper approvals are in place.</a:t>
            </a:r>
          </a:p>
          <a:p>
            <a:r>
              <a:rPr lang="en-US" dirty="0"/>
              <a:t>But if it does happen, we can't simply create a requisition afterward and pretend everything happened in the correct order.” 😄</a:t>
            </a:r>
          </a:p>
          <a:p>
            <a:r>
              <a:rPr lang="en-US" dirty="0"/>
              <a:t>“The situation has to be documented so we understand </a:t>
            </a:r>
            <a:r>
              <a:rPr lang="en-US" b="1" dirty="0"/>
              <a:t>what happened, why it happened, and what steps can be taken to prevent it from happening again.</a:t>
            </a:r>
            <a:endParaRPr lang="en-US" dirty="0"/>
          </a:p>
          <a:p>
            <a:r>
              <a:rPr lang="en-US" dirty="0"/>
              <a:t>The form isn't designed to punish anyone. It's about </a:t>
            </a:r>
            <a:r>
              <a:rPr lang="en-US" b="1" dirty="0"/>
              <a:t>documentation and correcting the process.</a:t>
            </a:r>
            <a:r>
              <a:rPr lang="en-US" dirty="0"/>
              <a:t>”</a:t>
            </a:r>
          </a:p>
          <a:p>
            <a:r>
              <a:rPr lang="en-US" b="1" dirty="0"/>
              <a:t>Meal Policy Approval</a:t>
            </a:r>
            <a:endParaRPr lang="en-US" dirty="0"/>
          </a:p>
          <a:p>
            <a:r>
              <a:rPr lang="en-US" dirty="0"/>
              <a:t>“Next is the </a:t>
            </a:r>
            <a:r>
              <a:rPr lang="en-US" b="1" dirty="0"/>
              <a:t>Meal Policy Approval Form</a:t>
            </a:r>
            <a:r>
              <a:rPr lang="en-US" dirty="0"/>
              <a:t>.</a:t>
            </a:r>
          </a:p>
          <a:p>
            <a:r>
              <a:rPr lang="en-US" dirty="0"/>
              <a:t>Whenever University funds are being used for meals, events, or official functions, there are specific requirements we have to follow.</a:t>
            </a:r>
          </a:p>
          <a:p>
            <a:r>
              <a:rPr lang="en-US" dirty="0"/>
              <a:t>The purpose of the form is to document the </a:t>
            </a:r>
            <a:r>
              <a:rPr lang="en-US" b="1" dirty="0"/>
              <a:t>business purpose, appropriate approvals, and use of funds</a:t>
            </a:r>
            <a:r>
              <a:rPr lang="en-US" dirty="0"/>
              <a:t> so that if someone reviews that transaction later, there's a clear explanation for why the expense was appropriate.”</a:t>
            </a:r>
          </a:p>
          <a:p>
            <a:r>
              <a:rPr lang="en-US" dirty="0"/>
              <a:t>You could add:</a:t>
            </a:r>
          </a:p>
          <a:p>
            <a:r>
              <a:rPr lang="en-US" dirty="0"/>
              <a:t>“And remember our audit conversation: </a:t>
            </a:r>
            <a:r>
              <a:rPr lang="en-US" b="1" dirty="0"/>
              <a:t>the documentation needs to tell the story.</a:t>
            </a:r>
            <a:r>
              <a:rPr lang="en-US" dirty="0"/>
              <a:t> We shouldn't have to reconstruct that story six months later.”</a:t>
            </a:r>
          </a:p>
          <a:p>
            <a:r>
              <a:rPr lang="en-US" b="1" dirty="0"/>
              <a:t>Export Control</a:t>
            </a:r>
            <a:endParaRPr lang="en-US" dirty="0"/>
          </a:p>
          <a:p>
            <a:r>
              <a:rPr lang="en-US" dirty="0"/>
              <a:t>“And finally, we have </a:t>
            </a:r>
            <a:r>
              <a:rPr lang="en-US" b="1" dirty="0"/>
              <a:t>Export Control Review and Compliance</a:t>
            </a:r>
            <a:r>
              <a:rPr lang="en-US" dirty="0"/>
              <a:t>.</a:t>
            </a:r>
          </a:p>
          <a:p>
            <a:r>
              <a:rPr lang="en-US" dirty="0"/>
              <a:t>This one may not apply to every purchase, but when it does, it's very important—particularly with certain </a:t>
            </a:r>
            <a:r>
              <a:rPr lang="en-US" b="1" dirty="0"/>
              <a:t>software, equipment, technology, research materials, international activities, or restricted technologies.</a:t>
            </a:r>
            <a:endParaRPr lang="en-US" dirty="0"/>
          </a:p>
          <a:p>
            <a:r>
              <a:rPr lang="en-US" dirty="0"/>
              <a:t>Federal export control laws can restrict how certain items, information, or technology are transferred, accessed, or used. That's why some purchases may require additional review before we can move forward.”</a:t>
            </a:r>
          </a:p>
          <a:p>
            <a:r>
              <a:rPr lang="en-US" dirty="0"/>
              <a:t>We're not asking you to become experts in every compliance requirement. What we're asking you to do is </a:t>
            </a:r>
            <a:r>
              <a:rPr lang="en-US" b="1" dirty="0"/>
              <a:t>recognize when something may need additional review and involve the right people early.</a:t>
            </a:r>
            <a:r>
              <a:rPr lang="en-US" dirty="0"/>
              <a:t>”</a:t>
            </a:r>
          </a:p>
          <a:p>
            <a:r>
              <a:rPr lang="en-US" b="1" dirty="0"/>
              <a:t>Light closing</a:t>
            </a:r>
          </a:p>
          <a:p>
            <a:r>
              <a:rPr lang="en-US" dirty="0"/>
              <a:t>“So yes, sometimes Procurement is going to tell you, </a:t>
            </a:r>
            <a:r>
              <a:rPr lang="en-US" b="1" dirty="0"/>
              <a:t>‘There's a form for that.’</a:t>
            </a:r>
            <a:r>
              <a:rPr lang="en-US" dirty="0"/>
              <a:t>” 😂</a:t>
            </a:r>
          </a:p>
          <a:p>
            <a:r>
              <a:rPr lang="en-US" dirty="0"/>
              <a:t>“But hopefully after today, you'll understand that there's usually a reason behind that form. It's helping us document the decision, maintain compliance, protect University resources, and make sure we're prepared when someone asks us later, </a:t>
            </a:r>
            <a:r>
              <a:rPr lang="en-US" b="1" dirty="0"/>
              <a:t>‘Why did you do this?’</a:t>
            </a:r>
            <a:endParaRPr lang="en-US" dirty="0"/>
          </a:p>
          <a:p>
            <a:r>
              <a:rPr lang="en-US" dirty="0"/>
              <a:t>And if you're ever unsure whether a form or additional approval is required, you already know the answer by now—</a:t>
            </a:r>
            <a:r>
              <a:rPr lang="en-US" b="1" dirty="0"/>
              <a:t>call Procurement before you move forward.</a:t>
            </a:r>
            <a:r>
              <a:rPr lang="en-US" dirty="0"/>
              <a:t>” 😄</a:t>
            </a:r>
          </a:p>
          <a:p>
            <a:pPr marL="0" lvl="0" indent="0" algn="l" rtl="0">
              <a:spcBef>
                <a:spcPts val="0"/>
              </a:spcBef>
              <a:spcAft>
                <a:spcPts val="0"/>
              </a:spcAft>
              <a:buNone/>
            </a:pPr>
            <a:endParaRPr dirty="0"/>
          </a:p>
        </p:txBody>
      </p:sp>
      <p:sp>
        <p:nvSpPr>
          <p:cNvPr id="414" name="Google Shape;414;g344fdd23360_2_3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44fdd23360_2_32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endParaRPr dirty="0"/>
          </a:p>
        </p:txBody>
      </p:sp>
      <p:sp>
        <p:nvSpPr>
          <p:cNvPr id="420" name="Google Shape;420;g344fdd23360_2_3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44fdd23360_2_3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g344fdd23360_2_3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Now let’s talk briefly about </a:t>
            </a:r>
            <a:r>
              <a:rPr lang="en-US" b="1" dirty="0"/>
              <a:t>compliance and ethics</a:t>
            </a:r>
            <a:r>
              <a:rPr lang="en-US" dirty="0"/>
              <a:t>. And really, this comes down to one word: </a:t>
            </a:r>
            <a:r>
              <a:rPr lang="en-US" b="1" dirty="0"/>
              <a:t>trust.</a:t>
            </a:r>
            <a:endParaRPr lang="en-US" dirty="0"/>
          </a:p>
          <a:p>
            <a:r>
              <a:rPr lang="en-US" dirty="0"/>
              <a:t>We’re spending University and public funds, working with suppliers, and making decisions that can result in significant contracts. So our procurement process has to be </a:t>
            </a:r>
            <a:r>
              <a:rPr lang="en-US" b="1" dirty="0"/>
              <a:t>fair, transparent, and defensible.</a:t>
            </a:r>
            <a:r>
              <a:rPr lang="en-US" dirty="0"/>
              <a:t>”</a:t>
            </a:r>
          </a:p>
          <a:p>
            <a:r>
              <a:rPr lang="en-US" b="1" dirty="0"/>
              <a:t>Conflict of Interest</a:t>
            </a:r>
          </a:p>
          <a:p>
            <a:r>
              <a:rPr lang="en-US" dirty="0"/>
              <a:t>“If you're involved in a procurement and you have a personal, financial, or professional relationship with one of the suppliers—or there's anything that could influence or even </a:t>
            </a:r>
            <a:r>
              <a:rPr lang="en-US" b="1" dirty="0"/>
              <a:t>appear to influence</a:t>
            </a:r>
            <a:r>
              <a:rPr lang="en-US" dirty="0"/>
              <a:t> your decision—that needs to be disclosed.”</a:t>
            </a:r>
          </a:p>
          <a:p>
            <a:r>
              <a:rPr lang="en-US" dirty="0"/>
              <a:t>“And the important word here is </a:t>
            </a:r>
            <a:r>
              <a:rPr lang="en-US" b="1" dirty="0"/>
              <a:t>‘perceived.’</a:t>
            </a:r>
            <a:r>
              <a:rPr lang="en-US" dirty="0"/>
              <a:t> You may know that you can be completely objective, but we also have to think about how the situation would look to someone outside of the process.</a:t>
            </a:r>
          </a:p>
          <a:p>
            <a:r>
              <a:rPr lang="en-US" dirty="0"/>
              <a:t>Disclosure doesn't automatically mean you've done something wrong or that you can't participate. It simply allows the situation to be reviewed and handled appropriately.”</a:t>
            </a:r>
          </a:p>
          <a:p>
            <a:r>
              <a:rPr lang="en-US" dirty="0"/>
              <a:t>“When in doubt, </a:t>
            </a:r>
            <a:r>
              <a:rPr lang="en-US" b="1" dirty="0"/>
              <a:t>disclose.</a:t>
            </a:r>
            <a:r>
              <a:rPr lang="en-US" dirty="0"/>
              <a:t> It's much easier to address something on the front end than explain it after an award has been made.”</a:t>
            </a:r>
          </a:p>
          <a:p>
            <a:r>
              <a:rPr lang="en-US" dirty="0"/>
              <a:t>“Next are our </a:t>
            </a:r>
            <a:r>
              <a:rPr lang="en-US" b="1" dirty="0"/>
              <a:t>ethical standards</a:t>
            </a:r>
            <a:r>
              <a:rPr lang="en-US" dirty="0"/>
              <a:t>.</a:t>
            </a:r>
          </a:p>
          <a:p>
            <a:r>
              <a:rPr lang="en-US" dirty="0"/>
              <a:t>Procurement decisions should be based on the University's requirements and established evaluation criteria—not relationships, favoritism, gifts, or which supplier we personally prefer.</a:t>
            </a:r>
          </a:p>
          <a:p>
            <a:r>
              <a:rPr lang="en-US" dirty="0"/>
              <a:t>Suppliers naturally want our business, and building professional supplier relationships is absolutely appropriate. But we always need to maintain the appropriate boundaries.”</a:t>
            </a:r>
          </a:p>
          <a:p>
            <a:r>
              <a:rPr lang="en-US" dirty="0"/>
              <a:t>Then make it relatable:</a:t>
            </a:r>
          </a:p>
          <a:p>
            <a:r>
              <a:rPr lang="en-US" dirty="0"/>
              <a:t>“So when a supplier says, </a:t>
            </a:r>
            <a:r>
              <a:rPr lang="en-US" i="1" dirty="0"/>
              <a:t>‘Let me take you to a really nice dinner and we can talk about that upcoming RFP,’</a:t>
            </a:r>
            <a:r>
              <a:rPr lang="en-US" dirty="0"/>
              <a:t> that's probably a good time to politely decline.” 😄</a:t>
            </a:r>
          </a:p>
          <a:p>
            <a:r>
              <a:rPr lang="en-US" b="1" dirty="0"/>
              <a:t>Record Retention</a:t>
            </a:r>
          </a:p>
          <a:p>
            <a:r>
              <a:rPr lang="en-US" dirty="0"/>
              <a:t>“And finally, </a:t>
            </a:r>
            <a:r>
              <a:rPr lang="en-US" b="1" dirty="0"/>
              <a:t>record retention</a:t>
            </a:r>
            <a:r>
              <a:rPr lang="en-US" dirty="0"/>
              <a:t>.</a:t>
            </a:r>
          </a:p>
          <a:p>
            <a:r>
              <a:rPr lang="en-US" dirty="0"/>
              <a:t>This may not immediately sound like an ethics issue, but good documentation is one of the ways we demonstrate that our process was fair and appropriate.</a:t>
            </a:r>
          </a:p>
          <a:p>
            <a:r>
              <a:rPr lang="en-US" dirty="0"/>
              <a:t>Quotes, invoices, approvals, packing slips, contract documents, supplier performance records, and other procurement documentation all help create the official record of the transaction.”</a:t>
            </a:r>
          </a:p>
          <a:p>
            <a:r>
              <a:rPr lang="en-US" dirty="0"/>
              <a:t>Tie it back to your audit slide:</a:t>
            </a:r>
          </a:p>
          <a:p>
            <a:r>
              <a:rPr lang="en-US" dirty="0"/>
              <a:t>“Remember what we said earlier about audits: </a:t>
            </a:r>
            <a:r>
              <a:rPr lang="en-US" b="1" dirty="0"/>
              <a:t>the file should tell the story.</a:t>
            </a:r>
            <a:endParaRPr lang="en-US" dirty="0"/>
          </a:p>
          <a:p>
            <a:r>
              <a:rPr lang="en-US" dirty="0"/>
              <a:t>Someone who wasn't involved in the purchase should be able to look at the documentation later and understand </a:t>
            </a:r>
            <a:r>
              <a:rPr lang="en-US" b="1" dirty="0"/>
              <a:t>what we purchased, why we purchased it, how the supplier was selected, what was approved, and what we paid.</a:t>
            </a:r>
            <a:r>
              <a:rPr lang="en-US" dirty="0"/>
              <a:t>”</a:t>
            </a:r>
          </a:p>
          <a:p>
            <a:r>
              <a:rPr lang="en-US" b="1" dirty="0"/>
              <a:t>Strong closing message</a:t>
            </a:r>
          </a:p>
          <a:p>
            <a:r>
              <a:rPr lang="en-US" dirty="0"/>
              <a:t>“At the end of the day, procurement ethics isn't just about following rules. It's about protecting the </a:t>
            </a:r>
            <a:r>
              <a:rPr lang="en-US" b="1" dirty="0"/>
              <a:t>integrity of the process and the public's trust in how we spend University resources.</a:t>
            </a:r>
            <a:endParaRPr lang="en-US" dirty="0"/>
          </a:p>
          <a:p>
            <a:r>
              <a:rPr lang="en-US" dirty="0"/>
              <a:t>A good test is simply: </a:t>
            </a:r>
            <a:r>
              <a:rPr lang="en-US" b="1" dirty="0"/>
              <a:t>Would I be comfortable explaining this decision to an auditor, another supplier, University leadership, or the public?</a:t>
            </a:r>
            <a:endParaRPr lang="en-US" dirty="0"/>
          </a:p>
          <a:p>
            <a:r>
              <a:rPr lang="en-US" dirty="0"/>
              <a:t>If the answer gives you pause, that's probably a good indication that we should stop and ask some questions before moving forward.”</a:t>
            </a:r>
          </a:p>
          <a:p>
            <a:r>
              <a:rPr lang="en-US" dirty="0"/>
              <a:t>And you could finish lightly with:</a:t>
            </a:r>
          </a:p>
          <a:p>
            <a:r>
              <a:rPr lang="en-US" dirty="0"/>
              <a:t>“And of course, if you're ever unsure—you already know today's favorite phrase: </a:t>
            </a:r>
            <a:r>
              <a:rPr lang="en-US" b="1" dirty="0"/>
              <a:t>call Procurement!</a:t>
            </a:r>
            <a:r>
              <a:rPr lang="en-US" dirty="0"/>
              <a:t>” 😄</a:t>
            </a:r>
          </a:p>
          <a:p>
            <a:pPr marL="0" lvl="0" indent="0" algn="l" rtl="0">
              <a:spcBef>
                <a:spcPts val="0"/>
              </a:spcBef>
              <a:spcAft>
                <a:spcPts val="0"/>
              </a:spcAft>
              <a:buNone/>
            </a:pPr>
            <a:endParaRPr dirty="0"/>
          </a:p>
        </p:txBody>
      </p:sp>
      <p:sp>
        <p:nvSpPr>
          <p:cNvPr id="427" name="Google Shape;427;g344fdd23360_2_3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44fdd23360_2_8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r>
              <a:rPr lang="en-US" dirty="0"/>
              <a:t>Now that you know a little more about Procurement, let’s talk about </a:t>
            </a:r>
            <a:r>
              <a:rPr lang="en-US" b="1" dirty="0"/>
              <a:t>why we’re here and what we’re working to accomplish.</a:t>
            </a:r>
            <a:endParaRPr lang="en-US" dirty="0"/>
          </a:p>
          <a:p>
            <a:r>
              <a:rPr lang="en-US" dirty="0"/>
              <a:t>In Procurement, we like to say that </a:t>
            </a:r>
            <a:r>
              <a:rPr lang="en-US" b="1" dirty="0"/>
              <a:t>our purpose is to CARE!</a:t>
            </a:r>
            <a:r>
              <a:rPr lang="en-US" dirty="0"/>
              <a:t> And yes, we chose CARE because is sounded cool and we wanted to add to the world of acronyms. </a:t>
            </a:r>
          </a:p>
          <a:p>
            <a:r>
              <a:rPr lang="en-US" b="1" dirty="0"/>
              <a:t>CARE means …read</a:t>
            </a:r>
            <a:endParaRPr dirty="0"/>
          </a:p>
        </p:txBody>
      </p:sp>
      <p:sp>
        <p:nvSpPr>
          <p:cNvPr id="96" name="Google Shape;96;g344fdd23360_2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44fdd23360_2_30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158750" indent="0">
              <a:buNone/>
            </a:pPr>
            <a:endParaRPr lang="en-US" dirty="0"/>
          </a:p>
          <a:p>
            <a:r>
              <a:rPr lang="en-US" dirty="0"/>
              <a:t>“These are also </a:t>
            </a:r>
            <a:r>
              <a:rPr lang="en-US" b="1" dirty="0"/>
              <a:t>lessons we’ve learned through our audits.</a:t>
            </a:r>
            <a:r>
              <a:rPr lang="en-US" dirty="0"/>
              <a:t> And audits can actually be very helpful because they show us where we have opportunities to strengthen our processes and better protect the University.”</a:t>
            </a:r>
          </a:p>
          <a:p>
            <a:r>
              <a:rPr lang="en-US" dirty="0"/>
              <a:t>Then walk through the four lessons conversationally.</a:t>
            </a:r>
          </a:p>
          <a:p>
            <a:r>
              <a:rPr lang="en-US" dirty="0"/>
              <a:t>“First is </a:t>
            </a:r>
            <a:r>
              <a:rPr lang="en-US" b="1" dirty="0"/>
              <a:t>supplier compliance</a:t>
            </a:r>
            <a:r>
              <a:rPr lang="en-US" dirty="0"/>
              <a:t>. Signing the contract isn't enough—we have to make sure we're actually receiving everything we contracted and paid for.</a:t>
            </a:r>
          </a:p>
          <a:p>
            <a:r>
              <a:rPr lang="en-US" dirty="0"/>
              <a:t>That includes the obvious things—the goods or services—but it can also include reports, certificates of insurance, bonds, documentation, and other required deliverables.</a:t>
            </a:r>
          </a:p>
          <a:p>
            <a:r>
              <a:rPr lang="en-US" dirty="0"/>
              <a:t>If the contract says the supplier is supposed to provide it, </a:t>
            </a:r>
            <a:r>
              <a:rPr lang="en-US" b="1" dirty="0"/>
              <a:t>someone needs to make sure we're receiving it.</a:t>
            </a:r>
            <a:r>
              <a:rPr lang="en-US" dirty="0"/>
              <a:t>”</a:t>
            </a:r>
          </a:p>
          <a:p>
            <a:r>
              <a:rPr lang="en-US" dirty="0"/>
              <a:t>“The second lesson is around </a:t>
            </a:r>
            <a:r>
              <a:rPr lang="en-US" b="1" dirty="0"/>
              <a:t>performance terms</a:t>
            </a:r>
            <a:r>
              <a:rPr lang="en-US" dirty="0"/>
              <a:t>, particularly contracts that have spend goals, activity thresholds, rebates, discounts, or other requirements tied to performance.</a:t>
            </a:r>
          </a:p>
          <a:p>
            <a:r>
              <a:rPr lang="en-US" dirty="0"/>
              <a:t>We can't rely solely on the supplier to tell us how they're doing.”</a:t>
            </a:r>
          </a:p>
          <a:p>
            <a:r>
              <a:rPr lang="en-US" dirty="0"/>
              <a:t>“Because asking the supplier, </a:t>
            </a:r>
            <a:r>
              <a:rPr lang="en-US" i="1" dirty="0"/>
              <a:t>‘Did you meet all of your requirements?’</a:t>
            </a:r>
            <a:r>
              <a:rPr lang="en-US" dirty="0"/>
              <a:t> and getting back </a:t>
            </a:r>
            <a:r>
              <a:rPr lang="en-US" i="1" dirty="0"/>
              <a:t>‘Absolutely!’</a:t>
            </a:r>
            <a:r>
              <a:rPr lang="en-US" dirty="0"/>
              <a:t> probably isn't quite enough for our auditors.” 😂</a:t>
            </a:r>
          </a:p>
          <a:p>
            <a:r>
              <a:rPr lang="en-US" dirty="0"/>
              <a:t>“We need our own internal monitoring and documentation to validate that the contract requirements are actually being met.”</a:t>
            </a:r>
          </a:p>
          <a:p>
            <a:r>
              <a:rPr lang="en-US" dirty="0"/>
              <a:t>“Next is </a:t>
            </a:r>
            <a:r>
              <a:rPr lang="en-US" b="1" dirty="0"/>
              <a:t>documentation</a:t>
            </a:r>
            <a:r>
              <a:rPr lang="en-US" dirty="0"/>
              <a:t>, and you've heard me talk about documentation several times today.</a:t>
            </a:r>
          </a:p>
          <a:p>
            <a:r>
              <a:rPr lang="en-US" dirty="0"/>
              <a:t>Quotes, proposals, invoices, and other supporting documents need enough detail for someone reviewing the file to understand </a:t>
            </a:r>
            <a:r>
              <a:rPr lang="en-US" b="1" dirty="0"/>
              <a:t>what we purchased, what we agreed to pay, and why we paid what we paid.</a:t>
            </a:r>
            <a:endParaRPr lang="en-US" dirty="0"/>
          </a:p>
          <a:p>
            <a:r>
              <a:rPr lang="en-US" dirty="0"/>
              <a:t>And invoices should match the pricing and terms in the contract.</a:t>
            </a:r>
          </a:p>
          <a:p>
            <a:r>
              <a:rPr lang="en-US" dirty="0"/>
              <a:t>If the contract says $100 an hour and the invoice says $125 an hour, we shouldn't simply process the invoice. </a:t>
            </a:r>
            <a:r>
              <a:rPr lang="en-US" b="1" dirty="0"/>
              <a:t>That's a conversation.</a:t>
            </a:r>
            <a:r>
              <a:rPr lang="en-US" dirty="0"/>
              <a:t>”</a:t>
            </a:r>
          </a:p>
          <a:p>
            <a:r>
              <a:rPr lang="en-US" dirty="0"/>
              <a:t>“A good rule of thumb is this: </a:t>
            </a:r>
            <a:r>
              <a:rPr lang="en-US" b="1" dirty="0"/>
              <a:t>someone who wasn't involved in the transaction should be able to review the file later and understand what happened.</a:t>
            </a:r>
            <a:endParaRPr lang="en-US" dirty="0"/>
          </a:p>
          <a:p>
            <a:r>
              <a:rPr lang="en-US" dirty="0"/>
              <a:t>Because that's essentially what an auditor is going to do.”</a:t>
            </a:r>
          </a:p>
          <a:p>
            <a:r>
              <a:rPr lang="en-US" b="1" dirty="0"/>
              <a:t>Signature Authority</a:t>
            </a:r>
            <a:endParaRPr lang="en-US" dirty="0"/>
          </a:p>
          <a:p>
            <a:r>
              <a:rPr lang="en-US" dirty="0"/>
              <a:t>“And finally, </a:t>
            </a:r>
            <a:r>
              <a:rPr lang="en-US" b="1" dirty="0"/>
              <a:t>signature authority.</a:t>
            </a:r>
            <a:endParaRPr lang="en-US" dirty="0"/>
          </a:p>
          <a:p>
            <a:r>
              <a:rPr lang="en-US" dirty="0"/>
              <a:t>Having responsibility for a department, managing a budget, or being the person who requested the purchase does </a:t>
            </a:r>
            <a:r>
              <a:rPr lang="en-US" b="1" dirty="0"/>
              <a:t>not automatically give someone authority to enter into an agreement on behalf of the University.</a:t>
            </a:r>
            <a:endParaRPr lang="en-US" dirty="0"/>
          </a:p>
          <a:p>
            <a:r>
              <a:rPr lang="en-US" dirty="0"/>
              <a:t>Commitments of University resources have to be made by individuals with the appropriate delegated authority.”</a:t>
            </a:r>
          </a:p>
          <a:p>
            <a:r>
              <a:rPr lang="en-US" dirty="0"/>
              <a:t>“So if a supplier sends you something and says, </a:t>
            </a:r>
            <a:r>
              <a:rPr lang="en-US" i="1" dirty="0"/>
              <a:t>‘I just need your signature right here,’</a:t>
            </a:r>
            <a:r>
              <a:rPr lang="en-US" dirty="0"/>
              <a:t> that's your cue to stop and send it to Procurement.</a:t>
            </a:r>
          </a:p>
          <a:p>
            <a:r>
              <a:rPr lang="en-US" dirty="0"/>
              <a:t>And remember—a signature isn't always a handwritten signature anymore. Clicking </a:t>
            </a:r>
            <a:r>
              <a:rPr lang="en-US" b="1" dirty="0"/>
              <a:t>‘I Accept,’ ‘I Agree,’</a:t>
            </a:r>
            <a:r>
              <a:rPr lang="en-US" dirty="0"/>
              <a:t> or accepting online terms can potentially create obligations too. When you're unsure, ask us before accepting anything.”</a:t>
            </a:r>
          </a:p>
          <a:p>
            <a:r>
              <a:rPr lang="en-US" dirty="0"/>
              <a:t>“So if we boil our audit lessons down, they're actually pretty simple:</a:t>
            </a:r>
          </a:p>
          <a:p>
            <a:r>
              <a:rPr lang="en-US" b="1" dirty="0"/>
              <a:t>Verify what we're receiving. Monitor what we've agreed to. Document what we're doing. And make sure the right people are authorizing it.</a:t>
            </a:r>
            <a:endParaRPr lang="en-US" dirty="0"/>
          </a:p>
          <a:p>
            <a:r>
              <a:rPr lang="en-US" dirty="0"/>
              <a:t>That's good contract management, good stewardship of University resources, and it puts us in a much better position when the auditors come knocking.”</a:t>
            </a:r>
          </a:p>
          <a:p>
            <a:r>
              <a:rPr lang="en-US" dirty="0"/>
              <a:t>And for a light finish:</a:t>
            </a:r>
          </a:p>
          <a:p>
            <a:r>
              <a:rPr lang="en-US" dirty="0"/>
              <a:t>“Because our goal isn't to be afraid of an audit. Our goal is to have our documentation in such good shape that when the auditors ask a question, we can say, </a:t>
            </a:r>
            <a:r>
              <a:rPr lang="en-US" b="1" dirty="0"/>
              <a:t>‘Absolutely—here you go!’</a:t>
            </a:r>
            <a:r>
              <a:rPr lang="en-US" dirty="0"/>
              <a:t>” </a:t>
            </a:r>
          </a:p>
          <a:p>
            <a:endParaRPr lang="en-US" dirty="0"/>
          </a:p>
          <a:p>
            <a:r>
              <a:rPr lang="en-US" dirty="0"/>
              <a:t>Alright, you knew I wasn’t going to let you get to the end without one more knowledge check!” 😄</a:t>
            </a:r>
          </a:p>
          <a:p>
            <a:r>
              <a:rPr lang="en-US" dirty="0"/>
              <a:t>“It’s time for our </a:t>
            </a:r>
            <a:r>
              <a:rPr lang="en-US" b="1" dirty="0"/>
              <a:t>final Pop Questions</a:t>
            </a:r>
            <a:r>
              <a:rPr lang="en-US" dirty="0"/>
              <a:t>. No pressure—but there may be some unofficial bragging rights involved. Let’s see what you remember!</a:t>
            </a:r>
          </a:p>
          <a:p>
            <a:endParaRPr lang="en-US" dirty="0"/>
          </a:p>
          <a:p>
            <a:pPr marL="0" lvl="0" indent="0" algn="l" rtl="0">
              <a:spcBef>
                <a:spcPts val="0"/>
              </a:spcBef>
              <a:spcAft>
                <a:spcPts val="0"/>
              </a:spcAft>
              <a:buNone/>
            </a:pPr>
            <a:endParaRPr dirty="0"/>
          </a:p>
        </p:txBody>
      </p:sp>
      <p:sp>
        <p:nvSpPr>
          <p:cNvPr id="395" name="Google Shape;395;g344fdd23360_2_3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72d611caa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72d611caa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a:t>
            </a:r>
            <a:r>
              <a:rPr kumimoji="0" lang="en-US" sz="1400" b="0" i="0" u="none" strike="noStrike" kern="0" cap="none" spc="0" normalizeH="0" baseline="0" noProof="0" dirty="0">
                <a:ln>
                  <a:noFill/>
                </a:ln>
                <a:solidFill>
                  <a:srgbClr val="000000"/>
                </a:solidFill>
                <a:effectLst/>
                <a:uLnTx/>
                <a:uFillTx/>
                <a:latin typeface="Arial"/>
                <a:cs typeface="Arial"/>
                <a:sym typeface="Arial"/>
              </a:rPr>
              <a:t>Send it to Procurement for review and execution by an authorized University official </a:t>
            </a:r>
          </a:p>
          <a:p>
            <a:pPr marL="0" lvl="0" indent="0" algn="l" rtl="0">
              <a:spcBef>
                <a:spcPts val="0"/>
              </a:spcBef>
              <a:spcAft>
                <a:spcPts val="0"/>
              </a:spcAft>
              <a:buNone/>
            </a:pPr>
            <a:r>
              <a:rPr kumimoji="0" lang="en-US" sz="1400" b="0" i="0" u="none" strike="noStrike" kern="0" cap="none" spc="0" normalizeH="0" baseline="0" noProof="0" dirty="0">
                <a:ln>
                  <a:noFill/>
                </a:ln>
                <a:solidFill>
                  <a:srgbClr val="000000"/>
                </a:solidFill>
                <a:effectLst/>
                <a:uLnTx/>
                <a:uFillTx/>
                <a:latin typeface="Arial"/>
                <a:cs typeface="Arial"/>
                <a:sym typeface="Arial"/>
              </a:rPr>
              <a:t>Talking point: </a:t>
            </a:r>
            <a:r>
              <a:rPr lang="en-US" dirty="0"/>
              <a:t>Having budget authority does </a:t>
            </a:r>
            <a:r>
              <a:rPr lang="en-US" b="1" dirty="0"/>
              <a:t>not</a:t>
            </a:r>
            <a:r>
              <a:rPr lang="en-US" dirty="0"/>
              <a:t> automatically give someone contract signature authority. Your deck establishes specific signature authority levels and emphasizes that unauthorized commitments create risk for the University.</a:t>
            </a: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a:extLst>
            <a:ext uri="{FF2B5EF4-FFF2-40B4-BE49-F238E27FC236}">
              <a16:creationId xmlns:a16="http://schemas.microsoft.com/office/drawing/2014/main" id="{56965B7D-B651-48C7-0775-62410766301D}"/>
            </a:ext>
          </a:extLst>
        </p:cNvPr>
        <p:cNvGrpSpPr/>
        <p:nvPr/>
      </p:nvGrpSpPr>
      <p:grpSpPr>
        <a:xfrm>
          <a:off x="0" y="0"/>
          <a:ext cx="0" cy="0"/>
          <a:chOff x="0" y="0"/>
          <a:chExt cx="0" cy="0"/>
        </a:xfrm>
      </p:grpSpPr>
      <p:sp>
        <p:nvSpPr>
          <p:cNvPr id="400" name="Google Shape;400;g372d611caa3_0_0:notes">
            <a:extLst>
              <a:ext uri="{FF2B5EF4-FFF2-40B4-BE49-F238E27FC236}">
                <a16:creationId xmlns:a16="http://schemas.microsoft.com/office/drawing/2014/main" id="{EFEDCBE8-E7D5-FCEF-5955-E678971590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72d611caa3_0_0:notes">
            <a:extLst>
              <a:ext uri="{FF2B5EF4-FFF2-40B4-BE49-F238E27FC236}">
                <a16:creationId xmlns:a16="http://schemas.microsoft.com/office/drawing/2014/main" id="{E5D7C483-BB11-63B3-B86D-2D61BC5D0B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a:t>
            </a:r>
            <a:r>
              <a:rPr lang="en-US" sz="1400" dirty="0"/>
              <a:t>Send the agreement to Procurement for review before agreeing to any terms </a:t>
            </a:r>
          </a:p>
          <a:p>
            <a:pPr marL="0" lvl="0" indent="0" algn="l" rtl="0">
              <a:spcBef>
                <a:spcPts val="0"/>
              </a:spcBef>
              <a:spcAft>
                <a:spcPts val="0"/>
              </a:spcAft>
              <a:buNone/>
            </a:pPr>
            <a:r>
              <a:rPr kumimoji="0" lang="en-US" sz="1400" b="0" i="0" u="none" strike="noStrike" kern="0" cap="none" spc="0" normalizeH="0" baseline="0" noProof="0" dirty="0">
                <a:ln>
                  <a:noFill/>
                </a:ln>
                <a:solidFill>
                  <a:srgbClr val="000000"/>
                </a:solidFill>
                <a:effectLst/>
                <a:uLnTx/>
                <a:uFillTx/>
                <a:latin typeface="Arial"/>
                <a:cs typeface="Arial"/>
                <a:sym typeface="Arial"/>
              </a:rPr>
              <a:t>Talking point: </a:t>
            </a:r>
            <a:r>
              <a:rPr lang="en-US" dirty="0"/>
              <a:t>UMBC has required contract provisions addressing areas such as Maryland law, indemnification, insurance, termination, modifications, and payment terms. Supplier terms may conflict with University requirements and therefore require appropriate review.</a:t>
            </a:r>
            <a:endParaRPr dirty="0"/>
          </a:p>
        </p:txBody>
      </p:sp>
    </p:spTree>
    <p:extLst>
      <p:ext uri="{BB962C8B-B14F-4D97-AF65-F5344CB8AC3E}">
        <p14:creationId xmlns:p14="http://schemas.microsoft.com/office/powerpoint/2010/main" val="12189614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a:extLst>
            <a:ext uri="{FF2B5EF4-FFF2-40B4-BE49-F238E27FC236}">
              <a16:creationId xmlns:a16="http://schemas.microsoft.com/office/drawing/2014/main" id="{BEC334EE-33EB-83D7-9AF8-A8029C574E1D}"/>
            </a:ext>
          </a:extLst>
        </p:cNvPr>
        <p:cNvGrpSpPr/>
        <p:nvPr/>
      </p:nvGrpSpPr>
      <p:grpSpPr>
        <a:xfrm>
          <a:off x="0" y="0"/>
          <a:ext cx="0" cy="0"/>
          <a:chOff x="0" y="0"/>
          <a:chExt cx="0" cy="0"/>
        </a:xfrm>
      </p:grpSpPr>
      <p:sp>
        <p:nvSpPr>
          <p:cNvPr id="400" name="Google Shape;400;g372d611caa3_0_0:notes">
            <a:extLst>
              <a:ext uri="{FF2B5EF4-FFF2-40B4-BE49-F238E27FC236}">
                <a16:creationId xmlns:a16="http://schemas.microsoft.com/office/drawing/2014/main" id="{ADCF96AE-13D4-4EE3-8B27-A32E673A15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72d611caa3_0_0:notes">
            <a:extLst>
              <a:ext uri="{FF2B5EF4-FFF2-40B4-BE49-F238E27FC236}">
                <a16:creationId xmlns:a16="http://schemas.microsoft.com/office/drawing/2014/main" id="{613B85B8-E929-8853-82CC-28B85EAAFE2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Answer: The purchase may be excluded from certain procurement procedures, but applicable University review, approvals, and compliance requirements still need to be addressed</a:t>
            </a:r>
          </a:p>
          <a:p>
            <a:pPr marL="0" lvl="0" indent="0" algn="l" rtl="0">
              <a:spcBef>
                <a:spcPts val="0"/>
              </a:spcBef>
              <a:spcAft>
                <a:spcPts val="0"/>
              </a:spcAft>
              <a:buNone/>
            </a:pPr>
            <a:r>
              <a:rPr kumimoji="0" lang="en-US" sz="1400" b="0" i="0" u="none" strike="noStrike" kern="0" cap="none" spc="0" normalizeH="0" baseline="0" noProof="0" dirty="0">
                <a:ln>
                  <a:noFill/>
                </a:ln>
                <a:solidFill>
                  <a:srgbClr val="000000"/>
                </a:solidFill>
                <a:effectLst/>
                <a:uLnTx/>
                <a:uFillTx/>
                <a:latin typeface="Arial"/>
                <a:cs typeface="Arial"/>
                <a:sym typeface="Arial"/>
              </a:rPr>
              <a:t>Talking point: </a:t>
            </a:r>
            <a:r>
              <a:rPr lang="en-US" dirty="0"/>
              <a:t>This is a good opportunity to emphasize the difference between </a:t>
            </a:r>
            <a:r>
              <a:rPr lang="en-US" b="1" dirty="0"/>
              <a:t>“excluded from certain procurement procedures” and “no rules apply.”</a:t>
            </a:r>
            <a:r>
              <a:rPr lang="en-US" dirty="0"/>
              <a:t> Your deck identifies exclusions such as certain real property transactions, collaborative undertakings, corporate-sponsored research, cultural/entertainment contracts, conference services, international programs, revenue-generating contracts, and accreditation fees.</a:t>
            </a:r>
            <a:endParaRPr dirty="0"/>
          </a:p>
        </p:txBody>
      </p:sp>
    </p:spTree>
    <p:extLst>
      <p:ext uri="{BB962C8B-B14F-4D97-AF65-F5344CB8AC3E}">
        <p14:creationId xmlns:p14="http://schemas.microsoft.com/office/powerpoint/2010/main" val="24663973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344fdd23360_2_35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t>
            </a:r>
            <a:endParaRPr dirty="0"/>
          </a:p>
        </p:txBody>
      </p:sp>
      <p:sp>
        <p:nvSpPr>
          <p:cNvPr id="492" name="Google Shape;492;g344fdd23360_2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Welcome back, everyone! I hope you had a chance to stretch, refresh, and recharge. We’ve covered quite a bit on the </a:t>
            </a:r>
            <a:r>
              <a:rPr lang="en-US" b="1" dirty="0"/>
              <a:t>Procurement side of the Request-to-Pay lifecycle</a:t>
            </a:r>
            <a:r>
              <a:rPr lang="en-US" dirty="0"/>
              <a:t>, but as we talked about earlier, Procurement is only one piece of the process. “Our Procurement helps us get to the point where the purchase is properly authorized and the goods or services are received—but eventually, somebody has to </a:t>
            </a:r>
            <a:r>
              <a:rPr lang="en-US" b="1" dirty="0"/>
              <a:t>pay the bill!</a:t>
            </a:r>
            <a:r>
              <a:rPr lang="en-US" dirty="0"/>
              <a:t> And I think our suppliers would agree that’s a pretty important part of the process.”   We truly appreciate our partnership with Accounts Payable.</a:t>
            </a:r>
          </a:p>
          <a:p>
            <a:endParaRPr lang="en-US"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So now we’re going to pass the baton from </a:t>
            </a:r>
            <a:r>
              <a:rPr lang="en-US" b="1" dirty="0"/>
              <a:t>Procurement to Linda Rothfus, </a:t>
            </a:r>
            <a:r>
              <a:rPr lang="en" dirty="0">
                <a:solidFill>
                  <a:srgbClr val="000000"/>
                </a:solidFill>
                <a:latin typeface="Arial"/>
              </a:rPr>
              <a:t>Manager, Business Services in </a:t>
            </a:r>
            <a:r>
              <a:rPr lang="en-US" b="1" dirty="0"/>
              <a:t>Accounts Payable</a:t>
            </a:r>
            <a:r>
              <a:rPr lang="en-US" dirty="0"/>
              <a:t>.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dirty="0"/>
          </a:p>
          <a:p>
            <a:pPr marL="158750" indent="0">
              <a:buNone/>
            </a:pPr>
            <a:endParaRPr lang="en-US" dirty="0"/>
          </a:p>
        </p:txBody>
      </p:sp>
    </p:spTree>
    <p:extLst>
      <p:ext uri="{BB962C8B-B14F-4D97-AF65-F5344CB8AC3E}">
        <p14:creationId xmlns:p14="http://schemas.microsoft.com/office/powerpoint/2010/main" val="523213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When we talk about procurement, it’s important to understand that procurement is </a:t>
            </a:r>
            <a:r>
              <a:rPr lang="en-US" b="1" dirty="0"/>
              <a:t>much more than creating a requisition, issuing a purchase order, or paying an invoice.</a:t>
            </a:r>
            <a:r>
              <a:rPr lang="en-US" dirty="0"/>
              <a:t> There’s </a:t>
            </a:r>
            <a:r>
              <a:rPr lang="en-US" b="1" dirty="0"/>
              <a:t>an entire lifecycle </a:t>
            </a:r>
            <a:r>
              <a:rPr lang="en-US" dirty="0"/>
              <a:t>that takes place from the moment you identify a need until the final payment is made—and sometimes even beyond that.</a:t>
            </a:r>
          </a:p>
          <a:p>
            <a:r>
              <a:rPr lang="en-US" dirty="0"/>
              <a:t>We’ll talk about the different procurement methods and thresholds, when a contract may be required, who actually has the authority to sign an agreement on behalf of the University, and what happens after the contract is signed.</a:t>
            </a:r>
          </a:p>
          <a:p>
            <a:r>
              <a:rPr lang="en-US" dirty="0"/>
              <a:t>We’ll also spend some time on </a:t>
            </a:r>
            <a:r>
              <a:rPr lang="en-US" b="1" dirty="0"/>
              <a:t>contract management and departmental responsibilities</a:t>
            </a:r>
            <a:r>
              <a:rPr lang="en-US" dirty="0"/>
              <a:t>, because Procurement doesn’t manage contracts alone. The department, Procurement, Accounts Payable, </a:t>
            </a:r>
            <a:r>
              <a:rPr lang="en-US" dirty="0" err="1"/>
              <a:t>DoIT</a:t>
            </a:r>
            <a:r>
              <a:rPr lang="en-US" dirty="0"/>
              <a:t>, and several other campus partners all have a role in making this process work.</a:t>
            </a:r>
          </a:p>
          <a:p>
            <a:r>
              <a:rPr lang="en-US" dirty="0"/>
              <a:t>Then we’ll bring it full circle with invoicing and payment, technology purchases.</a:t>
            </a:r>
          </a:p>
          <a:p>
            <a:endParaRPr lang="en-US" dirty="0"/>
          </a:p>
        </p:txBody>
      </p:sp>
    </p:spTree>
    <p:extLst>
      <p:ext uri="{BB962C8B-B14F-4D97-AF65-F5344CB8AC3E}">
        <p14:creationId xmlns:p14="http://schemas.microsoft.com/office/powerpoint/2010/main" val="740393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44fdd23360_2_12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r>
              <a:rPr lang="en-US" dirty="0"/>
              <a:t>So, let’s take a closer look at the </a:t>
            </a:r>
            <a:r>
              <a:rPr lang="en-US" b="1" dirty="0"/>
              <a:t>Procurement Lifecycle</a:t>
            </a:r>
            <a:r>
              <a:rPr lang="en-US" dirty="0"/>
              <a:t> and what actually happens from the time you realize, </a:t>
            </a:r>
            <a:r>
              <a:rPr lang="en-US" i="1" dirty="0"/>
              <a:t>‘I need something,’</a:t>
            </a:r>
            <a:r>
              <a:rPr lang="en-US" dirty="0"/>
              <a:t> until that product or service is delivered.</a:t>
            </a:r>
          </a:p>
          <a:p>
            <a:r>
              <a:rPr lang="en-US" dirty="0"/>
              <a:t>Before PAW, before a requisition or contract request, and definitely before contacting a supplier to tell them to start work—we first need to understand </a:t>
            </a:r>
            <a:r>
              <a:rPr lang="en-US" b="1" dirty="0"/>
              <a:t>what you need.</a:t>
            </a:r>
            <a:endParaRPr lang="en-US" dirty="0"/>
          </a:p>
          <a:p>
            <a:r>
              <a:rPr lang="en-US" dirty="0"/>
              <a:t>Once that need has been identified and you’ve done some initial planning, the requisition or contract request is entered into </a:t>
            </a:r>
            <a:r>
              <a:rPr lang="en-US" b="1" dirty="0"/>
              <a:t>PAW</a:t>
            </a:r>
            <a:r>
              <a:rPr lang="en-US" dirty="0"/>
              <a:t>. And I want to emphasize what you see on the left side of this slide: </a:t>
            </a:r>
            <a:r>
              <a:rPr lang="en-US" b="1" dirty="0"/>
              <a:t>all purchase order and contract requests must be initiated through PAW, with the exception of procurements purchased by </a:t>
            </a:r>
            <a:r>
              <a:rPr lang="en-US" b="1" dirty="0" err="1"/>
              <a:t>pcard</a:t>
            </a:r>
            <a:r>
              <a:rPr lang="en-US" b="1" dirty="0"/>
              <a:t> or through a catalog supplier.</a:t>
            </a:r>
            <a:endParaRPr lang="en-US" dirty="0"/>
          </a:p>
          <a:p>
            <a:r>
              <a:rPr lang="en-US" dirty="0"/>
              <a:t>From there, the request goes through the appropriate </a:t>
            </a:r>
            <a:r>
              <a:rPr lang="en-US" b="1" dirty="0"/>
              <a:t>departmental approvals</a:t>
            </a:r>
            <a:r>
              <a:rPr lang="en-US" dirty="0"/>
              <a:t> before reaching Procurement.</a:t>
            </a:r>
          </a:p>
          <a:p>
            <a:r>
              <a:rPr lang="en-US" dirty="0"/>
              <a:t>Once it gets to us, Procurement reviews the request and determines the appropriate procurement method. Depending on what you’re buying and the dollar value, that could be a relatively simple purchase—or it could require quotes, a formal solicitation, contract review, negotiations, or additional approvals.</a:t>
            </a:r>
          </a:p>
          <a:p>
            <a:r>
              <a:rPr lang="en-US" dirty="0"/>
              <a:t>If competition is required, we move into </a:t>
            </a:r>
            <a:r>
              <a:rPr lang="en-US" b="1" dirty="0"/>
              <a:t>sourcing, evaluation, and award.</a:t>
            </a:r>
            <a:r>
              <a:rPr lang="en-US" dirty="0"/>
              <a:t> Once that process is complete and all necessary approvals are in place, Procurement can move forward with the </a:t>
            </a:r>
            <a:r>
              <a:rPr lang="en-US" b="1" dirty="0"/>
              <a:t>contract and/or purchase order.</a:t>
            </a:r>
            <a:endParaRPr lang="en-US" dirty="0"/>
          </a:p>
          <a:p>
            <a:r>
              <a:rPr lang="en-US" dirty="0"/>
              <a:t>And then we get to the part everyone has been waiting for—the supplier can actually fulfill the order or begin providing the services.”</a:t>
            </a:r>
          </a:p>
          <a:p>
            <a:pPr marL="0" lvl="0" indent="0" algn="l" rtl="0">
              <a:spcBef>
                <a:spcPts val="0"/>
              </a:spcBef>
              <a:spcAft>
                <a:spcPts val="0"/>
              </a:spcAft>
              <a:buNone/>
            </a:pPr>
            <a:endParaRPr dirty="0"/>
          </a:p>
        </p:txBody>
      </p:sp>
      <p:sp>
        <p:nvSpPr>
          <p:cNvPr id="142" name="Google Shape;142;g344fdd23360_2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44fdd23360_2_13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r>
              <a:rPr lang="en-US" dirty="0"/>
              <a:t>Alright, now we’re getting into everyone’s favorite procurement question: </a:t>
            </a:r>
            <a:r>
              <a:rPr lang="en-US" b="1" dirty="0"/>
              <a:t>‘How long is this going to take?’</a:t>
            </a:r>
            <a:r>
              <a:rPr lang="en-US" dirty="0"/>
              <a:t>” 😄</a:t>
            </a:r>
          </a:p>
          <a:p>
            <a:r>
              <a:rPr lang="en-US" dirty="0"/>
              <a:t>“And the procurement answer is… </a:t>
            </a:r>
            <a:r>
              <a:rPr lang="en-US" b="1" dirty="0"/>
              <a:t>it depends!</a:t>
            </a:r>
            <a:r>
              <a:rPr lang="en-US" dirty="0"/>
              <a:t>”</a:t>
            </a:r>
          </a:p>
          <a:p>
            <a:r>
              <a:rPr lang="en-US" dirty="0"/>
              <a:t>“But there really is a reason for that. The amount of time a purchase takes depends on the </a:t>
            </a:r>
            <a:r>
              <a:rPr lang="en-US" b="1" dirty="0"/>
              <a:t>dollar value, complexity, procurement method, competition requirements, approvals, and sometimes how quickly we receive the information we need.</a:t>
            </a:r>
            <a:r>
              <a:rPr lang="en-US" dirty="0"/>
              <a:t>”</a:t>
            </a:r>
          </a:p>
          <a:p>
            <a:r>
              <a:rPr lang="en-US" dirty="0"/>
              <a:t>Then walk them through the table conversationally:</a:t>
            </a:r>
          </a:p>
          <a:p>
            <a:r>
              <a:rPr lang="en-US" dirty="0"/>
              <a:t>“For purchases </a:t>
            </a:r>
            <a:r>
              <a:rPr lang="en-US" b="1" dirty="0"/>
              <a:t>under $25,000</a:t>
            </a:r>
            <a:r>
              <a:rPr lang="en-US" dirty="0"/>
              <a:t>, we’re generally in our small procurement category. These are typically our quickest purchases and may take a couple of weeks or less, depending on what you’re buying.</a:t>
            </a:r>
          </a:p>
          <a:p>
            <a:r>
              <a:rPr lang="en-US" dirty="0"/>
              <a:t>Once we get into the </a:t>
            </a:r>
            <a:r>
              <a:rPr lang="en-US" b="1" dirty="0"/>
              <a:t>$25,000 to $200,000 range</a:t>
            </a:r>
            <a:r>
              <a:rPr lang="en-US" dirty="0"/>
              <a:t>, we’re looking at simplified procurement. Now competition becomes more important, and Procurement has to document our efforts to obtain that competition. So naturally, we need a little more time.</a:t>
            </a:r>
          </a:p>
          <a:p>
            <a:r>
              <a:rPr lang="en-US" dirty="0"/>
              <a:t>Once we cross that </a:t>
            </a:r>
            <a:r>
              <a:rPr lang="en-US" b="1" dirty="0"/>
              <a:t>$200,000 threshold</a:t>
            </a:r>
            <a:r>
              <a:rPr lang="en-US" dirty="0"/>
              <a:t>, things change significantly. We’re generally moving into a formal solicitation process—an </a:t>
            </a:r>
            <a:r>
              <a:rPr lang="en-US" b="1" dirty="0"/>
              <a:t>IFB or an RFP</a:t>
            </a:r>
            <a:r>
              <a:rPr lang="en-US" dirty="0"/>
              <a:t>.”</a:t>
            </a:r>
          </a:p>
          <a:p>
            <a:r>
              <a:rPr lang="en-US" dirty="0"/>
              <a:t>Here’s a simple way to think about the difference:</a:t>
            </a:r>
          </a:p>
          <a:p>
            <a:r>
              <a:rPr lang="en-US" dirty="0"/>
              <a:t>With an </a:t>
            </a:r>
            <a:r>
              <a:rPr lang="en-US" b="1" dirty="0"/>
              <a:t>IFB</a:t>
            </a:r>
            <a:r>
              <a:rPr lang="en-US" dirty="0"/>
              <a:t>, we generally know exactly what we need, the specifications are clear, and </a:t>
            </a:r>
            <a:r>
              <a:rPr lang="en-US" b="1" dirty="0"/>
              <a:t>price is the primary deciding factor.</a:t>
            </a:r>
            <a:endParaRPr lang="en-US" dirty="0"/>
          </a:p>
          <a:p>
            <a:r>
              <a:rPr lang="en-US" dirty="0"/>
              <a:t>With an </a:t>
            </a:r>
            <a:r>
              <a:rPr lang="en-US" b="1" dirty="0"/>
              <a:t>RFP</a:t>
            </a:r>
            <a:r>
              <a:rPr lang="en-US" dirty="0"/>
              <a:t>, we’re looking at more than price. We may be evaluating the supplier’s </a:t>
            </a:r>
            <a:r>
              <a:rPr lang="en-US" b="1" dirty="0"/>
              <a:t>experience, qualifications, technical approach, methodology, and solution</a:t>
            </a:r>
            <a:r>
              <a:rPr lang="en-US" dirty="0"/>
              <a:t>, along with cost. That means evaluation committees, discussions, negotiations, and potentially several rounds of review</a:t>
            </a:r>
          </a:p>
          <a:p>
            <a:endParaRPr lang="en-US" dirty="0"/>
          </a:p>
          <a:p>
            <a:pPr marL="0" lvl="0" indent="0" algn="l" rtl="0">
              <a:spcBef>
                <a:spcPts val="0"/>
              </a:spcBef>
              <a:spcAft>
                <a:spcPts val="0"/>
              </a:spcAft>
              <a:buNone/>
            </a:pPr>
            <a:endParaRPr dirty="0"/>
          </a:p>
        </p:txBody>
      </p:sp>
      <p:sp>
        <p:nvSpPr>
          <p:cNvPr id="174" name="Google Shape;174;g344fdd23360_2_1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44fdd23360_2_14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r>
              <a:rPr lang="en-US" dirty="0"/>
              <a:t>Now we’re going to look at a few procurement types that work a little differently: </a:t>
            </a:r>
            <a:r>
              <a:rPr lang="en-US" b="1" dirty="0"/>
              <a:t>Sole Source, Emergency Procurement, and Cooperative Contracts.</a:t>
            </a:r>
            <a:endParaRPr lang="en-US" dirty="0"/>
          </a:p>
          <a:p>
            <a:r>
              <a:rPr lang="en-US" dirty="0"/>
              <a:t>And these are probably the three methods that Procurement hears quite a bit—especially </a:t>
            </a:r>
            <a:r>
              <a:rPr lang="en-US" i="1" dirty="0"/>
              <a:t>sole source</a:t>
            </a:r>
            <a:r>
              <a:rPr lang="en-US" dirty="0"/>
              <a:t> and </a:t>
            </a:r>
            <a:r>
              <a:rPr lang="en-US" i="1" dirty="0"/>
              <a:t>emergency.</a:t>
            </a:r>
            <a:r>
              <a:rPr lang="en-US" dirty="0"/>
              <a:t>” 😄</a:t>
            </a:r>
          </a:p>
          <a:p>
            <a:r>
              <a:rPr lang="en-US" b="1" dirty="0"/>
              <a:t>Sole Source</a:t>
            </a:r>
            <a:endParaRPr lang="en-US" dirty="0"/>
          </a:p>
          <a:p>
            <a:r>
              <a:rPr lang="en-US" dirty="0"/>
              <a:t>“Let’s start with </a:t>
            </a:r>
            <a:r>
              <a:rPr lang="en-US" b="1" dirty="0"/>
              <a:t>Sole Source</a:t>
            </a:r>
            <a:r>
              <a:rPr lang="en-US" dirty="0"/>
              <a:t>. Sole source means there is truly </a:t>
            </a:r>
            <a:r>
              <a:rPr lang="en-US" b="1" dirty="0"/>
              <a:t>only one source that can meet the University’s specific need.</a:t>
            </a:r>
            <a:endParaRPr lang="en-US" dirty="0"/>
          </a:p>
          <a:p>
            <a:r>
              <a:rPr lang="en-US" dirty="0"/>
              <a:t>And I want to emphasize the words </a:t>
            </a:r>
            <a:r>
              <a:rPr lang="en-US" i="1" dirty="0"/>
              <a:t>only one</a:t>
            </a:r>
            <a:r>
              <a:rPr lang="en-US" dirty="0"/>
              <a:t>. Sole source doesn’t mean, </a:t>
            </a:r>
            <a:r>
              <a:rPr lang="en-US" i="1" dirty="0"/>
              <a:t>‘This is the vendor I like,’</a:t>
            </a:r>
            <a:r>
              <a:rPr lang="en-US" dirty="0"/>
              <a:t> or </a:t>
            </a:r>
            <a:r>
              <a:rPr lang="en-US" i="1" dirty="0"/>
              <a:t>‘We’ve always used them,’</a:t>
            </a:r>
            <a:r>
              <a:rPr lang="en-US" dirty="0"/>
              <a:t> or even </a:t>
            </a:r>
            <a:r>
              <a:rPr lang="en-US" i="1" dirty="0"/>
              <a:t>‘They gave me the best price.’</a:t>
            </a:r>
            <a:r>
              <a:rPr lang="en-US" dirty="0"/>
              <a:t> Those things alone don't make something a sole source.</a:t>
            </a:r>
          </a:p>
          <a:p>
            <a:r>
              <a:rPr lang="en-US" dirty="0"/>
              <a:t>We have to be able to clearly document </a:t>
            </a:r>
            <a:r>
              <a:rPr lang="en-US" b="1" dirty="0"/>
              <a:t>why competition is not available or practical and why this particular supplier is uniquely qualified.</a:t>
            </a:r>
            <a:endParaRPr lang="en-US" dirty="0"/>
          </a:p>
          <a:p>
            <a:r>
              <a:rPr lang="en-US" dirty="0"/>
              <a:t>So, if you think you have a sole source, involve Procurement early. We can help you determine whether it meets the requirements and help you through the justification and approval process.”</a:t>
            </a:r>
          </a:p>
          <a:p>
            <a:r>
              <a:rPr lang="en-US" b="1" dirty="0"/>
              <a:t>Emergency Procurement</a:t>
            </a:r>
            <a:endParaRPr lang="en-US" dirty="0"/>
          </a:p>
          <a:p>
            <a:r>
              <a:rPr lang="en-US" dirty="0"/>
              <a:t>“Next is </a:t>
            </a:r>
            <a:r>
              <a:rPr lang="en-US" b="1" dirty="0"/>
              <a:t>Emergency Procurement</a:t>
            </a:r>
            <a:r>
              <a:rPr lang="en-US" dirty="0"/>
              <a:t>—and this is another word we use very carefully in Procurement.</a:t>
            </a:r>
          </a:p>
          <a:p>
            <a:r>
              <a:rPr lang="en-US" dirty="0"/>
              <a:t>An emergency is something </a:t>
            </a:r>
            <a:r>
              <a:rPr lang="en-US" b="1" dirty="0"/>
              <a:t>urgent and unforeseen</a:t>
            </a:r>
            <a:r>
              <a:rPr lang="en-US" dirty="0"/>
              <a:t> where waiting to go through the normal procurement process could result in harm, damage, or a significant disruption to University operations.</a:t>
            </a:r>
          </a:p>
          <a:p>
            <a:r>
              <a:rPr lang="en-US" dirty="0"/>
              <a:t>And here's the important part: </a:t>
            </a:r>
            <a:r>
              <a:rPr lang="en-US" b="1" dirty="0"/>
              <a:t>poor planning does not create a procurement emergency.</a:t>
            </a:r>
            <a:r>
              <a:rPr lang="en-US" dirty="0"/>
              <a:t>” 😄</a:t>
            </a:r>
          </a:p>
          <a:p>
            <a:r>
              <a:rPr lang="en-US" dirty="0"/>
              <a:t>“So, </a:t>
            </a:r>
            <a:r>
              <a:rPr lang="en-US" i="1" dirty="0"/>
              <a:t>‘We forgot the contract was expiring,’</a:t>
            </a:r>
            <a:r>
              <a:rPr lang="en-US" dirty="0"/>
              <a:t> or </a:t>
            </a:r>
            <a:r>
              <a:rPr lang="en-US" i="1" dirty="0"/>
              <a:t>‘We need to spend the money before the end of the fiscal year,’</a:t>
            </a:r>
            <a:r>
              <a:rPr lang="en-US" dirty="0"/>
              <a:t> may feel like an emergency to the department—but those circumstances generally don't meet the definition of an emergency procurement.</a:t>
            </a:r>
          </a:p>
          <a:p>
            <a:r>
              <a:rPr lang="en-US" dirty="0"/>
              <a:t>When there is a true emergency, contact Procurement </a:t>
            </a:r>
            <a:r>
              <a:rPr lang="en-US" b="1" dirty="0"/>
              <a:t>as soon as possible</a:t>
            </a:r>
            <a:r>
              <a:rPr lang="en-US" dirty="0"/>
              <a:t> so we can help you respond quickly while still documenting what occurred.”</a:t>
            </a:r>
          </a:p>
          <a:p>
            <a:r>
              <a:rPr lang="en-US" b="1" dirty="0"/>
              <a:t>Cooperative Contracts</a:t>
            </a:r>
            <a:endParaRPr lang="en-US" dirty="0"/>
          </a:p>
          <a:p>
            <a:r>
              <a:rPr lang="en-US" dirty="0"/>
              <a:t>“And finally, we have one of my favorites—</a:t>
            </a:r>
            <a:r>
              <a:rPr lang="en-US" b="1" dirty="0"/>
              <a:t>cooperative contracts.</a:t>
            </a:r>
            <a:endParaRPr lang="en-US" dirty="0"/>
          </a:p>
          <a:p>
            <a:r>
              <a:rPr lang="en-US" dirty="0"/>
              <a:t>Think of these as opportunities where some of the competitive work may have already been done for us. Organizations such as </a:t>
            </a:r>
            <a:r>
              <a:rPr lang="en-US" b="1" dirty="0"/>
              <a:t>NASPO, GSA, and E&amp;I</a:t>
            </a:r>
            <a:r>
              <a:rPr lang="en-US" dirty="0"/>
              <a:t> competitively solicit contracts that, when appropriate and approved, we may be able to utilize.</a:t>
            </a:r>
          </a:p>
          <a:p>
            <a:r>
              <a:rPr lang="en-US" dirty="0"/>
              <a:t>“just because a cooperative contract exists doesn't automatically mean we can use it. Procurement still needs to review it to make sure it meets our requirements and </a:t>
            </a:r>
            <a:r>
              <a:rPr lang="en-US" b="1" dirty="0"/>
              <a:t>USM standards terms and conditions</a:t>
            </a:r>
            <a:r>
              <a:rPr lang="en-US" dirty="0"/>
              <a:t>.</a:t>
            </a:r>
          </a:p>
          <a:p>
            <a:r>
              <a:rPr lang="en-US" dirty="0"/>
              <a:t>This is another reason to talk with us early. You may be planning a solicitation when there is already an existing contract vehicle that could potentially meet your needs.”</a:t>
            </a:r>
          </a:p>
          <a:p>
            <a:r>
              <a:rPr lang="en-US" b="1" dirty="0"/>
              <a:t>Call attention to the note at the bottom</a:t>
            </a:r>
          </a:p>
          <a:p>
            <a:r>
              <a:rPr lang="en-US" dirty="0"/>
              <a:t>“And one last thing about these turnaround times: they're </a:t>
            </a:r>
            <a:r>
              <a:rPr lang="en-US" b="1" dirty="0"/>
              <a:t>estimates, not guarantees.</a:t>
            </a:r>
            <a:endParaRPr lang="en-US" dirty="0"/>
          </a:p>
          <a:p>
            <a:r>
              <a:rPr lang="en-US" dirty="0"/>
              <a:t>More complex procurements or purchases requiring additional approvals—particularly at the </a:t>
            </a:r>
            <a:r>
              <a:rPr lang="en-US" b="1" dirty="0"/>
              <a:t>USM or State level</a:t>
            </a:r>
            <a:r>
              <a:rPr lang="en-US" dirty="0"/>
              <a:t>—can take longer.</a:t>
            </a:r>
          </a:p>
          <a:p>
            <a:r>
              <a:rPr lang="en-US" dirty="0"/>
              <a:t>So once again, the theme of the day is going to be… </a:t>
            </a:r>
            <a:r>
              <a:rPr lang="en-US" b="1" dirty="0"/>
              <a:t>plan ahead and call Procurement early!</a:t>
            </a:r>
            <a:r>
              <a:rPr lang="en-US" dirty="0"/>
              <a:t> By the end of this training, you're probably going to hear me say that in your sleep.” </a:t>
            </a:r>
          </a:p>
          <a:p>
            <a:pPr marL="0" lvl="0" indent="0" algn="l" rtl="0">
              <a:spcBef>
                <a:spcPts val="0"/>
              </a:spcBef>
              <a:spcAft>
                <a:spcPts val="0"/>
              </a:spcAft>
              <a:buNone/>
            </a:pPr>
            <a:endParaRPr dirty="0"/>
          </a:p>
        </p:txBody>
      </p:sp>
      <p:sp>
        <p:nvSpPr>
          <p:cNvPr id="180" name="Google Shape;180;g344fdd23360_2_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44fdd23360_2_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g344fdd23360_2_1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Now let’s spend a little time diving into the different procurement methods. Let’s start with </a:t>
            </a:r>
            <a:r>
              <a:rPr lang="en-US" b="1" dirty="0"/>
              <a:t>small procurements—purchases under $25,000.</a:t>
            </a:r>
            <a:endParaRPr lang="en-US" dirty="0"/>
          </a:p>
          <a:p>
            <a:r>
              <a:rPr lang="en-US" dirty="0"/>
              <a:t>These are generally our less complicated purchases. We have more flexibility in how we obtain pricing, and we don't have to go through a formal sealed bidding process.</a:t>
            </a:r>
          </a:p>
          <a:p>
            <a:r>
              <a:rPr lang="en-US" dirty="0"/>
              <a:t>But—and you knew there was going to be a </a:t>
            </a:r>
            <a:r>
              <a:rPr lang="en-US" i="1" dirty="0"/>
              <a:t>but</a:t>
            </a:r>
            <a:r>
              <a:rPr lang="en-US" dirty="0"/>
              <a:t>—” 😄</a:t>
            </a:r>
          </a:p>
          <a:p>
            <a:r>
              <a:rPr lang="en-US" dirty="0"/>
              <a:t>“Under $25,000 does </a:t>
            </a:r>
            <a:r>
              <a:rPr lang="en-US" b="1" dirty="0"/>
              <a:t>not</a:t>
            </a:r>
            <a:r>
              <a:rPr lang="en-US" dirty="0"/>
              <a:t> mean there’s no procurement process. We still need to make sure we're using the appropriate purchasing method and getting the best value for the University.”</a:t>
            </a:r>
          </a:p>
          <a:p>
            <a:r>
              <a:rPr lang="en-US" dirty="0"/>
              <a:t>Then introduce the three options:</a:t>
            </a:r>
          </a:p>
          <a:p>
            <a:r>
              <a:rPr lang="en-US" dirty="0"/>
              <a:t>“For these purchases, I want you to think about </a:t>
            </a:r>
            <a:r>
              <a:rPr lang="en-US" b="1" dirty="0"/>
              <a:t>three possible paths: a Purchase Order, a Contract, or the P-Card.</a:t>
            </a:r>
            <a:endParaRPr lang="en-US" dirty="0"/>
          </a:p>
          <a:p>
            <a:r>
              <a:rPr lang="en-US" dirty="0"/>
              <a:t>The right path really depends on </a:t>
            </a:r>
            <a:r>
              <a:rPr lang="en-US" b="1" dirty="0"/>
              <a:t>what you're buying and the terms associated with that purchase.</a:t>
            </a:r>
            <a:r>
              <a:rPr lang="en-US" dirty="0"/>
              <a:t>”</a:t>
            </a:r>
          </a:p>
          <a:p>
            <a:r>
              <a:rPr lang="en-US" b="1" dirty="0"/>
              <a:t>Purchase Order</a:t>
            </a:r>
          </a:p>
          <a:p>
            <a:r>
              <a:rPr lang="en-US" dirty="0"/>
              <a:t>“A </a:t>
            </a:r>
            <a:r>
              <a:rPr lang="en-US" b="1" dirty="0"/>
              <a:t>Purchase Order</a:t>
            </a:r>
            <a:r>
              <a:rPr lang="en-US" dirty="0"/>
              <a:t>, or PO, is generally appropriate for a straightforward, one-time purchase. Think equipment, goods, a subscription, or perhaps one-time maintenance where we don't anticipate a lot of complicated terms or modifications.</a:t>
            </a:r>
          </a:p>
          <a:p>
            <a:r>
              <a:rPr lang="en-US" dirty="0"/>
              <a:t>In simple terms: </a:t>
            </a:r>
            <a:r>
              <a:rPr lang="en-US" i="1" dirty="0"/>
              <a:t>We know what we're buying, we know the price, and the transaction is pretty straightforward.</a:t>
            </a:r>
            <a:r>
              <a:rPr lang="en-US" dirty="0"/>
              <a:t> That's generally PO territory.”</a:t>
            </a:r>
          </a:p>
          <a:p>
            <a:r>
              <a:rPr lang="en-US" b="1" dirty="0"/>
              <a:t>Contract</a:t>
            </a:r>
          </a:p>
          <a:p>
            <a:r>
              <a:rPr lang="en-US" dirty="0"/>
              <a:t>“But sometimes the dollar amount may be small and we </a:t>
            </a:r>
            <a:r>
              <a:rPr lang="en-US" b="1" dirty="0"/>
              <a:t>still need a contract.</a:t>
            </a:r>
            <a:endParaRPr lang="en-US" dirty="0"/>
          </a:p>
          <a:p>
            <a:r>
              <a:rPr lang="en-US" dirty="0"/>
              <a:t>That's an important distinction. </a:t>
            </a:r>
            <a:r>
              <a:rPr lang="en-US" b="1" dirty="0"/>
              <a:t>Dollar value alone doesn't determine whether a contract is needed.</a:t>
            </a:r>
            <a:endParaRPr lang="en-US" dirty="0"/>
          </a:p>
          <a:p>
            <a:r>
              <a:rPr lang="en-US" dirty="0"/>
              <a:t>If we're dealing with ongoing services, recurring obligations, higher risk, negotiated terms and conditions, deliverables, timelines, or something that may need to be modified later, a contract may be the better vehicle.</a:t>
            </a:r>
          </a:p>
          <a:p>
            <a:r>
              <a:rPr lang="en-US" dirty="0"/>
              <a:t>So don't think, </a:t>
            </a:r>
            <a:r>
              <a:rPr lang="en-US" i="1" dirty="0"/>
              <a:t>‘It's only $10,000, so we don't need a contract.’</a:t>
            </a:r>
            <a:r>
              <a:rPr lang="en-US" dirty="0"/>
              <a:t> We need to look at the </a:t>
            </a:r>
            <a:r>
              <a:rPr lang="en-US" b="1" dirty="0"/>
              <a:t>nature and risk of the purchase</a:t>
            </a:r>
            <a:r>
              <a:rPr lang="en-US" dirty="0"/>
              <a:t>, not just the price.”</a:t>
            </a:r>
          </a:p>
          <a:p>
            <a:r>
              <a:rPr lang="en-US" b="1" dirty="0"/>
              <a:t>P-Card</a:t>
            </a:r>
          </a:p>
          <a:p>
            <a:r>
              <a:rPr lang="en-US" dirty="0"/>
              <a:t>“And then we have our </a:t>
            </a:r>
            <a:r>
              <a:rPr lang="en-US" b="1" dirty="0"/>
              <a:t>P-Card</a:t>
            </a:r>
            <a:r>
              <a:rPr lang="en-US" dirty="0"/>
              <a:t>, which can be our quickest and most efficient option for eligible small-dollar purchases.</a:t>
            </a:r>
          </a:p>
          <a:p>
            <a:r>
              <a:rPr lang="en-US" dirty="0"/>
              <a:t>For purchases under </a:t>
            </a:r>
            <a:r>
              <a:rPr lang="en-US" b="1" dirty="0"/>
              <a:t>$5,000</a:t>
            </a:r>
            <a:r>
              <a:rPr lang="en-US" dirty="0"/>
              <a:t>, the P-Card is generally our preferred method when the purchase is allowable and isn't already available through one of our PAW punchout suppliers.</a:t>
            </a:r>
          </a:p>
          <a:p>
            <a:r>
              <a:rPr lang="en-US" dirty="0"/>
              <a:t>And remember, if something is available through a punchout</a:t>
            </a:r>
          </a:p>
          <a:p>
            <a:r>
              <a:rPr lang="en-US" b="1" dirty="0"/>
              <a:t>Keep it engaging with a quick recap</a:t>
            </a:r>
          </a:p>
          <a:p>
            <a:r>
              <a:rPr lang="en-US" dirty="0"/>
              <a:t>“So here's your quick cheat sheet:</a:t>
            </a:r>
          </a:p>
          <a:p>
            <a:r>
              <a:rPr lang="en-US" b="1" dirty="0"/>
              <a:t>Simple one-time purchase?</a:t>
            </a:r>
            <a:r>
              <a:rPr lang="en-US" dirty="0"/>
              <a:t> Think PO.</a:t>
            </a:r>
          </a:p>
          <a:p>
            <a:r>
              <a:rPr lang="en-US" b="1" dirty="0"/>
              <a:t>Services, risk, terms and conditions, or ongoing obligations?</a:t>
            </a:r>
            <a:r>
              <a:rPr lang="en-US" dirty="0"/>
              <a:t> Think contract.</a:t>
            </a:r>
          </a:p>
          <a:p>
            <a:r>
              <a:rPr lang="en-US" b="1" dirty="0"/>
              <a:t>Eligible small-dollar purchase under $5,000?</a:t>
            </a:r>
            <a:r>
              <a:rPr lang="en-US" dirty="0"/>
              <a:t> Think P-Card.</a:t>
            </a:r>
          </a:p>
          <a:p>
            <a:r>
              <a:rPr lang="en-US" dirty="0"/>
              <a:t>And if you're sitting there thinking, </a:t>
            </a:r>
            <a:r>
              <a:rPr lang="en-US" i="1" dirty="0"/>
              <a:t>‘Okay…but mine doesn't fit neatly into any of those,’</a:t>
            </a:r>
            <a:r>
              <a:rPr lang="en-US" dirty="0"/>
              <a:t> that's when you call us!” 😄</a:t>
            </a:r>
          </a:p>
          <a:p>
            <a:pPr marL="158750" indent="0">
              <a:buNone/>
            </a:pPr>
            <a:endParaRPr dirty="0"/>
          </a:p>
        </p:txBody>
      </p:sp>
      <p:sp>
        <p:nvSpPr>
          <p:cNvPr id="189" name="Google Shape;189;g344fdd23360_2_1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1" name="Google Shape;11;p2"/>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2" name="Google Shape;12;p2"/>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0"/>
        <p:cNvGrpSpPr/>
        <p:nvPr/>
      </p:nvGrpSpPr>
      <p:grpSpPr>
        <a:xfrm>
          <a:off x="0" y="0"/>
          <a:ext cx="0" cy="0"/>
          <a:chOff x="0" y="0"/>
          <a:chExt cx="0" cy="0"/>
        </a:xfrm>
      </p:grpSpPr>
      <p:sp>
        <p:nvSpPr>
          <p:cNvPr id="61" name="Google Shape;61;p13"/>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2" name="Google Shape;62;p13"/>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1200"/>
              </a:spcBef>
              <a:spcAft>
                <a:spcPts val="0"/>
              </a:spcAft>
              <a:buClr>
                <a:schemeClr val="dk1"/>
              </a:buClr>
              <a:buSzPts val="1800"/>
              <a:buChar char="○"/>
              <a:defRPr/>
            </a:lvl2pPr>
            <a:lvl3pPr marL="1371600" lvl="2" indent="-342900" algn="l">
              <a:spcBef>
                <a:spcPts val="1200"/>
              </a:spcBef>
              <a:spcAft>
                <a:spcPts val="0"/>
              </a:spcAft>
              <a:buClr>
                <a:schemeClr val="dk1"/>
              </a:buClr>
              <a:buSzPts val="1800"/>
              <a:buChar char="■"/>
              <a:defRPr/>
            </a:lvl3pPr>
            <a:lvl4pPr marL="1828800" lvl="3" indent="-342900" algn="l">
              <a:spcBef>
                <a:spcPts val="1200"/>
              </a:spcBef>
              <a:spcAft>
                <a:spcPts val="0"/>
              </a:spcAft>
              <a:buClr>
                <a:schemeClr val="dk1"/>
              </a:buClr>
              <a:buSzPts val="1800"/>
              <a:buChar char="●"/>
              <a:defRPr/>
            </a:lvl4pPr>
            <a:lvl5pPr marL="2286000" lvl="4" indent="-342900" algn="l">
              <a:spcBef>
                <a:spcPts val="1200"/>
              </a:spcBef>
              <a:spcAft>
                <a:spcPts val="0"/>
              </a:spcAft>
              <a:buClr>
                <a:schemeClr val="dk1"/>
              </a:buClr>
              <a:buSzPts val="1800"/>
              <a:buChar char="○"/>
              <a:defRPr/>
            </a:lvl5pPr>
            <a:lvl6pPr marL="2743200" lvl="5" indent="-342900" algn="l">
              <a:spcBef>
                <a:spcPts val="1200"/>
              </a:spcBef>
              <a:spcAft>
                <a:spcPts val="0"/>
              </a:spcAft>
              <a:buClr>
                <a:schemeClr val="dk1"/>
              </a:buClr>
              <a:buSzPts val="1800"/>
              <a:buChar char="■"/>
              <a:defRPr/>
            </a:lvl6pPr>
            <a:lvl7pPr marL="3200400" lvl="6" indent="-342900" algn="l">
              <a:spcBef>
                <a:spcPts val="1200"/>
              </a:spcBef>
              <a:spcAft>
                <a:spcPts val="0"/>
              </a:spcAft>
              <a:buClr>
                <a:schemeClr val="dk1"/>
              </a:buClr>
              <a:buSzPts val="1800"/>
              <a:buChar char="●"/>
              <a:defRPr/>
            </a:lvl7pPr>
            <a:lvl8pPr marL="3657600" lvl="7" indent="-342900" algn="l">
              <a:spcBef>
                <a:spcPts val="1200"/>
              </a:spcBef>
              <a:spcAft>
                <a:spcPts val="0"/>
              </a:spcAft>
              <a:buClr>
                <a:schemeClr val="dk1"/>
              </a:buClr>
              <a:buSzPts val="1800"/>
              <a:buChar char="○"/>
              <a:defRPr/>
            </a:lvl8pPr>
            <a:lvl9pPr marL="4114800" lvl="8" indent="-342900" algn="l">
              <a:spcBef>
                <a:spcPts val="1200"/>
              </a:spcBef>
              <a:spcAft>
                <a:spcPts val="1200"/>
              </a:spcAft>
              <a:buClr>
                <a:schemeClr val="dk1"/>
              </a:buClr>
              <a:buSzPts val="1800"/>
              <a:buChar char="■"/>
              <a:defRPr/>
            </a:lvl9pPr>
          </a:lstStyle>
          <a:p>
            <a:endParaRPr/>
          </a:p>
        </p:txBody>
      </p:sp>
      <p:sp>
        <p:nvSpPr>
          <p:cNvPr id="63" name="Google Shape;63;p13"/>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txBody>
          <a:bodyPr/>
          <a:lstStyle/>
          <a:p>
            <a:endParaRPr lang="en-US"/>
          </a:p>
        </p:txBody>
      </p:sp>
      <p:sp>
        <p:nvSpPr>
          <p:cNvPr id="22" name="Google Shape;22;p4"/>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txBody>
          <a:bodyPr/>
          <a:lstStyle/>
          <a:p>
            <a:endParaRPr lang="en-US"/>
          </a:p>
        </p:txBody>
      </p:sp>
      <p:sp>
        <p:nvSpPr>
          <p:cNvPr id="23" name="Google Shape;23;p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4" name="Google Shape;24;p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9" name="Google Shape;29;p5"/>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0" name="Google Shape;30;p5"/>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1" name="Google Shape;3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9" name="Google Shape;39;p7"/>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43" name="Google Shape;43;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0"/>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53" name="Google Shape;5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57" name="Google Shape;5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marL="914400" lvl="1"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marL="1371600" lvl="2"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marL="1828800" lvl="3"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marL="2286000" lvl="4"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marL="2743200" lvl="5"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marL="3200400" lvl="6"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marL="3657600" lvl="7"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marL="4114800" lvl="8"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https://procurement.umbc.edu/our-staff/procurement-staff-assignment-sheet/"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hyperlink" Target="mailto:compliance@umbc.edu" TargetMode="External"/><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hyperlink" Target="https://procurement.umbc.edu/infoforumbcstaff/" TargetMode="External"/><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90A1B-8290-3662-C857-843C6E4F2C64}"/>
              </a:ext>
            </a:extLst>
          </p:cNvPr>
          <p:cNvSpPr>
            <a:spLocks noGrp="1"/>
          </p:cNvSpPr>
          <p:nvPr>
            <p:ph type="title"/>
          </p:nvPr>
        </p:nvSpPr>
        <p:spPr>
          <a:xfrm>
            <a:off x="311700" y="445025"/>
            <a:ext cx="8520600" cy="572700"/>
          </a:xfrm>
        </p:spPr>
        <p:txBody>
          <a:bodyPr wrap="square" anchor="ctr">
            <a:normAutofit/>
          </a:bodyPr>
          <a:lstStyle/>
          <a:p>
            <a:pPr>
              <a:lnSpc>
                <a:spcPct val="90000"/>
              </a:lnSpc>
              <a:defRPr sz="2800" b="1">
                <a:solidFill>
                  <a:srgbClr val="F6B500"/>
                </a:solidFill>
                <a:latin typeface="Arial"/>
              </a:defRPr>
            </a:pPr>
            <a:r>
              <a:rPr lang="en-US" sz="2800" b="1">
                <a:solidFill>
                  <a:srgbClr val="F6B500"/>
                </a:solidFill>
                <a:latin typeface="Arial"/>
              </a:rPr>
              <a:t>Welcome and Thank you for Joining Us Today</a:t>
            </a:r>
          </a:p>
        </p:txBody>
      </p:sp>
      <p:graphicFrame>
        <p:nvGraphicFramePr>
          <p:cNvPr id="5" name="Text Placeholder 2">
            <a:extLst>
              <a:ext uri="{FF2B5EF4-FFF2-40B4-BE49-F238E27FC236}">
                <a16:creationId xmlns:a16="http://schemas.microsoft.com/office/drawing/2014/main" id="{64441A21-AC90-F807-40B8-56DF172D54EB}"/>
              </a:ext>
            </a:extLst>
          </p:cNvPr>
          <p:cNvGraphicFramePr/>
          <p:nvPr>
            <p:extLst>
              <p:ext uri="{D42A27DB-BD31-4B8C-83A1-F6EECF244321}">
                <p14:modId xmlns:p14="http://schemas.microsoft.com/office/powerpoint/2010/main" val="2620784833"/>
              </p:ext>
            </p:extLst>
          </p:nvPr>
        </p:nvGraphicFramePr>
        <p:xfrm>
          <a:off x="311700" y="1208225"/>
          <a:ext cx="8520600" cy="3264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0" y="4305146"/>
            <a:ext cx="9034272" cy="78349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1</a:t>
            </a:r>
          </a:p>
        </p:txBody>
      </p:sp>
      <p:sp>
        <p:nvSpPr>
          <p:cNvPr id="14" name="Rectangle 13"/>
          <p:cNvSpPr/>
          <p:nvPr/>
        </p:nvSpPr>
        <p:spPr>
          <a:xfrm>
            <a:off x="502920" y="1054301"/>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521580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0"/>
        <p:cNvGrpSpPr/>
        <p:nvPr/>
      </p:nvGrpSpPr>
      <p:grpSpPr>
        <a:xfrm>
          <a:off x="0" y="0"/>
          <a:ext cx="0" cy="0"/>
          <a:chOff x="0" y="0"/>
          <a:chExt cx="0" cy="0"/>
        </a:xfrm>
      </p:grpSpPr>
      <p:sp>
        <p:nvSpPr>
          <p:cNvPr id="191" name="Google Shape;191;p24"/>
          <p:cNvSpPr txBox="1">
            <a:spLocks noGrp="1"/>
          </p:cNvSpPr>
          <p:nvPr>
            <p:ph type="title"/>
          </p:nvPr>
        </p:nvSpPr>
        <p:spPr>
          <a:xfrm>
            <a:off x="311700" y="445025"/>
            <a:ext cx="8520600" cy="572700"/>
          </a:xfrm>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Calibri"/>
              <a:buNone/>
              <a:defRPr sz="2800" b="1">
                <a:solidFill>
                  <a:srgbClr val="F6B500"/>
                </a:solidFill>
                <a:latin typeface="Arial"/>
              </a:defRPr>
            </a:pPr>
            <a:r>
              <a:rPr lang="en-US" sz="2600" b="1" dirty="0">
                <a:solidFill>
                  <a:srgbClr val="F6B500"/>
                </a:solidFill>
                <a:latin typeface="Arial"/>
              </a:rPr>
              <a:t>Small Procurement Orders</a:t>
            </a:r>
            <a:br>
              <a:rPr lang="en-US" sz="1700" dirty="0"/>
            </a:br>
            <a:r>
              <a:rPr lang="en-US" sz="2600" b="1" dirty="0">
                <a:solidFill>
                  <a:srgbClr val="F6B500"/>
                </a:solidFill>
                <a:latin typeface="Arial"/>
              </a:rPr>
              <a:t>Under $25,000</a:t>
            </a:r>
          </a:p>
        </p:txBody>
      </p:sp>
      <p:sp>
        <p:nvSpPr>
          <p:cNvPr id="192" name="Google Shape;192;p24"/>
          <p:cNvSpPr txBox="1">
            <a:spLocks noGrp="1"/>
          </p:cNvSpPr>
          <p:nvPr>
            <p:ph type="body" idx="4294967295"/>
          </p:nvPr>
        </p:nvSpPr>
        <p:spPr>
          <a:xfrm>
            <a:off x="310896" y="1274136"/>
            <a:ext cx="8732520" cy="3345949"/>
          </a:xfrm>
          <a:prstGeom prst="rect">
            <a:avLst/>
          </a:prstGeom>
          <a:noFill/>
          <a:ln>
            <a:noFill/>
          </a:ln>
        </p:spPr>
        <p:txBody>
          <a:bodyPr spcFirstLastPara="1" wrap="square" lIns="91425" tIns="45700" rIns="91425" bIns="45700" anchor="t" anchorCtr="0">
            <a:normAutofit fontScale="85000" lnSpcReduction="10000"/>
          </a:bodyPr>
          <a:lstStyle/>
          <a:p>
            <a:pPr marL="457200" lvl="0" indent="-368935" algn="l" rtl="0">
              <a:lnSpc>
                <a:spcPct val="105000"/>
              </a:lnSpc>
              <a:spcBef>
                <a:spcPts val="0"/>
              </a:spcBef>
              <a:spcAft>
                <a:spcPts val="0"/>
              </a:spcAft>
              <a:buClr>
                <a:srgbClr val="000000"/>
              </a:buClr>
              <a:buSzPct val="100000"/>
              <a:buChar char="●"/>
              <a:defRPr sz="1600">
                <a:solidFill>
                  <a:srgbClr val="000000"/>
                </a:solidFill>
                <a:latin typeface="Arial"/>
              </a:defRPr>
            </a:pPr>
            <a:r>
              <a:rPr lang="en" sz="1700" dirty="0">
                <a:solidFill>
                  <a:srgbClr val="000000"/>
                </a:solidFill>
                <a:latin typeface="Arial"/>
              </a:rPr>
              <a:t>Procurements that may be conducted using informal methods, such as telephone or written quotes, without the requirement for formal competitive sealed bidding.</a:t>
            </a:r>
            <a:endParaRPr lang="en-US" sz="1700" dirty="0">
              <a:solidFill>
                <a:srgbClr val="000000"/>
              </a:solidFill>
            </a:endParaRPr>
          </a:p>
          <a:p>
            <a:pPr marL="0" lvl="0" indent="0" algn="l" rtl="0">
              <a:lnSpc>
                <a:spcPct val="105000"/>
              </a:lnSpc>
              <a:spcBef>
                <a:spcPts val="0"/>
              </a:spcBef>
              <a:spcAft>
                <a:spcPts val="0"/>
              </a:spcAft>
              <a:buClr>
                <a:schemeClr val="dk1"/>
              </a:buClr>
              <a:buSzPct val="100000"/>
              <a:buNone/>
              <a:defRPr sz="1600">
                <a:solidFill>
                  <a:srgbClr val="000000"/>
                </a:solidFill>
                <a:latin typeface="Arial"/>
              </a:defRPr>
            </a:pPr>
            <a:endParaRPr lang="en-US" sz="2600" dirty="0"/>
          </a:p>
          <a:p>
            <a:pPr marL="457200" lvl="0" indent="-379730" algn="l" rtl="0">
              <a:lnSpc>
                <a:spcPct val="105000"/>
              </a:lnSpc>
              <a:spcBef>
                <a:spcPts val="0"/>
              </a:spcBef>
              <a:spcAft>
                <a:spcPts val="0"/>
              </a:spcAft>
              <a:buClr>
                <a:srgbClr val="000000"/>
              </a:buClr>
              <a:buSzPct val="100000"/>
              <a:buChar char="●"/>
              <a:defRPr sz="1600">
                <a:solidFill>
                  <a:srgbClr val="000000"/>
                </a:solidFill>
                <a:latin typeface="Arial"/>
              </a:defRPr>
            </a:pPr>
            <a:r>
              <a:rPr lang="en" sz="1700" dirty="0">
                <a:solidFill>
                  <a:srgbClr val="000000"/>
                </a:solidFill>
                <a:latin typeface="Arial"/>
              </a:rPr>
              <a:t>Three types of procurement methods:</a:t>
            </a:r>
            <a:endParaRPr lang="en-US" sz="1700" dirty="0"/>
          </a:p>
          <a:p>
            <a:pPr marL="742950" lvl="1" indent="-258037" algn="l" rtl="0">
              <a:lnSpc>
                <a:spcPct val="105000"/>
              </a:lnSpc>
              <a:spcBef>
                <a:spcPts val="400"/>
              </a:spcBef>
              <a:spcAft>
                <a:spcPts val="0"/>
              </a:spcAft>
              <a:buClr>
                <a:srgbClr val="000000"/>
              </a:buClr>
              <a:buSzPct val="100000"/>
              <a:buChar char="○"/>
              <a:defRPr sz="1600">
                <a:solidFill>
                  <a:srgbClr val="000000"/>
                </a:solidFill>
                <a:latin typeface="Arial"/>
              </a:defRPr>
            </a:pPr>
            <a:r>
              <a:rPr lang="en" sz="1700" b="1" u="sng" dirty="0">
                <a:solidFill>
                  <a:srgbClr val="000000"/>
                </a:solidFill>
                <a:latin typeface="Arial"/>
              </a:rPr>
              <a:t>Purchase Orders (POs): </a:t>
            </a:r>
            <a:r>
              <a:rPr lang="en" sz="1700" dirty="0">
                <a:solidFill>
                  <a:srgbClr val="000000"/>
                </a:solidFill>
                <a:latin typeface="Arial"/>
              </a:rPr>
              <a:t>used for one-time purchases that required no modifications. Examples include, but not limited to, equipment, subscription, one-time maintenance, and goods.</a:t>
            </a:r>
          </a:p>
          <a:p>
            <a:pPr marL="484913" lvl="1" indent="0" algn="l" rtl="0">
              <a:lnSpc>
                <a:spcPct val="105000"/>
              </a:lnSpc>
              <a:spcBef>
                <a:spcPts val="400"/>
              </a:spcBef>
              <a:spcAft>
                <a:spcPts val="0"/>
              </a:spcAft>
              <a:buClr>
                <a:srgbClr val="000000"/>
              </a:buClr>
              <a:buSzPct val="100000"/>
              <a:buNone/>
              <a:defRPr sz="1600">
                <a:solidFill>
                  <a:srgbClr val="000000"/>
                </a:solidFill>
                <a:latin typeface="Arial"/>
              </a:defRPr>
            </a:pPr>
            <a:endParaRPr lang="en-US" sz="1700" dirty="0"/>
          </a:p>
          <a:p>
            <a:pPr marL="742950" lvl="1" indent="-258037" algn="l" rtl="0">
              <a:lnSpc>
                <a:spcPct val="105000"/>
              </a:lnSpc>
              <a:spcBef>
                <a:spcPts val="400"/>
              </a:spcBef>
              <a:spcAft>
                <a:spcPts val="0"/>
              </a:spcAft>
              <a:buClr>
                <a:srgbClr val="000000"/>
              </a:buClr>
              <a:buSzPct val="100000"/>
              <a:buChar char="○"/>
              <a:defRPr sz="1600">
                <a:solidFill>
                  <a:srgbClr val="000000"/>
                </a:solidFill>
                <a:latin typeface="Arial"/>
              </a:defRPr>
            </a:pPr>
            <a:r>
              <a:rPr lang="en" sz="1700" b="1" u="sng" dirty="0">
                <a:solidFill>
                  <a:srgbClr val="000000"/>
                </a:solidFill>
                <a:latin typeface="Arial"/>
              </a:rPr>
              <a:t>Contracts</a:t>
            </a:r>
            <a:r>
              <a:rPr lang="en" sz="1700" b="1" dirty="0">
                <a:solidFill>
                  <a:srgbClr val="000000"/>
                </a:solidFill>
                <a:latin typeface="Arial"/>
              </a:rPr>
              <a:t>:</a:t>
            </a:r>
            <a:r>
              <a:rPr lang="en" sz="1700" dirty="0">
                <a:solidFill>
                  <a:srgbClr val="000000"/>
                </a:solidFill>
                <a:latin typeface="Arial"/>
              </a:rPr>
              <a:t> used when the procurement involves ongoing services, recurring requirements, may need modifications, higher risk, terms and conditions that must be negotiated, or when a formal agreement is necessary to outline performance expectations, deliverables and timelines.</a:t>
            </a:r>
          </a:p>
          <a:p>
            <a:pPr marL="484913" lvl="1" indent="0" algn="l" rtl="0">
              <a:lnSpc>
                <a:spcPct val="105000"/>
              </a:lnSpc>
              <a:spcBef>
                <a:spcPts val="400"/>
              </a:spcBef>
              <a:spcAft>
                <a:spcPts val="0"/>
              </a:spcAft>
              <a:buClr>
                <a:srgbClr val="000000"/>
              </a:buClr>
              <a:buSzPct val="100000"/>
              <a:buNone/>
              <a:defRPr sz="1600">
                <a:solidFill>
                  <a:srgbClr val="000000"/>
                </a:solidFill>
                <a:latin typeface="Arial"/>
              </a:defRPr>
            </a:pPr>
            <a:endParaRPr lang="en-US" sz="1700" dirty="0"/>
          </a:p>
          <a:p>
            <a:pPr marL="742950" lvl="1" indent="-258037" algn="l" rtl="0">
              <a:lnSpc>
                <a:spcPct val="105000"/>
              </a:lnSpc>
              <a:spcBef>
                <a:spcPts val="400"/>
              </a:spcBef>
              <a:spcAft>
                <a:spcPts val="0"/>
              </a:spcAft>
              <a:buClr>
                <a:srgbClr val="000000"/>
              </a:buClr>
              <a:buSzPct val="100000"/>
              <a:buChar char="○"/>
              <a:defRPr sz="1600">
                <a:solidFill>
                  <a:srgbClr val="000000"/>
                </a:solidFill>
                <a:latin typeface="Arial"/>
              </a:defRPr>
            </a:pPr>
            <a:r>
              <a:rPr lang="en" sz="1700" b="1" i="0" u="sng" strike="noStrike" cap="none" dirty="0">
                <a:solidFill>
                  <a:srgbClr val="000000"/>
                </a:solidFill>
                <a:latin typeface="Arial"/>
                <a:ea typeface="Calibri"/>
                <a:cs typeface="Calibri"/>
                <a:sym typeface="Calibri"/>
              </a:rPr>
              <a:t>Purchasing Card (P-</a:t>
            </a:r>
            <a:r>
              <a:rPr lang="en" sz="1700" b="1" u="sng" dirty="0">
                <a:solidFill>
                  <a:srgbClr val="000000"/>
                </a:solidFill>
                <a:latin typeface="Arial"/>
              </a:rPr>
              <a:t>c</a:t>
            </a:r>
            <a:r>
              <a:rPr lang="en" sz="1700" b="1" i="0" u="sng" strike="noStrike" cap="none" dirty="0">
                <a:solidFill>
                  <a:srgbClr val="000000"/>
                </a:solidFill>
                <a:latin typeface="Arial"/>
                <a:ea typeface="Calibri"/>
                <a:cs typeface="Calibri"/>
                <a:sym typeface="Calibri"/>
              </a:rPr>
              <a:t>ard): </a:t>
            </a:r>
            <a:r>
              <a:rPr lang="en" sz="1700" b="0" i="0" u="none" strike="noStrike" cap="none" dirty="0">
                <a:solidFill>
                  <a:srgbClr val="000000"/>
                </a:solidFill>
                <a:latin typeface="Arial"/>
                <a:ea typeface="Calibri"/>
                <a:cs typeface="Calibri"/>
                <a:sym typeface="Calibri"/>
              </a:rPr>
              <a:t>Preferred for small purchases less than $5k and not provided by through PAW punchout (e.g. Amazon, Lowe</a:t>
            </a:r>
            <a:r>
              <a:rPr lang="en" sz="1700" dirty="0">
                <a:solidFill>
                  <a:srgbClr val="000000"/>
                </a:solidFill>
                <a:latin typeface="Arial"/>
              </a:rPr>
              <a:t>’s, Dell)</a:t>
            </a:r>
            <a:r>
              <a:rPr lang="en" sz="1700" b="0" i="0" u="none" strike="noStrike" cap="none" dirty="0">
                <a:solidFill>
                  <a:srgbClr val="000000"/>
                </a:solidFill>
                <a:latin typeface="Arial"/>
                <a:ea typeface="Calibri"/>
                <a:cs typeface="Calibri"/>
                <a:sym typeface="Calibri"/>
              </a:rPr>
              <a:t>.</a:t>
            </a:r>
            <a:endParaRPr lang="en-US" sz="1700" dirty="0"/>
          </a:p>
        </p:txBody>
      </p:sp>
      <p:sp>
        <p:nvSpPr>
          <p:cNvPr id="196" name="Rectangle 195"/>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7" name="Rectangle 196"/>
          <p:cNvSpPr/>
          <p:nvPr/>
        </p:nvSpPr>
        <p:spPr>
          <a:xfrm flipV="1">
            <a:off x="54864" y="4876496"/>
            <a:ext cx="9034272" cy="248716"/>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9" name="Rectangle 198"/>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0" name="TextBox 199"/>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12</a:t>
            </a:r>
          </a:p>
        </p:txBody>
      </p:sp>
      <p:sp>
        <p:nvSpPr>
          <p:cNvPr id="201" name="Rectangle 200"/>
          <p:cNvSpPr/>
          <p:nvPr/>
        </p:nvSpPr>
        <p:spPr>
          <a:xfrm>
            <a:off x="502920" y="1054301"/>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7"/>
        <p:cNvGrpSpPr/>
        <p:nvPr/>
      </p:nvGrpSpPr>
      <p:grpSpPr>
        <a:xfrm>
          <a:off x="0" y="0"/>
          <a:ext cx="0" cy="0"/>
          <a:chOff x="0" y="0"/>
          <a:chExt cx="0" cy="0"/>
        </a:xfrm>
      </p:grpSpPr>
      <p:sp>
        <p:nvSpPr>
          <p:cNvPr id="198" name="Google Shape;198;p25"/>
          <p:cNvSpPr txBox="1">
            <a:spLocks noGrp="1"/>
          </p:cNvSpPr>
          <p:nvPr>
            <p:ph type="title"/>
          </p:nvPr>
        </p:nvSpPr>
        <p:spPr>
          <a:xfrm>
            <a:off x="311700" y="277091"/>
            <a:ext cx="8520600" cy="630382"/>
          </a:xfrm>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Calibri"/>
              <a:buNone/>
              <a:defRPr sz="2800" b="1">
                <a:solidFill>
                  <a:srgbClr val="F6B500"/>
                </a:solidFill>
                <a:latin typeface="Arial"/>
              </a:defRPr>
            </a:pPr>
            <a:r>
              <a:rPr lang="en-US" sz="2700" b="1" dirty="0">
                <a:solidFill>
                  <a:srgbClr val="F6B500"/>
                </a:solidFill>
                <a:latin typeface="Arial"/>
              </a:rPr>
              <a:t>Small Procurement Orders</a:t>
            </a:r>
            <a:br>
              <a:rPr lang="en-US" sz="1700" dirty="0"/>
            </a:br>
            <a:endParaRPr lang="en-US" sz="1700" dirty="0"/>
          </a:p>
        </p:txBody>
      </p:sp>
      <p:sp>
        <p:nvSpPr>
          <p:cNvPr id="203" name="Google Shape;199;p25"/>
          <p:cNvSpPr txBox="1">
            <a:spLocks noGrp="1"/>
          </p:cNvSpPr>
          <p:nvPr>
            <p:ph type="body" idx="4294967295"/>
          </p:nvPr>
        </p:nvSpPr>
        <p:spPr>
          <a:xfrm>
            <a:off x="311700" y="1208225"/>
            <a:ext cx="8520600" cy="3264408"/>
          </a:xfrm>
        </p:spPr>
        <p:txBody>
          <a:bodyPr spcFirstLastPara="1" lIns="91425" tIns="45700" rIns="91425" bIns="45700" anchor="t" anchorCtr="0">
            <a:normAutofit fontScale="92500" lnSpcReduction="10000"/>
          </a:bodyPr>
          <a:lstStyle/>
          <a:p>
            <a:pPr marL="342900" lvl="0" indent="-342900">
              <a:spcAft>
                <a:spcPts val="600"/>
              </a:spcAft>
              <a:buClr>
                <a:srgbClr val="000000"/>
              </a:buClr>
              <a:buSzPts val="2400"/>
              <a:buFont typeface="Arial"/>
              <a:buChar char="●"/>
              <a:defRPr sz="1600">
                <a:solidFill>
                  <a:srgbClr val="000000"/>
                </a:solidFill>
                <a:latin typeface="Arial"/>
              </a:defRPr>
            </a:pPr>
            <a:r>
              <a:rPr lang="en-US" sz="1600" b="0" i="0" u="none" strike="noStrike" cap="none" dirty="0">
                <a:solidFill>
                  <a:srgbClr val="000000"/>
                </a:solidFill>
                <a:latin typeface="Arial"/>
              </a:rPr>
              <a:t>Minimum information and/or documentation needed:</a:t>
            </a:r>
          </a:p>
          <a:p>
            <a:pPr marL="1143000" lvl="2" indent="-234950">
              <a:spcAft>
                <a:spcPts val="600"/>
              </a:spcAft>
              <a:buClr>
                <a:srgbClr val="000000"/>
              </a:buClr>
              <a:buSzPts val="1800"/>
              <a:buFont typeface="Arial"/>
              <a:buChar char="■"/>
              <a:defRPr sz="1600">
                <a:solidFill>
                  <a:srgbClr val="000000"/>
                </a:solidFill>
                <a:latin typeface="Arial"/>
              </a:defRPr>
            </a:pPr>
            <a:r>
              <a:rPr lang="en-US" sz="1600" b="0" i="0" u="none" strike="noStrike" cap="none" dirty="0">
                <a:solidFill>
                  <a:srgbClr val="000000"/>
                </a:solidFill>
                <a:latin typeface="Arial"/>
              </a:rPr>
              <a:t>Scope of Work</a:t>
            </a:r>
          </a:p>
          <a:p>
            <a:pPr marL="1143000" lvl="2" indent="-234950">
              <a:spcAft>
                <a:spcPts val="600"/>
              </a:spcAft>
              <a:buClr>
                <a:srgbClr val="000000"/>
              </a:buClr>
              <a:buSzPts val="1800"/>
              <a:buFont typeface="Arial"/>
              <a:buChar char="■"/>
              <a:defRPr sz="1600">
                <a:solidFill>
                  <a:srgbClr val="000000"/>
                </a:solidFill>
                <a:latin typeface="Arial"/>
              </a:defRPr>
            </a:pPr>
            <a:r>
              <a:rPr lang="en-US" sz="1600" b="0" i="0" u="none" strike="noStrike" cap="none" dirty="0">
                <a:solidFill>
                  <a:srgbClr val="000000"/>
                </a:solidFill>
                <a:latin typeface="Arial"/>
              </a:rPr>
              <a:t>Supplier Quote or Proposal</a:t>
            </a:r>
          </a:p>
          <a:p>
            <a:pPr marL="1143000" lvl="2" indent="-234950">
              <a:spcAft>
                <a:spcPts val="600"/>
              </a:spcAft>
              <a:buClr>
                <a:srgbClr val="000000"/>
              </a:buClr>
              <a:buSzPts val="1800"/>
              <a:buFont typeface="Arial"/>
              <a:buChar char="■"/>
              <a:defRPr sz="1600">
                <a:solidFill>
                  <a:srgbClr val="000000"/>
                </a:solidFill>
                <a:latin typeface="Arial"/>
              </a:defRPr>
            </a:pPr>
            <a:r>
              <a:rPr lang="en-US" sz="1600" b="0" i="0" u="none" strike="noStrike" cap="none" dirty="0">
                <a:solidFill>
                  <a:srgbClr val="000000"/>
                </a:solidFill>
                <a:latin typeface="Arial"/>
              </a:rPr>
              <a:t>Terms and Conditions, if applicable</a:t>
            </a:r>
          </a:p>
          <a:p>
            <a:pPr marL="1143000" lvl="2" indent="-234950">
              <a:spcAft>
                <a:spcPts val="600"/>
              </a:spcAft>
              <a:buClr>
                <a:srgbClr val="000000"/>
              </a:buClr>
              <a:buSzPts val="1800"/>
              <a:buFont typeface="Arial"/>
              <a:buChar char="■"/>
              <a:defRPr sz="1600">
                <a:solidFill>
                  <a:srgbClr val="000000"/>
                </a:solidFill>
                <a:latin typeface="Arial"/>
              </a:defRPr>
            </a:pPr>
            <a:r>
              <a:rPr lang="en-US" sz="1600" b="0" i="0" u="none" strike="noStrike" cap="none" dirty="0">
                <a:solidFill>
                  <a:srgbClr val="000000"/>
                </a:solidFill>
                <a:latin typeface="Arial"/>
              </a:rPr>
              <a:t>Price comparison or multiple quotes, if applicable </a:t>
            </a:r>
          </a:p>
          <a:p>
            <a:pPr marL="1143000" lvl="2" indent="-234950">
              <a:spcAft>
                <a:spcPts val="600"/>
              </a:spcAft>
              <a:buClr>
                <a:srgbClr val="000000"/>
              </a:buClr>
              <a:buSzPts val="1800"/>
              <a:buFont typeface="Arial"/>
              <a:buChar char="■"/>
              <a:defRPr sz="1600">
                <a:solidFill>
                  <a:srgbClr val="000000"/>
                </a:solidFill>
                <a:latin typeface="Arial"/>
              </a:defRPr>
            </a:pPr>
            <a:r>
              <a:rPr lang="en-US" sz="1600" b="0" i="0" u="none" strike="noStrike" cap="none" dirty="0">
                <a:solidFill>
                  <a:srgbClr val="000000"/>
                </a:solidFill>
                <a:latin typeface="Arial"/>
              </a:rPr>
              <a:t>Approved meal policy form, if applicable</a:t>
            </a:r>
          </a:p>
          <a:p>
            <a:pPr marL="1143000" lvl="2" indent="-234950">
              <a:spcAft>
                <a:spcPts val="600"/>
              </a:spcAft>
              <a:buClr>
                <a:srgbClr val="000000"/>
              </a:buClr>
              <a:buSzPts val="1800"/>
              <a:buFont typeface="Arial"/>
              <a:buChar char="■"/>
              <a:defRPr sz="1600">
                <a:solidFill>
                  <a:srgbClr val="000000"/>
                </a:solidFill>
                <a:latin typeface="Arial"/>
              </a:defRPr>
            </a:pPr>
            <a:r>
              <a:rPr lang="en-US" sz="1600" b="0" i="0" u="none" strike="noStrike" cap="none" dirty="0">
                <a:solidFill>
                  <a:srgbClr val="000000"/>
                </a:solidFill>
                <a:latin typeface="Arial"/>
              </a:rPr>
              <a:t>Emails for approval for compliance purposes, if applicable</a:t>
            </a:r>
          </a:p>
          <a:p>
            <a:pPr marL="0" lvl="2" indent="0">
              <a:spcAft>
                <a:spcPts val="600"/>
              </a:spcAft>
              <a:buClr>
                <a:srgbClr val="000000"/>
              </a:buClr>
              <a:buSzPts val="2400"/>
              <a:buFont typeface="Arial"/>
              <a:buNone/>
              <a:defRPr sz="1600">
                <a:solidFill>
                  <a:srgbClr val="000000"/>
                </a:solidFill>
                <a:latin typeface="Arial"/>
              </a:defRPr>
            </a:pPr>
            <a:endParaRPr lang="en-US" sz="1300" b="0" i="0" u="none" strike="noStrike" cap="none" dirty="0">
              <a:solidFill>
                <a:schemeClr val="accent1"/>
              </a:solidFill>
            </a:endParaRPr>
          </a:p>
          <a:p>
            <a:pPr marL="342900" lvl="0" indent="-342900">
              <a:spcAft>
                <a:spcPts val="600"/>
              </a:spcAft>
              <a:buClr>
                <a:srgbClr val="000000"/>
              </a:buClr>
              <a:buSzPts val="2400"/>
              <a:buFont typeface="Arial"/>
              <a:buChar char="●"/>
              <a:defRPr sz="1600">
                <a:solidFill>
                  <a:srgbClr val="000000"/>
                </a:solidFill>
                <a:latin typeface="Arial"/>
              </a:defRPr>
            </a:pPr>
            <a:r>
              <a:rPr lang="en-US" sz="1600" b="0" i="0" u="none" strike="noStrike" cap="none" dirty="0">
                <a:solidFill>
                  <a:srgbClr val="000000"/>
                </a:solidFill>
                <a:latin typeface="Arial"/>
              </a:rPr>
              <a:t>P-card transactions must comply with the documentation requirements outlined in the P-card User Manual.</a:t>
            </a:r>
          </a:p>
        </p:txBody>
      </p:sp>
      <p:sp>
        <p:nvSpPr>
          <p:cNvPr id="207" name="Rectangle 206"/>
          <p:cNvSpPr/>
          <p:nvPr/>
        </p:nvSpPr>
        <p:spPr>
          <a:xfrm>
            <a:off x="54864" y="73264"/>
            <a:ext cx="9034272" cy="4832604"/>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8" name="Rectangle 207"/>
          <p:cNvSpPr/>
          <p:nvPr/>
        </p:nvSpPr>
        <p:spPr>
          <a:xfrm>
            <a:off x="54864" y="4942332"/>
            <a:ext cx="9034272" cy="201168"/>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0" name="Rectangle 209"/>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1" name="TextBox 210"/>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13</a:t>
            </a:r>
          </a:p>
        </p:txBody>
      </p:sp>
      <p:sp>
        <p:nvSpPr>
          <p:cNvPr id="212" name="Rectangle 211"/>
          <p:cNvSpPr/>
          <p:nvPr/>
        </p:nvSpPr>
        <p:spPr>
          <a:xfrm>
            <a:off x="502920" y="944049"/>
            <a:ext cx="8138160" cy="2286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4"/>
        <p:cNvGrpSpPr/>
        <p:nvPr/>
      </p:nvGrpSpPr>
      <p:grpSpPr>
        <a:xfrm>
          <a:off x="0" y="0"/>
          <a:ext cx="0" cy="0"/>
          <a:chOff x="0" y="0"/>
          <a:chExt cx="0" cy="0"/>
        </a:xfrm>
      </p:grpSpPr>
      <p:sp>
        <p:nvSpPr>
          <p:cNvPr id="205" name="Google Shape;205;p26"/>
          <p:cNvSpPr txBox="1">
            <a:spLocks noGrp="1"/>
          </p:cNvSpPr>
          <p:nvPr>
            <p:ph type="title"/>
          </p:nvPr>
        </p:nvSpPr>
        <p:spPr>
          <a:xfrm>
            <a:off x="311700" y="321291"/>
            <a:ext cx="8520600" cy="572700"/>
          </a:xfrm>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ct val="157142"/>
              <a:buFont typeface="Arial"/>
              <a:buNone/>
              <a:defRPr sz="2800" b="1">
                <a:solidFill>
                  <a:srgbClr val="F6B500"/>
                </a:solidFill>
                <a:latin typeface="Arial"/>
              </a:defRPr>
            </a:pPr>
            <a:br>
              <a:rPr lang="en-US" sz="2400" dirty="0"/>
            </a:br>
            <a:r>
              <a:rPr lang="en-US" sz="2400" b="1" dirty="0">
                <a:solidFill>
                  <a:srgbClr val="F6B500"/>
                </a:solidFill>
                <a:latin typeface="Arial"/>
              </a:rPr>
              <a:t>Simplified Procurement Limit</a:t>
            </a:r>
            <a:br>
              <a:rPr lang="en-US" sz="2400" dirty="0"/>
            </a:br>
            <a:r>
              <a:rPr lang="en-US" sz="2400" b="1" i="0" u="sng" strike="noStrike" cap="none" dirty="0">
                <a:solidFill>
                  <a:srgbClr val="F6B500"/>
                </a:solidFill>
                <a:latin typeface="Arial"/>
              </a:rPr>
              <a:t>Requests Over $25,000 to $200,000</a:t>
            </a:r>
            <a:br>
              <a:rPr lang="en-US" sz="2400" b="0" i="0" u="none" strike="noStrike" cap="none" dirty="0"/>
            </a:br>
            <a:endParaRPr lang="en-US" sz="2400" dirty="0"/>
          </a:p>
        </p:txBody>
      </p:sp>
      <p:graphicFrame>
        <p:nvGraphicFramePr>
          <p:cNvPr id="214" name="Google Shape;206;p26">
            <a:extLst>
              <a:ext uri="{FF2B5EF4-FFF2-40B4-BE49-F238E27FC236}">
                <a16:creationId xmlns:a16="http://schemas.microsoft.com/office/drawing/2014/main" id="{41D4E97E-9358-4AB4-699D-7F6ABE309598}"/>
              </a:ext>
            </a:extLst>
          </p:cNvPr>
          <p:cNvGraphicFramePr/>
          <p:nvPr>
            <p:extLst>
              <p:ext uri="{D42A27DB-BD31-4B8C-83A1-F6EECF244321}">
                <p14:modId xmlns:p14="http://schemas.microsoft.com/office/powerpoint/2010/main" val="1075044933"/>
              </p:ext>
            </p:extLst>
          </p:nvPr>
        </p:nvGraphicFramePr>
        <p:xfrm>
          <a:off x="311700" y="1407886"/>
          <a:ext cx="8520600" cy="31501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8" name="Rectangle 217"/>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9" name="Rectangle 218"/>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1" name="Rectangle 220"/>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2" name="TextBox 221"/>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14</a:t>
            </a:r>
          </a:p>
        </p:txBody>
      </p:sp>
      <p:sp>
        <p:nvSpPr>
          <p:cNvPr id="223" name="Rectangle 222"/>
          <p:cNvSpPr/>
          <p:nvPr/>
        </p:nvSpPr>
        <p:spPr>
          <a:xfrm>
            <a:off x="502920" y="1054301"/>
            <a:ext cx="8138160" cy="2286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11"/>
        <p:cNvGrpSpPr/>
        <p:nvPr/>
      </p:nvGrpSpPr>
      <p:grpSpPr>
        <a:xfrm>
          <a:off x="0" y="0"/>
          <a:ext cx="0" cy="0"/>
          <a:chOff x="0" y="0"/>
          <a:chExt cx="0" cy="0"/>
        </a:xfrm>
      </p:grpSpPr>
      <p:sp>
        <p:nvSpPr>
          <p:cNvPr id="212" name="Google Shape;212;p27"/>
          <p:cNvSpPr txBox="1">
            <a:spLocks noGrp="1"/>
          </p:cNvSpPr>
          <p:nvPr>
            <p:ph type="body" idx="1"/>
          </p:nvPr>
        </p:nvSpPr>
        <p:spPr>
          <a:xfrm>
            <a:off x="411480" y="963434"/>
            <a:ext cx="8229600" cy="3757000"/>
          </a:xfrm>
          <a:prstGeom prst="rect">
            <a:avLst/>
          </a:prstGeom>
          <a:noFill/>
          <a:ln>
            <a:noFill/>
          </a:ln>
        </p:spPr>
        <p:txBody>
          <a:bodyPr spcFirstLastPara="1" wrap="square" lIns="91425" tIns="45700" rIns="91425" bIns="45700" anchor="t" anchorCtr="0">
            <a:normAutofit/>
          </a:bodyPr>
          <a:lstStyle/>
          <a:p>
            <a:pPr marL="0" lvl="0" indent="0" algn="just" rtl="0">
              <a:spcBef>
                <a:spcPts val="480"/>
              </a:spcBef>
              <a:spcAft>
                <a:spcPts val="0"/>
              </a:spcAft>
              <a:buNone/>
              <a:defRPr sz="1600">
                <a:solidFill>
                  <a:srgbClr val="000000"/>
                </a:solidFill>
                <a:latin typeface="Arial"/>
              </a:defRPr>
            </a:pPr>
            <a:r>
              <a:rPr lang="en" sz="1400" dirty="0">
                <a:solidFill>
                  <a:srgbClr val="000000"/>
                </a:solidFill>
                <a:latin typeface="Arial"/>
              </a:rPr>
              <a:t>An IFB is a formal competitive procurement method used to solicit bids from qualified suppliers when the requirements are clearly defined.</a:t>
            </a:r>
            <a:endParaRPr lang="en-US" sz="1400" dirty="0">
              <a:solidFill>
                <a:srgbClr val="000000"/>
              </a:solidFill>
            </a:endParaRPr>
          </a:p>
          <a:p>
            <a:pPr marL="342900" lvl="0" indent="-320040" algn="just" rtl="0">
              <a:spcBef>
                <a:spcPts val="480"/>
              </a:spcBef>
              <a:spcAft>
                <a:spcPts val="0"/>
              </a:spcAft>
              <a:buClr>
                <a:srgbClr val="000000"/>
              </a:buClr>
              <a:buSzPct val="100000"/>
              <a:buChar char="●"/>
              <a:defRPr sz="1600">
                <a:solidFill>
                  <a:srgbClr val="000000"/>
                </a:solidFill>
                <a:latin typeface="Arial"/>
              </a:defRPr>
            </a:pPr>
            <a:r>
              <a:rPr lang="en" sz="1400" dirty="0">
                <a:solidFill>
                  <a:srgbClr val="000000"/>
                </a:solidFill>
                <a:latin typeface="Arial"/>
              </a:rPr>
              <a:t>Process:</a:t>
            </a:r>
            <a:endParaRPr sz="1400" dirty="0">
              <a:solidFill>
                <a:srgbClr val="000000"/>
              </a:solidFill>
            </a:endParaRPr>
          </a:p>
          <a:p>
            <a:pPr marL="742950" lvl="1" indent="-266700" algn="just" rtl="0">
              <a:spcBef>
                <a:spcPts val="400"/>
              </a:spcBef>
              <a:spcAft>
                <a:spcPts val="0"/>
              </a:spcAft>
              <a:buClr>
                <a:srgbClr val="000000"/>
              </a:buClr>
              <a:buSzPct val="100000"/>
              <a:buChar char="○"/>
              <a:defRPr sz="1600">
                <a:solidFill>
                  <a:srgbClr val="000000"/>
                </a:solidFill>
                <a:latin typeface="Arial"/>
              </a:defRPr>
            </a:pPr>
            <a:r>
              <a:rPr lang="en" sz="1400" dirty="0">
                <a:solidFill>
                  <a:srgbClr val="000000"/>
                </a:solidFill>
                <a:latin typeface="Arial"/>
              </a:rPr>
              <a:t>Public advertisement</a:t>
            </a:r>
            <a:endParaRPr sz="1400" dirty="0">
              <a:solidFill>
                <a:srgbClr val="000000"/>
              </a:solidFill>
            </a:endParaRPr>
          </a:p>
          <a:p>
            <a:pPr marL="742950" lvl="1" indent="-266700" algn="just" rtl="0">
              <a:spcBef>
                <a:spcPts val="400"/>
              </a:spcBef>
              <a:spcAft>
                <a:spcPts val="0"/>
              </a:spcAft>
              <a:buClr>
                <a:srgbClr val="000000"/>
              </a:buClr>
              <a:buSzPct val="100000"/>
              <a:buChar char="○"/>
              <a:defRPr sz="1600">
                <a:solidFill>
                  <a:srgbClr val="000000"/>
                </a:solidFill>
                <a:latin typeface="Arial"/>
              </a:defRPr>
            </a:pPr>
            <a:r>
              <a:rPr lang="en" sz="1400" dirty="0">
                <a:solidFill>
                  <a:srgbClr val="000000"/>
                </a:solidFill>
                <a:latin typeface="Arial"/>
              </a:rPr>
              <a:t>Formal bid opening at a specified date and time</a:t>
            </a:r>
            <a:endParaRPr sz="1400" dirty="0">
              <a:solidFill>
                <a:srgbClr val="000000"/>
              </a:solidFill>
            </a:endParaRPr>
          </a:p>
          <a:p>
            <a:pPr marL="742950" lvl="1" indent="-266700" algn="just" rtl="0">
              <a:spcBef>
                <a:spcPts val="400"/>
              </a:spcBef>
              <a:spcAft>
                <a:spcPts val="0"/>
              </a:spcAft>
              <a:buClr>
                <a:srgbClr val="000000"/>
              </a:buClr>
              <a:buSzPct val="100000"/>
              <a:buChar char="○"/>
              <a:defRPr sz="1600">
                <a:solidFill>
                  <a:srgbClr val="000000"/>
                </a:solidFill>
                <a:latin typeface="Arial"/>
              </a:defRPr>
            </a:pPr>
            <a:r>
              <a:rPr lang="en" sz="1400" dirty="0">
                <a:solidFill>
                  <a:srgbClr val="000000"/>
                </a:solidFill>
                <a:latin typeface="Arial"/>
              </a:rPr>
              <a:t>Bids evaluation for compliance with all specification</a:t>
            </a:r>
          </a:p>
          <a:p>
            <a:pPr marL="742950" lvl="1" indent="-266700" algn="just" rtl="0">
              <a:spcBef>
                <a:spcPts val="400"/>
              </a:spcBef>
              <a:spcAft>
                <a:spcPts val="0"/>
              </a:spcAft>
              <a:buClr>
                <a:srgbClr val="000000"/>
              </a:buClr>
              <a:buSzPct val="100000"/>
              <a:buChar char="○"/>
              <a:defRPr sz="1600">
                <a:solidFill>
                  <a:srgbClr val="000000"/>
                </a:solidFill>
                <a:latin typeface="Arial"/>
              </a:defRPr>
            </a:pPr>
            <a:r>
              <a:rPr lang="en" sz="1400" dirty="0">
                <a:solidFill>
                  <a:srgbClr val="000000"/>
                </a:solidFill>
                <a:latin typeface="Arial"/>
              </a:rPr>
              <a:t>Terms and pricing are fixed</a:t>
            </a:r>
            <a:endParaRPr sz="1400" dirty="0">
              <a:solidFill>
                <a:srgbClr val="000000"/>
              </a:solidFill>
            </a:endParaRPr>
          </a:p>
        </p:txBody>
      </p:sp>
      <p:sp>
        <p:nvSpPr>
          <p:cNvPr id="213" name="Google Shape;213;p27"/>
          <p:cNvSpPr txBox="1"/>
          <p:nvPr/>
        </p:nvSpPr>
        <p:spPr>
          <a:xfrm>
            <a:off x="594360" y="98454"/>
            <a:ext cx="8321040" cy="708573"/>
          </a:xfrm>
          <a:prstGeom prst="rect">
            <a:avLst/>
          </a:prstGeom>
          <a:noFill/>
          <a:ln>
            <a:noFill/>
          </a:ln>
        </p:spPr>
        <p:txBody>
          <a:bodyPr spcFirstLastPara="1" wrap="square" lIns="91425" tIns="45700" rIns="91425" bIns="45700" anchor="t" anchorCtr="0">
            <a:normAutofit/>
          </a:bodyPr>
          <a:lstStyle/>
          <a:p>
            <a:pPr marL="0" marR="0" lvl="0" indent="0" algn="ctr" rtl="0">
              <a:spcBef>
                <a:spcPts val="0"/>
              </a:spcBef>
              <a:spcAft>
                <a:spcPts val="0"/>
              </a:spcAft>
              <a:buClr>
                <a:schemeClr val="dk1"/>
              </a:buClr>
              <a:buSzPts val="3200"/>
              <a:buFont typeface="Arial"/>
              <a:buNone/>
              <a:defRPr sz="2800" b="1">
                <a:solidFill>
                  <a:srgbClr val="F6B500"/>
                </a:solidFill>
                <a:latin typeface="Arial"/>
              </a:defRPr>
            </a:pPr>
            <a:r>
              <a:rPr lang="en" sz="2000" b="1" i="0" u="none" strike="noStrike" cap="none" dirty="0">
                <a:solidFill>
                  <a:srgbClr val="F6B500"/>
                </a:solidFill>
                <a:latin typeface="Arial"/>
                <a:ea typeface="Calibri"/>
                <a:cs typeface="Calibri"/>
                <a:sym typeface="Calibri"/>
              </a:rPr>
              <a:t>Invitation for Bids (IFB)</a:t>
            </a:r>
            <a:endParaRPr sz="2000" dirty="0"/>
          </a:p>
          <a:p>
            <a:pPr marL="0" marR="0" lvl="0" indent="0" algn="ctr" rtl="0">
              <a:spcBef>
                <a:spcPts val="0"/>
              </a:spcBef>
              <a:spcAft>
                <a:spcPts val="0"/>
              </a:spcAft>
              <a:buClr>
                <a:schemeClr val="dk1"/>
              </a:buClr>
              <a:buSzPts val="2400"/>
              <a:buFont typeface="Arial"/>
              <a:buNone/>
              <a:defRPr sz="2800" b="1">
                <a:solidFill>
                  <a:srgbClr val="F6B500"/>
                </a:solidFill>
                <a:latin typeface="Arial"/>
              </a:defRPr>
            </a:pPr>
            <a:r>
              <a:rPr lang="en" sz="2000" b="1" i="0" u="sng" strike="noStrike" cap="none" dirty="0">
                <a:solidFill>
                  <a:srgbClr val="F6B500"/>
                </a:solidFill>
                <a:latin typeface="Arial"/>
                <a:ea typeface="Calibri"/>
                <a:cs typeface="Calibri"/>
                <a:sym typeface="Calibri"/>
              </a:rPr>
              <a:t>Requests Over $200,000</a:t>
            </a:r>
            <a:endParaRPr sz="2000" dirty="0"/>
          </a:p>
        </p:txBody>
      </p:sp>
      <p:sp>
        <p:nvSpPr>
          <p:cNvPr id="217" name="Rectangle 216"/>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8" name="Rectangle 217"/>
          <p:cNvSpPr/>
          <p:nvPr/>
        </p:nvSpPr>
        <p:spPr>
          <a:xfrm flipV="1">
            <a:off x="54864" y="4786884"/>
            <a:ext cx="9034272" cy="27889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0" name="Rectangle 219"/>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1" name="TextBox 220"/>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15</a:t>
            </a:r>
          </a:p>
        </p:txBody>
      </p:sp>
      <p:sp>
        <p:nvSpPr>
          <p:cNvPr id="222" name="Rectangle 221"/>
          <p:cNvSpPr/>
          <p:nvPr/>
        </p:nvSpPr>
        <p:spPr>
          <a:xfrm>
            <a:off x="502920" y="850617"/>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Google Shape;219;p28">
            <a:extLst>
              <a:ext uri="{FF2B5EF4-FFF2-40B4-BE49-F238E27FC236}">
                <a16:creationId xmlns:a16="http://schemas.microsoft.com/office/drawing/2014/main" id="{21A43DE8-BC51-F2BD-4E6E-0A1785959088}"/>
              </a:ext>
            </a:extLst>
          </p:cNvPr>
          <p:cNvSpPr txBox="1">
            <a:spLocks/>
          </p:cNvSpPr>
          <p:nvPr/>
        </p:nvSpPr>
        <p:spPr>
          <a:xfrm>
            <a:off x="308402" y="3016533"/>
            <a:ext cx="8229600" cy="1403552"/>
          </a:xfrm>
          <a:prstGeom prst="rect">
            <a:avLst/>
          </a:prstGeom>
          <a:noFill/>
          <a:ln>
            <a:noFill/>
          </a:ln>
        </p:spPr>
        <p:txBody>
          <a:bodyPr spcFirstLastPara="1" wrap="square" lIns="91425" tIns="45700" rIns="91425" bIns="45700" anchor="t" anchorCtr="0">
            <a:normAutofit fontScale="25000" lnSpcReduction="20000"/>
          </a:bodyPr>
          <a:lstStyle>
            <a:defPPr marR="0" lvl="0" algn="l" rtl="0">
              <a:lnSpc>
                <a:spcPct val="100000"/>
              </a:lnSpc>
              <a:spcBef>
                <a:spcPts val="0"/>
              </a:spcBef>
              <a:spcAft>
                <a:spcPts val="0"/>
              </a:spcAft>
            </a:defPPr>
            <a:lvl1pPr marL="457200" marR="0" lvl="0" indent="-342900" algn="l" rtl="0">
              <a:lnSpc>
                <a:spcPct val="115000"/>
              </a:lnSpc>
              <a:spcBef>
                <a:spcPts val="360"/>
              </a:spcBef>
              <a:spcAft>
                <a:spcPts val="0"/>
              </a:spcAft>
              <a:buClr>
                <a:schemeClr val="dk1"/>
              </a:buClr>
              <a:buSzPts val="1800"/>
              <a:buFont typeface="Roboto"/>
              <a:buChar char="●"/>
              <a:defRPr sz="1300" b="0" i="0" u="none" strike="noStrike" cap="none">
                <a:solidFill>
                  <a:schemeClr val="dk2"/>
                </a:solidFill>
                <a:latin typeface="Roboto"/>
                <a:ea typeface="Roboto"/>
                <a:cs typeface="Roboto"/>
                <a:sym typeface="Roboto"/>
              </a:defRPr>
            </a:lvl1pPr>
            <a:lvl2pPr marL="914400" marR="0" lvl="1" indent="-342900" algn="l" rtl="0">
              <a:lnSpc>
                <a:spcPct val="115000"/>
              </a:lnSpc>
              <a:spcBef>
                <a:spcPts val="1200"/>
              </a:spcBef>
              <a:spcAft>
                <a:spcPts val="0"/>
              </a:spcAft>
              <a:buClr>
                <a:schemeClr val="dk1"/>
              </a:buClr>
              <a:buSzPts val="1800"/>
              <a:buFont typeface="Roboto"/>
              <a:buChar char="○"/>
              <a:defRPr sz="1100" b="0" i="0" u="none" strike="noStrike" cap="none">
                <a:solidFill>
                  <a:schemeClr val="dk2"/>
                </a:solidFill>
                <a:latin typeface="Roboto"/>
                <a:ea typeface="Roboto"/>
                <a:cs typeface="Roboto"/>
                <a:sym typeface="Roboto"/>
              </a:defRPr>
            </a:lvl2pPr>
            <a:lvl3pPr marL="1371600" marR="0" lvl="2" indent="-342900" algn="l" rtl="0">
              <a:lnSpc>
                <a:spcPct val="115000"/>
              </a:lnSpc>
              <a:spcBef>
                <a:spcPts val="1200"/>
              </a:spcBef>
              <a:spcAft>
                <a:spcPts val="0"/>
              </a:spcAft>
              <a:buClr>
                <a:schemeClr val="dk1"/>
              </a:buClr>
              <a:buSzPts val="1800"/>
              <a:buFont typeface="Roboto"/>
              <a:buChar char="■"/>
              <a:defRPr sz="1100" b="0" i="0" u="none" strike="noStrike" cap="none">
                <a:solidFill>
                  <a:schemeClr val="dk2"/>
                </a:solidFill>
                <a:latin typeface="Roboto"/>
                <a:ea typeface="Roboto"/>
                <a:cs typeface="Roboto"/>
                <a:sym typeface="Roboto"/>
              </a:defRPr>
            </a:lvl3pPr>
            <a:lvl4pPr marL="1828800" marR="0" lvl="3" indent="-342900" algn="l" rtl="0">
              <a:lnSpc>
                <a:spcPct val="115000"/>
              </a:lnSpc>
              <a:spcBef>
                <a:spcPts val="1200"/>
              </a:spcBef>
              <a:spcAft>
                <a:spcPts val="0"/>
              </a:spcAft>
              <a:buClr>
                <a:schemeClr val="dk1"/>
              </a:buClr>
              <a:buSzPts val="1800"/>
              <a:buFont typeface="Roboto"/>
              <a:buChar char="●"/>
              <a:defRPr sz="1100" b="0" i="0" u="none" strike="noStrike" cap="none">
                <a:solidFill>
                  <a:schemeClr val="dk2"/>
                </a:solidFill>
                <a:latin typeface="Roboto"/>
                <a:ea typeface="Roboto"/>
                <a:cs typeface="Roboto"/>
                <a:sym typeface="Roboto"/>
              </a:defRPr>
            </a:lvl4pPr>
            <a:lvl5pPr marL="2286000" marR="0" lvl="4" indent="-342900" algn="l" rtl="0">
              <a:lnSpc>
                <a:spcPct val="115000"/>
              </a:lnSpc>
              <a:spcBef>
                <a:spcPts val="1200"/>
              </a:spcBef>
              <a:spcAft>
                <a:spcPts val="0"/>
              </a:spcAft>
              <a:buClr>
                <a:schemeClr val="dk1"/>
              </a:buClr>
              <a:buSzPts val="1800"/>
              <a:buFont typeface="Roboto"/>
              <a:buChar char="○"/>
              <a:defRPr sz="1100" b="0" i="0" u="none" strike="noStrike" cap="none">
                <a:solidFill>
                  <a:schemeClr val="dk2"/>
                </a:solidFill>
                <a:latin typeface="Roboto"/>
                <a:ea typeface="Roboto"/>
                <a:cs typeface="Roboto"/>
                <a:sym typeface="Roboto"/>
              </a:defRPr>
            </a:lvl5pPr>
            <a:lvl6pPr marL="2743200" marR="0" lvl="5" indent="-342900" algn="l" rtl="0">
              <a:lnSpc>
                <a:spcPct val="115000"/>
              </a:lnSpc>
              <a:spcBef>
                <a:spcPts val="1200"/>
              </a:spcBef>
              <a:spcAft>
                <a:spcPts val="0"/>
              </a:spcAft>
              <a:buClr>
                <a:schemeClr val="dk1"/>
              </a:buClr>
              <a:buSzPts val="1800"/>
              <a:buFont typeface="Roboto"/>
              <a:buChar char="■"/>
              <a:defRPr sz="1100" b="0" i="0" u="none" strike="noStrike" cap="none">
                <a:solidFill>
                  <a:schemeClr val="dk2"/>
                </a:solidFill>
                <a:latin typeface="Roboto"/>
                <a:ea typeface="Roboto"/>
                <a:cs typeface="Roboto"/>
                <a:sym typeface="Roboto"/>
              </a:defRPr>
            </a:lvl6pPr>
            <a:lvl7pPr marL="3200400" marR="0" lvl="6" indent="-342900" algn="l" rtl="0">
              <a:lnSpc>
                <a:spcPct val="115000"/>
              </a:lnSpc>
              <a:spcBef>
                <a:spcPts val="1200"/>
              </a:spcBef>
              <a:spcAft>
                <a:spcPts val="0"/>
              </a:spcAft>
              <a:buClr>
                <a:schemeClr val="dk1"/>
              </a:buClr>
              <a:buSzPts val="1800"/>
              <a:buFont typeface="Roboto"/>
              <a:buChar char="●"/>
              <a:defRPr sz="1100" b="0" i="0" u="none" strike="noStrike" cap="none">
                <a:solidFill>
                  <a:schemeClr val="dk2"/>
                </a:solidFill>
                <a:latin typeface="Roboto"/>
                <a:ea typeface="Roboto"/>
                <a:cs typeface="Roboto"/>
                <a:sym typeface="Roboto"/>
              </a:defRPr>
            </a:lvl7pPr>
            <a:lvl8pPr marL="3657600" marR="0" lvl="7" indent="-342900" algn="l" rtl="0">
              <a:lnSpc>
                <a:spcPct val="115000"/>
              </a:lnSpc>
              <a:spcBef>
                <a:spcPts val="1200"/>
              </a:spcBef>
              <a:spcAft>
                <a:spcPts val="0"/>
              </a:spcAft>
              <a:buClr>
                <a:schemeClr val="dk1"/>
              </a:buClr>
              <a:buSzPts val="1800"/>
              <a:buFont typeface="Roboto"/>
              <a:buChar char="○"/>
              <a:defRPr sz="1100" b="0" i="0" u="none" strike="noStrike" cap="none">
                <a:solidFill>
                  <a:schemeClr val="dk2"/>
                </a:solidFill>
                <a:latin typeface="Roboto"/>
                <a:ea typeface="Roboto"/>
                <a:cs typeface="Roboto"/>
                <a:sym typeface="Roboto"/>
              </a:defRPr>
            </a:lvl8pPr>
            <a:lvl9pPr marL="4114800" marR="0" lvl="8" indent="-342900" algn="l" rtl="0">
              <a:lnSpc>
                <a:spcPct val="115000"/>
              </a:lnSpc>
              <a:spcBef>
                <a:spcPts val="1200"/>
              </a:spcBef>
              <a:spcAft>
                <a:spcPts val="1200"/>
              </a:spcAft>
              <a:buClr>
                <a:schemeClr val="dk1"/>
              </a:buClr>
              <a:buSzPts val="1800"/>
              <a:buFont typeface="Roboto"/>
              <a:buChar char="■"/>
              <a:defRPr sz="1100" b="0" i="0" u="none" strike="noStrike" cap="none">
                <a:solidFill>
                  <a:schemeClr val="dk2"/>
                </a:solidFill>
                <a:latin typeface="Roboto"/>
                <a:ea typeface="Roboto"/>
                <a:cs typeface="Roboto"/>
                <a:sym typeface="Roboto"/>
              </a:defRPr>
            </a:lvl9pPr>
          </a:lstStyle>
          <a:p>
            <a:pPr marL="342900" indent="0">
              <a:spcBef>
                <a:spcPts val="480"/>
              </a:spcBef>
              <a:buFont typeface="Roboto"/>
              <a:buNone/>
              <a:defRPr sz="1600">
                <a:solidFill>
                  <a:srgbClr val="000000"/>
                </a:solidFill>
                <a:latin typeface="Arial"/>
              </a:defRPr>
            </a:pPr>
            <a:endParaRPr lang="en-US" sz="2400" dirty="0">
              <a:solidFill>
                <a:srgbClr val="000000"/>
              </a:solidFill>
              <a:latin typeface="Arial"/>
            </a:endParaRPr>
          </a:p>
          <a:p>
            <a:pPr marL="342900" indent="-297180">
              <a:spcBef>
                <a:spcPts val="480"/>
              </a:spcBef>
              <a:buClr>
                <a:srgbClr val="000000"/>
              </a:buClr>
              <a:buSzPct val="100000"/>
              <a:defRPr sz="1600">
                <a:solidFill>
                  <a:srgbClr val="000000"/>
                </a:solidFill>
                <a:latin typeface="Arial"/>
              </a:defRPr>
            </a:pPr>
            <a:r>
              <a:rPr lang="en-US" sz="5600" dirty="0">
                <a:solidFill>
                  <a:srgbClr val="000000"/>
                </a:solidFill>
                <a:latin typeface="Arial"/>
              </a:rPr>
              <a:t>When to Use IFB:</a:t>
            </a:r>
          </a:p>
          <a:p>
            <a:pPr marL="742950" lvl="1" indent="-240030">
              <a:spcBef>
                <a:spcPts val="480"/>
              </a:spcBef>
              <a:buClr>
                <a:srgbClr val="000000"/>
              </a:buClr>
              <a:buSzPct val="100000"/>
              <a:defRPr sz="1600">
                <a:solidFill>
                  <a:srgbClr val="000000"/>
                </a:solidFill>
                <a:latin typeface="Arial"/>
              </a:defRPr>
            </a:pPr>
            <a:r>
              <a:rPr lang="en-US" sz="5600" dirty="0">
                <a:solidFill>
                  <a:srgbClr val="000000"/>
                </a:solidFill>
                <a:latin typeface="Arial"/>
              </a:rPr>
              <a:t>Scope of work or specifications are </a:t>
            </a:r>
            <a:r>
              <a:rPr lang="en-US" sz="5600" b="1" dirty="0">
                <a:solidFill>
                  <a:srgbClr val="000000"/>
                </a:solidFill>
                <a:latin typeface="Arial"/>
              </a:rPr>
              <a:t>well-defined</a:t>
            </a:r>
            <a:r>
              <a:rPr lang="en-US" sz="5600" dirty="0">
                <a:solidFill>
                  <a:srgbClr val="000000"/>
                </a:solidFill>
                <a:latin typeface="Arial"/>
              </a:rPr>
              <a:t>.</a:t>
            </a:r>
          </a:p>
          <a:p>
            <a:pPr marL="742950" lvl="1" indent="-240030">
              <a:spcBef>
                <a:spcPts val="480"/>
              </a:spcBef>
              <a:buClr>
                <a:srgbClr val="000000"/>
              </a:buClr>
              <a:buSzPct val="100000"/>
              <a:defRPr sz="1600">
                <a:solidFill>
                  <a:srgbClr val="000000"/>
                </a:solidFill>
                <a:latin typeface="Arial"/>
              </a:defRPr>
            </a:pPr>
            <a:r>
              <a:rPr lang="en-US" sz="5600" dirty="0">
                <a:solidFill>
                  <a:srgbClr val="000000"/>
                </a:solidFill>
                <a:latin typeface="Arial"/>
              </a:rPr>
              <a:t>No need for </a:t>
            </a:r>
            <a:r>
              <a:rPr lang="en-US" sz="5600" b="1" dirty="0">
                <a:solidFill>
                  <a:srgbClr val="000000"/>
                </a:solidFill>
                <a:latin typeface="Arial"/>
              </a:rPr>
              <a:t>technical evaluation or subjective scoring.</a:t>
            </a:r>
            <a:endParaRPr lang="en-US" sz="5600" dirty="0">
              <a:solidFill>
                <a:srgbClr val="000000"/>
              </a:solidFill>
              <a:latin typeface="Arial"/>
            </a:endParaRPr>
          </a:p>
          <a:p>
            <a:pPr marL="742950" lvl="1" indent="-240030">
              <a:spcBef>
                <a:spcPts val="480"/>
              </a:spcBef>
              <a:spcAft>
                <a:spcPts val="1200"/>
              </a:spcAft>
              <a:buClr>
                <a:srgbClr val="000000"/>
              </a:buClr>
              <a:buSzPct val="100000"/>
              <a:defRPr sz="1600">
                <a:solidFill>
                  <a:srgbClr val="000000"/>
                </a:solidFill>
                <a:latin typeface="Arial"/>
              </a:defRPr>
            </a:pPr>
            <a:r>
              <a:rPr lang="en-US" sz="5600" b="1" dirty="0">
                <a:solidFill>
                  <a:srgbClr val="000000"/>
                </a:solidFill>
                <a:latin typeface="Arial"/>
              </a:rPr>
              <a:t>Price is the only determining factor </a:t>
            </a:r>
            <a:r>
              <a:rPr lang="en-US" sz="5600" dirty="0">
                <a:solidFill>
                  <a:srgbClr val="000000"/>
                </a:solidFill>
                <a:latin typeface="Arial"/>
              </a:rPr>
              <a:t>(i.e., not experience, approach, etc.)</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3"/>
        <p:cNvGrpSpPr/>
        <p:nvPr/>
      </p:nvGrpSpPr>
      <p:grpSpPr>
        <a:xfrm>
          <a:off x="0" y="0"/>
          <a:ext cx="0" cy="0"/>
          <a:chOff x="0" y="0"/>
          <a:chExt cx="0" cy="0"/>
        </a:xfrm>
      </p:grpSpPr>
      <p:sp>
        <p:nvSpPr>
          <p:cNvPr id="224" name="Google Shape;224;p29"/>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defRPr sz="2800" b="1">
                <a:solidFill>
                  <a:srgbClr val="F6B500"/>
                </a:solidFill>
                <a:latin typeface="Arial"/>
              </a:defRPr>
            </a:pPr>
            <a:r>
              <a:rPr lang="en" sz="2600" b="1">
                <a:solidFill>
                  <a:srgbClr val="F6B500"/>
                </a:solidFill>
                <a:latin typeface="Arial"/>
              </a:rPr>
              <a:t>Basis of Award</a:t>
            </a:r>
            <a:endParaRPr/>
          </a:p>
        </p:txBody>
      </p:sp>
      <p:sp>
        <p:nvSpPr>
          <p:cNvPr id="225" name="Google Shape;225;p29"/>
          <p:cNvSpPr txBox="1">
            <a:spLocks noGrp="1"/>
          </p:cNvSpPr>
          <p:nvPr>
            <p:ph type="body" idx="1"/>
          </p:nvPr>
        </p:nvSpPr>
        <p:spPr>
          <a:xfrm>
            <a:off x="457200" y="1280398"/>
            <a:ext cx="8229600" cy="3394472"/>
          </a:xfrm>
          <a:prstGeom prst="rect">
            <a:avLst/>
          </a:prstGeom>
          <a:noFill/>
          <a:ln>
            <a:noFill/>
          </a:ln>
        </p:spPr>
        <p:txBody>
          <a:bodyPr spcFirstLastPara="1" wrap="square" lIns="91425" tIns="45700" rIns="91425" bIns="45700" anchor="t" anchorCtr="0">
            <a:normAutofit fontScale="70000" lnSpcReduction="20000"/>
          </a:bodyPr>
          <a:lstStyle/>
          <a:p>
            <a:pPr marL="342900" lvl="0" indent="-308610" algn="l" rtl="0">
              <a:spcBef>
                <a:spcPts val="0"/>
              </a:spcBef>
              <a:spcAft>
                <a:spcPts val="0"/>
              </a:spcAft>
              <a:buClr>
                <a:srgbClr val="000000"/>
              </a:buClr>
              <a:buSzPct val="100000"/>
              <a:buChar char="●"/>
              <a:defRPr sz="1600">
                <a:solidFill>
                  <a:srgbClr val="000000"/>
                </a:solidFill>
                <a:latin typeface="Arial"/>
              </a:defRPr>
            </a:pPr>
            <a:r>
              <a:rPr lang="en" sz="2400" u="sng" dirty="0">
                <a:solidFill>
                  <a:srgbClr val="000000"/>
                </a:solidFill>
                <a:latin typeface="Arial"/>
              </a:rPr>
              <a:t>Lowest responsible and responsive bidder/offeror (preferred)</a:t>
            </a:r>
            <a:endParaRPr dirty="0">
              <a:solidFill>
                <a:srgbClr val="000000"/>
              </a:solidFill>
            </a:endParaRPr>
          </a:p>
          <a:p>
            <a:pPr marL="742950" lvl="1" indent="-257175" algn="l" rtl="0">
              <a:spcBef>
                <a:spcPts val="37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Responsible: a bidder who has the capability in all respects to fully perform the contract requirements, and the integrity and reliability that shall assure good faith performance.</a:t>
            </a:r>
            <a:endParaRPr dirty="0">
              <a:solidFill>
                <a:srgbClr val="000000"/>
              </a:solidFill>
            </a:endParaRPr>
          </a:p>
          <a:p>
            <a:pPr marL="742950" lvl="1" indent="-257175" algn="l" rtl="0">
              <a:spcBef>
                <a:spcPts val="37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Responsive: a bid submitted in response to a Request for Quote that conforms in all material respects to the requirements contained in the request.</a:t>
            </a:r>
            <a:endParaRPr dirty="0">
              <a:solidFill>
                <a:srgbClr val="000000"/>
              </a:solidFill>
            </a:endParaRPr>
          </a:p>
          <a:p>
            <a:pPr marL="457200" lvl="1" indent="0" algn="l" rtl="0">
              <a:spcBef>
                <a:spcPts val="370"/>
              </a:spcBef>
              <a:spcAft>
                <a:spcPts val="0"/>
              </a:spcAft>
              <a:buClr>
                <a:schemeClr val="dk1"/>
              </a:buClr>
              <a:buSzPct val="105714"/>
              <a:buNone/>
              <a:defRPr sz="1600">
                <a:solidFill>
                  <a:srgbClr val="000000"/>
                </a:solidFill>
                <a:latin typeface="Arial"/>
              </a:defRPr>
            </a:pPr>
            <a:endParaRPr sz="1891" dirty="0">
              <a:solidFill>
                <a:srgbClr val="000000"/>
              </a:solidFill>
            </a:endParaRPr>
          </a:p>
          <a:p>
            <a:pPr marL="342900" lvl="0" indent="-308610" algn="l" rtl="0">
              <a:spcBef>
                <a:spcPts val="444"/>
              </a:spcBef>
              <a:spcAft>
                <a:spcPts val="0"/>
              </a:spcAft>
              <a:buClr>
                <a:srgbClr val="000000"/>
              </a:buClr>
              <a:buSzPct val="100000"/>
              <a:buChar char="●"/>
              <a:defRPr sz="1600">
                <a:solidFill>
                  <a:srgbClr val="000000"/>
                </a:solidFill>
                <a:latin typeface="Arial"/>
              </a:defRPr>
            </a:pPr>
            <a:r>
              <a:rPr lang="en" sz="2400" u="sng" dirty="0">
                <a:solidFill>
                  <a:srgbClr val="000000"/>
                </a:solidFill>
                <a:latin typeface="Arial"/>
              </a:rPr>
              <a:t>In the Best Interest</a:t>
            </a:r>
            <a:r>
              <a:rPr lang="en" sz="2400" dirty="0">
                <a:solidFill>
                  <a:srgbClr val="000000"/>
                </a:solidFill>
                <a:latin typeface="Arial"/>
              </a:rPr>
              <a:t> is determined by the Contract Administrator and sound business judgement considering such factors as:</a:t>
            </a:r>
            <a:endParaRPr dirty="0">
              <a:solidFill>
                <a:srgbClr val="000000"/>
              </a:solidFill>
            </a:endParaRPr>
          </a:p>
          <a:p>
            <a:pPr marL="742950" lvl="1" indent="-257175" algn="l" rtl="0">
              <a:spcBef>
                <a:spcPts val="37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Supplier availability</a:t>
            </a:r>
            <a:endParaRPr dirty="0">
              <a:solidFill>
                <a:srgbClr val="000000"/>
              </a:solidFill>
            </a:endParaRPr>
          </a:p>
          <a:p>
            <a:pPr marL="742950" lvl="1" indent="-257175" algn="l" rtl="0">
              <a:spcBef>
                <a:spcPts val="37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Dollar value of the procurement</a:t>
            </a:r>
            <a:endParaRPr dirty="0">
              <a:solidFill>
                <a:srgbClr val="000000"/>
              </a:solidFill>
            </a:endParaRPr>
          </a:p>
          <a:p>
            <a:pPr marL="742950" lvl="1" indent="-257175" algn="l" rtl="0">
              <a:spcBef>
                <a:spcPts val="37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Administrative cost</a:t>
            </a:r>
            <a:endParaRPr dirty="0">
              <a:solidFill>
                <a:srgbClr val="000000"/>
              </a:solidFill>
            </a:endParaRPr>
          </a:p>
          <a:p>
            <a:pPr marL="742950" lvl="1" indent="-257175" algn="l" rtl="0">
              <a:spcBef>
                <a:spcPts val="37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Time constraints for procurement and delivery</a:t>
            </a:r>
            <a:endParaRPr dirty="0">
              <a:solidFill>
                <a:srgbClr val="000000"/>
              </a:solidFill>
            </a:endParaRPr>
          </a:p>
        </p:txBody>
      </p:sp>
      <p:sp>
        <p:nvSpPr>
          <p:cNvPr id="229" name="Rectangle 228"/>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0" name="Rectangle 229"/>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2" name="Rectangle 231"/>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3" name="TextBox 232"/>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17</a:t>
            </a:r>
          </a:p>
        </p:txBody>
      </p:sp>
      <p:sp>
        <p:nvSpPr>
          <p:cNvPr id="234" name="Rectangle 233"/>
          <p:cNvSpPr/>
          <p:nvPr/>
        </p:nvSpPr>
        <p:spPr>
          <a:xfrm>
            <a:off x="502920" y="109980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9"/>
        <p:cNvGrpSpPr/>
        <p:nvPr/>
      </p:nvGrpSpPr>
      <p:grpSpPr>
        <a:xfrm>
          <a:off x="0" y="0"/>
          <a:ext cx="0" cy="0"/>
          <a:chOff x="0" y="0"/>
          <a:chExt cx="0" cy="0"/>
        </a:xfrm>
      </p:grpSpPr>
      <p:sp>
        <p:nvSpPr>
          <p:cNvPr id="230" name="Google Shape;230;p30"/>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00"/>
              </a:buClr>
              <a:buSzPct val="100000"/>
              <a:buFont typeface="Calibri"/>
              <a:buNone/>
              <a:defRPr sz="2800" b="1">
                <a:solidFill>
                  <a:srgbClr val="F6B500"/>
                </a:solidFill>
                <a:latin typeface="Arial"/>
              </a:defRPr>
            </a:pPr>
            <a:r>
              <a:rPr lang="en" sz="2400" b="1" dirty="0">
                <a:solidFill>
                  <a:srgbClr val="F6B500"/>
                </a:solidFill>
                <a:latin typeface="Arial"/>
              </a:rPr>
              <a:t>Request for Proposals (RFP)</a:t>
            </a:r>
            <a:br>
              <a:rPr lang="en" sz="2400" dirty="0">
                <a:solidFill>
                  <a:srgbClr val="000000"/>
                </a:solidFill>
              </a:rPr>
            </a:br>
            <a:r>
              <a:rPr lang="en" sz="2400" b="1" dirty="0">
                <a:solidFill>
                  <a:srgbClr val="F6B500"/>
                </a:solidFill>
                <a:latin typeface="Arial"/>
              </a:rPr>
              <a:t>Requests Over $200,000</a:t>
            </a:r>
            <a:endParaRPr sz="2400" dirty="0"/>
          </a:p>
        </p:txBody>
      </p:sp>
      <p:sp>
        <p:nvSpPr>
          <p:cNvPr id="231" name="Google Shape;231;p30"/>
          <p:cNvSpPr txBox="1">
            <a:spLocks noGrp="1"/>
          </p:cNvSpPr>
          <p:nvPr>
            <p:ph type="body" idx="1"/>
          </p:nvPr>
        </p:nvSpPr>
        <p:spPr>
          <a:xfrm>
            <a:off x="457200" y="1200150"/>
            <a:ext cx="8229600" cy="378870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defRPr sz="1600">
                <a:solidFill>
                  <a:srgbClr val="000000"/>
                </a:solidFill>
                <a:latin typeface="Arial"/>
              </a:defRPr>
            </a:pPr>
            <a:r>
              <a:rPr lang="en" sz="1600" dirty="0">
                <a:solidFill>
                  <a:srgbClr val="000000"/>
                </a:solidFill>
                <a:latin typeface="Arial"/>
              </a:rPr>
              <a:t>The RFP is a formal competitive procurement method used when the </a:t>
            </a:r>
            <a:r>
              <a:rPr lang="en" sz="1600" b="1" dirty="0">
                <a:solidFill>
                  <a:srgbClr val="000000"/>
                </a:solidFill>
                <a:latin typeface="Arial"/>
              </a:rPr>
              <a:t>scope of work is complex</a:t>
            </a:r>
            <a:r>
              <a:rPr lang="en" sz="1600" dirty="0">
                <a:solidFill>
                  <a:srgbClr val="000000"/>
                </a:solidFill>
                <a:latin typeface="Arial"/>
              </a:rPr>
              <a:t>, not fully defined by specifications alone, and includes </a:t>
            </a:r>
            <a:r>
              <a:rPr lang="en" sz="1600" b="1" dirty="0">
                <a:solidFill>
                  <a:srgbClr val="000000"/>
                </a:solidFill>
                <a:latin typeface="Arial"/>
              </a:rPr>
              <a:t>factors beyond price</a:t>
            </a:r>
            <a:r>
              <a:rPr lang="en" sz="1600" dirty="0">
                <a:solidFill>
                  <a:srgbClr val="000000"/>
                </a:solidFill>
                <a:latin typeface="Arial"/>
              </a:rPr>
              <a:t> such as qualifications, methodology, and technical approach.</a:t>
            </a:r>
            <a:endParaRPr sz="1600" dirty="0">
              <a:solidFill>
                <a:srgbClr val="000000"/>
              </a:solidFill>
            </a:endParaRPr>
          </a:p>
          <a:p>
            <a:pPr marL="0" lvl="0" indent="0" algn="l" rtl="0">
              <a:spcBef>
                <a:spcPts val="0"/>
              </a:spcBef>
              <a:spcAft>
                <a:spcPts val="0"/>
              </a:spcAft>
              <a:buClr>
                <a:schemeClr val="dk1"/>
              </a:buClr>
              <a:buSzPct val="100000"/>
              <a:buNone/>
              <a:defRPr sz="1600">
                <a:solidFill>
                  <a:srgbClr val="000000"/>
                </a:solidFill>
                <a:latin typeface="Arial"/>
              </a:defRPr>
            </a:pPr>
            <a:endParaRPr sz="1600" dirty="0">
              <a:solidFill>
                <a:srgbClr val="000000"/>
              </a:solidFill>
            </a:endParaRPr>
          </a:p>
          <a:p>
            <a:pPr marL="342900" lvl="0" indent="-320040" algn="l" rtl="0">
              <a:spcBef>
                <a:spcPts val="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Proposals are evaluated on technical and price factors, and negotiations may be conducted before award.</a:t>
            </a:r>
            <a:endParaRPr sz="1600" dirty="0">
              <a:solidFill>
                <a:srgbClr val="000000"/>
              </a:solidFill>
            </a:endParaRPr>
          </a:p>
          <a:p>
            <a:pPr marL="0" lvl="0" indent="0" algn="l" rtl="0">
              <a:spcBef>
                <a:spcPts val="0"/>
              </a:spcBef>
              <a:spcAft>
                <a:spcPts val="0"/>
              </a:spcAft>
              <a:buClr>
                <a:schemeClr val="dk1"/>
              </a:buClr>
              <a:buSzPct val="100000"/>
              <a:buNone/>
              <a:defRPr sz="1600">
                <a:solidFill>
                  <a:srgbClr val="000000"/>
                </a:solidFill>
                <a:latin typeface="Arial"/>
              </a:defRPr>
            </a:pPr>
            <a:endParaRPr sz="1600" dirty="0">
              <a:solidFill>
                <a:srgbClr val="000000"/>
              </a:solidFill>
            </a:endParaRPr>
          </a:p>
          <a:p>
            <a:pPr marL="342900" lvl="0" indent="-320040" algn="l" rtl="0">
              <a:spcBef>
                <a:spcPts val="0"/>
              </a:spcBef>
              <a:spcAft>
                <a:spcPts val="0"/>
              </a:spcAft>
              <a:buClr>
                <a:srgbClr val="000000"/>
              </a:buClr>
              <a:buSzPct val="100000"/>
              <a:buChar char="●"/>
              <a:defRPr sz="1600">
                <a:solidFill>
                  <a:srgbClr val="000000"/>
                </a:solidFill>
                <a:latin typeface="Arial"/>
              </a:defRPr>
            </a:pPr>
            <a:r>
              <a:rPr lang="en" sz="1600" b="1" dirty="0">
                <a:solidFill>
                  <a:srgbClr val="000000"/>
                </a:solidFill>
                <a:latin typeface="Arial"/>
              </a:rPr>
              <a:t>Evaluation Criteria</a:t>
            </a:r>
            <a:r>
              <a:rPr lang="en" sz="1600" dirty="0">
                <a:solidFill>
                  <a:srgbClr val="000000"/>
                </a:solidFill>
                <a:latin typeface="Arial"/>
              </a:rPr>
              <a:t>: </a:t>
            </a:r>
            <a:endParaRPr sz="1600" dirty="0">
              <a:solidFill>
                <a:srgbClr val="000000"/>
              </a:solidFill>
            </a:endParaRPr>
          </a:p>
          <a:p>
            <a:pPr marL="742950" lvl="1" indent="-266700" algn="l" rtl="0">
              <a:spcBef>
                <a:spcPts val="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Qualifications and experience</a:t>
            </a:r>
            <a:endParaRPr sz="1600" dirty="0">
              <a:solidFill>
                <a:srgbClr val="000000"/>
              </a:solidFill>
            </a:endParaRPr>
          </a:p>
          <a:p>
            <a:pPr marL="742950" lvl="1" indent="-266700" algn="l" rtl="0">
              <a:spcBef>
                <a:spcPts val="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Project understanding and approach</a:t>
            </a:r>
            <a:endParaRPr sz="1600" dirty="0">
              <a:solidFill>
                <a:srgbClr val="000000"/>
              </a:solidFill>
            </a:endParaRPr>
          </a:p>
          <a:p>
            <a:pPr marL="742950" lvl="1" indent="-266700" algn="l" rtl="0">
              <a:spcBef>
                <a:spcPts val="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Staffing and work plan</a:t>
            </a:r>
            <a:endParaRPr sz="1600" dirty="0">
              <a:solidFill>
                <a:srgbClr val="000000"/>
              </a:solidFill>
            </a:endParaRPr>
          </a:p>
          <a:p>
            <a:pPr marL="742950" lvl="1" indent="-266700" algn="l" rtl="0">
              <a:spcBef>
                <a:spcPts val="0"/>
              </a:spcBef>
              <a:spcAft>
                <a:spcPts val="1200"/>
              </a:spcAft>
              <a:buClr>
                <a:srgbClr val="000000"/>
              </a:buClr>
              <a:buSzPct val="100000"/>
              <a:buChar char="○"/>
              <a:defRPr sz="1600">
                <a:solidFill>
                  <a:srgbClr val="000000"/>
                </a:solidFill>
                <a:latin typeface="Arial"/>
              </a:defRPr>
            </a:pPr>
            <a:r>
              <a:rPr lang="en" sz="1600" dirty="0">
                <a:solidFill>
                  <a:srgbClr val="000000"/>
                </a:solidFill>
                <a:latin typeface="Arial"/>
              </a:rPr>
              <a:t>Cost proposal</a:t>
            </a:r>
            <a:endParaRPr sz="1600" dirty="0">
              <a:solidFill>
                <a:srgbClr val="000000"/>
              </a:solidFill>
            </a:endParaRPr>
          </a:p>
        </p:txBody>
      </p:sp>
      <p:sp>
        <p:nvSpPr>
          <p:cNvPr id="235" name="Rectangle 234"/>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6" name="Rectangle 235"/>
          <p:cNvSpPr/>
          <p:nvPr/>
        </p:nvSpPr>
        <p:spPr>
          <a:xfrm flipV="1">
            <a:off x="54864" y="4786884"/>
            <a:ext cx="9034272" cy="301751"/>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8" name="Rectangle 237"/>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9" name="TextBox 238"/>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18</a:t>
            </a:r>
          </a:p>
        </p:txBody>
      </p:sp>
      <p:sp>
        <p:nvSpPr>
          <p:cNvPr id="240" name="Rectangle 239"/>
          <p:cNvSpPr/>
          <p:nvPr/>
        </p:nvSpPr>
        <p:spPr>
          <a:xfrm>
            <a:off x="502920" y="109980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00"/>
              </a:buClr>
              <a:buSzPct val="100000"/>
              <a:buFont typeface="Calibri"/>
              <a:buNone/>
              <a:defRPr sz="2800" b="1">
                <a:solidFill>
                  <a:srgbClr val="F6B500"/>
                </a:solidFill>
                <a:latin typeface="Arial"/>
              </a:defRPr>
            </a:pPr>
            <a:r>
              <a:rPr lang="en" sz="2400" b="1" dirty="0">
                <a:solidFill>
                  <a:srgbClr val="F6B500"/>
                </a:solidFill>
                <a:latin typeface="Arial"/>
              </a:rPr>
              <a:t>Request for Proposals (RFP)</a:t>
            </a:r>
            <a:br>
              <a:rPr lang="en" sz="2400" dirty="0">
                <a:solidFill>
                  <a:srgbClr val="000000"/>
                </a:solidFill>
              </a:rPr>
            </a:br>
            <a:r>
              <a:rPr lang="en" sz="2400" b="1" dirty="0">
                <a:solidFill>
                  <a:srgbClr val="F6B500"/>
                </a:solidFill>
                <a:latin typeface="Arial"/>
              </a:rPr>
              <a:t>Requests Over $200,000</a:t>
            </a:r>
            <a:endParaRPr sz="2400" dirty="0"/>
          </a:p>
        </p:txBody>
      </p:sp>
      <p:sp>
        <p:nvSpPr>
          <p:cNvPr id="237" name="Google Shape;237;p31"/>
          <p:cNvSpPr txBox="1">
            <a:spLocks noGrp="1"/>
          </p:cNvSpPr>
          <p:nvPr>
            <p:ph type="body" idx="1"/>
          </p:nvPr>
        </p:nvSpPr>
        <p:spPr>
          <a:xfrm>
            <a:off x="484632" y="1290274"/>
            <a:ext cx="8229600" cy="3510326"/>
          </a:xfrm>
          <a:prstGeom prst="rect">
            <a:avLst/>
          </a:prstGeom>
          <a:noFill/>
          <a:ln>
            <a:noFill/>
          </a:ln>
        </p:spPr>
        <p:txBody>
          <a:bodyPr spcFirstLastPara="1" wrap="square" lIns="91425" tIns="45700" rIns="91425" bIns="45700" anchor="t" anchorCtr="0">
            <a:normAutofit/>
          </a:bodyPr>
          <a:lstStyle/>
          <a:p>
            <a:pPr marL="342900" lvl="0" indent="-331470" algn="l" rtl="0">
              <a:spcBef>
                <a:spcPts val="0"/>
              </a:spcBef>
              <a:spcAft>
                <a:spcPts val="0"/>
              </a:spcAft>
              <a:buClr>
                <a:srgbClr val="000000"/>
              </a:buClr>
              <a:buSzPct val="100000"/>
              <a:buChar char="●"/>
              <a:defRPr sz="1600">
                <a:solidFill>
                  <a:srgbClr val="000000"/>
                </a:solidFill>
                <a:latin typeface="Arial"/>
              </a:defRPr>
            </a:pPr>
            <a:r>
              <a:rPr lang="en" sz="1600" b="1" dirty="0">
                <a:solidFill>
                  <a:srgbClr val="000000"/>
                </a:solidFill>
                <a:latin typeface="Arial"/>
              </a:rPr>
              <a:t>Allows for Negotiation</a:t>
            </a:r>
            <a:r>
              <a:rPr lang="en" sz="1600" dirty="0">
                <a:solidFill>
                  <a:srgbClr val="000000"/>
                </a:solidFill>
                <a:latin typeface="Arial"/>
              </a:rPr>
              <a:t>: Discussions are permitted with selected offerors.</a:t>
            </a:r>
            <a:endParaRPr sz="1600" dirty="0">
              <a:solidFill>
                <a:srgbClr val="000000"/>
              </a:solidFill>
            </a:endParaRPr>
          </a:p>
          <a:p>
            <a:pPr marL="0" lvl="0" indent="0" algn="l" rtl="0">
              <a:spcBef>
                <a:spcPts val="0"/>
              </a:spcBef>
              <a:spcAft>
                <a:spcPts val="0"/>
              </a:spcAft>
              <a:buClr>
                <a:schemeClr val="dk1"/>
              </a:buClr>
              <a:buSzPct val="100000"/>
              <a:buNone/>
              <a:defRPr sz="1600">
                <a:solidFill>
                  <a:srgbClr val="000000"/>
                </a:solidFill>
                <a:latin typeface="Arial"/>
              </a:defRPr>
            </a:pPr>
            <a:endParaRPr sz="1600" dirty="0">
              <a:solidFill>
                <a:srgbClr val="000000"/>
              </a:solidFill>
            </a:endParaRPr>
          </a:p>
          <a:p>
            <a:pPr marL="342900" lvl="0" indent="-331470" algn="l" rtl="0">
              <a:spcBef>
                <a:spcPts val="0"/>
              </a:spcBef>
              <a:spcAft>
                <a:spcPts val="0"/>
              </a:spcAft>
              <a:buClr>
                <a:srgbClr val="000000"/>
              </a:buClr>
              <a:buSzPct val="100000"/>
              <a:buChar char="●"/>
              <a:defRPr sz="1600">
                <a:solidFill>
                  <a:srgbClr val="000000"/>
                </a:solidFill>
                <a:latin typeface="Arial"/>
              </a:defRPr>
            </a:pPr>
            <a:r>
              <a:rPr lang="en" sz="1600" b="1" dirty="0">
                <a:solidFill>
                  <a:srgbClr val="000000"/>
                </a:solidFill>
                <a:latin typeface="Arial"/>
              </a:rPr>
              <a:t>Basis of Award: </a:t>
            </a:r>
            <a:r>
              <a:rPr lang="en" sz="1600" dirty="0">
                <a:solidFill>
                  <a:srgbClr val="000000"/>
                </a:solidFill>
                <a:latin typeface="Arial"/>
              </a:rPr>
              <a:t>Best value, considering both technical merit and price proposals.  </a:t>
            </a:r>
            <a:endParaRPr sz="1600" dirty="0">
              <a:solidFill>
                <a:srgbClr val="000000"/>
              </a:solidFill>
            </a:endParaRPr>
          </a:p>
          <a:p>
            <a:pPr marL="0" lvl="0" indent="0" algn="l" rtl="0">
              <a:spcBef>
                <a:spcPts val="0"/>
              </a:spcBef>
              <a:spcAft>
                <a:spcPts val="0"/>
              </a:spcAft>
              <a:buClr>
                <a:schemeClr val="dk1"/>
              </a:buClr>
              <a:buSzPct val="100000"/>
              <a:buNone/>
              <a:defRPr sz="1600">
                <a:solidFill>
                  <a:srgbClr val="000000"/>
                </a:solidFill>
                <a:latin typeface="Arial"/>
              </a:defRPr>
            </a:pPr>
            <a:endParaRPr sz="1600" dirty="0">
              <a:solidFill>
                <a:srgbClr val="000000"/>
              </a:solidFill>
            </a:endParaRPr>
          </a:p>
          <a:p>
            <a:pPr marL="342900" lvl="0" indent="-331470" algn="l" rtl="0">
              <a:spcBef>
                <a:spcPts val="0"/>
              </a:spcBef>
              <a:spcAft>
                <a:spcPts val="0"/>
              </a:spcAft>
              <a:buClr>
                <a:srgbClr val="000000"/>
              </a:buClr>
              <a:buSzPct val="100000"/>
              <a:buChar char="●"/>
              <a:defRPr sz="1600">
                <a:solidFill>
                  <a:srgbClr val="000000"/>
                </a:solidFill>
                <a:latin typeface="Arial"/>
              </a:defRPr>
            </a:pPr>
            <a:r>
              <a:rPr lang="en" sz="1600" b="1" dirty="0">
                <a:solidFill>
                  <a:srgbClr val="000000"/>
                </a:solidFill>
                <a:latin typeface="Arial"/>
              </a:rPr>
              <a:t>When to Use the RFP:</a:t>
            </a:r>
            <a:endParaRPr sz="1600" dirty="0">
              <a:solidFill>
                <a:srgbClr val="000000"/>
              </a:solidFill>
            </a:endParaRPr>
          </a:p>
          <a:p>
            <a:pPr marL="742950" lvl="1" indent="-276225" algn="l" rtl="0">
              <a:spcBef>
                <a:spcPts val="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Needs require creativity, customization, or expertise.</a:t>
            </a:r>
            <a:endParaRPr sz="1600" dirty="0">
              <a:solidFill>
                <a:srgbClr val="000000"/>
              </a:solidFill>
            </a:endParaRPr>
          </a:p>
          <a:p>
            <a:pPr marL="742950" lvl="1" indent="-276225" algn="l" rtl="0">
              <a:spcBef>
                <a:spcPts val="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Multiple solutions may exist for meeting the need.</a:t>
            </a:r>
            <a:endParaRPr sz="1600" dirty="0">
              <a:solidFill>
                <a:srgbClr val="000000"/>
              </a:solidFill>
            </a:endParaRPr>
          </a:p>
          <a:p>
            <a:pPr marL="742950" lvl="1" indent="-276225" algn="l" rtl="0">
              <a:spcBef>
                <a:spcPts val="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Evaluation involves more than just price.</a:t>
            </a:r>
            <a:endParaRPr sz="1600" dirty="0">
              <a:solidFill>
                <a:srgbClr val="000000"/>
              </a:solidFill>
            </a:endParaRPr>
          </a:p>
          <a:p>
            <a:pPr marL="742950" lvl="1" indent="-276225" algn="l" rtl="0">
              <a:spcBef>
                <a:spcPts val="0"/>
              </a:spcBef>
              <a:spcAft>
                <a:spcPts val="1200"/>
              </a:spcAft>
              <a:buClr>
                <a:srgbClr val="000000"/>
              </a:buClr>
              <a:buSzPct val="100000"/>
              <a:buChar char="○"/>
              <a:defRPr sz="1600">
                <a:solidFill>
                  <a:srgbClr val="000000"/>
                </a:solidFill>
                <a:latin typeface="Arial"/>
              </a:defRPr>
            </a:pPr>
            <a:r>
              <a:rPr lang="en" sz="1600" dirty="0">
                <a:solidFill>
                  <a:srgbClr val="000000"/>
                </a:solidFill>
                <a:latin typeface="Arial"/>
              </a:rPr>
              <a:t>Services such as consulting, technology solutions, construction management or complex software implementations.</a:t>
            </a:r>
            <a:endParaRPr sz="1600" dirty="0">
              <a:solidFill>
                <a:srgbClr val="000000"/>
              </a:solidFill>
            </a:endParaRPr>
          </a:p>
        </p:txBody>
      </p:sp>
      <p:sp>
        <p:nvSpPr>
          <p:cNvPr id="241" name="Rectangle 240"/>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2" name="Rectangle 241"/>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4" name="Rectangle 243"/>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5" name="TextBox 244"/>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19</a:t>
            </a:r>
          </a:p>
        </p:txBody>
      </p:sp>
      <p:sp>
        <p:nvSpPr>
          <p:cNvPr id="246" name="Rectangle 245"/>
          <p:cNvSpPr/>
          <p:nvPr/>
        </p:nvSpPr>
        <p:spPr>
          <a:xfrm>
            <a:off x="502920" y="109980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41"/>
        <p:cNvGrpSpPr/>
        <p:nvPr/>
      </p:nvGrpSpPr>
      <p:grpSpPr>
        <a:xfrm>
          <a:off x="0" y="0"/>
          <a:ext cx="0" cy="0"/>
          <a:chOff x="0" y="0"/>
          <a:chExt cx="0" cy="0"/>
        </a:xfrm>
      </p:grpSpPr>
      <p:sp>
        <p:nvSpPr>
          <p:cNvPr id="242" name="Google Shape;242;p32"/>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57142"/>
              <a:buFont typeface="Calibri"/>
              <a:buNone/>
              <a:defRPr sz="2800" b="1">
                <a:solidFill>
                  <a:srgbClr val="F6B500"/>
                </a:solidFill>
                <a:latin typeface="Arial"/>
              </a:defRPr>
            </a:pPr>
            <a:r>
              <a:rPr lang="en" sz="2600" b="1">
                <a:solidFill>
                  <a:srgbClr val="F6B500"/>
                </a:solidFill>
                <a:latin typeface="Arial"/>
              </a:rPr>
              <a:t>Sole Source</a:t>
            </a:r>
            <a:br>
              <a:rPr lang="en"/>
            </a:br>
            <a:r>
              <a:rPr lang="en" sz="2700" b="1">
                <a:solidFill>
                  <a:srgbClr val="F6B500"/>
                </a:solidFill>
                <a:latin typeface="Arial"/>
              </a:rPr>
              <a:t> Requests Over $25,000</a:t>
            </a:r>
            <a:endParaRPr/>
          </a:p>
        </p:txBody>
      </p:sp>
      <p:sp>
        <p:nvSpPr>
          <p:cNvPr id="243" name="Google Shape;243;p32"/>
          <p:cNvSpPr txBox="1">
            <a:spLocks noGrp="1"/>
          </p:cNvSpPr>
          <p:nvPr>
            <p:ph type="body" idx="1"/>
          </p:nvPr>
        </p:nvSpPr>
        <p:spPr>
          <a:xfrm>
            <a:off x="502920" y="1200150"/>
            <a:ext cx="8229600" cy="339447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spcBef>
                <a:spcPts val="0"/>
              </a:spcBef>
              <a:spcAft>
                <a:spcPts val="0"/>
              </a:spcAft>
              <a:buNone/>
              <a:defRPr sz="1600">
                <a:solidFill>
                  <a:srgbClr val="000000"/>
                </a:solidFill>
                <a:latin typeface="Arial"/>
              </a:defRPr>
            </a:pPr>
            <a:r>
              <a:rPr lang="en" sz="2000" dirty="0">
                <a:solidFill>
                  <a:srgbClr val="000000"/>
                </a:solidFill>
                <a:latin typeface="Arial"/>
              </a:rPr>
              <a:t>Sole Source procurement is permissible only when the procurement officer determines in writing that there is only one source for the required supply, service, or construction item.</a:t>
            </a:r>
            <a:endParaRPr dirty="0">
              <a:solidFill>
                <a:srgbClr val="000000"/>
              </a:solidFill>
            </a:endParaRPr>
          </a:p>
          <a:p>
            <a:pPr marL="0" lvl="0" indent="0" algn="l" rtl="0">
              <a:spcBef>
                <a:spcPts val="400"/>
              </a:spcBef>
              <a:spcAft>
                <a:spcPts val="0"/>
              </a:spcAft>
              <a:buClr>
                <a:schemeClr val="dk1"/>
              </a:buClr>
              <a:buSzPct val="100000"/>
              <a:buNone/>
              <a:defRPr sz="1600">
                <a:solidFill>
                  <a:srgbClr val="000000"/>
                </a:solidFill>
                <a:latin typeface="Arial"/>
              </a:defRPr>
            </a:pPr>
            <a:endParaRPr sz="2000" dirty="0">
              <a:solidFill>
                <a:srgbClr val="000000"/>
              </a:solidFill>
            </a:endParaRPr>
          </a:p>
          <a:p>
            <a:pPr marL="342900" lvl="0" indent="-333375" algn="l"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This method foregos the competitive process due to the unique nature of the supplier, product, or circumstances.</a:t>
            </a:r>
            <a:endParaRPr dirty="0">
              <a:solidFill>
                <a:srgbClr val="000000"/>
              </a:solidFill>
            </a:endParaRPr>
          </a:p>
          <a:p>
            <a:pPr marL="0" lvl="0" indent="0" algn="l" rtl="0">
              <a:spcBef>
                <a:spcPts val="400"/>
              </a:spcBef>
              <a:spcAft>
                <a:spcPts val="0"/>
              </a:spcAft>
              <a:buClr>
                <a:schemeClr val="dk1"/>
              </a:buClr>
              <a:buSzPct val="100000"/>
              <a:buNone/>
              <a:defRPr sz="1600">
                <a:solidFill>
                  <a:srgbClr val="000000"/>
                </a:solidFill>
                <a:latin typeface="Arial"/>
              </a:defRPr>
            </a:pPr>
            <a:endParaRPr sz="2000" dirty="0">
              <a:solidFill>
                <a:srgbClr val="000000"/>
              </a:solidFill>
            </a:endParaRPr>
          </a:p>
          <a:p>
            <a:pPr marL="342900" lvl="0" indent="-333375" algn="l"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A </a:t>
            </a:r>
            <a:r>
              <a:rPr lang="en" sz="2000" b="1" dirty="0">
                <a:solidFill>
                  <a:srgbClr val="000000"/>
                </a:solidFill>
                <a:latin typeface="Arial"/>
              </a:rPr>
              <a:t>written justification </a:t>
            </a:r>
            <a:r>
              <a:rPr lang="en" sz="2000" dirty="0">
                <a:solidFill>
                  <a:srgbClr val="000000"/>
                </a:solidFill>
                <a:latin typeface="Arial"/>
              </a:rPr>
              <a:t>must be provided and approved before proceeding.</a:t>
            </a:r>
            <a:endParaRPr dirty="0">
              <a:solidFill>
                <a:srgbClr val="000000"/>
              </a:solidFill>
            </a:endParaRPr>
          </a:p>
          <a:p>
            <a:pPr marL="0" lvl="0" indent="0" algn="l" rtl="0">
              <a:spcBef>
                <a:spcPts val="400"/>
              </a:spcBef>
              <a:spcAft>
                <a:spcPts val="0"/>
              </a:spcAft>
              <a:buClr>
                <a:schemeClr val="dk1"/>
              </a:buClr>
              <a:buSzPct val="100000"/>
              <a:buNone/>
              <a:defRPr sz="1600">
                <a:solidFill>
                  <a:srgbClr val="000000"/>
                </a:solidFill>
                <a:latin typeface="Arial"/>
              </a:defRPr>
            </a:pPr>
            <a:endParaRPr sz="2000" dirty="0">
              <a:solidFill>
                <a:srgbClr val="000000"/>
              </a:solidFill>
            </a:endParaRPr>
          </a:p>
          <a:p>
            <a:pPr marL="342900" lvl="0" indent="-333375" algn="l" rtl="0">
              <a:spcBef>
                <a:spcPts val="400"/>
              </a:spcBef>
              <a:spcAft>
                <a:spcPts val="1200"/>
              </a:spcAft>
              <a:buClr>
                <a:srgbClr val="000000"/>
              </a:buClr>
              <a:buSzPct val="100000"/>
              <a:buChar char="●"/>
              <a:defRPr sz="1600">
                <a:solidFill>
                  <a:srgbClr val="000000"/>
                </a:solidFill>
                <a:latin typeface="Arial"/>
              </a:defRPr>
            </a:pPr>
            <a:r>
              <a:rPr lang="en" sz="2000" b="1" dirty="0">
                <a:solidFill>
                  <a:srgbClr val="000000"/>
                </a:solidFill>
                <a:latin typeface="Arial"/>
              </a:rPr>
              <a:t>Review and Approval</a:t>
            </a:r>
            <a:r>
              <a:rPr lang="en" sz="2000" dirty="0">
                <a:solidFill>
                  <a:srgbClr val="000000"/>
                </a:solidFill>
                <a:latin typeface="Arial"/>
              </a:rPr>
              <a:t>: May require higher-level approvals (e.g., USM Vice Chancellor, Board of Public Works for higher-dollar thresholds)</a:t>
            </a:r>
            <a:endParaRPr dirty="0">
              <a:solidFill>
                <a:srgbClr val="000000"/>
              </a:solidFill>
            </a:endParaRPr>
          </a:p>
        </p:txBody>
      </p:sp>
      <p:sp>
        <p:nvSpPr>
          <p:cNvPr id="247" name="Rectangle 246"/>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8" name="Rectangle 247"/>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0" name="Rectangle 249"/>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1" name="TextBox 250"/>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20</a:t>
            </a:r>
          </a:p>
        </p:txBody>
      </p:sp>
      <p:sp>
        <p:nvSpPr>
          <p:cNvPr id="252" name="Rectangle 251"/>
          <p:cNvSpPr/>
          <p:nvPr/>
        </p:nvSpPr>
        <p:spPr>
          <a:xfrm>
            <a:off x="502920" y="109980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47"/>
        <p:cNvGrpSpPr/>
        <p:nvPr/>
      </p:nvGrpSpPr>
      <p:grpSpPr>
        <a:xfrm>
          <a:off x="0" y="0"/>
          <a:ext cx="0" cy="0"/>
          <a:chOff x="0" y="0"/>
          <a:chExt cx="0" cy="0"/>
        </a:xfrm>
      </p:grpSpPr>
      <p:sp>
        <p:nvSpPr>
          <p:cNvPr id="248" name="Google Shape;248;p33"/>
          <p:cNvSpPr txBox="1">
            <a:spLocks noGrp="1"/>
          </p:cNvSpPr>
          <p:nvPr>
            <p:ph type="title"/>
          </p:nvPr>
        </p:nvSpPr>
        <p:spPr>
          <a:xfrm>
            <a:off x="457200" y="205978"/>
            <a:ext cx="8229600" cy="498348"/>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62962"/>
              <a:buFont typeface="Calibri"/>
              <a:buNone/>
              <a:defRPr sz="2800" b="1">
                <a:solidFill>
                  <a:srgbClr val="F6B500"/>
                </a:solidFill>
                <a:latin typeface="Arial"/>
              </a:defRPr>
            </a:pPr>
            <a:br>
              <a:rPr lang="en" sz="2600" b="1" dirty="0">
                <a:solidFill>
                  <a:srgbClr val="F6B500"/>
                </a:solidFill>
                <a:latin typeface="Arial"/>
              </a:rPr>
            </a:br>
            <a:r>
              <a:rPr lang="en" sz="2600" b="1" dirty="0">
                <a:solidFill>
                  <a:srgbClr val="F6B500"/>
                </a:solidFill>
                <a:latin typeface="Arial"/>
              </a:rPr>
              <a:t>Sole Source</a:t>
            </a:r>
            <a:br>
              <a:rPr lang="en" dirty="0"/>
            </a:br>
            <a:endParaRPr sz="2700" dirty="0"/>
          </a:p>
        </p:txBody>
      </p:sp>
      <p:sp>
        <p:nvSpPr>
          <p:cNvPr id="249" name="Google Shape;249;p33"/>
          <p:cNvSpPr txBox="1">
            <a:spLocks noGrp="1"/>
          </p:cNvSpPr>
          <p:nvPr>
            <p:ph type="body" idx="1"/>
          </p:nvPr>
        </p:nvSpPr>
        <p:spPr>
          <a:xfrm>
            <a:off x="502920" y="1050417"/>
            <a:ext cx="8229600" cy="3675888"/>
          </a:xfrm>
          <a:prstGeom prst="rect">
            <a:avLst/>
          </a:prstGeom>
          <a:noFill/>
          <a:ln>
            <a:noFill/>
          </a:ln>
        </p:spPr>
        <p:txBody>
          <a:bodyPr spcFirstLastPara="1" wrap="square" lIns="91425" tIns="45700" rIns="91425" bIns="45700" anchor="t" anchorCtr="0">
            <a:normAutofit fontScale="85000" lnSpcReduction="20000"/>
          </a:bodyPr>
          <a:lstStyle/>
          <a:p>
            <a:pPr marL="342900" lvl="0" indent="-323850" algn="l" rtl="0">
              <a:spcBef>
                <a:spcPts val="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When to Use:</a:t>
            </a:r>
            <a:endParaRPr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The product/service is </a:t>
            </a:r>
            <a:r>
              <a:rPr lang="en" sz="1600" b="1" dirty="0">
                <a:solidFill>
                  <a:srgbClr val="000000"/>
                </a:solidFill>
                <a:latin typeface="Arial"/>
              </a:rPr>
              <a:t>proprietary or unique.</a:t>
            </a:r>
            <a:endParaRPr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There is </a:t>
            </a:r>
            <a:r>
              <a:rPr lang="en" sz="1600" b="1" dirty="0">
                <a:solidFill>
                  <a:srgbClr val="000000"/>
                </a:solidFill>
                <a:latin typeface="Arial"/>
              </a:rPr>
              <a:t>only one authorized distributor.</a:t>
            </a:r>
            <a:endParaRPr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Compatibility or continuity with existing systems is critical.</a:t>
            </a:r>
            <a:endParaRPr sz="1600" dirty="0">
              <a:solidFill>
                <a:srgbClr val="000000"/>
              </a:solidFill>
            </a:endParaRPr>
          </a:p>
          <a:p>
            <a:pPr marL="742950" lvl="0" indent="0" algn="l" rtl="0">
              <a:spcBef>
                <a:spcPts val="320"/>
              </a:spcBef>
              <a:spcAft>
                <a:spcPts val="0"/>
              </a:spcAft>
              <a:buNone/>
              <a:defRPr sz="1600">
                <a:solidFill>
                  <a:srgbClr val="000000"/>
                </a:solidFill>
                <a:latin typeface="Arial"/>
              </a:defRPr>
            </a:pPr>
            <a:endParaRPr sz="1600" dirty="0">
              <a:solidFill>
                <a:srgbClr val="000000"/>
              </a:solidFill>
            </a:endParaRPr>
          </a:p>
          <a:p>
            <a:pPr marL="342900" lvl="0" indent="-323850" algn="l"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Examples: </a:t>
            </a:r>
            <a:endParaRPr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A patented research instrument only available from one manufacturer.</a:t>
            </a:r>
            <a:endParaRPr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A specialized consultant with unique qualifications and institutional knowledge.</a:t>
            </a:r>
            <a:endParaRPr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Software renewal from a sole licensed provider.</a:t>
            </a:r>
            <a:endParaRPr sz="1600" dirty="0">
              <a:solidFill>
                <a:srgbClr val="000000"/>
              </a:solidFill>
            </a:endParaRPr>
          </a:p>
          <a:p>
            <a:pPr marL="742950" lvl="0" indent="0" algn="l" rtl="0">
              <a:spcBef>
                <a:spcPts val="320"/>
              </a:spcBef>
              <a:spcAft>
                <a:spcPts val="0"/>
              </a:spcAft>
              <a:buNone/>
              <a:defRPr sz="1600">
                <a:solidFill>
                  <a:srgbClr val="000000"/>
                </a:solidFill>
                <a:latin typeface="Arial"/>
              </a:defRPr>
            </a:pPr>
            <a:endParaRPr sz="1600" dirty="0">
              <a:solidFill>
                <a:srgbClr val="000000"/>
              </a:solidFill>
            </a:endParaRPr>
          </a:p>
          <a:p>
            <a:pPr marL="342900" lvl="0" indent="-323850" algn="l"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Important Considerations:</a:t>
            </a:r>
            <a:endParaRPr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Sole source is an </a:t>
            </a:r>
            <a:r>
              <a:rPr lang="en" sz="1600" b="1" dirty="0">
                <a:solidFill>
                  <a:srgbClr val="000000"/>
                </a:solidFill>
                <a:latin typeface="Arial"/>
              </a:rPr>
              <a:t>exception</a:t>
            </a:r>
            <a:r>
              <a:rPr lang="en" sz="1600" dirty="0">
                <a:solidFill>
                  <a:srgbClr val="000000"/>
                </a:solidFill>
                <a:latin typeface="Arial"/>
              </a:rPr>
              <a:t>, not the rule.</a:t>
            </a:r>
            <a:endParaRPr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Procurement must verify and document the lack of alternatives.</a:t>
            </a:r>
            <a:endParaRPr dirty="0">
              <a:solidFill>
                <a:srgbClr val="000000"/>
              </a:solidFill>
            </a:endParaRPr>
          </a:p>
          <a:p>
            <a:pPr marL="742950" lvl="1" indent="-270510" algn="l" rtl="0">
              <a:spcBef>
                <a:spcPts val="320"/>
              </a:spcBef>
              <a:spcAft>
                <a:spcPts val="0"/>
              </a:spcAft>
              <a:buClr>
                <a:schemeClr val="dk1"/>
              </a:buClr>
              <a:buSzPct val="100000"/>
              <a:buChar char="○"/>
              <a:defRPr sz="1600">
                <a:solidFill>
                  <a:srgbClr val="000000"/>
                </a:solidFill>
                <a:latin typeface="Arial"/>
              </a:defRPr>
            </a:pPr>
            <a:r>
              <a:rPr lang="en" sz="1600" dirty="0">
                <a:solidFill>
                  <a:srgbClr val="000000"/>
                </a:solidFill>
                <a:latin typeface="Arial"/>
              </a:rPr>
              <a:t>Must comply with State and USM requirements for review, posting, and approval.</a:t>
            </a:r>
            <a:endParaRPr sz="2000" dirty="0"/>
          </a:p>
        </p:txBody>
      </p:sp>
      <p:sp>
        <p:nvSpPr>
          <p:cNvPr id="253" name="Rectangle 252"/>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4" name="Rectangle 253"/>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6" name="Rectangle 255"/>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7" name="TextBox 256"/>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21</a:t>
            </a:r>
          </a:p>
        </p:txBody>
      </p:sp>
      <p:sp>
        <p:nvSpPr>
          <p:cNvPr id="258" name="Rectangle 257"/>
          <p:cNvSpPr/>
          <p:nvPr/>
        </p:nvSpPr>
        <p:spPr>
          <a:xfrm>
            <a:off x="502920" y="787765"/>
            <a:ext cx="8138160" cy="2286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3"/>
        <p:cNvGrpSpPr/>
        <p:nvPr/>
      </p:nvGrpSpPr>
      <p:grpSpPr>
        <a:xfrm>
          <a:off x="0" y="0"/>
          <a:ext cx="0" cy="0"/>
          <a:chOff x="0" y="0"/>
          <a:chExt cx="0" cy="0"/>
        </a:xfrm>
      </p:grpSpPr>
      <p:sp>
        <p:nvSpPr>
          <p:cNvPr id="254" name="Google Shape;254;p34"/>
          <p:cNvSpPr txBox="1">
            <a:spLocks noGrp="1"/>
          </p:cNvSpPr>
          <p:nvPr>
            <p:ph type="title"/>
          </p:nvPr>
        </p:nvSpPr>
        <p:spPr>
          <a:xfrm>
            <a:off x="457200" y="130541"/>
            <a:ext cx="8229600" cy="712994"/>
          </a:xfrm>
          <a:prstGeom prst="rect">
            <a:avLst/>
          </a:prstGeom>
          <a:noFill/>
          <a:ln>
            <a:noFill/>
          </a:ln>
        </p:spPr>
        <p:txBody>
          <a:bodyPr spcFirstLastPara="1" wrap="square" lIns="91425" tIns="45700" rIns="91425" bIns="45700" anchor="ctr" anchorCtr="0">
            <a:normAutofit fontScale="90000"/>
          </a:bodyPr>
          <a:lstStyle/>
          <a:p>
            <a:pPr lvl="0">
              <a:buSzPct val="157142"/>
              <a:defRPr sz="2800" b="1">
                <a:solidFill>
                  <a:srgbClr val="F6B500"/>
                </a:solidFill>
                <a:latin typeface="Arial"/>
              </a:defRPr>
            </a:pPr>
            <a:br>
              <a:rPr lang="en" dirty="0"/>
            </a:br>
            <a:r>
              <a:rPr lang="en" sz="2600" b="1" dirty="0">
                <a:solidFill>
                  <a:srgbClr val="F6B500"/>
                </a:solidFill>
                <a:latin typeface="Arial"/>
              </a:rPr>
              <a:t>Emergency Requests over $25,000</a:t>
            </a:r>
            <a:br>
              <a:rPr lang="en" dirty="0"/>
            </a:br>
            <a:endParaRPr dirty="0"/>
          </a:p>
        </p:txBody>
      </p:sp>
      <p:sp>
        <p:nvSpPr>
          <p:cNvPr id="255" name="Google Shape;255;p34"/>
          <p:cNvSpPr txBox="1">
            <a:spLocks noGrp="1"/>
          </p:cNvSpPr>
          <p:nvPr>
            <p:ph type="body" idx="1"/>
          </p:nvPr>
        </p:nvSpPr>
        <p:spPr>
          <a:xfrm>
            <a:off x="457200" y="962644"/>
            <a:ext cx="8229600" cy="3929396"/>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spcBef>
                <a:spcPts val="0"/>
              </a:spcBef>
              <a:spcAft>
                <a:spcPts val="0"/>
              </a:spcAft>
              <a:buNone/>
              <a:defRPr sz="1600">
                <a:solidFill>
                  <a:srgbClr val="000000"/>
                </a:solidFill>
                <a:latin typeface="Arial"/>
              </a:defRPr>
            </a:pPr>
            <a:r>
              <a:rPr lang="en" sz="2200" dirty="0">
                <a:solidFill>
                  <a:srgbClr val="000000"/>
                </a:solidFill>
                <a:latin typeface="Arial"/>
              </a:rPr>
              <a:t>An emergency procurement may be made when a condition exists that </a:t>
            </a:r>
            <a:r>
              <a:rPr lang="en" sz="2200" b="1" dirty="0">
                <a:solidFill>
                  <a:srgbClr val="000000"/>
                </a:solidFill>
                <a:latin typeface="Arial"/>
              </a:rPr>
              <a:t>threatens health, safety, welfare, property, or critical operations</a:t>
            </a:r>
            <a:r>
              <a:rPr lang="en" sz="2200" dirty="0">
                <a:solidFill>
                  <a:srgbClr val="000000"/>
                </a:solidFill>
                <a:latin typeface="Arial"/>
              </a:rPr>
              <a:t>, and the procurement is necessary to mitigate the emergency.</a:t>
            </a:r>
            <a:endParaRPr sz="2200" dirty="0">
              <a:solidFill>
                <a:srgbClr val="000000"/>
              </a:solidFill>
            </a:endParaRPr>
          </a:p>
          <a:p>
            <a:pPr marL="342900" lvl="0" indent="0" algn="l" rtl="0">
              <a:spcBef>
                <a:spcPts val="0"/>
              </a:spcBef>
              <a:spcAft>
                <a:spcPts val="0"/>
              </a:spcAft>
              <a:buNone/>
              <a:defRPr sz="1600">
                <a:solidFill>
                  <a:srgbClr val="000000"/>
                </a:solidFill>
                <a:latin typeface="Arial"/>
              </a:defRPr>
            </a:pPr>
            <a:endParaRPr sz="2200" dirty="0">
              <a:solidFill>
                <a:srgbClr val="000000"/>
              </a:solidFill>
            </a:endParaRPr>
          </a:p>
          <a:p>
            <a:pPr marL="342900" lvl="0" indent="-300990" algn="l" rtl="0">
              <a:spcBef>
                <a:spcPts val="407"/>
              </a:spcBef>
              <a:spcAft>
                <a:spcPts val="0"/>
              </a:spcAft>
              <a:buClr>
                <a:srgbClr val="000000"/>
              </a:buClr>
              <a:buSzPct val="100000"/>
              <a:buChar char="●"/>
              <a:defRPr sz="1600">
                <a:solidFill>
                  <a:srgbClr val="000000"/>
                </a:solidFill>
                <a:latin typeface="Arial"/>
              </a:defRPr>
            </a:pPr>
            <a:r>
              <a:rPr lang="en" sz="2200" dirty="0">
                <a:solidFill>
                  <a:srgbClr val="000000"/>
                </a:solidFill>
                <a:latin typeface="Arial"/>
              </a:rPr>
              <a:t>Examples:</a:t>
            </a:r>
            <a:endParaRPr dirty="0">
              <a:solidFill>
                <a:srgbClr val="000000"/>
              </a:solidFill>
            </a:endParaRPr>
          </a:p>
          <a:p>
            <a:pPr marL="742950" lvl="1" indent="-251459" algn="l" rtl="0">
              <a:spcBef>
                <a:spcPts val="333"/>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Natural disasters (e.g., fire, flood, severe weather)</a:t>
            </a:r>
            <a:endParaRPr dirty="0">
              <a:solidFill>
                <a:srgbClr val="000000"/>
              </a:solidFill>
            </a:endParaRPr>
          </a:p>
          <a:p>
            <a:pPr marL="742950" lvl="1" indent="-251459" algn="l" rtl="0">
              <a:spcBef>
                <a:spcPts val="333"/>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Health and safety threats (e.g., biohazard, utility failure)</a:t>
            </a:r>
            <a:endParaRPr dirty="0">
              <a:solidFill>
                <a:srgbClr val="000000"/>
              </a:solidFill>
            </a:endParaRPr>
          </a:p>
          <a:p>
            <a:pPr marL="742950" lvl="1" indent="-251459" algn="l" rtl="0">
              <a:spcBef>
                <a:spcPts val="333"/>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Security breaches or system failures</a:t>
            </a:r>
            <a:endParaRPr dirty="0">
              <a:solidFill>
                <a:srgbClr val="000000"/>
              </a:solidFill>
            </a:endParaRPr>
          </a:p>
          <a:p>
            <a:pPr marL="742950" lvl="1" indent="-251459" algn="l" rtl="0">
              <a:spcBef>
                <a:spcPts val="333"/>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Urgent repairs or replacements to prevent serious disruption</a:t>
            </a:r>
            <a:endParaRPr sz="1800" dirty="0">
              <a:solidFill>
                <a:srgbClr val="000000"/>
              </a:solidFill>
            </a:endParaRPr>
          </a:p>
          <a:p>
            <a:pPr marL="742950" lvl="0" indent="0" algn="l" rtl="0">
              <a:spcBef>
                <a:spcPts val="333"/>
              </a:spcBef>
              <a:spcAft>
                <a:spcPts val="0"/>
              </a:spcAft>
              <a:buNone/>
              <a:defRPr sz="1600">
                <a:solidFill>
                  <a:srgbClr val="000000"/>
                </a:solidFill>
                <a:latin typeface="Arial"/>
              </a:defRPr>
            </a:pPr>
            <a:endParaRPr sz="1800" dirty="0">
              <a:solidFill>
                <a:srgbClr val="000000"/>
              </a:solidFill>
            </a:endParaRPr>
          </a:p>
          <a:p>
            <a:pPr marL="342900" lvl="0" indent="-300990" algn="just" rtl="0">
              <a:spcBef>
                <a:spcPts val="407"/>
              </a:spcBef>
              <a:spcAft>
                <a:spcPts val="0"/>
              </a:spcAft>
              <a:buClr>
                <a:srgbClr val="000000"/>
              </a:buClr>
              <a:buSzPct val="100000"/>
              <a:buChar char="●"/>
              <a:defRPr sz="1600">
                <a:solidFill>
                  <a:srgbClr val="000000"/>
                </a:solidFill>
                <a:latin typeface="Arial"/>
              </a:defRPr>
            </a:pPr>
            <a:r>
              <a:rPr lang="en" sz="2200" dirty="0">
                <a:solidFill>
                  <a:srgbClr val="000000"/>
                </a:solidFill>
                <a:latin typeface="Arial"/>
              </a:rPr>
              <a:t>Normal competitive procedures are not practical or possible due to time constraints.</a:t>
            </a:r>
            <a:endParaRPr sz="2200" dirty="0">
              <a:solidFill>
                <a:srgbClr val="000000"/>
              </a:solidFill>
            </a:endParaRPr>
          </a:p>
          <a:p>
            <a:pPr marL="342900" lvl="0" indent="0" algn="just" rtl="0">
              <a:spcBef>
                <a:spcPts val="407"/>
              </a:spcBef>
              <a:spcAft>
                <a:spcPts val="0"/>
              </a:spcAft>
              <a:buNone/>
              <a:defRPr sz="1600">
                <a:solidFill>
                  <a:srgbClr val="000000"/>
                </a:solidFill>
                <a:latin typeface="Arial"/>
              </a:defRPr>
            </a:pPr>
            <a:endParaRPr sz="2200" dirty="0">
              <a:solidFill>
                <a:srgbClr val="000000"/>
              </a:solidFill>
            </a:endParaRPr>
          </a:p>
          <a:p>
            <a:pPr marL="342900" lvl="0" indent="-300990" algn="just" rtl="0">
              <a:spcBef>
                <a:spcPts val="407"/>
              </a:spcBef>
              <a:spcAft>
                <a:spcPts val="0"/>
              </a:spcAft>
              <a:buClr>
                <a:srgbClr val="000000"/>
              </a:buClr>
              <a:buSzPct val="100000"/>
              <a:buChar char="●"/>
              <a:defRPr sz="1600">
                <a:solidFill>
                  <a:srgbClr val="000000"/>
                </a:solidFill>
                <a:latin typeface="Arial"/>
              </a:defRPr>
            </a:pPr>
            <a:r>
              <a:rPr lang="en" sz="2200" dirty="0">
                <a:solidFill>
                  <a:srgbClr val="000000"/>
                </a:solidFill>
                <a:latin typeface="Arial"/>
              </a:rPr>
              <a:t>A </a:t>
            </a:r>
            <a:r>
              <a:rPr lang="en" sz="2200" b="1" dirty="0">
                <a:solidFill>
                  <a:srgbClr val="000000"/>
                </a:solidFill>
                <a:latin typeface="Arial"/>
              </a:rPr>
              <a:t>written justification </a:t>
            </a:r>
            <a:r>
              <a:rPr lang="en" sz="2200" dirty="0">
                <a:solidFill>
                  <a:srgbClr val="000000"/>
                </a:solidFill>
                <a:latin typeface="Arial"/>
              </a:rPr>
              <a:t>must be provided. Often requires after-the-fact reporting.</a:t>
            </a:r>
            <a:endParaRPr sz="2200" dirty="0">
              <a:solidFill>
                <a:srgbClr val="000000"/>
              </a:solidFill>
            </a:endParaRPr>
          </a:p>
          <a:p>
            <a:pPr marL="342900" lvl="0" indent="0" algn="just" rtl="0">
              <a:spcBef>
                <a:spcPts val="407"/>
              </a:spcBef>
              <a:spcAft>
                <a:spcPts val="0"/>
              </a:spcAft>
              <a:buNone/>
              <a:defRPr sz="1600">
                <a:solidFill>
                  <a:srgbClr val="000000"/>
                </a:solidFill>
                <a:latin typeface="Arial"/>
              </a:defRPr>
            </a:pPr>
            <a:endParaRPr sz="2200" dirty="0">
              <a:solidFill>
                <a:srgbClr val="000000"/>
              </a:solidFill>
            </a:endParaRPr>
          </a:p>
          <a:p>
            <a:pPr marL="342900" lvl="0" indent="-300990" algn="just" rtl="0">
              <a:spcBef>
                <a:spcPts val="407"/>
              </a:spcBef>
              <a:spcAft>
                <a:spcPts val="0"/>
              </a:spcAft>
              <a:buClr>
                <a:srgbClr val="000000"/>
              </a:buClr>
              <a:buSzPct val="100000"/>
              <a:buChar char="●"/>
              <a:defRPr sz="1600">
                <a:solidFill>
                  <a:srgbClr val="000000"/>
                </a:solidFill>
                <a:latin typeface="Arial"/>
              </a:defRPr>
            </a:pPr>
            <a:r>
              <a:rPr lang="en" sz="2200" dirty="0">
                <a:solidFill>
                  <a:srgbClr val="000000"/>
                </a:solidFill>
                <a:latin typeface="Arial"/>
              </a:rPr>
              <a:t>Review and approval may be required from senior-level or Vice Chancellor depending on cost and scope.</a:t>
            </a:r>
            <a:endParaRPr sz="2400" dirty="0">
              <a:solidFill>
                <a:srgbClr val="000000"/>
              </a:solidFill>
            </a:endParaRPr>
          </a:p>
        </p:txBody>
      </p:sp>
      <p:sp>
        <p:nvSpPr>
          <p:cNvPr id="259" name="Rectangle 258"/>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0" name="Rectangle 259"/>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2" name="Rectangle 261"/>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3" name="TextBox 262"/>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22</a:t>
            </a:r>
          </a:p>
        </p:txBody>
      </p:sp>
      <p:sp>
        <p:nvSpPr>
          <p:cNvPr id="264" name="Rectangle 263"/>
          <p:cNvSpPr/>
          <p:nvPr/>
        </p:nvSpPr>
        <p:spPr>
          <a:xfrm>
            <a:off x="502920" y="880111"/>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9"/>
        <p:cNvGrpSpPr/>
        <p:nvPr/>
      </p:nvGrpSpPr>
      <p:grpSpPr>
        <a:xfrm>
          <a:off x="0" y="0"/>
          <a:ext cx="0" cy="0"/>
          <a:chOff x="0" y="0"/>
          <a:chExt cx="0" cy="0"/>
        </a:xfrm>
      </p:grpSpPr>
      <p:sp>
        <p:nvSpPr>
          <p:cNvPr id="70" name="Google Shape;70;p14"/>
          <p:cNvSpPr txBox="1">
            <a:spLocks noGrp="1"/>
          </p:cNvSpPr>
          <p:nvPr>
            <p:ph type="ctrTitle"/>
          </p:nvPr>
        </p:nvSpPr>
        <p:spPr>
          <a:xfrm>
            <a:off x="89553" y="1071011"/>
            <a:ext cx="8520600" cy="54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defRPr sz="3000" b="1">
                <a:solidFill>
                  <a:srgbClr val="000000"/>
                </a:solidFill>
                <a:latin typeface="Arial"/>
              </a:defRPr>
            </a:pPr>
            <a:r>
              <a:rPr lang="en" sz="2400" b="1" dirty="0">
                <a:solidFill>
                  <a:srgbClr val="000000"/>
                </a:solidFill>
                <a:latin typeface="Arial"/>
              </a:rPr>
              <a:t>Procure with Purpose:  From Request to Payment</a:t>
            </a:r>
            <a:endParaRPr sz="2400" dirty="0"/>
          </a:p>
        </p:txBody>
      </p:sp>
      <p:sp>
        <p:nvSpPr>
          <p:cNvPr id="71" name="Google Shape;71;p14"/>
          <p:cNvSpPr txBox="1">
            <a:spLocks noGrp="1"/>
          </p:cNvSpPr>
          <p:nvPr>
            <p:ph type="subTitle" idx="1"/>
          </p:nvPr>
        </p:nvSpPr>
        <p:spPr>
          <a:xfrm>
            <a:off x="89553" y="1734958"/>
            <a:ext cx="8520600" cy="45030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defRPr sz="2800" b="1">
                <a:solidFill>
                  <a:srgbClr val="F6B500"/>
                </a:solidFill>
                <a:latin typeface="Arial"/>
              </a:defRPr>
            </a:pPr>
            <a:r>
              <a:rPr lang="en" sz="2000" b="1" dirty="0">
                <a:solidFill>
                  <a:srgbClr val="F6B500"/>
                </a:solidFill>
                <a:latin typeface="Arial"/>
              </a:rPr>
              <a:t>An Overview of Policies, Processes &amp; Best Practices</a:t>
            </a:r>
            <a:endParaRPr sz="2000" dirty="0"/>
          </a:p>
        </p:txBody>
      </p:sp>
      <p:sp>
        <p:nvSpPr>
          <p:cNvPr id="72" name="Google Shape;72;p14"/>
          <p:cNvSpPr txBox="1"/>
          <p:nvPr/>
        </p:nvSpPr>
        <p:spPr>
          <a:xfrm>
            <a:off x="949089" y="3521878"/>
            <a:ext cx="7245822" cy="1310726"/>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defRPr sz="1600">
                <a:solidFill>
                  <a:srgbClr val="000000"/>
                </a:solidFill>
                <a:latin typeface="Arial"/>
              </a:defRPr>
            </a:pPr>
            <a:r>
              <a:rPr lang="en" sz="2400" b="1" u="sng" dirty="0">
                <a:solidFill>
                  <a:srgbClr val="000000"/>
                </a:solidFill>
                <a:latin typeface="Arial"/>
              </a:rPr>
              <a:t>Hosts</a:t>
            </a:r>
          </a:p>
          <a:p>
            <a:pPr marL="0" lvl="0" indent="0" rtl="0">
              <a:spcBef>
                <a:spcPts val="0"/>
              </a:spcBef>
              <a:spcAft>
                <a:spcPts val="0"/>
              </a:spcAft>
              <a:buNone/>
              <a:defRPr sz="1600">
                <a:solidFill>
                  <a:srgbClr val="000000"/>
                </a:solidFill>
                <a:latin typeface="Arial"/>
              </a:defRPr>
            </a:pPr>
            <a:r>
              <a:rPr lang="en" b="1" dirty="0">
                <a:solidFill>
                  <a:srgbClr val="000000"/>
                </a:solidFill>
                <a:latin typeface="Arial"/>
              </a:rPr>
              <a:t>Rosetta Butler</a:t>
            </a:r>
            <a:r>
              <a:rPr lang="en" dirty="0">
                <a:solidFill>
                  <a:srgbClr val="000000"/>
                </a:solidFill>
                <a:latin typeface="Arial"/>
              </a:rPr>
              <a:t>, Executive Director of Procurement and Strategic Sourcing</a:t>
            </a:r>
          </a:p>
          <a:p>
            <a:pPr marL="0" lvl="0" indent="0" rtl="0">
              <a:spcBef>
                <a:spcPts val="0"/>
              </a:spcBef>
              <a:spcAft>
                <a:spcPts val="0"/>
              </a:spcAft>
              <a:buNone/>
              <a:defRPr sz="1600">
                <a:solidFill>
                  <a:srgbClr val="000000"/>
                </a:solidFill>
                <a:latin typeface="Arial"/>
              </a:defRPr>
            </a:pPr>
            <a:r>
              <a:rPr lang="en" b="1" dirty="0">
                <a:solidFill>
                  <a:srgbClr val="000000"/>
                </a:solidFill>
                <a:latin typeface="Arial"/>
              </a:rPr>
              <a:t>Linda Rothfus</a:t>
            </a:r>
            <a:r>
              <a:rPr lang="en" dirty="0">
                <a:solidFill>
                  <a:srgbClr val="000000"/>
                </a:solidFill>
                <a:latin typeface="Arial"/>
              </a:rPr>
              <a:t>, Manager, Business Services &amp; AP</a:t>
            </a:r>
          </a:p>
          <a:p>
            <a:pPr marL="0" lvl="0" indent="0" rtl="0">
              <a:spcBef>
                <a:spcPts val="0"/>
              </a:spcBef>
              <a:spcAft>
                <a:spcPts val="0"/>
              </a:spcAft>
              <a:buNone/>
              <a:defRPr sz="1600">
                <a:solidFill>
                  <a:srgbClr val="000000"/>
                </a:solidFill>
                <a:latin typeface="Arial"/>
              </a:defRPr>
            </a:pPr>
            <a:r>
              <a:rPr lang="en" b="1" dirty="0">
                <a:solidFill>
                  <a:srgbClr val="000000"/>
                </a:solidFill>
                <a:latin typeface="Arial"/>
              </a:rPr>
              <a:t>Jason Paluck</a:t>
            </a:r>
            <a:r>
              <a:rPr lang="en" dirty="0">
                <a:solidFill>
                  <a:srgbClr val="000000"/>
                </a:solidFill>
                <a:latin typeface="Arial"/>
              </a:rPr>
              <a:t>, Associate Vice President, Division of Information Technology</a:t>
            </a:r>
            <a:endParaRPr dirty="0">
              <a:solidFill>
                <a:schemeClr val="bg1"/>
              </a:solidFill>
            </a:endParaRPr>
          </a:p>
        </p:txBody>
      </p:sp>
      <p:sp>
        <p:nvSpPr>
          <p:cNvPr id="76" name="Rectangle 75"/>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7" name="Rectangle 76"/>
          <p:cNvSpPr/>
          <p:nvPr/>
        </p:nvSpPr>
        <p:spPr>
          <a:xfrm flipV="1">
            <a:off x="54864" y="4765963"/>
            <a:ext cx="9034272" cy="301113"/>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9" name="Rectangle 78"/>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0" name="TextBox 79"/>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2</a:t>
            </a:r>
          </a:p>
        </p:txBody>
      </p:sp>
      <p:sp>
        <p:nvSpPr>
          <p:cNvPr id="81" name="Rectangle 80"/>
          <p:cNvSpPr/>
          <p:nvPr/>
        </p:nvSpPr>
        <p:spPr>
          <a:xfrm>
            <a:off x="179397" y="166320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 name="Picture 2">
            <a:extLst>
              <a:ext uri="{FF2B5EF4-FFF2-40B4-BE49-F238E27FC236}">
                <a16:creationId xmlns:a16="http://schemas.microsoft.com/office/drawing/2014/main" id="{3E712A5A-D61C-555B-A838-1FE6582F38C5}"/>
              </a:ext>
            </a:extLst>
          </p:cNvPr>
          <p:cNvPicPr>
            <a:picLocks noChangeAspect="1"/>
          </p:cNvPicPr>
          <p:nvPr/>
        </p:nvPicPr>
        <p:blipFill>
          <a:blip r:embed="rId3"/>
          <a:stretch>
            <a:fillRect/>
          </a:stretch>
        </p:blipFill>
        <p:spPr>
          <a:xfrm>
            <a:off x="7097486" y="76424"/>
            <a:ext cx="1945930" cy="70571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9"/>
        <p:cNvGrpSpPr/>
        <p:nvPr/>
      </p:nvGrpSpPr>
      <p:grpSpPr>
        <a:xfrm>
          <a:off x="0" y="0"/>
          <a:ext cx="0" cy="0"/>
          <a:chOff x="0" y="0"/>
          <a:chExt cx="0" cy="0"/>
        </a:xfrm>
      </p:grpSpPr>
      <p:sp>
        <p:nvSpPr>
          <p:cNvPr id="260" name="Google Shape;260;p35"/>
          <p:cNvSpPr txBox="1">
            <a:spLocks noGrp="1"/>
          </p:cNvSpPr>
          <p:nvPr>
            <p:ph type="title"/>
          </p:nvPr>
        </p:nvSpPr>
        <p:spPr>
          <a:xfrm>
            <a:off x="457200" y="130541"/>
            <a:ext cx="8229600" cy="712994"/>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57142"/>
              <a:buFont typeface="Calibri"/>
              <a:buNone/>
              <a:defRPr sz="2800" b="1">
                <a:solidFill>
                  <a:srgbClr val="F6B500"/>
                </a:solidFill>
                <a:latin typeface="Arial"/>
              </a:defRPr>
            </a:pPr>
            <a:br>
              <a:rPr lang="en" dirty="0"/>
            </a:br>
            <a:r>
              <a:rPr lang="en" sz="2600" b="1" dirty="0">
                <a:solidFill>
                  <a:srgbClr val="F6B500"/>
                </a:solidFill>
                <a:latin typeface="Arial"/>
              </a:rPr>
              <a:t>Emergency</a:t>
            </a:r>
            <a:br>
              <a:rPr lang="en" dirty="0"/>
            </a:br>
            <a:br>
              <a:rPr lang="en" dirty="0"/>
            </a:br>
            <a:endParaRPr dirty="0"/>
          </a:p>
        </p:txBody>
      </p:sp>
      <p:sp>
        <p:nvSpPr>
          <p:cNvPr id="261" name="Google Shape;261;p35"/>
          <p:cNvSpPr txBox="1">
            <a:spLocks noGrp="1"/>
          </p:cNvSpPr>
          <p:nvPr>
            <p:ph type="body" idx="1"/>
          </p:nvPr>
        </p:nvSpPr>
        <p:spPr>
          <a:xfrm>
            <a:off x="457200" y="961644"/>
            <a:ext cx="8229600" cy="3435300"/>
          </a:xfrm>
          <a:prstGeom prst="rect">
            <a:avLst/>
          </a:prstGeom>
          <a:noFill/>
          <a:ln>
            <a:noFill/>
          </a:ln>
        </p:spPr>
        <p:txBody>
          <a:bodyPr spcFirstLastPara="1" wrap="square" lIns="91425" tIns="45700" rIns="91425" bIns="45700" anchor="t" anchorCtr="0">
            <a:normAutofit fontScale="85000" lnSpcReduction="20000"/>
          </a:bodyPr>
          <a:lstStyle/>
          <a:p>
            <a:pPr marL="342900" lvl="0" indent="-321945" algn="l" rtl="0">
              <a:spcBef>
                <a:spcPts val="0"/>
              </a:spcBef>
              <a:spcAft>
                <a:spcPts val="0"/>
              </a:spcAft>
              <a:buClr>
                <a:srgbClr val="000000"/>
              </a:buClr>
              <a:buSzPct val="100000"/>
              <a:buChar char="●"/>
              <a:defRPr sz="1600">
                <a:solidFill>
                  <a:srgbClr val="000000"/>
                </a:solidFill>
                <a:latin typeface="Arial"/>
              </a:defRPr>
            </a:pPr>
            <a:r>
              <a:rPr lang="en" sz="2200" dirty="0">
                <a:solidFill>
                  <a:srgbClr val="000000"/>
                </a:solidFill>
                <a:latin typeface="Arial"/>
              </a:rPr>
              <a:t>Emergency procurement should be limited to what is necessary to resolve the immediate issue, not used for unrelated future needs.</a:t>
            </a:r>
            <a:endParaRPr dirty="0">
              <a:solidFill>
                <a:srgbClr val="000000"/>
              </a:solidFill>
            </a:endParaRPr>
          </a:p>
          <a:p>
            <a:pPr marL="0" lvl="0" indent="0" algn="l" rtl="0">
              <a:spcBef>
                <a:spcPts val="440"/>
              </a:spcBef>
              <a:spcAft>
                <a:spcPts val="0"/>
              </a:spcAft>
              <a:buClr>
                <a:schemeClr val="dk1"/>
              </a:buClr>
              <a:buSzPct val="100000"/>
              <a:buNone/>
              <a:defRPr sz="1600">
                <a:solidFill>
                  <a:srgbClr val="000000"/>
                </a:solidFill>
                <a:latin typeface="Arial"/>
              </a:defRPr>
            </a:pPr>
            <a:endParaRPr sz="2200" dirty="0">
              <a:solidFill>
                <a:srgbClr val="000000"/>
              </a:solidFill>
            </a:endParaRPr>
          </a:p>
          <a:p>
            <a:pPr marL="342900" lvl="0" indent="-321945" algn="l" rtl="0">
              <a:spcBef>
                <a:spcPts val="440"/>
              </a:spcBef>
              <a:spcAft>
                <a:spcPts val="0"/>
              </a:spcAft>
              <a:buClr>
                <a:srgbClr val="000000"/>
              </a:buClr>
              <a:buSzPct val="100000"/>
              <a:buChar char="●"/>
              <a:defRPr sz="1600">
                <a:solidFill>
                  <a:srgbClr val="000000"/>
                </a:solidFill>
                <a:latin typeface="Arial"/>
              </a:defRPr>
            </a:pPr>
            <a:r>
              <a:rPr lang="en" sz="2200" dirty="0">
                <a:solidFill>
                  <a:srgbClr val="000000"/>
                </a:solidFill>
                <a:latin typeface="Arial"/>
              </a:rPr>
              <a:t>Emergency procurement is not a convenience option - it is a last-resort method.</a:t>
            </a:r>
            <a:endParaRPr dirty="0">
              <a:solidFill>
                <a:srgbClr val="000000"/>
              </a:solidFill>
            </a:endParaRPr>
          </a:p>
          <a:p>
            <a:pPr marL="0" lvl="0" indent="0" algn="just" rtl="0">
              <a:spcBef>
                <a:spcPts val="440"/>
              </a:spcBef>
              <a:spcAft>
                <a:spcPts val="0"/>
              </a:spcAft>
              <a:buClr>
                <a:schemeClr val="dk1"/>
              </a:buClr>
              <a:buSzPct val="100000"/>
              <a:buNone/>
              <a:defRPr sz="1600">
                <a:solidFill>
                  <a:srgbClr val="000000"/>
                </a:solidFill>
                <a:latin typeface="Arial"/>
              </a:defRPr>
            </a:pPr>
            <a:endParaRPr sz="2200" dirty="0">
              <a:solidFill>
                <a:srgbClr val="000000"/>
              </a:solidFill>
            </a:endParaRPr>
          </a:p>
          <a:p>
            <a:pPr marL="342900" lvl="0" indent="-321945" algn="just" rtl="0">
              <a:spcBef>
                <a:spcPts val="440"/>
              </a:spcBef>
              <a:spcAft>
                <a:spcPts val="0"/>
              </a:spcAft>
              <a:buClr>
                <a:srgbClr val="000000"/>
              </a:buClr>
              <a:buSzPct val="100000"/>
              <a:buChar char="●"/>
              <a:defRPr sz="1600">
                <a:solidFill>
                  <a:srgbClr val="000000"/>
                </a:solidFill>
                <a:latin typeface="Arial"/>
              </a:defRPr>
            </a:pPr>
            <a:r>
              <a:rPr lang="en" sz="2200" dirty="0">
                <a:solidFill>
                  <a:srgbClr val="000000"/>
                </a:solidFill>
                <a:latin typeface="Arial"/>
              </a:rPr>
              <a:t>Documentation should explain:</a:t>
            </a:r>
            <a:endParaRPr dirty="0">
              <a:solidFill>
                <a:srgbClr val="000000"/>
              </a:solidFill>
            </a:endParaRPr>
          </a:p>
          <a:p>
            <a:pPr marL="742950" lvl="1" indent="-268605"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The nature of the emergency</a:t>
            </a:r>
            <a:endParaRPr dirty="0">
              <a:solidFill>
                <a:srgbClr val="000000"/>
              </a:solidFill>
            </a:endParaRPr>
          </a:p>
          <a:p>
            <a:pPr marL="742950" lvl="1" indent="-268605"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The risks posed by delay</a:t>
            </a:r>
            <a:endParaRPr dirty="0">
              <a:solidFill>
                <a:srgbClr val="000000"/>
              </a:solidFill>
            </a:endParaRPr>
          </a:p>
          <a:p>
            <a:pPr marL="742950" lvl="1" indent="-268605"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Why the selected supplier was chosen</a:t>
            </a:r>
            <a:endParaRPr dirty="0">
              <a:solidFill>
                <a:srgbClr val="000000"/>
              </a:solidFill>
            </a:endParaRPr>
          </a:p>
          <a:p>
            <a:pPr marL="742950" lvl="1" indent="-268605"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Why other options weren’t feasible</a:t>
            </a:r>
            <a:endParaRPr sz="2200" dirty="0">
              <a:solidFill>
                <a:srgbClr val="000000"/>
              </a:solidFill>
            </a:endParaRPr>
          </a:p>
        </p:txBody>
      </p:sp>
      <p:sp>
        <p:nvSpPr>
          <p:cNvPr id="265" name="Rectangle 264"/>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6" name="Rectangle 265"/>
          <p:cNvSpPr/>
          <p:nvPr/>
        </p:nvSpPr>
        <p:spPr>
          <a:xfrm>
            <a:off x="54864" y="4832604"/>
            <a:ext cx="9034272" cy="292608"/>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8" name="Rectangle 267"/>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9" name="TextBox 268"/>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23</a:t>
            </a:r>
          </a:p>
        </p:txBody>
      </p:sp>
      <p:sp>
        <p:nvSpPr>
          <p:cNvPr id="270" name="Rectangle 269"/>
          <p:cNvSpPr/>
          <p:nvPr/>
        </p:nvSpPr>
        <p:spPr>
          <a:xfrm>
            <a:off x="502920" y="880111"/>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65"/>
        <p:cNvGrpSpPr/>
        <p:nvPr/>
      </p:nvGrpSpPr>
      <p:grpSpPr>
        <a:xfrm>
          <a:off x="0" y="0"/>
          <a:ext cx="0" cy="0"/>
          <a:chOff x="0" y="0"/>
          <a:chExt cx="0" cy="0"/>
        </a:xfrm>
      </p:grpSpPr>
      <p:sp>
        <p:nvSpPr>
          <p:cNvPr id="266" name="Google Shape;266;p36"/>
          <p:cNvSpPr txBox="1">
            <a:spLocks noGrp="1"/>
          </p:cNvSpPr>
          <p:nvPr>
            <p:ph type="title"/>
          </p:nvPr>
        </p:nvSpPr>
        <p:spPr>
          <a:xfrm>
            <a:off x="457200" y="120253"/>
            <a:ext cx="8229600" cy="71642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ct val="100000"/>
              <a:buFont typeface="Calibri"/>
              <a:buNone/>
              <a:defRPr sz="2800" b="1">
                <a:solidFill>
                  <a:srgbClr val="F6B500"/>
                </a:solidFill>
                <a:latin typeface="Arial"/>
              </a:defRPr>
            </a:pPr>
            <a:r>
              <a:rPr lang="en" sz="2400" b="1" dirty="0">
                <a:solidFill>
                  <a:srgbClr val="F6B500"/>
                </a:solidFill>
                <a:latin typeface="Arial"/>
              </a:rPr>
              <a:t>Cooperative Procurement</a:t>
            </a:r>
            <a:br>
              <a:rPr lang="en" sz="2400" dirty="0"/>
            </a:br>
            <a:r>
              <a:rPr lang="en" sz="2400" b="1" dirty="0">
                <a:solidFill>
                  <a:srgbClr val="F6B500"/>
                </a:solidFill>
                <a:latin typeface="Arial"/>
              </a:rPr>
              <a:t>Requests over $25,000</a:t>
            </a:r>
            <a:endParaRPr sz="2400" dirty="0"/>
          </a:p>
        </p:txBody>
      </p:sp>
      <p:sp>
        <p:nvSpPr>
          <p:cNvPr id="267" name="Google Shape;267;p36"/>
          <p:cNvSpPr txBox="1">
            <a:spLocks noGrp="1"/>
          </p:cNvSpPr>
          <p:nvPr>
            <p:ph type="body" idx="1"/>
          </p:nvPr>
        </p:nvSpPr>
        <p:spPr>
          <a:xfrm>
            <a:off x="546918" y="1082932"/>
            <a:ext cx="8229600" cy="3579600"/>
          </a:xfrm>
          <a:prstGeom prst="rect">
            <a:avLst/>
          </a:prstGeom>
          <a:noFill/>
          <a:ln>
            <a:noFill/>
          </a:ln>
        </p:spPr>
        <p:txBody>
          <a:bodyPr spcFirstLastPara="1" wrap="square" lIns="91425" tIns="45700" rIns="91425" bIns="45700" anchor="t" anchorCtr="0">
            <a:normAutofit fontScale="77500" lnSpcReduction="20000"/>
          </a:bodyPr>
          <a:lstStyle/>
          <a:p>
            <a:pPr marL="0" lvl="0" indent="0" algn="just" rtl="0">
              <a:spcBef>
                <a:spcPts val="0"/>
              </a:spcBef>
              <a:spcAft>
                <a:spcPts val="0"/>
              </a:spcAft>
              <a:buNone/>
              <a:defRPr sz="1600">
                <a:solidFill>
                  <a:srgbClr val="000000"/>
                </a:solidFill>
                <a:latin typeface="Arial"/>
              </a:defRPr>
            </a:pPr>
            <a:r>
              <a:rPr lang="en" sz="2000" dirty="0">
                <a:solidFill>
                  <a:srgbClr val="000000"/>
                </a:solidFill>
                <a:latin typeface="Arial"/>
              </a:rPr>
              <a:t>A cooperative purchase occurs when the procurement is made using a contract awarded by another public entity, cooperative purchasing organization, or consortium, provided that the original contract was</a:t>
            </a:r>
            <a:r>
              <a:rPr lang="en" sz="2000" b="1" dirty="0">
                <a:solidFill>
                  <a:srgbClr val="000000"/>
                </a:solidFill>
                <a:latin typeface="Arial"/>
              </a:rPr>
              <a:t> </a:t>
            </a:r>
            <a:r>
              <a:rPr lang="en" sz="2000" dirty="0">
                <a:solidFill>
                  <a:srgbClr val="000000"/>
                </a:solidFill>
                <a:latin typeface="Arial"/>
              </a:rPr>
              <a:t>awarded</a:t>
            </a:r>
            <a:r>
              <a:rPr lang="en" sz="2000" b="1" dirty="0">
                <a:solidFill>
                  <a:srgbClr val="000000"/>
                </a:solidFill>
                <a:latin typeface="Arial"/>
              </a:rPr>
              <a:t> </a:t>
            </a:r>
            <a:r>
              <a:rPr lang="en" sz="2000" dirty="0">
                <a:solidFill>
                  <a:srgbClr val="000000"/>
                </a:solidFill>
                <a:latin typeface="Arial"/>
              </a:rPr>
              <a:t>in accordance with applicable procurement laws and regulations.</a:t>
            </a:r>
            <a:endParaRPr dirty="0">
              <a:solidFill>
                <a:srgbClr val="000000"/>
              </a:solidFill>
            </a:endParaRPr>
          </a:p>
          <a:p>
            <a:pPr marL="0" lvl="0" indent="0" algn="just" rtl="0">
              <a:spcBef>
                <a:spcPts val="400"/>
              </a:spcBef>
              <a:spcAft>
                <a:spcPts val="0"/>
              </a:spcAft>
              <a:buClr>
                <a:schemeClr val="dk1"/>
              </a:buClr>
              <a:buSzPct val="100000"/>
              <a:buNone/>
              <a:defRPr sz="1600">
                <a:solidFill>
                  <a:srgbClr val="000000"/>
                </a:solidFill>
                <a:latin typeface="Arial"/>
              </a:defRPr>
            </a:pPr>
            <a:endParaRPr sz="2000" dirty="0">
              <a:solidFill>
                <a:srgbClr val="000000"/>
              </a:solidFill>
            </a:endParaRPr>
          </a:p>
          <a:p>
            <a:pPr marL="342900" lvl="0" indent="-314325" algn="just"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Key Characteristics:</a:t>
            </a:r>
            <a:endParaRPr dirty="0">
              <a:solidFill>
                <a:srgbClr val="000000"/>
              </a:solidFill>
            </a:endParaRPr>
          </a:p>
          <a:p>
            <a:pPr marL="742950" lvl="1" indent="-262890" algn="just"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The institution joins or adopts a contract that another entity has already bid and awarded. </a:t>
            </a:r>
            <a:endParaRPr dirty="0">
              <a:solidFill>
                <a:srgbClr val="000000"/>
              </a:solidFill>
            </a:endParaRPr>
          </a:p>
          <a:p>
            <a:pPr marL="742950" lvl="1" indent="-262890" algn="just"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Reduces administrative burden by not duplicating bidding efforts.</a:t>
            </a:r>
            <a:endParaRPr dirty="0">
              <a:solidFill>
                <a:srgbClr val="000000"/>
              </a:solidFill>
            </a:endParaRPr>
          </a:p>
          <a:p>
            <a:pPr marL="742950" lvl="1" indent="-262890" algn="just"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The original contract must have gone through a valid, competitive process.</a:t>
            </a:r>
            <a:endParaRPr dirty="0">
              <a:solidFill>
                <a:srgbClr val="000000"/>
              </a:solidFill>
            </a:endParaRPr>
          </a:p>
          <a:p>
            <a:pPr marL="457200" lvl="1" indent="0" algn="just" rtl="0">
              <a:spcBef>
                <a:spcPts val="320"/>
              </a:spcBef>
              <a:spcAft>
                <a:spcPts val="0"/>
              </a:spcAft>
              <a:buClr>
                <a:schemeClr val="dk1"/>
              </a:buClr>
              <a:buSzPct val="100000"/>
              <a:buNone/>
              <a:defRPr sz="1600">
                <a:solidFill>
                  <a:srgbClr val="000000"/>
                </a:solidFill>
                <a:latin typeface="Arial"/>
              </a:defRPr>
            </a:pPr>
            <a:endParaRPr sz="1600" dirty="0">
              <a:solidFill>
                <a:srgbClr val="000000"/>
              </a:solidFill>
            </a:endParaRPr>
          </a:p>
          <a:p>
            <a:pPr marL="342900" lvl="0" indent="-314325" algn="just"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Procurement must ensure:</a:t>
            </a:r>
            <a:endParaRPr dirty="0">
              <a:solidFill>
                <a:srgbClr val="000000"/>
              </a:solidFill>
            </a:endParaRPr>
          </a:p>
          <a:p>
            <a:pPr marL="742950" lvl="1" indent="-262890" algn="just"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The original contract complies with applicable State and USM rules.</a:t>
            </a:r>
            <a:endParaRPr dirty="0">
              <a:solidFill>
                <a:srgbClr val="000000"/>
              </a:solidFill>
            </a:endParaRPr>
          </a:p>
          <a:p>
            <a:pPr marL="742950" lvl="1" indent="-262890" algn="just"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The contract terms and pricing are advantageous.</a:t>
            </a:r>
            <a:endParaRPr dirty="0">
              <a:solidFill>
                <a:srgbClr val="000000"/>
              </a:solidFill>
            </a:endParaRPr>
          </a:p>
          <a:p>
            <a:pPr marL="742950" lvl="1" indent="-262890" algn="just"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Use of the cooperative is permitted under its terms.</a:t>
            </a:r>
            <a:endParaRPr sz="1600" dirty="0">
              <a:solidFill>
                <a:srgbClr val="000000"/>
              </a:solidFill>
            </a:endParaRPr>
          </a:p>
        </p:txBody>
      </p:sp>
      <p:sp>
        <p:nvSpPr>
          <p:cNvPr id="271" name="Rectangle 270"/>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2" name="Rectangle 271"/>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4" name="Rectangle 273"/>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5" name="TextBox 274"/>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24</a:t>
            </a:r>
          </a:p>
        </p:txBody>
      </p:sp>
      <p:sp>
        <p:nvSpPr>
          <p:cNvPr id="276" name="Rectangle 275"/>
          <p:cNvSpPr/>
          <p:nvPr/>
        </p:nvSpPr>
        <p:spPr>
          <a:xfrm>
            <a:off x="502920" y="873252"/>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71"/>
        <p:cNvGrpSpPr/>
        <p:nvPr/>
      </p:nvGrpSpPr>
      <p:grpSpPr>
        <a:xfrm>
          <a:off x="0" y="0"/>
          <a:ext cx="0" cy="0"/>
          <a:chOff x="0" y="0"/>
          <a:chExt cx="0" cy="0"/>
        </a:xfrm>
      </p:grpSpPr>
      <p:sp>
        <p:nvSpPr>
          <p:cNvPr id="272" name="Google Shape;272;p37"/>
          <p:cNvSpPr txBox="1">
            <a:spLocks noGrp="1"/>
          </p:cNvSpPr>
          <p:nvPr>
            <p:ph type="title"/>
          </p:nvPr>
        </p:nvSpPr>
        <p:spPr>
          <a:xfrm>
            <a:off x="457200" y="120253"/>
            <a:ext cx="8229600" cy="478141"/>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defRPr sz="2800" b="1">
                <a:solidFill>
                  <a:srgbClr val="F6B500"/>
                </a:solidFill>
                <a:latin typeface="Arial"/>
              </a:defRPr>
            </a:pPr>
            <a:br>
              <a:rPr lang="en" sz="2700" dirty="0"/>
            </a:br>
            <a:r>
              <a:rPr lang="en" sz="2700" b="1" dirty="0">
                <a:solidFill>
                  <a:srgbClr val="F6B500"/>
                </a:solidFill>
                <a:latin typeface="Arial"/>
              </a:rPr>
              <a:t>Cooperative Procurement</a:t>
            </a:r>
            <a:br>
              <a:rPr lang="en" dirty="0"/>
            </a:br>
            <a:endParaRPr sz="2700" dirty="0"/>
          </a:p>
        </p:txBody>
      </p:sp>
      <p:sp>
        <p:nvSpPr>
          <p:cNvPr id="273" name="Google Shape;273;p37"/>
          <p:cNvSpPr txBox="1">
            <a:spLocks noGrp="1"/>
          </p:cNvSpPr>
          <p:nvPr>
            <p:ph type="body" idx="1"/>
          </p:nvPr>
        </p:nvSpPr>
        <p:spPr>
          <a:xfrm>
            <a:off x="457200" y="1014984"/>
            <a:ext cx="8229600" cy="3579638"/>
          </a:xfrm>
          <a:prstGeom prst="rect">
            <a:avLst/>
          </a:prstGeom>
          <a:noFill/>
          <a:ln>
            <a:noFill/>
          </a:ln>
        </p:spPr>
        <p:txBody>
          <a:bodyPr spcFirstLastPara="1" wrap="square" lIns="91425" tIns="45700" rIns="91425" bIns="45700" anchor="t" anchorCtr="0">
            <a:normAutofit fontScale="85000" lnSpcReduction="10000"/>
          </a:bodyPr>
          <a:lstStyle/>
          <a:p>
            <a:pPr marL="342900" lvl="0" indent="-333375" algn="just" rtl="0">
              <a:spcBef>
                <a:spcPts val="0"/>
              </a:spcBef>
              <a:spcAft>
                <a:spcPts val="0"/>
              </a:spcAft>
              <a:buClr>
                <a:schemeClr val="dk1"/>
              </a:buClr>
              <a:buSzPct val="100000"/>
              <a:buChar char="●"/>
              <a:defRPr sz="1600">
                <a:solidFill>
                  <a:srgbClr val="000000"/>
                </a:solidFill>
                <a:latin typeface="Arial"/>
              </a:defRPr>
            </a:pPr>
            <a:r>
              <a:rPr lang="en" sz="2000" dirty="0">
                <a:solidFill>
                  <a:srgbClr val="000000"/>
                </a:solidFill>
                <a:latin typeface="Arial"/>
              </a:rPr>
              <a:t>Common Sources of Cooperative Contracts:</a:t>
            </a:r>
            <a:endParaRPr dirty="0">
              <a:solidFill>
                <a:srgbClr val="000000"/>
              </a:solidFill>
            </a:endParaRPr>
          </a:p>
          <a:p>
            <a:pPr marL="742950" lvl="1" indent="-277177"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State of Maryland Department of General Services (DGS)</a:t>
            </a:r>
            <a:endParaRPr dirty="0">
              <a:solidFill>
                <a:srgbClr val="000000"/>
              </a:solidFill>
            </a:endParaRPr>
          </a:p>
          <a:p>
            <a:pPr marL="742950" lvl="1" indent="-277177"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Omnia Partners (formally U.S. Communities)</a:t>
            </a:r>
            <a:endParaRPr dirty="0">
              <a:solidFill>
                <a:srgbClr val="000000"/>
              </a:solidFill>
            </a:endParaRPr>
          </a:p>
          <a:p>
            <a:pPr marL="742950" lvl="1" indent="-277177"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E&amp;I Cooperative Services</a:t>
            </a:r>
            <a:endParaRPr dirty="0">
              <a:solidFill>
                <a:srgbClr val="000000"/>
              </a:solidFill>
            </a:endParaRPr>
          </a:p>
          <a:p>
            <a:pPr marL="742950" lvl="1" indent="-277177"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Sourcewell</a:t>
            </a:r>
            <a:endParaRPr sz="1800" dirty="0">
              <a:solidFill>
                <a:srgbClr val="000000"/>
              </a:solidFill>
            </a:endParaRPr>
          </a:p>
          <a:p>
            <a:pPr marL="742950" lvl="1" indent="-277177"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GSA (General Services Administration)</a:t>
            </a:r>
            <a:endParaRPr dirty="0">
              <a:solidFill>
                <a:srgbClr val="000000"/>
              </a:solidFill>
            </a:endParaRPr>
          </a:p>
          <a:p>
            <a:pPr marL="742950" lvl="1" indent="-277177"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NASPO ValuePoint</a:t>
            </a:r>
            <a:endParaRPr sz="1800" dirty="0">
              <a:solidFill>
                <a:srgbClr val="000000"/>
              </a:solidFill>
            </a:endParaRPr>
          </a:p>
          <a:p>
            <a:pPr marL="457200" lvl="1" indent="0" algn="just" rtl="0">
              <a:spcBef>
                <a:spcPts val="320"/>
              </a:spcBef>
              <a:spcAft>
                <a:spcPts val="0"/>
              </a:spcAft>
              <a:buClr>
                <a:schemeClr val="dk1"/>
              </a:buClr>
              <a:buSzPct val="100000"/>
              <a:buNone/>
              <a:defRPr sz="1600">
                <a:solidFill>
                  <a:srgbClr val="000000"/>
                </a:solidFill>
                <a:latin typeface="Arial"/>
              </a:defRPr>
            </a:pPr>
            <a:endParaRPr sz="1600" dirty="0">
              <a:solidFill>
                <a:srgbClr val="000000"/>
              </a:solidFill>
            </a:endParaRPr>
          </a:p>
          <a:p>
            <a:pPr marL="342900" lvl="0" indent="-333375" algn="just"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When to Use Cooperative Contracts:</a:t>
            </a:r>
            <a:endParaRPr dirty="0">
              <a:solidFill>
                <a:srgbClr val="000000"/>
              </a:solidFill>
            </a:endParaRPr>
          </a:p>
          <a:p>
            <a:pPr marL="742950" lvl="1" indent="-277177"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To save time and access pre-negotiated pricing</a:t>
            </a:r>
            <a:endParaRPr dirty="0">
              <a:solidFill>
                <a:srgbClr val="000000"/>
              </a:solidFill>
            </a:endParaRPr>
          </a:p>
          <a:p>
            <a:pPr marL="742950" lvl="1" indent="-277177"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When an existing contract already meets the institution's needs</a:t>
            </a:r>
            <a:endParaRPr dirty="0">
              <a:solidFill>
                <a:srgbClr val="000000"/>
              </a:solidFill>
            </a:endParaRPr>
          </a:p>
          <a:p>
            <a:pPr marL="742950" lvl="1" indent="-277177" algn="just"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For commodities, technology, facilities, vehicles, and more</a:t>
            </a:r>
            <a:endParaRPr sz="1600" dirty="0">
              <a:solidFill>
                <a:srgbClr val="000000"/>
              </a:solidFill>
            </a:endParaRPr>
          </a:p>
        </p:txBody>
      </p:sp>
      <p:sp>
        <p:nvSpPr>
          <p:cNvPr id="277" name="Rectangle 276"/>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8" name="Rectangle 277"/>
          <p:cNvSpPr/>
          <p:nvPr/>
        </p:nvSpPr>
        <p:spPr>
          <a:xfrm>
            <a:off x="54864" y="4832603"/>
            <a:ext cx="9034272" cy="256031"/>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0" name="Rectangle 279"/>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1" name="TextBox 280"/>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25</a:t>
            </a:r>
          </a:p>
        </p:txBody>
      </p:sp>
      <p:sp>
        <p:nvSpPr>
          <p:cNvPr id="282" name="Rectangle 281"/>
          <p:cNvSpPr/>
          <p:nvPr/>
        </p:nvSpPr>
        <p:spPr>
          <a:xfrm>
            <a:off x="502920" y="777240"/>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B40D31-2569-7B98-BDF3-CEFE23E61077}"/>
              </a:ext>
            </a:extLst>
          </p:cNvPr>
          <p:cNvPicPr>
            <a:picLocks noChangeAspect="1"/>
          </p:cNvPicPr>
          <p:nvPr/>
        </p:nvPicPr>
        <p:blipFill>
          <a:blip r:embed="rId3"/>
          <a:stretch>
            <a:fillRect/>
          </a:stretch>
        </p:blipFill>
        <p:spPr>
          <a:xfrm>
            <a:off x="714375" y="0"/>
            <a:ext cx="7715250" cy="5143500"/>
          </a:xfrm>
          <a:prstGeom prst="rect">
            <a:avLst/>
          </a:prstGeom>
        </p:spPr>
      </p:pic>
    </p:spTree>
    <p:extLst>
      <p:ext uri="{BB962C8B-B14F-4D97-AF65-F5344CB8AC3E}">
        <p14:creationId xmlns:p14="http://schemas.microsoft.com/office/powerpoint/2010/main" val="379930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2">
          <a:extLst>
            <a:ext uri="{FF2B5EF4-FFF2-40B4-BE49-F238E27FC236}">
              <a16:creationId xmlns:a16="http://schemas.microsoft.com/office/drawing/2014/main" id="{5764E286-ACCA-75D4-45E3-BF7C0F46DF50}"/>
            </a:ext>
          </a:extLst>
        </p:cNvPr>
        <p:cNvGrpSpPr/>
        <p:nvPr/>
      </p:nvGrpSpPr>
      <p:grpSpPr>
        <a:xfrm>
          <a:off x="0" y="0"/>
          <a:ext cx="0" cy="0"/>
          <a:chOff x="0" y="0"/>
          <a:chExt cx="0" cy="0"/>
        </a:xfrm>
      </p:grpSpPr>
      <p:sp>
        <p:nvSpPr>
          <p:cNvPr id="403" name="Google Shape;403;p55">
            <a:extLst>
              <a:ext uri="{FF2B5EF4-FFF2-40B4-BE49-F238E27FC236}">
                <a16:creationId xmlns:a16="http://schemas.microsoft.com/office/drawing/2014/main" id="{825BB90E-D211-86ED-9A1A-1588EDA800BC}"/>
              </a:ext>
            </a:extLst>
          </p:cNvPr>
          <p:cNvSpPr txBox="1">
            <a:spLocks noGrp="1"/>
          </p:cNvSpPr>
          <p:nvPr>
            <p:ph type="title"/>
          </p:nvPr>
        </p:nvSpPr>
        <p:spPr>
          <a:xfrm>
            <a:off x="457200" y="205978"/>
            <a:ext cx="8229600" cy="85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defRPr sz="2800" b="1">
                <a:solidFill>
                  <a:srgbClr val="F6B500"/>
                </a:solidFill>
                <a:latin typeface="Arial"/>
              </a:defRPr>
            </a:pPr>
            <a:r>
              <a:rPr lang="en" sz="2600" b="1" dirty="0">
                <a:solidFill>
                  <a:srgbClr val="F6B500"/>
                </a:solidFill>
                <a:latin typeface="Arial"/>
              </a:rPr>
              <a:t>Pop Question #1</a:t>
            </a:r>
            <a:endParaRPr dirty="0"/>
          </a:p>
        </p:txBody>
      </p:sp>
      <p:sp>
        <p:nvSpPr>
          <p:cNvPr id="404" name="Google Shape;404;p55">
            <a:extLst>
              <a:ext uri="{FF2B5EF4-FFF2-40B4-BE49-F238E27FC236}">
                <a16:creationId xmlns:a16="http://schemas.microsoft.com/office/drawing/2014/main" id="{4122D8EF-C01D-F513-CC5D-518E13BE4726}"/>
              </a:ext>
            </a:extLst>
          </p:cNvPr>
          <p:cNvSpPr txBox="1">
            <a:spLocks noGrp="1"/>
          </p:cNvSpPr>
          <p:nvPr>
            <p:ph type="body" idx="1"/>
          </p:nvPr>
        </p:nvSpPr>
        <p:spPr>
          <a:xfrm>
            <a:off x="457200" y="1200150"/>
            <a:ext cx="8229600" cy="2238548"/>
          </a:xfrm>
          <a:prstGeom prst="rect">
            <a:avLst/>
          </a:prstGeom>
        </p:spPr>
        <p:txBody>
          <a:bodyPr spcFirstLastPara="1" wrap="square" lIns="91425" tIns="45700" rIns="91425" bIns="45700" anchor="t" anchorCtr="0">
            <a:normAutofit/>
          </a:bodyPr>
          <a:lstStyle/>
          <a:p>
            <a:pPr marL="12700" indent="0">
              <a:spcBef>
                <a:spcPts val="900"/>
              </a:spcBef>
              <a:buNone/>
              <a:defRPr sz="1600">
                <a:solidFill>
                  <a:srgbClr val="000000"/>
                </a:solidFill>
                <a:latin typeface="Arial"/>
              </a:defRPr>
            </a:pPr>
            <a:r>
              <a:rPr lang="en-US" sz="1600" dirty="0">
                <a:solidFill>
                  <a:srgbClr val="000000"/>
                </a:solidFill>
                <a:latin typeface="Arial"/>
              </a:rPr>
              <a:t>Your department needs equipment with an estimated cost of $75,000. Several suppliers can provide the equipment. Which procurement method would generally apply?</a:t>
            </a:r>
          </a:p>
          <a:p>
            <a:pPr marL="12700" indent="0">
              <a:spcBef>
                <a:spcPts val="900"/>
              </a:spcBef>
              <a:buNone/>
              <a:defRPr sz="1600">
                <a:solidFill>
                  <a:srgbClr val="000000"/>
                </a:solidFill>
                <a:latin typeface="Arial"/>
              </a:defRPr>
            </a:pPr>
            <a:r>
              <a:rPr lang="en-US" sz="1600" dirty="0">
                <a:solidFill>
                  <a:srgbClr val="000000"/>
                </a:solidFill>
                <a:latin typeface="Arial"/>
              </a:rPr>
              <a:t>A. Small Procurement</a:t>
            </a:r>
            <a:br>
              <a:rPr lang="en-US" sz="1600" dirty="0">
                <a:solidFill>
                  <a:srgbClr val="000000"/>
                </a:solidFill>
                <a:latin typeface="Arial"/>
              </a:rPr>
            </a:br>
            <a:r>
              <a:rPr lang="en-US" sz="1600" dirty="0">
                <a:solidFill>
                  <a:srgbClr val="000000"/>
                </a:solidFill>
                <a:latin typeface="Arial"/>
              </a:rPr>
              <a:t>B. Simplified Procurement </a:t>
            </a:r>
            <a:br>
              <a:rPr lang="en-US" sz="1600" dirty="0">
                <a:solidFill>
                  <a:srgbClr val="000000"/>
                </a:solidFill>
                <a:latin typeface="Arial"/>
              </a:rPr>
            </a:br>
            <a:r>
              <a:rPr lang="en-US" sz="1600" dirty="0">
                <a:solidFill>
                  <a:srgbClr val="000000"/>
                </a:solidFill>
                <a:latin typeface="Arial"/>
              </a:rPr>
              <a:t>C. Request for Proposal (RFP)</a:t>
            </a:r>
            <a:br>
              <a:rPr lang="en-US" sz="1600" dirty="0">
                <a:solidFill>
                  <a:srgbClr val="000000"/>
                </a:solidFill>
                <a:latin typeface="Arial"/>
              </a:rPr>
            </a:br>
            <a:r>
              <a:rPr lang="en-US" sz="1600" dirty="0">
                <a:solidFill>
                  <a:srgbClr val="000000"/>
                </a:solidFill>
                <a:latin typeface="Arial"/>
              </a:rPr>
              <a:t>D. Sole Source</a:t>
            </a:r>
            <a:endParaRPr sz="2600" dirty="0">
              <a:solidFill>
                <a:srgbClr val="000000"/>
              </a:solidFill>
              <a:latin typeface="Arial"/>
              <a:ea typeface="Arial"/>
              <a:cs typeface="Arial"/>
              <a:sym typeface="Arial"/>
            </a:endParaRPr>
          </a:p>
          <a:p>
            <a:pPr marL="0" lvl="0" indent="0" algn="l" rtl="0">
              <a:spcBef>
                <a:spcPts val="360"/>
              </a:spcBef>
              <a:spcAft>
                <a:spcPts val="1200"/>
              </a:spcAft>
              <a:buNone/>
              <a:defRPr sz="1600">
                <a:solidFill>
                  <a:srgbClr val="000000"/>
                </a:solidFill>
                <a:latin typeface="Arial"/>
              </a:defRPr>
            </a:pPr>
            <a:endParaRPr dirty="0">
              <a:latin typeface="Arial"/>
              <a:ea typeface="Arial"/>
              <a:cs typeface="Arial"/>
              <a:sym typeface="Arial"/>
            </a:endParaRPr>
          </a:p>
        </p:txBody>
      </p:sp>
      <p:sp>
        <p:nvSpPr>
          <p:cNvPr id="408" name="Rectangle 407">
            <a:extLst>
              <a:ext uri="{FF2B5EF4-FFF2-40B4-BE49-F238E27FC236}">
                <a16:creationId xmlns:a16="http://schemas.microsoft.com/office/drawing/2014/main" id="{56AFA781-EFBB-05BC-945D-39EA0406A0C8}"/>
              </a:ext>
            </a:extLst>
          </p:cNvPr>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9" name="Rectangle 408">
            <a:extLst>
              <a:ext uri="{FF2B5EF4-FFF2-40B4-BE49-F238E27FC236}">
                <a16:creationId xmlns:a16="http://schemas.microsoft.com/office/drawing/2014/main" id="{2495308D-D569-E11E-4C6D-A777734FF4C1}"/>
              </a:ext>
            </a:extLst>
          </p:cNvPr>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1" name="Rectangle 410">
            <a:extLst>
              <a:ext uri="{FF2B5EF4-FFF2-40B4-BE49-F238E27FC236}">
                <a16:creationId xmlns:a16="http://schemas.microsoft.com/office/drawing/2014/main" id="{9137C4DF-45B8-E7A1-748E-DCB08F567A2E}"/>
              </a:ext>
            </a:extLst>
          </p:cNvPr>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2" name="TextBox 411">
            <a:extLst>
              <a:ext uri="{FF2B5EF4-FFF2-40B4-BE49-F238E27FC236}">
                <a16:creationId xmlns:a16="http://schemas.microsoft.com/office/drawing/2014/main" id="{4D1EF28C-3450-7EAE-7F8E-498AFEB9286E}"/>
              </a:ext>
            </a:extLst>
          </p:cNvPr>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39</a:t>
            </a:r>
          </a:p>
        </p:txBody>
      </p:sp>
      <p:sp>
        <p:nvSpPr>
          <p:cNvPr id="413" name="Rectangle 412">
            <a:extLst>
              <a:ext uri="{FF2B5EF4-FFF2-40B4-BE49-F238E27FC236}">
                <a16:creationId xmlns:a16="http://schemas.microsoft.com/office/drawing/2014/main" id="{C23E0549-42B9-1D90-5248-28F005BEC7C3}"/>
              </a:ext>
            </a:extLst>
          </p:cNvPr>
          <p:cNvSpPr/>
          <p:nvPr/>
        </p:nvSpPr>
        <p:spPr>
          <a:xfrm>
            <a:off x="502920" y="109995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8655000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2">
          <a:extLst>
            <a:ext uri="{FF2B5EF4-FFF2-40B4-BE49-F238E27FC236}">
              <a16:creationId xmlns:a16="http://schemas.microsoft.com/office/drawing/2014/main" id="{B3691838-7975-037C-52EB-208BF458FA99}"/>
            </a:ext>
          </a:extLst>
        </p:cNvPr>
        <p:cNvGrpSpPr/>
        <p:nvPr/>
      </p:nvGrpSpPr>
      <p:grpSpPr>
        <a:xfrm>
          <a:off x="0" y="0"/>
          <a:ext cx="0" cy="0"/>
          <a:chOff x="0" y="0"/>
          <a:chExt cx="0" cy="0"/>
        </a:xfrm>
      </p:grpSpPr>
      <p:sp>
        <p:nvSpPr>
          <p:cNvPr id="403" name="Google Shape;403;p55">
            <a:extLst>
              <a:ext uri="{FF2B5EF4-FFF2-40B4-BE49-F238E27FC236}">
                <a16:creationId xmlns:a16="http://schemas.microsoft.com/office/drawing/2014/main" id="{AAB03831-BAFB-7E1A-FE07-C4E9DB2034D3}"/>
              </a:ext>
            </a:extLst>
          </p:cNvPr>
          <p:cNvSpPr txBox="1">
            <a:spLocks noGrp="1"/>
          </p:cNvSpPr>
          <p:nvPr>
            <p:ph type="title"/>
          </p:nvPr>
        </p:nvSpPr>
        <p:spPr>
          <a:xfrm>
            <a:off x="457200" y="205978"/>
            <a:ext cx="8229600" cy="85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defRPr sz="2800" b="1">
                <a:solidFill>
                  <a:srgbClr val="F6B500"/>
                </a:solidFill>
                <a:latin typeface="Arial"/>
              </a:defRPr>
            </a:pPr>
            <a:r>
              <a:rPr lang="en" sz="2600" b="1" dirty="0">
                <a:solidFill>
                  <a:srgbClr val="F6B500"/>
                </a:solidFill>
                <a:latin typeface="Arial"/>
              </a:rPr>
              <a:t>Pop Question #2</a:t>
            </a:r>
            <a:endParaRPr dirty="0"/>
          </a:p>
        </p:txBody>
      </p:sp>
      <p:sp>
        <p:nvSpPr>
          <p:cNvPr id="404" name="Google Shape;404;p55">
            <a:extLst>
              <a:ext uri="{FF2B5EF4-FFF2-40B4-BE49-F238E27FC236}">
                <a16:creationId xmlns:a16="http://schemas.microsoft.com/office/drawing/2014/main" id="{3CEEF41F-EAF4-367C-DB90-03FD5C08EE07}"/>
              </a:ext>
            </a:extLst>
          </p:cNvPr>
          <p:cNvSpPr txBox="1">
            <a:spLocks noGrp="1"/>
          </p:cNvSpPr>
          <p:nvPr>
            <p:ph type="body" idx="1"/>
          </p:nvPr>
        </p:nvSpPr>
        <p:spPr>
          <a:xfrm>
            <a:off x="457200" y="1200150"/>
            <a:ext cx="8229600" cy="2238548"/>
          </a:xfrm>
          <a:prstGeom prst="rect">
            <a:avLst/>
          </a:prstGeom>
        </p:spPr>
        <p:txBody>
          <a:bodyPr spcFirstLastPara="1" wrap="square" lIns="91425" tIns="45700" rIns="91425" bIns="45700" anchor="t" anchorCtr="0">
            <a:normAutofit fontScale="92500" lnSpcReduction="10000"/>
          </a:bodyPr>
          <a:lstStyle/>
          <a:p>
            <a:pPr marL="114300" indent="0">
              <a:buNone/>
            </a:pPr>
            <a:r>
              <a:rPr lang="en-US" sz="1600" dirty="0"/>
              <a:t>UMBC needs professional services estimated at $350,000. Qualifications, experience, methodology, and technical approach are important—not just price. Which procurement method is most appropriate?</a:t>
            </a:r>
          </a:p>
          <a:p>
            <a:pPr marL="114300" indent="0">
              <a:buNone/>
            </a:pPr>
            <a:endParaRPr lang="en-US" sz="1600" dirty="0"/>
          </a:p>
          <a:p>
            <a:pPr marL="114300" indent="0">
              <a:buNone/>
            </a:pPr>
            <a:r>
              <a:rPr lang="en-US" sz="1600" dirty="0"/>
              <a:t>A. Invitation for Bid (IFB)</a:t>
            </a:r>
            <a:br>
              <a:rPr lang="en-US" sz="1600" dirty="0"/>
            </a:br>
            <a:r>
              <a:rPr lang="en-US" sz="1600" dirty="0"/>
              <a:t>B. Simplified Procurement</a:t>
            </a:r>
            <a:br>
              <a:rPr lang="en-US" sz="1600" dirty="0"/>
            </a:br>
            <a:r>
              <a:rPr lang="en-US" sz="1600" dirty="0"/>
              <a:t>C. Request for Proposal (RFP) </a:t>
            </a:r>
            <a:br>
              <a:rPr lang="en-US" sz="1600" dirty="0"/>
            </a:br>
            <a:r>
              <a:rPr lang="en-US" sz="1600" dirty="0"/>
              <a:t>D. Emergency Procurement</a:t>
            </a:r>
          </a:p>
          <a:p>
            <a:pPr marL="0" lvl="0" indent="0" algn="l" rtl="0">
              <a:spcBef>
                <a:spcPts val="360"/>
              </a:spcBef>
              <a:spcAft>
                <a:spcPts val="1200"/>
              </a:spcAft>
              <a:buNone/>
              <a:defRPr sz="1600">
                <a:solidFill>
                  <a:srgbClr val="000000"/>
                </a:solidFill>
                <a:latin typeface="Arial"/>
              </a:defRPr>
            </a:pPr>
            <a:endParaRPr dirty="0">
              <a:latin typeface="Arial"/>
              <a:ea typeface="Arial"/>
              <a:cs typeface="Arial"/>
              <a:sym typeface="Arial"/>
            </a:endParaRPr>
          </a:p>
        </p:txBody>
      </p:sp>
      <p:sp>
        <p:nvSpPr>
          <p:cNvPr id="408" name="Rectangle 407">
            <a:extLst>
              <a:ext uri="{FF2B5EF4-FFF2-40B4-BE49-F238E27FC236}">
                <a16:creationId xmlns:a16="http://schemas.microsoft.com/office/drawing/2014/main" id="{8BF33911-425E-87B0-3CEE-721C9CA34442}"/>
              </a:ext>
            </a:extLst>
          </p:cNvPr>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9" name="Rectangle 408">
            <a:extLst>
              <a:ext uri="{FF2B5EF4-FFF2-40B4-BE49-F238E27FC236}">
                <a16:creationId xmlns:a16="http://schemas.microsoft.com/office/drawing/2014/main" id="{B9CD9656-EBD9-43F7-F31C-C964D18C838D}"/>
              </a:ext>
            </a:extLst>
          </p:cNvPr>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1" name="Rectangle 410">
            <a:extLst>
              <a:ext uri="{FF2B5EF4-FFF2-40B4-BE49-F238E27FC236}">
                <a16:creationId xmlns:a16="http://schemas.microsoft.com/office/drawing/2014/main" id="{66B7F242-716F-C74C-C8FB-F562006D7B1D}"/>
              </a:ext>
            </a:extLst>
          </p:cNvPr>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2" name="TextBox 411">
            <a:extLst>
              <a:ext uri="{FF2B5EF4-FFF2-40B4-BE49-F238E27FC236}">
                <a16:creationId xmlns:a16="http://schemas.microsoft.com/office/drawing/2014/main" id="{110E8839-F6B0-2D47-0D74-066C857E5B96}"/>
              </a:ext>
            </a:extLst>
          </p:cNvPr>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39</a:t>
            </a:r>
          </a:p>
        </p:txBody>
      </p:sp>
      <p:sp>
        <p:nvSpPr>
          <p:cNvPr id="413" name="Rectangle 412">
            <a:extLst>
              <a:ext uri="{FF2B5EF4-FFF2-40B4-BE49-F238E27FC236}">
                <a16:creationId xmlns:a16="http://schemas.microsoft.com/office/drawing/2014/main" id="{F717B404-3BEF-6D65-8C5E-943F98631779}"/>
              </a:ext>
            </a:extLst>
          </p:cNvPr>
          <p:cNvSpPr/>
          <p:nvPr/>
        </p:nvSpPr>
        <p:spPr>
          <a:xfrm>
            <a:off x="502920" y="109995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346061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2">
          <a:extLst>
            <a:ext uri="{FF2B5EF4-FFF2-40B4-BE49-F238E27FC236}">
              <a16:creationId xmlns:a16="http://schemas.microsoft.com/office/drawing/2014/main" id="{C1B23788-9DB6-AFE8-DDAC-EB51D48CA585}"/>
            </a:ext>
          </a:extLst>
        </p:cNvPr>
        <p:cNvGrpSpPr/>
        <p:nvPr/>
      </p:nvGrpSpPr>
      <p:grpSpPr>
        <a:xfrm>
          <a:off x="0" y="0"/>
          <a:ext cx="0" cy="0"/>
          <a:chOff x="0" y="0"/>
          <a:chExt cx="0" cy="0"/>
        </a:xfrm>
      </p:grpSpPr>
      <p:sp>
        <p:nvSpPr>
          <p:cNvPr id="403" name="Google Shape;403;p55">
            <a:extLst>
              <a:ext uri="{FF2B5EF4-FFF2-40B4-BE49-F238E27FC236}">
                <a16:creationId xmlns:a16="http://schemas.microsoft.com/office/drawing/2014/main" id="{38A5A085-8292-4565-276C-5E968F9DC2BB}"/>
              </a:ext>
            </a:extLst>
          </p:cNvPr>
          <p:cNvSpPr txBox="1">
            <a:spLocks noGrp="1"/>
          </p:cNvSpPr>
          <p:nvPr>
            <p:ph type="title"/>
          </p:nvPr>
        </p:nvSpPr>
        <p:spPr>
          <a:xfrm>
            <a:off x="457200" y="205978"/>
            <a:ext cx="8229600" cy="85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defRPr sz="2800" b="1">
                <a:solidFill>
                  <a:srgbClr val="F6B500"/>
                </a:solidFill>
                <a:latin typeface="Arial"/>
              </a:defRPr>
            </a:pPr>
            <a:r>
              <a:rPr lang="en" sz="2600" b="1" dirty="0">
                <a:solidFill>
                  <a:srgbClr val="F6B500"/>
                </a:solidFill>
                <a:latin typeface="Arial"/>
              </a:rPr>
              <a:t>Pop Question #3</a:t>
            </a:r>
            <a:endParaRPr dirty="0"/>
          </a:p>
        </p:txBody>
      </p:sp>
      <p:sp>
        <p:nvSpPr>
          <p:cNvPr id="404" name="Google Shape;404;p55">
            <a:extLst>
              <a:ext uri="{FF2B5EF4-FFF2-40B4-BE49-F238E27FC236}">
                <a16:creationId xmlns:a16="http://schemas.microsoft.com/office/drawing/2014/main" id="{1660C011-3616-2729-D4EC-7ACD67CD5F05}"/>
              </a:ext>
            </a:extLst>
          </p:cNvPr>
          <p:cNvSpPr txBox="1">
            <a:spLocks noGrp="1"/>
          </p:cNvSpPr>
          <p:nvPr>
            <p:ph type="body" idx="1"/>
          </p:nvPr>
        </p:nvSpPr>
        <p:spPr>
          <a:xfrm>
            <a:off x="457200" y="1200149"/>
            <a:ext cx="8229600" cy="2658341"/>
          </a:xfrm>
          <a:prstGeom prst="rect">
            <a:avLst/>
          </a:prstGeom>
        </p:spPr>
        <p:txBody>
          <a:bodyPr spcFirstLastPara="1" wrap="square" lIns="91425" tIns="45700" rIns="91425" bIns="45700" anchor="t" anchorCtr="0">
            <a:normAutofit/>
          </a:bodyPr>
          <a:lstStyle/>
          <a:p>
            <a:pPr marL="114300" indent="0">
              <a:buNone/>
            </a:pPr>
            <a:r>
              <a:rPr lang="en-US" sz="1600" dirty="0"/>
              <a:t>A critical campus system suddenly fails and must be repaired immediately to prevent a serious disruption to University operations. Normal competitive procedures cannot reasonably be completed in time. Which procurement method may be appropriate?</a:t>
            </a:r>
          </a:p>
          <a:p>
            <a:pPr marL="114300" indent="0">
              <a:buNone/>
            </a:pPr>
            <a:endParaRPr lang="en-US" sz="1600" dirty="0"/>
          </a:p>
          <a:p>
            <a:pPr marL="0" lvl="0" indent="0">
              <a:spcAft>
                <a:spcPts val="1200"/>
              </a:spcAft>
              <a:buNone/>
              <a:defRPr sz="1600">
                <a:solidFill>
                  <a:srgbClr val="000000"/>
                </a:solidFill>
                <a:latin typeface="Arial"/>
              </a:defRPr>
            </a:pPr>
            <a:r>
              <a:rPr lang="en-US" sz="1600" dirty="0">
                <a:solidFill>
                  <a:srgbClr val="000000"/>
                </a:solidFill>
                <a:latin typeface="Arial"/>
              </a:rPr>
              <a:t>A. Sole Source</a:t>
            </a:r>
            <a:br>
              <a:rPr lang="en-US" sz="1600" dirty="0">
                <a:solidFill>
                  <a:srgbClr val="000000"/>
                </a:solidFill>
                <a:latin typeface="Arial"/>
              </a:rPr>
            </a:br>
            <a:r>
              <a:rPr lang="en-US" sz="1600" dirty="0">
                <a:solidFill>
                  <a:srgbClr val="000000"/>
                </a:solidFill>
                <a:latin typeface="Arial"/>
              </a:rPr>
              <a:t>B. Invitation for Bid (IFB)</a:t>
            </a:r>
            <a:br>
              <a:rPr lang="en-US" sz="1600" dirty="0">
                <a:solidFill>
                  <a:srgbClr val="000000"/>
                </a:solidFill>
                <a:latin typeface="Arial"/>
              </a:rPr>
            </a:br>
            <a:r>
              <a:rPr lang="en-US" sz="1600" dirty="0">
                <a:solidFill>
                  <a:srgbClr val="000000"/>
                </a:solidFill>
                <a:latin typeface="Arial"/>
              </a:rPr>
              <a:t>C. Cooperative Procurement</a:t>
            </a:r>
            <a:br>
              <a:rPr lang="en-US" sz="1600" dirty="0">
                <a:solidFill>
                  <a:srgbClr val="000000"/>
                </a:solidFill>
                <a:latin typeface="Arial"/>
              </a:rPr>
            </a:br>
            <a:r>
              <a:rPr lang="en-US" sz="1600" dirty="0">
                <a:solidFill>
                  <a:srgbClr val="000000"/>
                </a:solidFill>
                <a:latin typeface="Arial"/>
              </a:rPr>
              <a:t>D. Emergency Procurement </a:t>
            </a:r>
            <a:endParaRPr dirty="0">
              <a:latin typeface="Arial"/>
              <a:ea typeface="Arial"/>
              <a:cs typeface="Arial"/>
              <a:sym typeface="Arial"/>
            </a:endParaRPr>
          </a:p>
        </p:txBody>
      </p:sp>
      <p:sp>
        <p:nvSpPr>
          <p:cNvPr id="408" name="Rectangle 407">
            <a:extLst>
              <a:ext uri="{FF2B5EF4-FFF2-40B4-BE49-F238E27FC236}">
                <a16:creationId xmlns:a16="http://schemas.microsoft.com/office/drawing/2014/main" id="{A85838D4-878A-25C1-6AED-8BA9BDFD7660}"/>
              </a:ext>
            </a:extLst>
          </p:cNvPr>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9" name="Rectangle 408">
            <a:extLst>
              <a:ext uri="{FF2B5EF4-FFF2-40B4-BE49-F238E27FC236}">
                <a16:creationId xmlns:a16="http://schemas.microsoft.com/office/drawing/2014/main" id="{73926AC3-7310-8B11-1DA1-0C0552CF440D}"/>
              </a:ext>
            </a:extLst>
          </p:cNvPr>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1" name="Rectangle 410">
            <a:extLst>
              <a:ext uri="{FF2B5EF4-FFF2-40B4-BE49-F238E27FC236}">
                <a16:creationId xmlns:a16="http://schemas.microsoft.com/office/drawing/2014/main" id="{F2DDF4A2-AA23-F02D-5E8A-FC1934423F28}"/>
              </a:ext>
            </a:extLst>
          </p:cNvPr>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2" name="TextBox 411">
            <a:extLst>
              <a:ext uri="{FF2B5EF4-FFF2-40B4-BE49-F238E27FC236}">
                <a16:creationId xmlns:a16="http://schemas.microsoft.com/office/drawing/2014/main" id="{F98FE15E-A52D-C514-C80A-4173516AEC99}"/>
              </a:ext>
            </a:extLst>
          </p:cNvPr>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39</a:t>
            </a:r>
          </a:p>
        </p:txBody>
      </p:sp>
      <p:sp>
        <p:nvSpPr>
          <p:cNvPr id="413" name="Rectangle 412">
            <a:extLst>
              <a:ext uri="{FF2B5EF4-FFF2-40B4-BE49-F238E27FC236}">
                <a16:creationId xmlns:a16="http://schemas.microsoft.com/office/drawing/2014/main" id="{8B18422C-CBD7-179B-C917-C389E2817B05}"/>
              </a:ext>
            </a:extLst>
          </p:cNvPr>
          <p:cNvSpPr/>
          <p:nvPr/>
        </p:nvSpPr>
        <p:spPr>
          <a:xfrm>
            <a:off x="502920" y="109995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2020080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5"/>
        <p:cNvGrpSpPr/>
        <p:nvPr/>
      </p:nvGrpSpPr>
      <p:grpSpPr>
        <a:xfrm>
          <a:off x="0" y="0"/>
          <a:ext cx="0" cy="0"/>
          <a:chOff x="0" y="0"/>
          <a:chExt cx="0" cy="0"/>
        </a:xfrm>
      </p:grpSpPr>
      <p:sp>
        <p:nvSpPr>
          <p:cNvPr id="306" name="Google Shape;306;p43"/>
          <p:cNvSpPr txBox="1">
            <a:spLocks noGrp="1"/>
          </p:cNvSpPr>
          <p:nvPr>
            <p:ph type="title"/>
          </p:nvPr>
        </p:nvSpPr>
        <p:spPr>
          <a:xfrm>
            <a:off x="237744" y="120253"/>
            <a:ext cx="8906256"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ct val="100000"/>
              <a:buFont typeface="Calibri"/>
              <a:buNone/>
              <a:defRPr sz="2800" b="1">
                <a:solidFill>
                  <a:srgbClr val="F6B500"/>
                </a:solidFill>
                <a:latin typeface="Arial"/>
              </a:defRPr>
            </a:pPr>
            <a:r>
              <a:rPr lang="en" sz="2400" b="1" dirty="0">
                <a:solidFill>
                  <a:srgbClr val="F6B500"/>
                </a:solidFill>
                <a:latin typeface="Arial"/>
              </a:rPr>
              <a:t>Standard Minimum Information and/or Documentation for </a:t>
            </a:r>
            <a:endParaRPr sz="2400" dirty="0"/>
          </a:p>
          <a:p>
            <a:pPr marL="0" lvl="0" indent="0" algn="ctr" rtl="0">
              <a:spcBef>
                <a:spcPts val="0"/>
              </a:spcBef>
              <a:spcAft>
                <a:spcPts val="0"/>
              </a:spcAft>
              <a:buClr>
                <a:schemeClr val="dk1"/>
              </a:buClr>
              <a:buSzPct val="100000"/>
              <a:buFont typeface="Calibri"/>
              <a:buNone/>
              <a:defRPr sz="2800" b="1">
                <a:solidFill>
                  <a:srgbClr val="F6B500"/>
                </a:solidFill>
                <a:latin typeface="Arial"/>
              </a:defRPr>
            </a:pPr>
            <a:r>
              <a:rPr lang="en" sz="2400" b="1" dirty="0">
                <a:solidFill>
                  <a:srgbClr val="F6B500"/>
                </a:solidFill>
                <a:latin typeface="Arial"/>
              </a:rPr>
              <a:t>All Procurements</a:t>
            </a:r>
            <a:endParaRPr sz="2400" dirty="0"/>
          </a:p>
        </p:txBody>
      </p:sp>
      <p:sp>
        <p:nvSpPr>
          <p:cNvPr id="307" name="Google Shape;307;p43"/>
          <p:cNvSpPr txBox="1">
            <a:spLocks noGrp="1"/>
          </p:cNvSpPr>
          <p:nvPr>
            <p:ph type="body" idx="1"/>
          </p:nvPr>
        </p:nvSpPr>
        <p:spPr>
          <a:xfrm>
            <a:off x="457200" y="1214250"/>
            <a:ext cx="8229600" cy="3799200"/>
          </a:xfrm>
          <a:prstGeom prst="rect">
            <a:avLst/>
          </a:prstGeom>
          <a:noFill/>
          <a:ln>
            <a:noFill/>
          </a:ln>
        </p:spPr>
        <p:txBody>
          <a:bodyPr spcFirstLastPara="1" wrap="square" lIns="91425" tIns="45700" rIns="91425" bIns="45700" anchor="t" anchorCtr="0">
            <a:noAutofit/>
          </a:bodyPr>
          <a:lstStyle/>
          <a:p>
            <a:pPr marL="342900" lvl="0" indent="-320040" algn="l" rtl="0">
              <a:spcBef>
                <a:spcPts val="0"/>
              </a:spcBef>
              <a:spcAft>
                <a:spcPts val="0"/>
              </a:spcAft>
              <a:buClr>
                <a:schemeClr val="dk1"/>
              </a:buClr>
              <a:buSzPct val="100000"/>
              <a:buChar char="●"/>
              <a:defRPr sz="1600">
                <a:solidFill>
                  <a:srgbClr val="000000"/>
                </a:solidFill>
                <a:latin typeface="Arial"/>
              </a:defRPr>
            </a:pPr>
            <a:r>
              <a:rPr lang="en" sz="1400" dirty="0">
                <a:solidFill>
                  <a:srgbClr val="000000"/>
                </a:solidFill>
                <a:latin typeface="Arial"/>
              </a:rPr>
              <a:t>Clear Description of the Goods or Services</a:t>
            </a:r>
            <a:endParaRPr sz="1400" dirty="0">
              <a:solidFill>
                <a:schemeClr val="tx1"/>
              </a:solidFill>
            </a:endParaRPr>
          </a:p>
          <a:p>
            <a:pPr marL="742950" lvl="1" indent="-266700" algn="l" rtl="0">
              <a:spcBef>
                <a:spcPts val="400"/>
              </a:spcBef>
              <a:spcAft>
                <a:spcPts val="0"/>
              </a:spcAft>
              <a:buClr>
                <a:schemeClr val="dk1"/>
              </a:buClr>
              <a:buSzPct val="100000"/>
              <a:buChar char="○"/>
              <a:defRPr sz="1600">
                <a:solidFill>
                  <a:srgbClr val="000000"/>
                </a:solidFill>
                <a:latin typeface="Arial"/>
              </a:defRPr>
            </a:pPr>
            <a:r>
              <a:rPr lang="en" sz="1400" dirty="0">
                <a:solidFill>
                  <a:srgbClr val="000000"/>
                </a:solidFill>
                <a:latin typeface="Arial"/>
              </a:rPr>
              <a:t>Scope of work or specifications</a:t>
            </a:r>
            <a:endParaRPr sz="1400" dirty="0">
              <a:solidFill>
                <a:schemeClr val="tx1"/>
              </a:solidFill>
            </a:endParaRPr>
          </a:p>
          <a:p>
            <a:pPr marL="742950" lvl="1" indent="-266700" algn="l" rtl="0">
              <a:spcBef>
                <a:spcPts val="400"/>
              </a:spcBef>
              <a:spcAft>
                <a:spcPts val="0"/>
              </a:spcAft>
              <a:buClr>
                <a:schemeClr val="dk1"/>
              </a:buClr>
              <a:buSzPct val="100000"/>
              <a:buChar char="○"/>
              <a:defRPr sz="1600">
                <a:solidFill>
                  <a:srgbClr val="000000"/>
                </a:solidFill>
                <a:latin typeface="Arial"/>
              </a:defRPr>
            </a:pPr>
            <a:r>
              <a:rPr lang="en" sz="1400" dirty="0">
                <a:solidFill>
                  <a:srgbClr val="000000"/>
                </a:solidFill>
                <a:latin typeface="Arial"/>
              </a:rPr>
              <a:t>Quantity of items, deliverables, and timeline</a:t>
            </a:r>
            <a:endParaRPr sz="1400" dirty="0">
              <a:solidFill>
                <a:schemeClr val="tx1"/>
              </a:solidFill>
            </a:endParaRPr>
          </a:p>
          <a:p>
            <a:pPr marL="0" lvl="0" indent="0" algn="l" rtl="0">
              <a:spcBef>
                <a:spcPts val="400"/>
              </a:spcBef>
              <a:spcAft>
                <a:spcPts val="0"/>
              </a:spcAft>
              <a:buNone/>
              <a:defRPr sz="1600">
                <a:solidFill>
                  <a:srgbClr val="000000"/>
                </a:solidFill>
                <a:latin typeface="Arial"/>
              </a:defRPr>
            </a:pPr>
            <a:endParaRPr sz="1400" dirty="0">
              <a:solidFill>
                <a:schemeClr val="tx1"/>
              </a:solidFill>
            </a:endParaRPr>
          </a:p>
          <a:p>
            <a:pPr marL="342900" lvl="0" indent="-320040" algn="l" rtl="0">
              <a:spcBef>
                <a:spcPts val="480"/>
              </a:spcBef>
              <a:spcAft>
                <a:spcPts val="0"/>
              </a:spcAft>
              <a:buClr>
                <a:schemeClr val="dk1"/>
              </a:buClr>
              <a:buSzPct val="100000"/>
              <a:buChar char="●"/>
              <a:defRPr sz="1600">
                <a:solidFill>
                  <a:srgbClr val="000000"/>
                </a:solidFill>
                <a:latin typeface="Arial"/>
              </a:defRPr>
            </a:pPr>
            <a:r>
              <a:rPr lang="en" sz="1400" dirty="0">
                <a:solidFill>
                  <a:srgbClr val="000000"/>
                </a:solidFill>
                <a:latin typeface="Arial"/>
              </a:rPr>
              <a:t>Funding/Budget Confirmation</a:t>
            </a:r>
            <a:endParaRPr sz="1400" dirty="0">
              <a:solidFill>
                <a:schemeClr val="tx1"/>
              </a:solidFill>
            </a:endParaRPr>
          </a:p>
          <a:p>
            <a:pPr marL="742950" lvl="1" indent="-266700" algn="l" rtl="0">
              <a:spcBef>
                <a:spcPts val="400"/>
              </a:spcBef>
              <a:spcAft>
                <a:spcPts val="0"/>
              </a:spcAft>
              <a:buClr>
                <a:schemeClr val="dk1"/>
              </a:buClr>
              <a:buSzPct val="100000"/>
              <a:buChar char="○"/>
              <a:defRPr sz="1600">
                <a:solidFill>
                  <a:srgbClr val="000000"/>
                </a:solidFill>
                <a:latin typeface="Arial"/>
              </a:defRPr>
            </a:pPr>
            <a:r>
              <a:rPr lang="en" sz="1400" dirty="0">
                <a:solidFill>
                  <a:srgbClr val="000000"/>
                </a:solidFill>
                <a:latin typeface="Arial"/>
              </a:rPr>
              <a:t>Chart string information</a:t>
            </a:r>
            <a:endParaRPr sz="1400" dirty="0">
              <a:solidFill>
                <a:schemeClr val="tx1"/>
              </a:solidFill>
            </a:endParaRPr>
          </a:p>
          <a:p>
            <a:pPr marL="742950" lvl="1" indent="-266700" algn="l" rtl="0">
              <a:spcBef>
                <a:spcPts val="400"/>
              </a:spcBef>
              <a:spcAft>
                <a:spcPts val="0"/>
              </a:spcAft>
              <a:buClr>
                <a:schemeClr val="dk1"/>
              </a:buClr>
              <a:buSzPct val="100000"/>
              <a:buChar char="○"/>
              <a:defRPr sz="1600">
                <a:solidFill>
                  <a:srgbClr val="000000"/>
                </a:solidFill>
                <a:latin typeface="Arial"/>
              </a:defRPr>
            </a:pPr>
            <a:r>
              <a:rPr lang="en" sz="1400" dirty="0">
                <a:solidFill>
                  <a:srgbClr val="000000"/>
                </a:solidFill>
                <a:latin typeface="Arial"/>
              </a:rPr>
              <a:t>Budget approval or availability confirmation</a:t>
            </a:r>
            <a:endParaRPr sz="1400" dirty="0">
              <a:solidFill>
                <a:schemeClr val="tx1"/>
              </a:solidFill>
            </a:endParaRPr>
          </a:p>
          <a:p>
            <a:pPr marL="742950" lvl="0" indent="0" algn="l" rtl="0">
              <a:spcBef>
                <a:spcPts val="400"/>
              </a:spcBef>
              <a:spcAft>
                <a:spcPts val="0"/>
              </a:spcAft>
              <a:buNone/>
              <a:defRPr sz="1600">
                <a:solidFill>
                  <a:srgbClr val="000000"/>
                </a:solidFill>
                <a:latin typeface="Arial"/>
              </a:defRPr>
            </a:pPr>
            <a:endParaRPr sz="1400" dirty="0">
              <a:solidFill>
                <a:schemeClr val="tx1"/>
              </a:solidFill>
            </a:endParaRPr>
          </a:p>
          <a:p>
            <a:pPr marL="342900" lvl="0" indent="-320040" algn="l" rtl="0">
              <a:spcBef>
                <a:spcPts val="480"/>
              </a:spcBef>
              <a:spcAft>
                <a:spcPts val="0"/>
              </a:spcAft>
              <a:buClr>
                <a:schemeClr val="dk1"/>
              </a:buClr>
              <a:buSzPct val="100000"/>
              <a:buChar char="●"/>
              <a:defRPr sz="1600">
                <a:solidFill>
                  <a:srgbClr val="000000"/>
                </a:solidFill>
                <a:latin typeface="Arial"/>
              </a:defRPr>
            </a:pPr>
            <a:r>
              <a:rPr lang="en" sz="1400" dirty="0">
                <a:solidFill>
                  <a:srgbClr val="000000"/>
                </a:solidFill>
                <a:latin typeface="Arial"/>
              </a:rPr>
              <a:t>Procurement Method Determination</a:t>
            </a:r>
            <a:endParaRPr sz="1400" dirty="0">
              <a:solidFill>
                <a:schemeClr val="tx1"/>
              </a:solidFill>
            </a:endParaRPr>
          </a:p>
          <a:p>
            <a:pPr marL="742950" lvl="1" indent="-266700" algn="l" rtl="0">
              <a:spcBef>
                <a:spcPts val="400"/>
              </a:spcBef>
              <a:spcAft>
                <a:spcPts val="0"/>
              </a:spcAft>
              <a:buClr>
                <a:schemeClr val="dk1"/>
              </a:buClr>
              <a:buSzPct val="100000"/>
              <a:buChar char="○"/>
              <a:defRPr sz="1600">
                <a:solidFill>
                  <a:srgbClr val="000000"/>
                </a:solidFill>
                <a:latin typeface="Arial"/>
              </a:defRPr>
            </a:pPr>
            <a:r>
              <a:rPr lang="en" sz="1400" dirty="0">
                <a:solidFill>
                  <a:srgbClr val="000000"/>
                </a:solidFill>
                <a:latin typeface="Arial"/>
              </a:rPr>
              <a:t>Dollar value and appropriate method (Small, RFP, IFB, etc.)</a:t>
            </a:r>
            <a:endParaRPr sz="1400" dirty="0">
              <a:solidFill>
                <a:schemeClr val="tx1"/>
              </a:solidFill>
            </a:endParaRPr>
          </a:p>
          <a:p>
            <a:pPr marL="742950" lvl="1" indent="-266700" algn="l" rtl="0">
              <a:spcBef>
                <a:spcPts val="400"/>
              </a:spcBef>
              <a:spcAft>
                <a:spcPts val="1200"/>
              </a:spcAft>
              <a:buClr>
                <a:schemeClr val="dk1"/>
              </a:buClr>
              <a:buSzPct val="100000"/>
              <a:buChar char="○"/>
              <a:defRPr sz="1600">
                <a:solidFill>
                  <a:srgbClr val="000000"/>
                </a:solidFill>
                <a:latin typeface="Arial"/>
              </a:defRPr>
            </a:pPr>
            <a:r>
              <a:rPr lang="en" sz="1400" dirty="0">
                <a:solidFill>
                  <a:srgbClr val="000000"/>
                </a:solidFill>
                <a:latin typeface="Arial"/>
              </a:rPr>
              <a:t>Rationale for chosen method (especially for exceptions like Sole Source or Emergency)</a:t>
            </a:r>
            <a:endParaRPr sz="1400" dirty="0">
              <a:solidFill>
                <a:schemeClr val="tx1"/>
              </a:solidFill>
            </a:endParaRPr>
          </a:p>
        </p:txBody>
      </p:sp>
      <p:sp>
        <p:nvSpPr>
          <p:cNvPr id="311" name="Rectangle 310"/>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2" name="Rectangle 311"/>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4" name="Rectangle 313"/>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5" name="TextBox 314"/>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27</a:t>
            </a:r>
          </a:p>
        </p:txBody>
      </p:sp>
      <p:sp>
        <p:nvSpPr>
          <p:cNvPr id="316" name="Rectangle 315"/>
          <p:cNvSpPr/>
          <p:nvPr/>
        </p:nvSpPr>
        <p:spPr>
          <a:xfrm>
            <a:off x="502920" y="1014079"/>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2"/>
        <p:cNvGrpSpPr/>
        <p:nvPr/>
      </p:nvGrpSpPr>
      <p:grpSpPr>
        <a:xfrm>
          <a:off x="0" y="0"/>
          <a:ext cx="0" cy="0"/>
          <a:chOff x="0" y="0"/>
          <a:chExt cx="0" cy="0"/>
        </a:xfrm>
      </p:grpSpPr>
      <p:sp>
        <p:nvSpPr>
          <p:cNvPr id="313" name="Google Shape;313;p44"/>
          <p:cNvSpPr txBox="1">
            <a:spLocks noGrp="1"/>
          </p:cNvSpPr>
          <p:nvPr>
            <p:ph type="title"/>
          </p:nvPr>
        </p:nvSpPr>
        <p:spPr>
          <a:xfrm>
            <a:off x="137160" y="144018"/>
            <a:ext cx="8906256"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2880"/>
              <a:buFont typeface="Calibri"/>
              <a:buNone/>
              <a:defRPr sz="2800" b="1">
                <a:solidFill>
                  <a:srgbClr val="F6B500"/>
                </a:solidFill>
                <a:latin typeface="Arial"/>
              </a:defRPr>
            </a:pPr>
            <a:r>
              <a:rPr lang="en" sz="2400" b="1" dirty="0">
                <a:solidFill>
                  <a:srgbClr val="F6B500"/>
                </a:solidFill>
                <a:latin typeface="Arial"/>
              </a:rPr>
              <a:t>Standard Minimum Information and/or Documentation for All Procurements</a:t>
            </a:r>
            <a:endParaRPr sz="2400" dirty="0"/>
          </a:p>
        </p:txBody>
      </p:sp>
      <p:sp>
        <p:nvSpPr>
          <p:cNvPr id="314" name="Google Shape;314;p44"/>
          <p:cNvSpPr txBox="1">
            <a:spLocks noGrp="1"/>
          </p:cNvSpPr>
          <p:nvPr>
            <p:ph type="body" idx="1"/>
          </p:nvPr>
        </p:nvSpPr>
        <p:spPr>
          <a:xfrm>
            <a:off x="457200" y="1143000"/>
            <a:ext cx="8229600" cy="3689604"/>
          </a:xfrm>
          <a:prstGeom prst="rect">
            <a:avLst/>
          </a:prstGeom>
          <a:noFill/>
          <a:ln>
            <a:noFill/>
          </a:ln>
        </p:spPr>
        <p:txBody>
          <a:bodyPr spcFirstLastPara="1" wrap="square" lIns="91425" tIns="45700" rIns="91425" bIns="45700" anchor="t" anchorCtr="0">
            <a:normAutofit fontScale="70000" lnSpcReduction="20000"/>
          </a:bodyPr>
          <a:lstStyle/>
          <a:p>
            <a:pPr marL="342900" lvl="0" indent="-297180" algn="l" rtl="0">
              <a:spcBef>
                <a:spcPts val="0"/>
              </a:spcBef>
              <a:spcAft>
                <a:spcPts val="0"/>
              </a:spcAft>
              <a:buClr>
                <a:srgbClr val="000000"/>
              </a:buClr>
              <a:buSzPct val="100000"/>
              <a:buChar char="●"/>
              <a:defRPr sz="1600">
                <a:solidFill>
                  <a:srgbClr val="000000"/>
                </a:solidFill>
                <a:latin typeface="Arial"/>
              </a:defRPr>
            </a:pPr>
            <a:r>
              <a:rPr lang="en" sz="2400" dirty="0">
                <a:solidFill>
                  <a:srgbClr val="000000"/>
                </a:solidFill>
                <a:latin typeface="Arial"/>
              </a:rPr>
              <a:t>Supplier Information </a:t>
            </a:r>
            <a:endParaRPr dirty="0">
              <a:solidFill>
                <a:srgbClr val="000000"/>
              </a:solidFill>
            </a:endParaRPr>
          </a:p>
          <a:p>
            <a:pPr marL="742950" lvl="1" indent="-247650" algn="l"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Supplier name, address, and contact info</a:t>
            </a:r>
            <a:endParaRPr dirty="0">
              <a:solidFill>
                <a:srgbClr val="000000"/>
              </a:solidFill>
            </a:endParaRPr>
          </a:p>
          <a:p>
            <a:pPr marL="742950" lvl="1" indent="-247650" algn="l"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Tax ID or W-9 form </a:t>
            </a:r>
            <a:r>
              <a:rPr lang="en" sz="1764" b="1" dirty="0">
                <a:solidFill>
                  <a:srgbClr val="000000"/>
                </a:solidFill>
                <a:latin typeface="Arial"/>
              </a:rPr>
              <a:t>(Note: only required for new suppliers not currently active in PAW)</a:t>
            </a:r>
            <a:endParaRPr sz="2564" b="1" dirty="0">
              <a:solidFill>
                <a:srgbClr val="000000"/>
              </a:solidFill>
            </a:endParaRPr>
          </a:p>
          <a:p>
            <a:pPr marL="457200" lvl="1" indent="0" algn="l" rtl="0">
              <a:spcBef>
                <a:spcPts val="400"/>
              </a:spcBef>
              <a:spcAft>
                <a:spcPts val="0"/>
              </a:spcAft>
              <a:buClr>
                <a:schemeClr val="dk1"/>
              </a:buClr>
              <a:buSzPct val="100000"/>
              <a:buNone/>
              <a:defRPr sz="1600">
                <a:solidFill>
                  <a:srgbClr val="000000"/>
                </a:solidFill>
                <a:latin typeface="Arial"/>
              </a:defRPr>
            </a:pPr>
            <a:endParaRPr sz="2000" dirty="0">
              <a:solidFill>
                <a:srgbClr val="000000"/>
              </a:solidFill>
            </a:endParaRPr>
          </a:p>
          <a:p>
            <a:pPr marL="342900" lvl="0" indent="-297180" algn="l" rtl="0">
              <a:spcBef>
                <a:spcPts val="480"/>
              </a:spcBef>
              <a:spcAft>
                <a:spcPts val="0"/>
              </a:spcAft>
              <a:buClr>
                <a:srgbClr val="000000"/>
              </a:buClr>
              <a:buSzPct val="100000"/>
              <a:buChar char="●"/>
              <a:defRPr sz="1600">
                <a:solidFill>
                  <a:srgbClr val="000000"/>
                </a:solidFill>
                <a:latin typeface="Arial"/>
              </a:defRPr>
            </a:pPr>
            <a:r>
              <a:rPr lang="en" sz="2400" dirty="0">
                <a:solidFill>
                  <a:srgbClr val="000000"/>
                </a:solidFill>
                <a:latin typeface="Arial"/>
              </a:rPr>
              <a:t>Quote(s), Bid(s), or Proposal(s)</a:t>
            </a:r>
            <a:endParaRPr dirty="0">
              <a:solidFill>
                <a:srgbClr val="000000"/>
              </a:solidFill>
            </a:endParaRPr>
          </a:p>
          <a:p>
            <a:pPr marL="742950" lvl="1" indent="-247650" algn="l"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At least 2–3 quotes (for small/simplified)</a:t>
            </a:r>
            <a:endParaRPr dirty="0">
              <a:solidFill>
                <a:srgbClr val="000000"/>
              </a:solidFill>
            </a:endParaRPr>
          </a:p>
          <a:p>
            <a:pPr marL="742950" lvl="1" indent="-247650" algn="l"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Formal proposals or bids (for IFB/RFP)</a:t>
            </a:r>
            <a:endParaRPr dirty="0">
              <a:solidFill>
                <a:srgbClr val="000000"/>
              </a:solidFill>
            </a:endParaRPr>
          </a:p>
          <a:p>
            <a:pPr marL="742950" lvl="1" indent="-247650" algn="l"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Pricing summary and evaluation documentation</a:t>
            </a:r>
            <a:endParaRPr dirty="0">
              <a:solidFill>
                <a:srgbClr val="000000"/>
              </a:solidFill>
            </a:endParaRPr>
          </a:p>
          <a:p>
            <a:pPr marL="457200" lvl="1" indent="0" algn="l" rtl="0">
              <a:spcBef>
                <a:spcPts val="400"/>
              </a:spcBef>
              <a:spcAft>
                <a:spcPts val="0"/>
              </a:spcAft>
              <a:buClr>
                <a:schemeClr val="dk1"/>
              </a:buClr>
              <a:buSzPct val="100000"/>
              <a:buNone/>
              <a:defRPr sz="1600">
                <a:solidFill>
                  <a:srgbClr val="000000"/>
                </a:solidFill>
                <a:latin typeface="Arial"/>
              </a:defRPr>
            </a:pPr>
            <a:endParaRPr sz="2000" dirty="0">
              <a:solidFill>
                <a:srgbClr val="000000"/>
              </a:solidFill>
            </a:endParaRPr>
          </a:p>
          <a:p>
            <a:pPr marL="342900" lvl="0" indent="-297180" algn="l" rtl="0">
              <a:spcBef>
                <a:spcPts val="480"/>
              </a:spcBef>
              <a:spcAft>
                <a:spcPts val="0"/>
              </a:spcAft>
              <a:buClr>
                <a:srgbClr val="000000"/>
              </a:buClr>
              <a:buSzPct val="100000"/>
              <a:buChar char="●"/>
              <a:defRPr sz="1600">
                <a:solidFill>
                  <a:srgbClr val="000000"/>
                </a:solidFill>
                <a:latin typeface="Arial"/>
              </a:defRPr>
            </a:pPr>
            <a:r>
              <a:rPr lang="en" sz="2400" dirty="0">
                <a:solidFill>
                  <a:srgbClr val="000000"/>
                </a:solidFill>
                <a:latin typeface="Arial"/>
              </a:rPr>
              <a:t>Supporting Justifications (if required)</a:t>
            </a:r>
            <a:endParaRPr dirty="0">
              <a:solidFill>
                <a:srgbClr val="000000"/>
              </a:solidFill>
            </a:endParaRPr>
          </a:p>
          <a:p>
            <a:pPr marL="742950" lvl="1" indent="-251459" algn="l"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Sole Source justification form</a:t>
            </a:r>
            <a:endParaRPr dirty="0">
              <a:solidFill>
                <a:srgbClr val="000000"/>
              </a:solidFill>
            </a:endParaRPr>
          </a:p>
          <a:p>
            <a:pPr marL="742950" lvl="1" indent="-251459" algn="l" rtl="0">
              <a:spcBef>
                <a:spcPts val="360"/>
              </a:spcBef>
              <a:spcAft>
                <a:spcPts val="0"/>
              </a:spcAft>
              <a:buClr>
                <a:srgbClr val="000000"/>
              </a:buClr>
              <a:buSzPct val="100000"/>
              <a:buChar char="○"/>
              <a:defRPr sz="1600">
                <a:solidFill>
                  <a:srgbClr val="000000"/>
                </a:solidFill>
                <a:latin typeface="Arial"/>
              </a:defRPr>
            </a:pPr>
            <a:r>
              <a:rPr lang="en" sz="1800" dirty="0">
                <a:solidFill>
                  <a:srgbClr val="000000"/>
                </a:solidFill>
                <a:latin typeface="Arial"/>
              </a:rPr>
              <a:t>Emergency justification memo</a:t>
            </a:r>
            <a:endParaRPr dirty="0">
              <a:solidFill>
                <a:srgbClr val="000000"/>
              </a:solidFill>
            </a:endParaRPr>
          </a:p>
          <a:p>
            <a:pPr marL="742950" lvl="1" indent="-251459" algn="l" rtl="0">
              <a:spcBef>
                <a:spcPts val="360"/>
              </a:spcBef>
              <a:spcAft>
                <a:spcPts val="1200"/>
              </a:spcAft>
              <a:buClr>
                <a:srgbClr val="000000"/>
              </a:buClr>
              <a:buSzPct val="100000"/>
              <a:buChar char="○"/>
              <a:defRPr sz="1600">
                <a:solidFill>
                  <a:srgbClr val="000000"/>
                </a:solidFill>
                <a:latin typeface="Arial"/>
              </a:defRPr>
            </a:pPr>
            <a:r>
              <a:rPr lang="en" sz="1800" dirty="0">
                <a:solidFill>
                  <a:srgbClr val="000000"/>
                </a:solidFill>
                <a:latin typeface="Arial"/>
              </a:rPr>
              <a:t>Cooperative contract use documentation</a:t>
            </a:r>
            <a:endParaRPr sz="1800" dirty="0">
              <a:solidFill>
                <a:srgbClr val="000000"/>
              </a:solidFill>
            </a:endParaRPr>
          </a:p>
        </p:txBody>
      </p:sp>
      <p:sp>
        <p:nvSpPr>
          <p:cNvPr id="318" name="Rectangle 317"/>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9" name="Rectangle 318"/>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1" name="Rectangle 320"/>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2" name="TextBox 321"/>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28</a:t>
            </a:r>
          </a:p>
        </p:txBody>
      </p:sp>
      <p:sp>
        <p:nvSpPr>
          <p:cNvPr id="323" name="Rectangle 322"/>
          <p:cNvSpPr/>
          <p:nvPr/>
        </p:nvSpPr>
        <p:spPr>
          <a:xfrm>
            <a:off x="502920" y="1014079"/>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8"/>
        <p:cNvGrpSpPr/>
        <p:nvPr/>
      </p:nvGrpSpPr>
      <p:grpSpPr>
        <a:xfrm>
          <a:off x="0" y="0"/>
          <a:ext cx="0" cy="0"/>
          <a:chOff x="0" y="0"/>
          <a:chExt cx="0" cy="0"/>
        </a:xfrm>
      </p:grpSpPr>
      <p:sp>
        <p:nvSpPr>
          <p:cNvPr id="319" name="Google Shape;319;p45"/>
          <p:cNvSpPr txBox="1">
            <a:spLocks noGrp="1"/>
          </p:cNvSpPr>
          <p:nvPr>
            <p:ph type="title"/>
          </p:nvPr>
        </p:nvSpPr>
        <p:spPr>
          <a:xfrm>
            <a:off x="457200" y="109967"/>
            <a:ext cx="8229600" cy="64898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240"/>
              <a:buFont typeface="Calibri"/>
              <a:buNone/>
              <a:defRPr sz="2800" b="1">
                <a:solidFill>
                  <a:srgbClr val="F6B500"/>
                </a:solidFill>
                <a:latin typeface="Arial"/>
              </a:defRPr>
            </a:pPr>
            <a:r>
              <a:rPr lang="en" sz="2000" b="1" dirty="0">
                <a:solidFill>
                  <a:srgbClr val="F6B500"/>
                </a:solidFill>
                <a:latin typeface="Arial"/>
              </a:rPr>
              <a:t>Common Required Contract Clauses       </a:t>
            </a:r>
            <a:br>
              <a:rPr lang="en" sz="2000" dirty="0"/>
            </a:br>
            <a:r>
              <a:rPr lang="en" sz="2000" b="1" dirty="0">
                <a:solidFill>
                  <a:srgbClr val="F6B500"/>
                </a:solidFill>
                <a:latin typeface="Arial"/>
              </a:rPr>
              <a:t>(Non-Negotiable)</a:t>
            </a:r>
            <a:endParaRPr sz="2000" dirty="0"/>
          </a:p>
        </p:txBody>
      </p:sp>
      <p:sp>
        <p:nvSpPr>
          <p:cNvPr id="320" name="Google Shape;320;p45"/>
          <p:cNvSpPr txBox="1">
            <a:spLocks noGrp="1"/>
          </p:cNvSpPr>
          <p:nvPr>
            <p:ph type="body" idx="1"/>
          </p:nvPr>
        </p:nvSpPr>
        <p:spPr>
          <a:xfrm>
            <a:off x="329453" y="941160"/>
            <a:ext cx="8659147" cy="4202340"/>
          </a:xfrm>
          <a:prstGeom prst="rect">
            <a:avLst/>
          </a:prstGeom>
          <a:noFill/>
          <a:ln>
            <a:noFill/>
          </a:ln>
        </p:spPr>
        <p:txBody>
          <a:bodyPr spcFirstLastPara="1" wrap="square" lIns="91425" tIns="45700" rIns="91425" bIns="45700" anchor="t" anchorCtr="0">
            <a:noAutofit/>
          </a:bodyPr>
          <a:lstStyle/>
          <a:p>
            <a:pPr marL="342900" lvl="0" indent="-320040" algn="l" rtl="0">
              <a:spcBef>
                <a:spcPts val="0"/>
              </a:spcBef>
              <a:spcAft>
                <a:spcPts val="0"/>
              </a:spcAft>
              <a:buClr>
                <a:srgbClr val="000000"/>
              </a:buClr>
              <a:buSzPct val="100000"/>
              <a:buChar char="●"/>
              <a:defRPr sz="1600">
                <a:solidFill>
                  <a:srgbClr val="000000"/>
                </a:solidFill>
                <a:latin typeface="Arial"/>
              </a:defRPr>
            </a:pPr>
            <a:r>
              <a:rPr lang="en" sz="1400" dirty="0">
                <a:solidFill>
                  <a:srgbClr val="000000"/>
                </a:solidFill>
                <a:latin typeface="Arial"/>
              </a:rPr>
              <a:t>UMBC General Counsel approved terms and conditions (Note: must accompany every purchase order or contract).</a:t>
            </a:r>
            <a:endParaRPr sz="1400" dirty="0">
              <a:solidFill>
                <a:srgbClr val="000000"/>
              </a:solidFill>
              <a:latin typeface="+mj-lt"/>
            </a:endParaRPr>
          </a:p>
          <a:p>
            <a:pPr marL="342900" lvl="0" indent="-320040" algn="l" rtl="0">
              <a:lnSpc>
                <a:spcPct val="115000"/>
              </a:lnSpc>
              <a:spcBef>
                <a:spcPts val="352"/>
              </a:spcBef>
              <a:spcAft>
                <a:spcPts val="0"/>
              </a:spcAft>
              <a:buClr>
                <a:srgbClr val="000000"/>
              </a:buClr>
              <a:buSzPct val="100000"/>
              <a:buChar char="●"/>
              <a:defRPr sz="1600">
                <a:solidFill>
                  <a:srgbClr val="000000"/>
                </a:solidFill>
                <a:latin typeface="Arial"/>
              </a:defRPr>
            </a:pPr>
            <a:r>
              <a:rPr lang="en" sz="1400" dirty="0">
                <a:solidFill>
                  <a:srgbClr val="000000"/>
                </a:solidFill>
                <a:latin typeface="Arial"/>
              </a:rPr>
              <a:t>Some USM mandatory clauses that protects UMBC:</a:t>
            </a:r>
            <a:endParaRPr sz="1400" dirty="0">
              <a:solidFill>
                <a:srgbClr val="000000"/>
              </a:solidFill>
              <a:latin typeface="+mj-lt"/>
            </a:endParaRPr>
          </a:p>
          <a:p>
            <a:pPr marL="742950" lvl="1" indent="-255269" algn="l" rtl="0">
              <a:lnSpc>
                <a:spcPct val="115000"/>
              </a:lnSpc>
              <a:spcBef>
                <a:spcPts val="0"/>
              </a:spcBef>
              <a:spcAft>
                <a:spcPts val="0"/>
              </a:spcAft>
              <a:buClr>
                <a:srgbClr val="000000"/>
              </a:buClr>
              <a:buSzPct val="100000"/>
              <a:buChar char="○"/>
              <a:defRPr sz="1600">
                <a:solidFill>
                  <a:srgbClr val="000000"/>
                </a:solidFill>
                <a:latin typeface="Arial"/>
              </a:defRPr>
            </a:pPr>
            <a:r>
              <a:rPr lang="en" sz="1400" u="sng" dirty="0">
                <a:solidFill>
                  <a:srgbClr val="000000"/>
                </a:solidFill>
                <a:latin typeface="Arial"/>
              </a:rPr>
              <a:t>Maryland Law Prevails</a:t>
            </a:r>
            <a:r>
              <a:rPr lang="en" sz="1400" dirty="0">
                <a:solidFill>
                  <a:srgbClr val="000000"/>
                </a:solidFill>
                <a:latin typeface="Arial"/>
              </a:rPr>
              <a:t>: The contract is governed by the laws of the State of MD</a:t>
            </a:r>
            <a:endParaRPr sz="1400" dirty="0">
              <a:solidFill>
                <a:srgbClr val="000000"/>
              </a:solidFill>
              <a:latin typeface="+mj-lt"/>
            </a:endParaRPr>
          </a:p>
          <a:p>
            <a:pPr marL="742950" lvl="1" indent="-255269" algn="l" rtl="0">
              <a:lnSpc>
                <a:spcPct val="115000"/>
              </a:lnSpc>
              <a:spcBef>
                <a:spcPts val="0"/>
              </a:spcBef>
              <a:spcAft>
                <a:spcPts val="0"/>
              </a:spcAft>
              <a:buClr>
                <a:srgbClr val="000000"/>
              </a:buClr>
              <a:buSzPct val="100000"/>
              <a:buChar char="○"/>
              <a:defRPr sz="1600">
                <a:solidFill>
                  <a:srgbClr val="000000"/>
                </a:solidFill>
                <a:latin typeface="Arial"/>
              </a:defRPr>
            </a:pPr>
            <a:r>
              <a:rPr lang="en" sz="1400" u="sng" dirty="0">
                <a:solidFill>
                  <a:srgbClr val="000000"/>
                </a:solidFill>
                <a:latin typeface="Arial"/>
              </a:rPr>
              <a:t>Indemnification</a:t>
            </a:r>
            <a:r>
              <a:rPr lang="en" sz="1400" dirty="0">
                <a:solidFill>
                  <a:srgbClr val="000000"/>
                </a:solidFill>
                <a:latin typeface="Arial"/>
              </a:rPr>
              <a:t>: Public institutions generally cannot indemnify suppliers.</a:t>
            </a:r>
            <a:endParaRPr sz="1400" dirty="0">
              <a:solidFill>
                <a:srgbClr val="000000"/>
              </a:solidFill>
              <a:latin typeface="+mj-lt"/>
            </a:endParaRPr>
          </a:p>
          <a:p>
            <a:pPr marL="742950" lvl="1" indent="-255269" algn="l" rtl="0">
              <a:lnSpc>
                <a:spcPct val="115000"/>
              </a:lnSpc>
              <a:spcBef>
                <a:spcPts val="0"/>
              </a:spcBef>
              <a:spcAft>
                <a:spcPts val="0"/>
              </a:spcAft>
              <a:buClr>
                <a:srgbClr val="000000"/>
              </a:buClr>
              <a:buSzPct val="100000"/>
              <a:buChar char="○"/>
              <a:defRPr sz="1600">
                <a:solidFill>
                  <a:srgbClr val="000000"/>
                </a:solidFill>
                <a:latin typeface="Arial"/>
              </a:defRPr>
            </a:pPr>
            <a:r>
              <a:rPr lang="en" sz="1400" u="sng" dirty="0">
                <a:solidFill>
                  <a:srgbClr val="000000"/>
                </a:solidFill>
                <a:latin typeface="Arial"/>
              </a:rPr>
              <a:t>Insurance Requirements</a:t>
            </a:r>
            <a:r>
              <a:rPr lang="en" sz="1400" dirty="0">
                <a:solidFill>
                  <a:srgbClr val="000000"/>
                </a:solidFill>
                <a:latin typeface="Arial"/>
              </a:rPr>
              <a:t>:  Certificates of insurance are typically required for service and capital construction/improvement contracts exceeding $25,000. Procurement will evaluate unique situations on a case-by-case basis to determine whether adjustments to this requirement are appropriate.</a:t>
            </a:r>
            <a:endParaRPr sz="1400" dirty="0">
              <a:solidFill>
                <a:srgbClr val="000000"/>
              </a:solidFill>
              <a:latin typeface="+mj-lt"/>
            </a:endParaRPr>
          </a:p>
          <a:p>
            <a:pPr marL="742950" lvl="1" indent="-255269" algn="l" rtl="0">
              <a:lnSpc>
                <a:spcPct val="115000"/>
              </a:lnSpc>
              <a:spcBef>
                <a:spcPts val="0"/>
              </a:spcBef>
              <a:spcAft>
                <a:spcPts val="0"/>
              </a:spcAft>
              <a:buClr>
                <a:srgbClr val="000000"/>
              </a:buClr>
              <a:buSzPct val="100000"/>
              <a:buChar char="○"/>
              <a:defRPr sz="1600">
                <a:solidFill>
                  <a:srgbClr val="000000"/>
                </a:solidFill>
                <a:latin typeface="Arial"/>
              </a:defRPr>
            </a:pPr>
            <a:r>
              <a:rPr lang="en" sz="1400" u="sng" dirty="0">
                <a:solidFill>
                  <a:srgbClr val="000000"/>
                </a:solidFill>
                <a:latin typeface="Arial"/>
              </a:rPr>
              <a:t>Termination for Convenience</a:t>
            </a:r>
            <a:r>
              <a:rPr lang="en" sz="1400" dirty="0">
                <a:solidFill>
                  <a:srgbClr val="000000"/>
                </a:solidFill>
                <a:latin typeface="Arial"/>
              </a:rPr>
              <a:t>: The institution may terminate the contract at any time, without cause, upon written notice.</a:t>
            </a:r>
            <a:endParaRPr sz="1400" dirty="0">
              <a:solidFill>
                <a:srgbClr val="000000"/>
              </a:solidFill>
              <a:latin typeface="+mj-lt"/>
            </a:endParaRPr>
          </a:p>
          <a:p>
            <a:pPr marL="742950" lvl="1" indent="-255269" algn="l" rtl="0">
              <a:lnSpc>
                <a:spcPct val="115000"/>
              </a:lnSpc>
              <a:spcBef>
                <a:spcPts val="0"/>
              </a:spcBef>
              <a:spcAft>
                <a:spcPts val="0"/>
              </a:spcAft>
              <a:buClr>
                <a:srgbClr val="000000"/>
              </a:buClr>
              <a:buSzPct val="100000"/>
              <a:buChar char="○"/>
              <a:defRPr sz="1600">
                <a:solidFill>
                  <a:srgbClr val="000000"/>
                </a:solidFill>
                <a:latin typeface="Arial"/>
              </a:defRPr>
            </a:pPr>
            <a:r>
              <a:rPr lang="en" sz="1400" u="sng" dirty="0">
                <a:solidFill>
                  <a:srgbClr val="000000"/>
                </a:solidFill>
                <a:latin typeface="Arial"/>
              </a:rPr>
              <a:t>Termination for Default</a:t>
            </a:r>
            <a:r>
              <a:rPr lang="en" sz="1400" dirty="0">
                <a:solidFill>
                  <a:srgbClr val="000000"/>
                </a:solidFill>
                <a:latin typeface="Arial"/>
              </a:rPr>
              <a:t>: Right to terminate the contract if the contractor fails to perform</a:t>
            </a:r>
            <a:endParaRPr sz="1400" dirty="0">
              <a:solidFill>
                <a:srgbClr val="000000"/>
              </a:solidFill>
              <a:latin typeface="+mj-lt"/>
            </a:endParaRPr>
          </a:p>
          <a:p>
            <a:pPr marL="742950" lvl="1" indent="-255269" algn="l" rtl="0">
              <a:lnSpc>
                <a:spcPct val="115000"/>
              </a:lnSpc>
              <a:spcBef>
                <a:spcPts val="0"/>
              </a:spcBef>
              <a:spcAft>
                <a:spcPts val="0"/>
              </a:spcAft>
              <a:buClr>
                <a:srgbClr val="000000"/>
              </a:buClr>
              <a:buSzPct val="100000"/>
              <a:buChar char="○"/>
              <a:defRPr sz="1600">
                <a:solidFill>
                  <a:srgbClr val="000000"/>
                </a:solidFill>
                <a:latin typeface="Arial"/>
              </a:defRPr>
            </a:pPr>
            <a:r>
              <a:rPr lang="en" sz="1400" u="sng" dirty="0">
                <a:solidFill>
                  <a:srgbClr val="000000"/>
                </a:solidFill>
                <a:latin typeface="Arial"/>
              </a:rPr>
              <a:t>Modifications</a:t>
            </a:r>
            <a:r>
              <a:rPr lang="en" sz="1400" dirty="0">
                <a:solidFill>
                  <a:srgbClr val="000000"/>
                </a:solidFill>
                <a:latin typeface="Arial"/>
              </a:rPr>
              <a:t>: Contract may be amended with consent of both parties but amendments cannot significantly change the scope of the contract.</a:t>
            </a:r>
            <a:endParaRPr sz="1400" dirty="0">
              <a:solidFill>
                <a:srgbClr val="000000"/>
              </a:solidFill>
              <a:latin typeface="+mj-lt"/>
            </a:endParaRPr>
          </a:p>
          <a:p>
            <a:pPr marL="742950" lvl="1" indent="-255269" algn="l" rtl="0">
              <a:lnSpc>
                <a:spcPct val="115000"/>
              </a:lnSpc>
              <a:spcBef>
                <a:spcPts val="0"/>
              </a:spcBef>
              <a:spcAft>
                <a:spcPts val="0"/>
              </a:spcAft>
              <a:buClr>
                <a:srgbClr val="000000"/>
              </a:buClr>
              <a:buSzPct val="100000"/>
              <a:buChar char="○"/>
              <a:defRPr sz="1600">
                <a:solidFill>
                  <a:srgbClr val="000000"/>
                </a:solidFill>
                <a:latin typeface="Arial"/>
              </a:defRPr>
            </a:pPr>
            <a:r>
              <a:rPr lang="en" sz="1400" u="sng" dirty="0">
                <a:solidFill>
                  <a:srgbClr val="000000"/>
                </a:solidFill>
                <a:latin typeface="Arial"/>
              </a:rPr>
              <a:t>Net 30</a:t>
            </a:r>
            <a:r>
              <a:rPr lang="en" sz="1400" dirty="0">
                <a:solidFill>
                  <a:srgbClr val="000000"/>
                </a:solidFill>
                <a:latin typeface="Arial"/>
              </a:rPr>
              <a:t>: span of time for payment to be made.	</a:t>
            </a:r>
            <a:endParaRPr sz="1400" dirty="0">
              <a:solidFill>
                <a:srgbClr val="000000"/>
              </a:solidFill>
              <a:latin typeface="+mj-lt"/>
            </a:endParaRPr>
          </a:p>
        </p:txBody>
      </p:sp>
      <p:sp>
        <p:nvSpPr>
          <p:cNvPr id="324" name="Rectangle 323"/>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5" name="Rectangle 324"/>
          <p:cNvSpPr/>
          <p:nvPr/>
        </p:nvSpPr>
        <p:spPr>
          <a:xfrm>
            <a:off x="54864" y="4850752"/>
            <a:ext cx="9034272" cy="237883"/>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7" name="Rectangle 326"/>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8" name="TextBox 327"/>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29</a:t>
            </a:r>
          </a:p>
        </p:txBody>
      </p:sp>
      <p:sp>
        <p:nvSpPr>
          <p:cNvPr id="329" name="Rectangle 328"/>
          <p:cNvSpPr/>
          <p:nvPr/>
        </p:nvSpPr>
        <p:spPr>
          <a:xfrm>
            <a:off x="502920" y="791195"/>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6"/>
        <p:cNvGrpSpPr/>
        <p:nvPr/>
      </p:nvGrpSpPr>
      <p:grpSpPr>
        <a:xfrm>
          <a:off x="0" y="0"/>
          <a:ext cx="0" cy="0"/>
          <a:chOff x="0" y="0"/>
          <a:chExt cx="0" cy="0"/>
        </a:xfrm>
      </p:grpSpPr>
      <p:sp>
        <p:nvSpPr>
          <p:cNvPr id="78" name="Google Shape;78;p15"/>
          <p:cNvSpPr txBox="1">
            <a:spLocks noGrp="1"/>
          </p:cNvSpPr>
          <p:nvPr>
            <p:ph type="title"/>
          </p:nvPr>
        </p:nvSpPr>
        <p:spPr>
          <a:xfrm>
            <a:off x="54864" y="1214628"/>
            <a:ext cx="1989170" cy="1429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2400"/>
              <a:buFont typeface="Calibri"/>
              <a:buNone/>
              <a:defRPr sz="2800" b="1">
                <a:solidFill>
                  <a:srgbClr val="F6B500"/>
                </a:solidFill>
                <a:latin typeface="Arial"/>
              </a:defRPr>
            </a:pPr>
            <a:r>
              <a:rPr lang="en" sz="2000" b="1" dirty="0">
                <a:solidFill>
                  <a:srgbClr val="F6B500"/>
                </a:solidFill>
                <a:latin typeface="Arial"/>
              </a:rPr>
              <a:t>Procurement All-Star Team</a:t>
            </a:r>
            <a:endParaRPr sz="2000" dirty="0"/>
          </a:p>
        </p:txBody>
      </p:sp>
      <p:sp>
        <p:nvSpPr>
          <p:cNvPr id="81" name="Google Shape;81;p15"/>
          <p:cNvSpPr/>
          <p:nvPr/>
        </p:nvSpPr>
        <p:spPr>
          <a:xfrm rot="5400000">
            <a:off x="-162326" y="2192947"/>
            <a:ext cx="4413228" cy="137061"/>
          </a:xfrm>
          <a:prstGeom prst="rect">
            <a:avLst/>
          </a:prstGeom>
          <a:solidFill>
            <a:srgbClr val="0F243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defRPr sz="1600">
                <a:solidFill>
                  <a:srgbClr val="000000"/>
                </a:solidFill>
                <a:latin typeface="Arial"/>
              </a:defRPr>
            </a:pPr>
            <a:endParaRPr sz="1800" b="0" i="0" u="none" strike="noStrike" cap="none">
              <a:solidFill>
                <a:schemeClr val="dk2"/>
              </a:solidFill>
              <a:latin typeface="Calibri"/>
              <a:ea typeface="Calibri"/>
              <a:cs typeface="Calibri"/>
              <a:sym typeface="Calibri"/>
            </a:endParaRPr>
          </a:p>
        </p:txBody>
      </p:sp>
      <p:sp>
        <p:nvSpPr>
          <p:cNvPr id="3" name="Text Placeholder 2">
            <a:extLst>
              <a:ext uri="{FF2B5EF4-FFF2-40B4-BE49-F238E27FC236}">
                <a16:creationId xmlns:a16="http://schemas.microsoft.com/office/drawing/2014/main" id="{0E15E963-C536-2371-E2BF-09522B847395}"/>
              </a:ext>
            </a:extLst>
          </p:cNvPr>
          <p:cNvSpPr>
            <a:spLocks noGrp="1"/>
          </p:cNvSpPr>
          <p:nvPr>
            <p:ph type="body" idx="1"/>
          </p:nvPr>
        </p:nvSpPr>
        <p:spPr>
          <a:xfrm>
            <a:off x="2112819" y="155121"/>
            <a:ext cx="6908717" cy="4312969"/>
          </a:xfrm>
        </p:spPr>
        <p:txBody>
          <a:bodyPr>
            <a:normAutofit lnSpcReduction="10000"/>
          </a:bodyPr>
          <a:lstStyle/>
          <a:p>
            <a:pPr marL="0" marR="0" lvl="0" indent="0" algn="l" defTabSz="914400" rtl="0" eaLnBrk="1" fontAlgn="auto" latinLnBrk="0" hangingPunct="1">
              <a:lnSpc>
                <a:spcPct val="115000"/>
              </a:lnSpc>
              <a:spcBef>
                <a:spcPts val="1200"/>
              </a:spcBef>
              <a:spcAft>
                <a:spcPts val="1200"/>
              </a:spcAft>
              <a:buClr>
                <a:srgbClr val="31394D"/>
              </a:buClr>
              <a:buSzPts val="1800"/>
              <a:buFont typeface="Roboto"/>
              <a:buNone/>
              <a:tabLst/>
              <a:defRPr sz="1600">
                <a:solidFill>
                  <a:srgbClr val="000000"/>
                </a:solidFill>
                <a:latin typeface="Arial"/>
              </a:defRPr>
            </a:pPr>
            <a:endParaRPr kumimoji="0" lang="en-US" sz="1600" b="0" i="0" u="none" strike="noStrike" kern="0" cap="none" spc="0" normalizeH="0" baseline="0" noProof="0" dirty="0">
              <a:ln>
                <a:noFill/>
              </a:ln>
              <a:solidFill>
                <a:srgbClr val="000000"/>
              </a:solidFill>
              <a:effectLst/>
              <a:uLnTx/>
              <a:uFillTx/>
              <a:latin typeface="+mn-lt"/>
              <a:ea typeface="Roboto"/>
              <a:cs typeface="Roboto"/>
              <a:sym typeface="Roboto"/>
            </a:endParaRPr>
          </a:p>
          <a:p>
            <a:pPr marL="0" marR="0" lvl="0" indent="0" algn="l" defTabSz="914400" rtl="0" eaLnBrk="1" fontAlgn="auto" latinLnBrk="0" hangingPunct="1">
              <a:lnSpc>
                <a:spcPct val="115000"/>
              </a:lnSpc>
              <a:spcBef>
                <a:spcPts val="1200"/>
              </a:spcBef>
              <a:spcAft>
                <a:spcPts val="1200"/>
              </a:spcAft>
              <a:buClr>
                <a:srgbClr val="31394D"/>
              </a:buClr>
              <a:buSzPts val="1800"/>
              <a:buFont typeface="Roboto"/>
              <a:buNone/>
              <a:tabLst/>
              <a:defRPr sz="1600">
                <a:solidFill>
                  <a:srgbClr val="000000"/>
                </a:solidFill>
                <a:latin typeface="Arial"/>
              </a:defRPr>
            </a:pPr>
            <a:endParaRPr lang="en-US" sz="1600" dirty="0">
              <a:solidFill>
                <a:srgbClr val="000000"/>
              </a:solidFill>
              <a:latin typeface="+mn-lt"/>
            </a:endParaRPr>
          </a:p>
          <a:p>
            <a:pPr marL="0" marR="0" lvl="0" indent="0" algn="l" defTabSz="914400" rtl="0" eaLnBrk="1" fontAlgn="auto" latinLnBrk="0" hangingPunct="1">
              <a:lnSpc>
                <a:spcPct val="115000"/>
              </a:lnSpc>
              <a:spcBef>
                <a:spcPts val="1200"/>
              </a:spcBef>
              <a:spcAft>
                <a:spcPts val="1200"/>
              </a:spcAft>
              <a:buClr>
                <a:srgbClr val="31394D"/>
              </a:buClr>
              <a:buSzPts val="1800"/>
              <a:buFont typeface="Roboto"/>
              <a:buNone/>
              <a:tabLst/>
              <a:defRPr sz="1600">
                <a:solidFill>
                  <a:srgbClr val="000000"/>
                </a:solidFill>
                <a:latin typeface="Arial"/>
              </a:defRPr>
            </a:pPr>
            <a:endParaRPr kumimoji="0" lang="en-US" sz="1600" b="0" i="0" u="none" strike="noStrike" kern="0" cap="none" spc="0" normalizeH="0" baseline="0" noProof="0" dirty="0">
              <a:ln>
                <a:noFill/>
              </a:ln>
              <a:solidFill>
                <a:srgbClr val="000000"/>
              </a:solidFill>
              <a:effectLst/>
              <a:uLnTx/>
              <a:uFillTx/>
              <a:latin typeface="+mn-lt"/>
              <a:ea typeface="Roboto"/>
              <a:cs typeface="Roboto"/>
              <a:sym typeface="Roboto"/>
            </a:endParaRPr>
          </a:p>
          <a:p>
            <a:pPr marL="0" marR="0" lvl="0" indent="0" algn="l" defTabSz="914400" rtl="0" eaLnBrk="1" fontAlgn="auto" latinLnBrk="0" hangingPunct="1">
              <a:lnSpc>
                <a:spcPct val="115000"/>
              </a:lnSpc>
              <a:spcBef>
                <a:spcPts val="1200"/>
              </a:spcBef>
              <a:spcAft>
                <a:spcPts val="1200"/>
              </a:spcAft>
              <a:buClr>
                <a:srgbClr val="31394D"/>
              </a:buClr>
              <a:buSzPts val="1800"/>
              <a:buFont typeface="Roboto"/>
              <a:buNone/>
              <a:tabLst/>
              <a:defRPr sz="1600">
                <a:solidFill>
                  <a:srgbClr val="000000"/>
                </a:solidFill>
                <a:latin typeface="Arial"/>
              </a:defRPr>
            </a:pPr>
            <a:endParaRPr lang="en-US" sz="1600" dirty="0">
              <a:solidFill>
                <a:srgbClr val="000000"/>
              </a:solidFill>
              <a:latin typeface="+mn-lt"/>
            </a:endParaRPr>
          </a:p>
          <a:p>
            <a:pPr marL="0" marR="0" lvl="0" indent="0" algn="l" defTabSz="914400" rtl="0" eaLnBrk="1" fontAlgn="auto" latinLnBrk="0" hangingPunct="1">
              <a:lnSpc>
                <a:spcPct val="115000"/>
              </a:lnSpc>
              <a:spcBef>
                <a:spcPts val="1200"/>
              </a:spcBef>
              <a:spcAft>
                <a:spcPts val="1200"/>
              </a:spcAft>
              <a:buClr>
                <a:srgbClr val="31394D"/>
              </a:buClr>
              <a:buSzPts val="1800"/>
              <a:buFont typeface="Roboto"/>
              <a:buNone/>
              <a:tabLst/>
              <a:defRPr sz="1600">
                <a:solidFill>
                  <a:srgbClr val="000000"/>
                </a:solidFill>
                <a:latin typeface="Arial"/>
              </a:defRPr>
            </a:pPr>
            <a:endParaRPr kumimoji="0" lang="en-US" sz="1600" b="0" i="0" u="none" strike="noStrike" kern="0" cap="none" spc="0" normalizeH="0" baseline="0" noProof="0" dirty="0">
              <a:ln>
                <a:noFill/>
              </a:ln>
              <a:solidFill>
                <a:srgbClr val="000000"/>
              </a:solidFill>
              <a:effectLst/>
              <a:uLnTx/>
              <a:uFillTx/>
              <a:latin typeface="+mn-lt"/>
              <a:ea typeface="Roboto"/>
              <a:cs typeface="Roboto"/>
              <a:sym typeface="Roboto"/>
            </a:endParaRPr>
          </a:p>
          <a:p>
            <a:pPr marL="0" marR="0" lvl="0" indent="0" algn="l" defTabSz="914400" rtl="0" eaLnBrk="1" fontAlgn="auto" latinLnBrk="0" hangingPunct="1">
              <a:lnSpc>
                <a:spcPct val="115000"/>
              </a:lnSpc>
              <a:spcBef>
                <a:spcPts val="1200"/>
              </a:spcBef>
              <a:spcAft>
                <a:spcPts val="1200"/>
              </a:spcAft>
              <a:buClr>
                <a:srgbClr val="31394D"/>
              </a:buClr>
              <a:buSzPts val="1800"/>
              <a:buFont typeface="Roboto"/>
              <a:buNone/>
              <a:tabLst/>
              <a:defRPr sz="1600">
                <a:solidFill>
                  <a:srgbClr val="000000"/>
                </a:solidFill>
                <a:latin typeface="Arial"/>
              </a:defRPr>
            </a:pPr>
            <a:endParaRPr kumimoji="0" lang="en-US" sz="1400" b="0" i="0" u="none" strike="noStrike" kern="0" cap="none" spc="0" normalizeH="0" baseline="0" noProof="0" dirty="0">
              <a:ln>
                <a:noFill/>
              </a:ln>
              <a:solidFill>
                <a:srgbClr val="000000"/>
              </a:solidFill>
              <a:effectLst/>
              <a:uLnTx/>
              <a:uFillTx/>
              <a:latin typeface="+mn-lt"/>
              <a:ea typeface="Roboto"/>
              <a:cs typeface="Roboto"/>
              <a:sym typeface="Roboto"/>
            </a:endParaRPr>
          </a:p>
          <a:p>
            <a:pPr marL="0" marR="0" lvl="0" indent="0" algn="l" defTabSz="914400" rtl="0" eaLnBrk="1" fontAlgn="auto" latinLnBrk="0" hangingPunct="1">
              <a:lnSpc>
                <a:spcPct val="115000"/>
              </a:lnSpc>
              <a:spcBef>
                <a:spcPts val="1200"/>
              </a:spcBef>
              <a:spcAft>
                <a:spcPts val="1200"/>
              </a:spcAft>
              <a:buClr>
                <a:srgbClr val="31394D"/>
              </a:buClr>
              <a:buSzPts val="1800"/>
              <a:buFont typeface="Roboto"/>
              <a:buNone/>
              <a:tabLst/>
              <a:defRPr sz="1600">
                <a:solidFill>
                  <a:srgbClr val="000000"/>
                </a:solidFill>
                <a:latin typeface="Arial"/>
              </a:defRPr>
            </a:pPr>
            <a:r>
              <a:rPr kumimoji="0" lang="en-US" sz="1400" b="0" i="0" u="none" strike="noStrike" kern="0" cap="none" spc="0" normalizeH="0" baseline="0" noProof="0" dirty="0">
                <a:ln>
                  <a:noFill/>
                </a:ln>
                <a:solidFill>
                  <a:srgbClr val="000000"/>
                </a:solidFill>
                <a:effectLst/>
                <a:uLnTx/>
                <a:uFillTx/>
                <a:latin typeface="+mn-lt"/>
                <a:ea typeface="Roboto"/>
                <a:cs typeface="Roboto"/>
                <a:sym typeface="Roboto"/>
              </a:rPr>
              <a:t>Also can be found at - </a:t>
            </a:r>
            <a:r>
              <a:rPr kumimoji="0" lang="en-US" sz="1400" b="0" i="0" u="sng" strike="noStrike" kern="0" cap="none" spc="0" normalizeH="0" baseline="0" noProof="0" dirty="0">
                <a:ln>
                  <a:noFill/>
                </a:ln>
                <a:solidFill>
                  <a:srgbClr val="000000"/>
                </a:solidFill>
                <a:effectLst/>
                <a:uLnTx/>
                <a:uFillTx/>
                <a:latin typeface="+mn-lt"/>
                <a:ea typeface="Roboto"/>
                <a:cs typeface="Roboto"/>
                <a:sym typeface="Roboto"/>
                <a:hlinkClick r:id="rId3"/>
              </a:rPr>
              <a:t>https://procurement.umbc.edu/our-staff/procurement-staff-assignment-sheet/</a:t>
            </a:r>
            <a:r>
              <a:rPr kumimoji="0" lang="en-US" sz="1400" b="0" i="0" u="none" strike="noStrike" kern="0" cap="none" spc="0" normalizeH="0" baseline="0" noProof="0" dirty="0">
                <a:ln>
                  <a:noFill/>
                </a:ln>
                <a:solidFill>
                  <a:srgbClr val="000000"/>
                </a:solidFill>
                <a:effectLst/>
                <a:uLnTx/>
                <a:uFillTx/>
                <a:latin typeface="+mn-lt"/>
                <a:ea typeface="Roboto"/>
                <a:cs typeface="Roboto"/>
                <a:sym typeface="Roboto"/>
              </a:rPr>
              <a:t> </a:t>
            </a:r>
          </a:p>
          <a:p>
            <a:pPr marL="114300" indent="0">
              <a:buNone/>
              <a:defRPr sz="1600">
                <a:solidFill>
                  <a:srgbClr val="000000"/>
                </a:solidFill>
                <a:latin typeface="Arial"/>
              </a:defRPr>
            </a:pPr>
            <a:endParaRPr lang="en-US" dirty="0"/>
          </a:p>
        </p:txBody>
      </p:sp>
      <p:sp>
        <p:nvSpPr>
          <p:cNvPr id="86" name="Rectangle 85"/>
          <p:cNvSpPr/>
          <p:nvPr/>
        </p:nvSpPr>
        <p:spPr>
          <a:xfrm>
            <a:off x="54864" y="54864"/>
            <a:ext cx="9034272" cy="4602178"/>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7" name="Rectangle 86"/>
          <p:cNvSpPr/>
          <p:nvPr/>
        </p:nvSpPr>
        <p:spPr>
          <a:xfrm flipV="1">
            <a:off x="54864" y="4468091"/>
            <a:ext cx="9034272" cy="364513"/>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9" name="Rectangle 88"/>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0" name="TextBox 89"/>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a:t>
            </a:r>
          </a:p>
        </p:txBody>
      </p:sp>
      <p:pic>
        <p:nvPicPr>
          <p:cNvPr id="6" name="Picture 5">
            <a:extLst>
              <a:ext uri="{FF2B5EF4-FFF2-40B4-BE49-F238E27FC236}">
                <a16:creationId xmlns:a16="http://schemas.microsoft.com/office/drawing/2014/main" id="{CABF1BCB-A07D-8339-B776-262082BCFFEC}"/>
              </a:ext>
            </a:extLst>
          </p:cNvPr>
          <p:cNvPicPr>
            <a:picLocks noChangeAspect="1"/>
          </p:cNvPicPr>
          <p:nvPr/>
        </p:nvPicPr>
        <p:blipFill>
          <a:blip r:embed="rId4"/>
          <a:stretch>
            <a:fillRect/>
          </a:stretch>
        </p:blipFill>
        <p:spPr>
          <a:xfrm>
            <a:off x="3283105" y="227410"/>
            <a:ext cx="4635745" cy="3128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7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63"/>
        <p:cNvGrpSpPr/>
        <p:nvPr/>
      </p:nvGrpSpPr>
      <p:grpSpPr>
        <a:xfrm>
          <a:off x="0" y="0"/>
          <a:ext cx="0" cy="0"/>
          <a:chOff x="0" y="0"/>
          <a:chExt cx="0" cy="0"/>
        </a:xfrm>
      </p:grpSpPr>
      <p:pic>
        <p:nvPicPr>
          <p:cNvPr id="364" name="Google Shape;364;p52"/>
          <p:cNvPicPr preferRelativeResize="0"/>
          <p:nvPr/>
        </p:nvPicPr>
        <p:blipFill rotWithShape="1">
          <a:blip r:embed="rId3">
            <a:alphaModFix/>
          </a:blip>
          <a:srcRect t="9091" r="19091"/>
          <a:stretch/>
        </p:blipFill>
        <p:spPr>
          <a:xfrm>
            <a:off x="20" y="8"/>
            <a:ext cx="9143980" cy="5143493"/>
          </a:xfrm>
          <a:prstGeom prst="rect">
            <a:avLst/>
          </a:prstGeom>
          <a:noFill/>
          <a:ln>
            <a:noFill/>
          </a:ln>
        </p:spPr>
      </p:pic>
      <p:sp>
        <p:nvSpPr>
          <p:cNvPr id="366" name="Google Shape;366;p52"/>
          <p:cNvSpPr txBox="1">
            <a:spLocks noGrp="1"/>
          </p:cNvSpPr>
          <p:nvPr>
            <p:ph type="title"/>
          </p:nvPr>
        </p:nvSpPr>
        <p:spPr>
          <a:xfrm>
            <a:off x="628650" y="273844"/>
            <a:ext cx="7886700" cy="71370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defRPr sz="2800" b="1">
                <a:solidFill>
                  <a:srgbClr val="F6B500"/>
                </a:solidFill>
                <a:latin typeface="Arial"/>
              </a:defRPr>
            </a:pPr>
            <a:r>
              <a:rPr lang="en" sz="3600" b="1" dirty="0">
                <a:solidFill>
                  <a:schemeClr val="tx1"/>
                </a:solidFill>
                <a:latin typeface="Arial"/>
              </a:rPr>
              <a:t>Signature Authority and Approvals</a:t>
            </a:r>
            <a:endParaRPr dirty="0">
              <a:solidFill>
                <a:schemeClr val="tx1"/>
              </a:solidFill>
            </a:endParaRPr>
          </a:p>
        </p:txBody>
      </p:sp>
      <p:grpSp>
        <p:nvGrpSpPr>
          <p:cNvPr id="367" name="Google Shape;367;p52"/>
          <p:cNvGrpSpPr/>
          <p:nvPr/>
        </p:nvGrpSpPr>
        <p:grpSpPr>
          <a:xfrm>
            <a:off x="570999" y="1104321"/>
            <a:ext cx="7944351" cy="3719614"/>
            <a:chOff x="-57691" y="233109"/>
            <a:chExt cx="7944351" cy="3885120"/>
          </a:xfrm>
        </p:grpSpPr>
        <p:sp>
          <p:nvSpPr>
            <p:cNvPr id="368" name="Google Shape;368;p52"/>
            <p:cNvSpPr/>
            <p:nvPr/>
          </p:nvSpPr>
          <p:spPr>
            <a:xfrm>
              <a:off x="38" y="233109"/>
              <a:ext cx="3685337" cy="547200"/>
            </a:xfrm>
            <a:prstGeom prst="rect">
              <a:avLst/>
            </a:prstGeom>
            <a:gradFill>
              <a:gsLst>
                <a:gs pos="0">
                  <a:srgbClr val="0E478B"/>
                </a:gs>
                <a:gs pos="100000">
                  <a:srgbClr val="A7B5DF"/>
                </a:gs>
              </a:gsLst>
              <a:lin ang="16200000" scaled="0"/>
            </a:gradFill>
            <a:ln w="9525" cap="flat" cmpd="sng">
              <a:solidFill>
                <a:srgbClr val="1D497D"/>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52"/>
            <p:cNvSpPr txBox="1"/>
            <p:nvPr/>
          </p:nvSpPr>
          <p:spPr>
            <a:xfrm>
              <a:off x="-57691" y="233109"/>
              <a:ext cx="3685200" cy="547200"/>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 sz="1900" b="0" i="0" u="none" strike="noStrike" cap="none">
                  <a:solidFill>
                    <a:schemeClr val="lt1"/>
                  </a:solidFill>
                  <a:latin typeface="Calibri"/>
                  <a:ea typeface="Calibri"/>
                  <a:cs typeface="Calibri"/>
                  <a:sym typeface="Calibri"/>
                </a:rPr>
                <a:t>UMBC</a:t>
              </a:r>
              <a:endParaRPr/>
            </a:p>
          </p:txBody>
        </p:sp>
        <p:sp>
          <p:nvSpPr>
            <p:cNvPr id="370" name="Google Shape;370;p52"/>
            <p:cNvSpPr/>
            <p:nvPr/>
          </p:nvSpPr>
          <p:spPr>
            <a:xfrm>
              <a:off x="38" y="780309"/>
              <a:ext cx="3685337" cy="3337920"/>
            </a:xfrm>
            <a:prstGeom prst="rect">
              <a:avLst/>
            </a:prstGeom>
            <a:solidFill>
              <a:srgbClr val="CBCED6">
                <a:alpha val="89803"/>
              </a:srgbClr>
            </a:solidFill>
            <a:ln w="9525" cap="flat" cmpd="sng">
              <a:solidFill>
                <a:srgbClr val="CBCED6">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52"/>
            <p:cNvSpPr txBox="1"/>
            <p:nvPr/>
          </p:nvSpPr>
          <p:spPr>
            <a:xfrm>
              <a:off x="38" y="780309"/>
              <a:ext cx="3685337" cy="333792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Calibri"/>
                <a:buChar char="•"/>
              </a:pPr>
              <a:r>
                <a:rPr lang="en" sz="1900" b="1" i="0" u="none" strike="noStrike" cap="none" dirty="0">
                  <a:solidFill>
                    <a:schemeClr val="dk1"/>
                  </a:solidFill>
                  <a:latin typeface="Calibri"/>
                  <a:ea typeface="Calibri"/>
                  <a:cs typeface="Calibri"/>
                  <a:sym typeface="Calibri"/>
                </a:rPr>
                <a:t>Buyer I</a:t>
              </a:r>
              <a:r>
                <a:rPr lang="en" sz="1900" b="0" i="0" u="none" strike="noStrike" cap="none" dirty="0">
                  <a:solidFill>
                    <a:schemeClr val="dk1"/>
                  </a:solidFill>
                  <a:latin typeface="Calibri"/>
                  <a:ea typeface="Calibri"/>
                  <a:cs typeface="Calibri"/>
                  <a:sym typeface="Calibri"/>
                </a:rPr>
                <a:t> – </a:t>
              </a:r>
              <a:r>
                <a:rPr lang="en" sz="1900" dirty="0">
                  <a:solidFill>
                    <a:schemeClr val="dk1"/>
                  </a:solidFill>
                  <a:latin typeface="Calibri"/>
                  <a:ea typeface="Calibri"/>
                  <a:cs typeface="Calibri"/>
                  <a:sym typeface="Calibri"/>
                </a:rPr>
                <a:t>Up to</a:t>
              </a:r>
              <a:r>
                <a:rPr lang="en" sz="1900" b="0" i="0" u="none" strike="noStrike" cap="none" dirty="0">
                  <a:solidFill>
                    <a:schemeClr val="dk1"/>
                  </a:solidFill>
                  <a:latin typeface="Calibri"/>
                  <a:ea typeface="Calibri"/>
                  <a:cs typeface="Calibri"/>
                  <a:sym typeface="Calibri"/>
                </a:rPr>
                <a:t> $25k</a:t>
              </a:r>
              <a:endParaRPr dirty="0"/>
            </a:p>
            <a:p>
              <a:pPr marL="171450" marR="0" lvl="1" indent="-171450" algn="l" rtl="0">
                <a:lnSpc>
                  <a:spcPct val="90000"/>
                </a:lnSpc>
                <a:spcBef>
                  <a:spcPts val="285"/>
                </a:spcBef>
                <a:spcAft>
                  <a:spcPts val="0"/>
                </a:spcAft>
                <a:buClr>
                  <a:schemeClr val="dk1"/>
                </a:buClr>
                <a:buSzPts val="1900"/>
                <a:buFont typeface="Calibri"/>
                <a:buChar char="•"/>
              </a:pPr>
              <a:r>
                <a:rPr lang="en" sz="1900" b="1" i="0" u="none" strike="noStrike" cap="none" dirty="0">
                  <a:solidFill>
                    <a:schemeClr val="dk1"/>
                  </a:solidFill>
                  <a:latin typeface="Calibri"/>
                  <a:ea typeface="Calibri"/>
                  <a:cs typeface="Calibri"/>
                  <a:sym typeface="Calibri"/>
                </a:rPr>
                <a:t>Contract Administrators </a:t>
              </a:r>
              <a:r>
                <a:rPr lang="en" sz="1900" b="0" i="0" u="none" strike="noStrike" cap="none" dirty="0">
                  <a:solidFill>
                    <a:schemeClr val="dk1"/>
                  </a:solidFill>
                  <a:latin typeface="Calibri"/>
                  <a:ea typeface="Calibri"/>
                  <a:cs typeface="Calibri"/>
                  <a:sym typeface="Calibri"/>
                </a:rPr>
                <a:t>– </a:t>
              </a:r>
              <a:r>
                <a:rPr lang="en" sz="1900" dirty="0">
                  <a:solidFill>
                    <a:schemeClr val="dk1"/>
                  </a:solidFill>
                  <a:latin typeface="Calibri"/>
                  <a:ea typeface="Calibri"/>
                  <a:cs typeface="Calibri"/>
                  <a:sym typeface="Calibri"/>
                </a:rPr>
                <a:t>Up to</a:t>
              </a:r>
              <a:r>
                <a:rPr lang="en" sz="1900" b="0" i="0" u="none" strike="noStrike" cap="none" dirty="0">
                  <a:solidFill>
                    <a:schemeClr val="dk1"/>
                  </a:solidFill>
                  <a:latin typeface="Calibri"/>
                  <a:ea typeface="Calibri"/>
                  <a:cs typeface="Calibri"/>
                  <a:sym typeface="Calibri"/>
                </a:rPr>
                <a:t> $200k</a:t>
              </a:r>
              <a:endParaRPr dirty="0"/>
            </a:p>
            <a:p>
              <a:pPr marL="171450" marR="0" lvl="1" indent="-171450" algn="l" rtl="0">
                <a:lnSpc>
                  <a:spcPct val="90000"/>
                </a:lnSpc>
                <a:spcBef>
                  <a:spcPts val="285"/>
                </a:spcBef>
                <a:spcAft>
                  <a:spcPts val="0"/>
                </a:spcAft>
                <a:buClr>
                  <a:schemeClr val="dk1"/>
                </a:buClr>
                <a:buSzPts val="1900"/>
                <a:buFont typeface="Calibri"/>
                <a:buChar char="•"/>
              </a:pPr>
              <a:r>
                <a:rPr lang="en" sz="1900" b="1" i="0" u="none" strike="noStrike" cap="none" dirty="0">
                  <a:solidFill>
                    <a:schemeClr val="dk1"/>
                  </a:solidFill>
                  <a:latin typeface="Calibri"/>
                  <a:ea typeface="Calibri"/>
                  <a:cs typeface="Calibri"/>
                  <a:sym typeface="Calibri"/>
                </a:rPr>
                <a:t>Executive Director of Procurement </a:t>
              </a:r>
              <a:r>
                <a:rPr lang="en" sz="1900" b="0" i="0" u="none" strike="noStrike" cap="none" dirty="0">
                  <a:solidFill>
                    <a:schemeClr val="dk1"/>
                  </a:solidFill>
                  <a:latin typeface="Calibri"/>
                  <a:ea typeface="Calibri"/>
                  <a:cs typeface="Calibri"/>
                  <a:sym typeface="Calibri"/>
                </a:rPr>
                <a:t>– </a:t>
              </a:r>
              <a:r>
                <a:rPr lang="en" sz="1900" dirty="0">
                  <a:solidFill>
                    <a:schemeClr val="dk1"/>
                  </a:solidFill>
                  <a:latin typeface="Calibri"/>
                  <a:ea typeface="Calibri"/>
                  <a:cs typeface="Calibri"/>
                  <a:sym typeface="Calibri"/>
                </a:rPr>
                <a:t>Up to</a:t>
              </a:r>
              <a:r>
                <a:rPr lang="en" sz="1900" b="0" i="0" u="none" strike="noStrike" cap="none" dirty="0">
                  <a:solidFill>
                    <a:schemeClr val="dk1"/>
                  </a:solidFill>
                  <a:latin typeface="Calibri"/>
                  <a:ea typeface="Calibri"/>
                  <a:cs typeface="Calibri"/>
                  <a:sym typeface="Calibri"/>
                </a:rPr>
                <a:t> $1 million</a:t>
              </a:r>
              <a:endParaRPr dirty="0"/>
            </a:p>
            <a:p>
              <a:pPr marL="171450" marR="0" lvl="1" indent="-171450" algn="l" rtl="0">
                <a:lnSpc>
                  <a:spcPct val="90000"/>
                </a:lnSpc>
                <a:spcBef>
                  <a:spcPts val="285"/>
                </a:spcBef>
                <a:spcAft>
                  <a:spcPts val="0"/>
                </a:spcAft>
                <a:buClr>
                  <a:schemeClr val="dk1"/>
                </a:buClr>
                <a:buSzPts val="1900"/>
                <a:buFont typeface="Calibri"/>
                <a:buChar char="•"/>
              </a:pPr>
              <a:r>
                <a:rPr lang="en" sz="1900" b="1" i="0" u="none" strike="noStrike" cap="none" dirty="0">
                  <a:solidFill>
                    <a:schemeClr val="dk1"/>
                  </a:solidFill>
                  <a:latin typeface="Calibri"/>
                  <a:ea typeface="Calibri"/>
                  <a:cs typeface="Calibri"/>
                  <a:sym typeface="Calibri"/>
                </a:rPr>
                <a:t>Senior Associate VP of Admin </a:t>
              </a:r>
              <a:r>
                <a:rPr lang="en" sz="1900" b="0" i="0" u="none" strike="noStrike" cap="none" dirty="0">
                  <a:solidFill>
                    <a:schemeClr val="dk1"/>
                  </a:solidFill>
                  <a:latin typeface="Calibri"/>
                  <a:ea typeface="Calibri"/>
                  <a:cs typeface="Calibri"/>
                  <a:sym typeface="Calibri"/>
                </a:rPr>
                <a:t>– Without dollar limit (Note: this does not override or supersede the $1 million approval requirements of the BPW)</a:t>
              </a:r>
              <a:endParaRPr dirty="0"/>
            </a:p>
          </p:txBody>
        </p:sp>
        <p:sp>
          <p:nvSpPr>
            <p:cNvPr id="372" name="Google Shape;372;p52"/>
            <p:cNvSpPr/>
            <p:nvPr/>
          </p:nvSpPr>
          <p:spPr>
            <a:xfrm>
              <a:off x="4201323" y="233109"/>
              <a:ext cx="3685337" cy="547200"/>
            </a:xfrm>
            <a:prstGeom prst="rect">
              <a:avLst/>
            </a:prstGeom>
            <a:gradFill>
              <a:gsLst>
                <a:gs pos="0">
                  <a:srgbClr val="0E478B"/>
                </a:gs>
                <a:gs pos="100000">
                  <a:srgbClr val="A7B5DF"/>
                </a:gs>
              </a:gsLst>
              <a:lin ang="16200000" scaled="0"/>
            </a:gradFill>
            <a:ln w="9525" cap="flat" cmpd="sng">
              <a:solidFill>
                <a:srgbClr val="1D497D"/>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52"/>
            <p:cNvSpPr txBox="1"/>
            <p:nvPr/>
          </p:nvSpPr>
          <p:spPr>
            <a:xfrm>
              <a:off x="4201323" y="233109"/>
              <a:ext cx="3685337" cy="547200"/>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 sz="1900" b="0" i="0" u="none" strike="noStrike" cap="none">
                  <a:solidFill>
                    <a:schemeClr val="lt1"/>
                  </a:solidFill>
                  <a:latin typeface="Calibri"/>
                  <a:ea typeface="Calibri"/>
                  <a:cs typeface="Calibri"/>
                  <a:sym typeface="Calibri"/>
                </a:rPr>
                <a:t>USM </a:t>
              </a:r>
              <a:endParaRPr/>
            </a:p>
          </p:txBody>
        </p:sp>
        <p:sp>
          <p:nvSpPr>
            <p:cNvPr id="374" name="Google Shape;374;p52"/>
            <p:cNvSpPr/>
            <p:nvPr/>
          </p:nvSpPr>
          <p:spPr>
            <a:xfrm>
              <a:off x="4201323" y="780309"/>
              <a:ext cx="3685337" cy="3337920"/>
            </a:xfrm>
            <a:prstGeom prst="rect">
              <a:avLst/>
            </a:prstGeom>
            <a:solidFill>
              <a:srgbClr val="CBCED6">
                <a:alpha val="89803"/>
              </a:srgbClr>
            </a:solidFill>
            <a:ln w="9525" cap="flat" cmpd="sng">
              <a:solidFill>
                <a:srgbClr val="CBCED6">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52"/>
            <p:cNvSpPr txBox="1"/>
            <p:nvPr/>
          </p:nvSpPr>
          <p:spPr>
            <a:xfrm>
              <a:off x="4201323" y="780309"/>
              <a:ext cx="3685337" cy="333792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Calibri"/>
                <a:buChar char="•"/>
              </a:pPr>
              <a:r>
                <a:rPr lang="en" sz="1900" b="0" i="0" u="none" strike="noStrike" cap="none">
                  <a:solidFill>
                    <a:schemeClr val="dk1"/>
                  </a:solidFill>
                  <a:latin typeface="Calibri"/>
                  <a:ea typeface="Calibri"/>
                  <a:cs typeface="Calibri"/>
                  <a:sym typeface="Calibri"/>
                </a:rPr>
                <a:t> Notify of all procurements over $1M, including sealed bids, proposals, unsolicited proposals, cooperative contracts, A/E services.</a:t>
              </a:r>
              <a:endParaRPr/>
            </a:p>
            <a:p>
              <a:pPr marL="171450" marR="0" lvl="1" indent="-171450" algn="l" rtl="0">
                <a:lnSpc>
                  <a:spcPct val="90000"/>
                </a:lnSpc>
                <a:spcBef>
                  <a:spcPts val="285"/>
                </a:spcBef>
                <a:spcAft>
                  <a:spcPts val="0"/>
                </a:spcAft>
                <a:buClr>
                  <a:schemeClr val="dk1"/>
                </a:buClr>
                <a:buSzPts val="1900"/>
                <a:buFont typeface="Calibri"/>
                <a:buChar char="•"/>
              </a:pPr>
              <a:r>
                <a:rPr lang="en" sz="1900" b="0" i="0" u="none" strike="noStrike" cap="none">
                  <a:solidFill>
                    <a:schemeClr val="dk1"/>
                  </a:solidFill>
                  <a:latin typeface="Calibri"/>
                  <a:ea typeface="Calibri"/>
                  <a:cs typeface="Calibri"/>
                  <a:sym typeface="Calibri"/>
                </a:rPr>
                <a:t>Notify of all sole source procurements over $200K</a:t>
              </a:r>
              <a:endParaRPr/>
            </a:p>
            <a:p>
              <a:pPr marL="171450" marR="0" lvl="1" indent="-171450" algn="l" rtl="0">
                <a:lnSpc>
                  <a:spcPct val="90000"/>
                </a:lnSpc>
                <a:spcBef>
                  <a:spcPts val="285"/>
                </a:spcBef>
                <a:spcAft>
                  <a:spcPts val="0"/>
                </a:spcAft>
                <a:buClr>
                  <a:schemeClr val="dk1"/>
                </a:buClr>
                <a:buSzPts val="1900"/>
                <a:buFont typeface="Calibri"/>
                <a:buChar char="•"/>
              </a:pPr>
              <a:r>
                <a:rPr lang="en" sz="1900" b="0" i="0" u="none" strike="noStrike" cap="none">
                  <a:solidFill>
                    <a:schemeClr val="dk1"/>
                  </a:solidFill>
                  <a:latin typeface="Calibri"/>
                  <a:ea typeface="Calibri"/>
                  <a:cs typeface="Calibri"/>
                  <a:sym typeface="Calibri"/>
                </a:rPr>
                <a:t>Seek approval for all sole source procurements over $500K prior to execution of contract.</a:t>
              </a:r>
              <a:endParaRPr/>
            </a:p>
          </p:txBody>
        </p:sp>
      </p:grpSp>
      <p:sp>
        <p:nvSpPr>
          <p:cNvPr id="379" name="Rectangle 378"/>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0" name="Rectangle 379"/>
          <p:cNvSpPr/>
          <p:nvPr/>
        </p:nvSpPr>
        <p:spPr>
          <a:xfrm flipV="1">
            <a:off x="54864" y="4823936"/>
            <a:ext cx="9034272" cy="264699"/>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2" name="Rectangle 381"/>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3" name="TextBox 382"/>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36</a:t>
            </a:r>
          </a:p>
        </p:txBody>
      </p:sp>
      <p:sp>
        <p:nvSpPr>
          <p:cNvPr id="384" name="Rectangle 383"/>
          <p:cNvSpPr/>
          <p:nvPr/>
        </p:nvSpPr>
        <p:spPr>
          <a:xfrm>
            <a:off x="585460" y="879438"/>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79"/>
        <p:cNvGrpSpPr/>
        <p:nvPr/>
      </p:nvGrpSpPr>
      <p:grpSpPr>
        <a:xfrm>
          <a:off x="0" y="0"/>
          <a:ext cx="0" cy="0"/>
          <a:chOff x="0" y="0"/>
          <a:chExt cx="0" cy="0"/>
        </a:xfrm>
      </p:grpSpPr>
      <p:pic>
        <p:nvPicPr>
          <p:cNvPr id="380" name="Google Shape;380;p53"/>
          <p:cNvPicPr preferRelativeResize="0"/>
          <p:nvPr/>
        </p:nvPicPr>
        <p:blipFill rotWithShape="1">
          <a:blip r:embed="rId3">
            <a:alphaModFix/>
          </a:blip>
          <a:srcRect t="9091" r="19091"/>
          <a:stretch/>
        </p:blipFill>
        <p:spPr>
          <a:xfrm>
            <a:off x="20" y="8"/>
            <a:ext cx="9143980" cy="5143493"/>
          </a:xfrm>
          <a:prstGeom prst="rect">
            <a:avLst/>
          </a:prstGeom>
          <a:noFill/>
          <a:ln>
            <a:noFill/>
          </a:ln>
        </p:spPr>
      </p:pic>
      <p:sp>
        <p:nvSpPr>
          <p:cNvPr id="382" name="Google Shape;382;p53"/>
          <p:cNvSpPr txBox="1">
            <a:spLocks noGrp="1"/>
          </p:cNvSpPr>
          <p:nvPr>
            <p:ph type="title"/>
          </p:nvPr>
        </p:nvSpPr>
        <p:spPr>
          <a:xfrm>
            <a:off x="628650" y="273844"/>
            <a:ext cx="7886700" cy="494252"/>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Calibri"/>
              <a:buNone/>
              <a:defRPr sz="2800" b="1">
                <a:solidFill>
                  <a:srgbClr val="F6B500"/>
                </a:solidFill>
                <a:latin typeface="Arial"/>
              </a:defRPr>
            </a:pPr>
            <a:r>
              <a:rPr lang="en" sz="3200" b="1" dirty="0">
                <a:solidFill>
                  <a:schemeClr val="tx1"/>
                </a:solidFill>
                <a:latin typeface="Arial"/>
              </a:rPr>
              <a:t>Signature Authority and Approvals</a:t>
            </a:r>
            <a:endParaRPr dirty="0">
              <a:solidFill>
                <a:schemeClr val="tx1"/>
              </a:solidFill>
            </a:endParaRPr>
          </a:p>
        </p:txBody>
      </p:sp>
      <p:grpSp>
        <p:nvGrpSpPr>
          <p:cNvPr id="383" name="Google Shape;383;p53"/>
          <p:cNvGrpSpPr/>
          <p:nvPr/>
        </p:nvGrpSpPr>
        <p:grpSpPr>
          <a:xfrm>
            <a:off x="515493" y="787828"/>
            <a:ext cx="8058264" cy="2490075"/>
            <a:chOff x="-54864" y="14889"/>
            <a:chExt cx="8058264" cy="3320100"/>
          </a:xfrm>
        </p:grpSpPr>
        <p:sp>
          <p:nvSpPr>
            <p:cNvPr id="384" name="Google Shape;384;p53"/>
            <p:cNvSpPr/>
            <p:nvPr/>
          </p:nvSpPr>
          <p:spPr>
            <a:xfrm>
              <a:off x="0" y="14889"/>
              <a:ext cx="8003286" cy="815490"/>
            </a:xfrm>
            <a:prstGeom prst="roundRect">
              <a:avLst>
                <a:gd name="adj" fmla="val 16667"/>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53"/>
            <p:cNvSpPr txBox="1"/>
            <p:nvPr/>
          </p:nvSpPr>
          <p:spPr>
            <a:xfrm>
              <a:off x="-54864" y="45324"/>
              <a:ext cx="7923668" cy="735872"/>
            </a:xfrm>
            <a:prstGeom prst="rect">
              <a:avLst/>
            </a:prstGeom>
            <a:noFill/>
            <a:ln>
              <a:noFill/>
            </a:ln>
          </p:spPr>
          <p:txBody>
            <a:bodyPr spcFirstLastPara="1" wrap="square" lIns="129525" tIns="129525" rIns="129525" bIns="129525" anchor="ctr" anchorCtr="0">
              <a:noAutofit/>
            </a:bodyPr>
            <a:lstStyle/>
            <a:p>
              <a:pPr marL="0" marR="0" lvl="0" indent="0" algn="l" rtl="0">
                <a:lnSpc>
                  <a:spcPct val="90000"/>
                </a:lnSpc>
                <a:spcBef>
                  <a:spcPts val="0"/>
                </a:spcBef>
                <a:spcAft>
                  <a:spcPts val="0"/>
                </a:spcAft>
                <a:buClr>
                  <a:schemeClr val="lt1"/>
                </a:buClr>
                <a:buSzPts val="3400"/>
                <a:buFont typeface="Calibri"/>
                <a:buNone/>
              </a:pPr>
              <a:r>
                <a:rPr lang="en" sz="2400" b="1" dirty="0">
                  <a:solidFill>
                    <a:schemeClr val="lt1"/>
                  </a:solidFill>
                  <a:latin typeface="Calibri"/>
                  <a:ea typeface="Calibri"/>
                  <a:cs typeface="Calibri"/>
                  <a:sym typeface="Calibri"/>
                </a:rPr>
                <a:t>USM </a:t>
              </a:r>
              <a:r>
                <a:rPr lang="en" sz="2400" b="1" i="0" u="none" strike="noStrike" cap="none" dirty="0">
                  <a:solidFill>
                    <a:schemeClr val="lt1"/>
                  </a:solidFill>
                  <a:latin typeface="Calibri"/>
                  <a:ea typeface="Calibri"/>
                  <a:cs typeface="Calibri"/>
                  <a:sym typeface="Calibri"/>
                </a:rPr>
                <a:t>Board of Regents</a:t>
              </a:r>
              <a:endParaRPr sz="2400" b="0" i="0" u="none" strike="noStrike" cap="none" dirty="0">
                <a:solidFill>
                  <a:schemeClr val="lt1"/>
                </a:solidFill>
                <a:latin typeface="Calibri"/>
                <a:ea typeface="Calibri"/>
                <a:cs typeface="Calibri"/>
                <a:sym typeface="Calibri"/>
              </a:endParaRPr>
            </a:p>
          </p:txBody>
        </p:sp>
        <p:sp>
          <p:nvSpPr>
            <p:cNvPr id="386" name="Google Shape;386;p53"/>
            <p:cNvSpPr/>
            <p:nvPr/>
          </p:nvSpPr>
          <p:spPr>
            <a:xfrm>
              <a:off x="0" y="830379"/>
              <a:ext cx="8003286" cy="84456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53"/>
            <p:cNvSpPr txBox="1"/>
            <p:nvPr/>
          </p:nvSpPr>
          <p:spPr>
            <a:xfrm>
              <a:off x="0" y="830379"/>
              <a:ext cx="8003286" cy="844560"/>
            </a:xfrm>
            <a:prstGeom prst="rect">
              <a:avLst/>
            </a:prstGeom>
            <a:noFill/>
            <a:ln>
              <a:noFill/>
            </a:ln>
          </p:spPr>
          <p:txBody>
            <a:bodyPr spcFirstLastPara="1" wrap="square" lIns="254100" tIns="43175" rIns="241800" bIns="43175" anchor="t" anchorCtr="0">
              <a:noAutofit/>
            </a:bodyPr>
            <a:lstStyle/>
            <a:p>
              <a:pPr marL="457200" marR="0" lvl="0" indent="-342900" algn="l" rtl="0">
                <a:lnSpc>
                  <a:spcPct val="90000"/>
                </a:lnSpc>
                <a:spcBef>
                  <a:spcPts val="0"/>
                </a:spcBef>
                <a:spcAft>
                  <a:spcPts val="0"/>
                </a:spcAft>
                <a:buClr>
                  <a:schemeClr val="dk1"/>
                </a:buClr>
                <a:buSzPts val="1800"/>
                <a:buFont typeface="Calibri"/>
                <a:buChar char="●"/>
              </a:pPr>
              <a:r>
                <a:rPr lang="en" sz="1600" b="0" i="0" u="none" strike="noStrike" cap="none" dirty="0">
                  <a:solidFill>
                    <a:schemeClr val="dk1"/>
                  </a:solidFill>
                  <a:latin typeface="Calibri"/>
                  <a:ea typeface="Calibri"/>
                  <a:cs typeface="Calibri"/>
                  <a:sym typeface="Calibri"/>
                </a:rPr>
                <a:t>Contracts over $5 million: formal approval required before execution</a:t>
              </a:r>
              <a:endParaRPr sz="1600" dirty="0"/>
            </a:p>
          </p:txBody>
        </p:sp>
        <p:sp>
          <p:nvSpPr>
            <p:cNvPr id="388" name="Google Shape;388;p53"/>
            <p:cNvSpPr/>
            <p:nvPr/>
          </p:nvSpPr>
          <p:spPr>
            <a:xfrm>
              <a:off x="0" y="1370139"/>
              <a:ext cx="8003400" cy="815400"/>
            </a:xfrm>
            <a:prstGeom prst="roundRect">
              <a:avLst>
                <a:gd name="adj" fmla="val 16667"/>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53"/>
            <p:cNvSpPr txBox="1"/>
            <p:nvPr/>
          </p:nvSpPr>
          <p:spPr>
            <a:xfrm>
              <a:off x="-54796" y="1408674"/>
              <a:ext cx="7923600" cy="735900"/>
            </a:xfrm>
            <a:prstGeom prst="rect">
              <a:avLst/>
            </a:prstGeom>
            <a:noFill/>
            <a:ln>
              <a:noFill/>
            </a:ln>
          </p:spPr>
          <p:txBody>
            <a:bodyPr spcFirstLastPara="1" wrap="square" lIns="129525" tIns="129525" rIns="129525" bIns="129525" anchor="ctr" anchorCtr="0">
              <a:noAutofit/>
            </a:bodyPr>
            <a:lstStyle/>
            <a:p>
              <a:pPr marL="0" marR="0" lvl="0" indent="0" algn="l" rtl="0">
                <a:lnSpc>
                  <a:spcPct val="90000"/>
                </a:lnSpc>
                <a:spcBef>
                  <a:spcPts val="0"/>
                </a:spcBef>
                <a:spcAft>
                  <a:spcPts val="0"/>
                </a:spcAft>
                <a:buClr>
                  <a:schemeClr val="lt1"/>
                </a:buClr>
                <a:buSzPts val="3400"/>
                <a:buFont typeface="Calibri"/>
                <a:buNone/>
              </a:pPr>
              <a:r>
                <a:rPr lang="en" sz="2400" b="1" i="0" u="none" strike="noStrike" cap="none" dirty="0">
                  <a:solidFill>
                    <a:schemeClr val="lt1"/>
                  </a:solidFill>
                  <a:latin typeface="Calibri"/>
                  <a:ea typeface="Calibri"/>
                  <a:cs typeface="Calibri"/>
                  <a:sym typeface="Calibri"/>
                </a:rPr>
                <a:t>Board of Public Works (BPW)</a:t>
              </a:r>
              <a:endParaRPr sz="2400" b="0" i="0" u="none" strike="noStrike" cap="none" dirty="0">
                <a:solidFill>
                  <a:schemeClr val="lt1"/>
                </a:solidFill>
                <a:latin typeface="Calibri"/>
                <a:ea typeface="Calibri"/>
                <a:cs typeface="Calibri"/>
                <a:sym typeface="Calibri"/>
              </a:endParaRPr>
            </a:p>
          </p:txBody>
        </p:sp>
        <p:sp>
          <p:nvSpPr>
            <p:cNvPr id="390" name="Google Shape;390;p53"/>
            <p:cNvSpPr/>
            <p:nvPr/>
          </p:nvSpPr>
          <p:spPr>
            <a:xfrm>
              <a:off x="0" y="2490429"/>
              <a:ext cx="8003286" cy="84456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53"/>
            <p:cNvSpPr txBox="1"/>
            <p:nvPr/>
          </p:nvSpPr>
          <p:spPr>
            <a:xfrm>
              <a:off x="0" y="2287229"/>
              <a:ext cx="8003400" cy="844500"/>
            </a:xfrm>
            <a:prstGeom prst="rect">
              <a:avLst/>
            </a:prstGeom>
            <a:noFill/>
            <a:ln>
              <a:noFill/>
            </a:ln>
          </p:spPr>
          <p:txBody>
            <a:bodyPr spcFirstLastPara="1" wrap="square" lIns="254100" tIns="43175" rIns="241800" bIns="43175" anchor="t" anchorCtr="0">
              <a:noAutofit/>
            </a:bodyPr>
            <a:lstStyle/>
            <a:p>
              <a:pPr marL="457200" marR="0" lvl="0" indent="-342900" algn="l" rtl="0">
                <a:lnSpc>
                  <a:spcPct val="90000"/>
                </a:lnSpc>
                <a:spcBef>
                  <a:spcPts val="0"/>
                </a:spcBef>
                <a:spcAft>
                  <a:spcPts val="0"/>
                </a:spcAft>
                <a:buClr>
                  <a:schemeClr val="dk1"/>
                </a:buClr>
                <a:buSzPts val="1800"/>
                <a:buFont typeface="Calibri"/>
                <a:buChar char="●"/>
              </a:pPr>
              <a:r>
                <a:rPr lang="en" sz="1600" b="0" i="0" u="none" strike="noStrike" cap="none" dirty="0">
                  <a:solidFill>
                    <a:schemeClr val="dk1"/>
                  </a:solidFill>
                  <a:latin typeface="Calibri"/>
                  <a:ea typeface="Calibri"/>
                  <a:cs typeface="Calibri"/>
                  <a:sym typeface="Calibri"/>
                </a:rPr>
                <a:t>Capital/service contracts over $1 million, to include renewals/modification over $1 million</a:t>
              </a:r>
              <a:endParaRPr sz="1600" dirty="0"/>
            </a:p>
          </p:txBody>
        </p:sp>
      </p:grpSp>
      <p:sp>
        <p:nvSpPr>
          <p:cNvPr id="392" name="Google Shape;392;p53"/>
          <p:cNvSpPr txBox="1"/>
          <p:nvPr/>
        </p:nvSpPr>
        <p:spPr>
          <a:xfrm>
            <a:off x="530352" y="2930016"/>
            <a:ext cx="8229600" cy="1865700"/>
          </a:xfrm>
          <a:prstGeom prst="rect">
            <a:avLst/>
          </a:prstGeom>
          <a:noFill/>
          <a:ln>
            <a:noFill/>
          </a:ln>
        </p:spPr>
        <p:txBody>
          <a:bodyPr spcFirstLastPara="1" wrap="square" lIns="91425" tIns="45700" rIns="91425" bIns="45700" anchor="ctr" anchorCtr="0">
            <a:noAutofit/>
          </a:bodyPr>
          <a:lstStyle/>
          <a:p>
            <a:pPr marL="342900" marR="0" lvl="0" indent="-342900" algn="l" rtl="0">
              <a:lnSpc>
                <a:spcPct val="90000"/>
              </a:lnSpc>
              <a:spcBef>
                <a:spcPts val="0"/>
              </a:spcBef>
              <a:spcAft>
                <a:spcPts val="0"/>
              </a:spcAft>
              <a:buClr>
                <a:schemeClr val="dk1"/>
              </a:buClr>
              <a:buSzPct val="100000"/>
              <a:buFont typeface="Arial"/>
              <a:buNone/>
              <a:defRPr sz="1600">
                <a:solidFill>
                  <a:srgbClr val="000000"/>
                </a:solidFill>
                <a:latin typeface="Arial"/>
              </a:defRPr>
            </a:pPr>
            <a:r>
              <a:rPr lang="en" sz="1600" b="0" i="0" u="none" strike="noStrike" cap="none" dirty="0">
                <a:solidFill>
                  <a:srgbClr val="000000"/>
                </a:solidFill>
                <a:latin typeface="Arial"/>
                <a:ea typeface="Calibri"/>
                <a:cs typeface="Calibri"/>
                <a:sym typeface="Calibri"/>
              </a:rPr>
              <a:t>Why This Matters:</a:t>
            </a:r>
            <a:endParaRPr sz="1600" dirty="0"/>
          </a:p>
          <a:p>
            <a:pPr marL="457200" marR="0" lvl="0" indent="-457200" algn="l" rtl="0">
              <a:lnSpc>
                <a:spcPct val="115000"/>
              </a:lnSpc>
              <a:spcBef>
                <a:spcPts val="0"/>
              </a:spcBef>
              <a:spcAft>
                <a:spcPts val="0"/>
              </a:spcAft>
              <a:buClr>
                <a:schemeClr val="dk1"/>
              </a:buClr>
              <a:buSzPct val="100000"/>
              <a:buFont typeface="Arial"/>
              <a:buChar char="•"/>
              <a:defRPr sz="1600">
                <a:solidFill>
                  <a:srgbClr val="000000"/>
                </a:solidFill>
                <a:latin typeface="Arial"/>
              </a:defRPr>
            </a:pPr>
            <a:r>
              <a:rPr lang="en" sz="1600" b="0" i="0" u="none" strike="noStrike" cap="none" dirty="0">
                <a:solidFill>
                  <a:srgbClr val="000000"/>
                </a:solidFill>
                <a:latin typeface="Arial"/>
                <a:ea typeface="Calibri"/>
                <a:cs typeface="Calibri"/>
                <a:sym typeface="Calibri"/>
              </a:rPr>
              <a:t>Ensures consistent internal controls, legal oversight, and adherence to USM &amp; State policy.</a:t>
            </a:r>
            <a:endParaRPr sz="1600" dirty="0"/>
          </a:p>
          <a:p>
            <a:pPr marL="457200" marR="0" lvl="0" indent="-457200" algn="l" rtl="0">
              <a:lnSpc>
                <a:spcPct val="115000"/>
              </a:lnSpc>
              <a:spcBef>
                <a:spcPts val="0"/>
              </a:spcBef>
              <a:spcAft>
                <a:spcPts val="0"/>
              </a:spcAft>
              <a:buClr>
                <a:schemeClr val="dk1"/>
              </a:buClr>
              <a:buSzPct val="100000"/>
              <a:buFont typeface="Arial"/>
              <a:buChar char="•"/>
              <a:defRPr sz="1600">
                <a:solidFill>
                  <a:srgbClr val="000000"/>
                </a:solidFill>
                <a:latin typeface="Arial"/>
              </a:defRPr>
            </a:pPr>
            <a:r>
              <a:rPr lang="en" sz="1600" b="0" i="0" u="none" strike="noStrike" cap="none" dirty="0">
                <a:solidFill>
                  <a:srgbClr val="000000"/>
                </a:solidFill>
                <a:latin typeface="Arial"/>
                <a:ea typeface="Calibri"/>
                <a:cs typeface="Calibri"/>
                <a:sym typeface="Calibri"/>
              </a:rPr>
              <a:t>Promotes accountability by requiring senior-level review at high-dollar thresholds.</a:t>
            </a:r>
            <a:endParaRPr sz="1600" dirty="0"/>
          </a:p>
          <a:p>
            <a:pPr marL="457200" marR="0" lvl="0" indent="-457200" algn="l" rtl="0">
              <a:lnSpc>
                <a:spcPct val="115000"/>
              </a:lnSpc>
              <a:spcBef>
                <a:spcPts val="0"/>
              </a:spcBef>
              <a:spcAft>
                <a:spcPts val="0"/>
              </a:spcAft>
              <a:buClr>
                <a:schemeClr val="dk1"/>
              </a:buClr>
              <a:buSzPct val="100000"/>
              <a:buFont typeface="Arial"/>
              <a:buChar char="•"/>
              <a:defRPr sz="1600">
                <a:solidFill>
                  <a:srgbClr val="000000"/>
                </a:solidFill>
                <a:latin typeface="Arial"/>
              </a:defRPr>
            </a:pPr>
            <a:r>
              <a:rPr lang="en" sz="1600" b="0" i="0" u="none" strike="noStrike" cap="none" dirty="0">
                <a:solidFill>
                  <a:srgbClr val="000000"/>
                </a:solidFill>
                <a:latin typeface="Arial"/>
                <a:ea typeface="Calibri"/>
                <a:cs typeface="Calibri"/>
                <a:sym typeface="Calibri"/>
              </a:rPr>
              <a:t>Prevents unauthorized commitments </a:t>
            </a:r>
            <a:r>
              <a:rPr lang="en" sz="1800" b="0" i="0" u="none" strike="noStrike" cap="none" dirty="0">
                <a:solidFill>
                  <a:srgbClr val="000000"/>
                </a:solidFill>
                <a:latin typeface="Arial"/>
                <a:ea typeface="Calibri"/>
                <a:cs typeface="Calibri"/>
                <a:sym typeface="Calibri"/>
              </a:rPr>
              <a:t>and maintains audit readiness.</a:t>
            </a:r>
            <a:endParaRPr sz="1800" b="0" i="0" u="none" strike="noStrike" cap="none" dirty="0">
              <a:solidFill>
                <a:schemeClr val="dk1"/>
              </a:solidFill>
              <a:latin typeface="Calibri"/>
              <a:ea typeface="Calibri"/>
              <a:cs typeface="Calibri"/>
              <a:sym typeface="Calibri"/>
            </a:endParaRPr>
          </a:p>
        </p:txBody>
      </p:sp>
      <p:sp>
        <p:nvSpPr>
          <p:cNvPr id="396" name="Rectangle 395"/>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7" name="Rectangle 396"/>
          <p:cNvSpPr/>
          <p:nvPr/>
        </p:nvSpPr>
        <p:spPr>
          <a:xfrm>
            <a:off x="54864" y="4810063"/>
            <a:ext cx="9034272" cy="271185"/>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9" name="Rectangle 398"/>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0" name="TextBox 399"/>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25"/>
        <p:cNvGrpSpPr/>
        <p:nvPr/>
      </p:nvGrpSpPr>
      <p:grpSpPr>
        <a:xfrm>
          <a:off x="0" y="0"/>
          <a:ext cx="0" cy="0"/>
          <a:chOff x="0" y="0"/>
          <a:chExt cx="0" cy="0"/>
        </a:xfrm>
      </p:grpSpPr>
      <p:sp>
        <p:nvSpPr>
          <p:cNvPr id="326" name="Google Shape;326;p46"/>
          <p:cNvSpPr txBox="1">
            <a:spLocks noGrp="1"/>
          </p:cNvSpPr>
          <p:nvPr>
            <p:ph type="title"/>
          </p:nvPr>
        </p:nvSpPr>
        <p:spPr>
          <a:xfrm>
            <a:off x="457200" y="136513"/>
            <a:ext cx="8229600" cy="362372"/>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ts val="4400"/>
              <a:buFont typeface="Calibri"/>
              <a:buNone/>
              <a:defRPr sz="2800" b="1">
                <a:solidFill>
                  <a:srgbClr val="F6B500"/>
                </a:solidFill>
                <a:latin typeface="Arial"/>
              </a:defRPr>
            </a:pPr>
            <a:r>
              <a:rPr lang="en" sz="2400" b="1" dirty="0">
                <a:solidFill>
                  <a:srgbClr val="F6B500"/>
                </a:solidFill>
                <a:latin typeface="Arial"/>
              </a:rPr>
              <a:t>Exclusions and Exceptions</a:t>
            </a:r>
            <a:endParaRPr sz="2400" dirty="0"/>
          </a:p>
        </p:txBody>
      </p:sp>
      <p:sp>
        <p:nvSpPr>
          <p:cNvPr id="327" name="Google Shape;327;p46"/>
          <p:cNvSpPr txBox="1">
            <a:spLocks noGrp="1"/>
          </p:cNvSpPr>
          <p:nvPr>
            <p:ph type="body" idx="1"/>
          </p:nvPr>
        </p:nvSpPr>
        <p:spPr>
          <a:xfrm>
            <a:off x="457200" y="757122"/>
            <a:ext cx="8229600" cy="4114346"/>
          </a:xfrm>
          <a:prstGeom prst="rect">
            <a:avLst/>
          </a:prstGeom>
          <a:noFill/>
          <a:ln>
            <a:noFill/>
          </a:ln>
        </p:spPr>
        <p:txBody>
          <a:bodyPr spcFirstLastPara="1" wrap="square" lIns="91425" tIns="45700" rIns="91425" bIns="45700" anchor="t" anchorCtr="0">
            <a:normAutofit fontScale="85000" lnSpcReduction="10000"/>
          </a:bodyPr>
          <a:lstStyle/>
          <a:p>
            <a:pPr marL="0" lvl="0" indent="0">
              <a:spcBef>
                <a:spcPts val="0"/>
              </a:spcBef>
              <a:buNone/>
              <a:defRPr sz="1600">
                <a:solidFill>
                  <a:srgbClr val="000000"/>
                </a:solidFill>
                <a:latin typeface="Arial"/>
              </a:defRPr>
            </a:pPr>
            <a:r>
              <a:rPr lang="en-US" sz="2000" b="1" dirty="0"/>
              <a:t>Certain transactions are excluded from, or subject to exceptions under, the standard USM procurement process. Examples include:</a:t>
            </a:r>
            <a:endParaRPr dirty="0">
              <a:solidFill>
                <a:srgbClr val="000000"/>
              </a:solidFill>
            </a:endParaRPr>
          </a:p>
          <a:p>
            <a:pPr marL="742950" lvl="1" indent="-266700"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Emergency Purchases</a:t>
            </a:r>
            <a:r>
              <a:rPr lang="en" sz="2000" dirty="0">
                <a:solidFill>
                  <a:srgbClr val="000000"/>
                </a:solidFill>
                <a:latin typeface="Arial"/>
              </a:rPr>
              <a:t>: are permitted when immediate action is necessary to protect public health, safety, or essential operations. </a:t>
            </a:r>
            <a:endParaRPr dirty="0">
              <a:solidFill>
                <a:srgbClr val="000000"/>
              </a:solidFill>
            </a:endParaRPr>
          </a:p>
          <a:p>
            <a:pPr marL="742950" lvl="1" indent="-266700"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Real Property Transactions</a:t>
            </a:r>
            <a:r>
              <a:rPr lang="en" sz="2000" dirty="0">
                <a:solidFill>
                  <a:srgbClr val="000000"/>
                </a:solidFill>
                <a:latin typeface="Arial"/>
              </a:rPr>
              <a:t>: Leases, sales, purchases, transfers, disposals, or any other actions involving real property or interests therein.</a:t>
            </a:r>
            <a:endParaRPr dirty="0">
              <a:solidFill>
                <a:srgbClr val="000000"/>
              </a:solidFill>
            </a:endParaRPr>
          </a:p>
          <a:p>
            <a:pPr marL="742950" lvl="1" indent="-266700"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Surplus Personal Property</a:t>
            </a:r>
            <a:r>
              <a:rPr lang="en" sz="2000" dirty="0">
                <a:solidFill>
                  <a:srgbClr val="000000"/>
                </a:solidFill>
                <a:latin typeface="Arial"/>
              </a:rPr>
              <a:t>: Sales, transfers, and disposals of surplus personal property.</a:t>
            </a:r>
            <a:endParaRPr dirty="0">
              <a:solidFill>
                <a:srgbClr val="000000"/>
              </a:solidFill>
            </a:endParaRPr>
          </a:p>
          <a:p>
            <a:pPr marL="742950" lvl="1" indent="-266700"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Collaborative Undertakings</a:t>
            </a:r>
            <a:r>
              <a:rPr lang="en" sz="2000" dirty="0">
                <a:solidFill>
                  <a:srgbClr val="000000"/>
                </a:solidFill>
                <a:latin typeface="Arial"/>
              </a:rPr>
              <a:t>: Activities that support the mission of the university through collaboration.</a:t>
            </a:r>
            <a:endParaRPr dirty="0">
              <a:solidFill>
                <a:srgbClr val="000000"/>
              </a:solidFill>
            </a:endParaRPr>
          </a:p>
          <a:p>
            <a:pPr marL="742950" lvl="1" indent="-266700"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Reimbursement Contracts:</a:t>
            </a:r>
            <a:r>
              <a:rPr lang="en" sz="2000" dirty="0">
                <a:solidFill>
                  <a:srgbClr val="000000"/>
                </a:solidFill>
                <a:latin typeface="Arial"/>
              </a:rPr>
              <a:t> Contracts where user eligibility and cost are set by law or regulations (e.g., Medicaid, student health insurance).</a:t>
            </a:r>
            <a:endParaRPr dirty="0">
              <a:solidFill>
                <a:srgbClr val="000000"/>
              </a:solidFill>
            </a:endParaRPr>
          </a:p>
          <a:p>
            <a:pPr marL="742950" lvl="1" indent="-266700"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Contracts</a:t>
            </a:r>
            <a:r>
              <a:rPr lang="en" sz="2000" dirty="0">
                <a:solidFill>
                  <a:srgbClr val="000000"/>
                </a:solidFill>
                <a:latin typeface="Arial"/>
              </a:rPr>
              <a:t> related to corporate sponsored research.</a:t>
            </a:r>
            <a:endParaRPr dirty="0">
              <a:solidFill>
                <a:srgbClr val="000000"/>
              </a:solidFill>
            </a:endParaRPr>
          </a:p>
        </p:txBody>
      </p:sp>
      <p:sp>
        <p:nvSpPr>
          <p:cNvPr id="331" name="Rectangle 330"/>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2" name="Rectangle 331"/>
          <p:cNvSpPr/>
          <p:nvPr/>
        </p:nvSpPr>
        <p:spPr>
          <a:xfrm>
            <a:off x="54864" y="4836898"/>
            <a:ext cx="9034272" cy="251737"/>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4" name="Rectangle 333"/>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5" name="TextBox 334"/>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30</a:t>
            </a:r>
          </a:p>
        </p:txBody>
      </p:sp>
      <p:sp>
        <p:nvSpPr>
          <p:cNvPr id="336" name="Rectangle 335"/>
          <p:cNvSpPr/>
          <p:nvPr/>
        </p:nvSpPr>
        <p:spPr>
          <a:xfrm>
            <a:off x="502920" y="571637"/>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2"/>
        <p:cNvGrpSpPr/>
        <p:nvPr/>
      </p:nvGrpSpPr>
      <p:grpSpPr>
        <a:xfrm>
          <a:off x="0" y="0"/>
          <a:ext cx="0" cy="0"/>
          <a:chOff x="0" y="0"/>
          <a:chExt cx="0" cy="0"/>
        </a:xfrm>
      </p:grpSpPr>
      <p:sp>
        <p:nvSpPr>
          <p:cNvPr id="333" name="Google Shape;333;p47"/>
          <p:cNvSpPr txBox="1">
            <a:spLocks noGrp="1"/>
          </p:cNvSpPr>
          <p:nvPr>
            <p:ph type="title"/>
          </p:nvPr>
        </p:nvSpPr>
        <p:spPr>
          <a:xfrm>
            <a:off x="457200" y="139345"/>
            <a:ext cx="8229600" cy="325344"/>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ts val="4400"/>
              <a:buFont typeface="Calibri"/>
              <a:buNone/>
              <a:defRPr sz="2800" b="1">
                <a:solidFill>
                  <a:srgbClr val="F6B500"/>
                </a:solidFill>
                <a:latin typeface="Arial"/>
              </a:defRPr>
            </a:pPr>
            <a:r>
              <a:rPr lang="en" sz="2400" b="1" dirty="0">
                <a:solidFill>
                  <a:srgbClr val="F6B500"/>
                </a:solidFill>
                <a:latin typeface="Arial"/>
              </a:rPr>
              <a:t>Exclusions and Exceptions</a:t>
            </a:r>
            <a:endParaRPr sz="2400" dirty="0"/>
          </a:p>
        </p:txBody>
      </p:sp>
      <p:sp>
        <p:nvSpPr>
          <p:cNvPr id="334" name="Google Shape;334;p47"/>
          <p:cNvSpPr txBox="1">
            <a:spLocks noGrp="1"/>
          </p:cNvSpPr>
          <p:nvPr>
            <p:ph type="body" idx="1"/>
          </p:nvPr>
        </p:nvSpPr>
        <p:spPr>
          <a:xfrm>
            <a:off x="457200" y="706829"/>
            <a:ext cx="8229600" cy="4114346"/>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spcBef>
                <a:spcPts val="0"/>
              </a:spcBef>
              <a:spcAft>
                <a:spcPts val="0"/>
              </a:spcAft>
              <a:buNone/>
              <a:defRPr sz="1600">
                <a:solidFill>
                  <a:srgbClr val="000000"/>
                </a:solidFill>
                <a:latin typeface="Arial"/>
              </a:defRPr>
            </a:pPr>
            <a:r>
              <a:rPr lang="en" sz="2000" dirty="0">
                <a:solidFill>
                  <a:srgbClr val="000000"/>
                </a:solidFill>
                <a:latin typeface="Arial"/>
              </a:rPr>
              <a:t>Continued examples are:</a:t>
            </a:r>
            <a:endParaRPr dirty="0">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Intergovernmental Agreements</a:t>
            </a:r>
            <a:r>
              <a:rPr lang="en" sz="2000" dirty="0">
                <a:solidFill>
                  <a:srgbClr val="000000"/>
                </a:solidFill>
                <a:latin typeface="Arial"/>
              </a:rPr>
              <a:t>: Contracts or agreements between governmental entities.</a:t>
            </a:r>
            <a:endParaRPr dirty="0">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Resale Purchases</a:t>
            </a:r>
            <a:r>
              <a:rPr lang="en" sz="2000" dirty="0">
                <a:solidFill>
                  <a:srgbClr val="000000"/>
                </a:solidFill>
                <a:latin typeface="Arial"/>
              </a:rPr>
              <a:t>: intended for resale or for remanufacture and subsequent resale.</a:t>
            </a:r>
            <a:endParaRPr dirty="0">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Contractual Employment Agreements:</a:t>
            </a:r>
            <a:r>
              <a:rPr lang="en" sz="2000" dirty="0">
                <a:solidFill>
                  <a:srgbClr val="000000"/>
                </a:solidFill>
                <a:latin typeface="Arial"/>
              </a:rPr>
              <a:t> establishing contractual employee relationships</a:t>
            </a:r>
            <a:endParaRPr dirty="0">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Cultural and Entertainment Contracts:</a:t>
            </a:r>
            <a:r>
              <a:rPr lang="en" sz="2000" dirty="0">
                <a:solidFill>
                  <a:srgbClr val="000000"/>
                </a:solidFill>
                <a:latin typeface="Arial"/>
              </a:rPr>
              <a:t> related to cultural events, entertainment, intercollegiate athletics, and exhibitions or displays on university property.</a:t>
            </a:r>
            <a:endParaRPr dirty="0">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Historic and Cultural Evaluations</a:t>
            </a:r>
            <a:r>
              <a:rPr lang="en" sz="2000" dirty="0">
                <a:solidFill>
                  <a:srgbClr val="000000"/>
                </a:solidFill>
                <a:latin typeface="Arial"/>
              </a:rPr>
              <a:t>: Surveying and evaluating architecturally, archaeologically, historically, or culturally significant properties, excluding architectural services; preparing historic preservation planning documents and educational materials.</a:t>
            </a:r>
            <a:endParaRPr dirty="0">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dirty="0">
                <a:solidFill>
                  <a:srgbClr val="000000"/>
                </a:solidFill>
                <a:latin typeface="Arial"/>
              </a:rPr>
              <a:t>Curricular Development</a:t>
            </a:r>
            <a:r>
              <a:rPr lang="en" sz="2000" dirty="0">
                <a:solidFill>
                  <a:srgbClr val="000000"/>
                </a:solidFill>
                <a:latin typeface="Arial"/>
              </a:rPr>
              <a:t>: course and library materials, equipment and related services.</a:t>
            </a:r>
            <a:endParaRPr dirty="0">
              <a:solidFill>
                <a:srgbClr val="000000"/>
              </a:solidFill>
            </a:endParaRPr>
          </a:p>
        </p:txBody>
      </p:sp>
      <p:sp>
        <p:nvSpPr>
          <p:cNvPr id="338" name="Rectangle 337"/>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9" name="Rectangle 338"/>
          <p:cNvSpPr/>
          <p:nvPr/>
        </p:nvSpPr>
        <p:spPr>
          <a:xfrm>
            <a:off x="54864" y="4832603"/>
            <a:ext cx="9034272" cy="256031"/>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1" name="Rectangle 340"/>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2" name="TextBox 341"/>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31</a:t>
            </a:r>
          </a:p>
        </p:txBody>
      </p:sp>
      <p:sp>
        <p:nvSpPr>
          <p:cNvPr id="343" name="Rectangle 342"/>
          <p:cNvSpPr/>
          <p:nvPr/>
        </p:nvSpPr>
        <p:spPr>
          <a:xfrm>
            <a:off x="502920" y="564702"/>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9"/>
        <p:cNvGrpSpPr/>
        <p:nvPr/>
      </p:nvGrpSpPr>
      <p:grpSpPr>
        <a:xfrm>
          <a:off x="0" y="0"/>
          <a:ext cx="0" cy="0"/>
          <a:chOff x="0" y="0"/>
          <a:chExt cx="0" cy="0"/>
        </a:xfrm>
      </p:grpSpPr>
      <p:sp>
        <p:nvSpPr>
          <p:cNvPr id="340" name="Google Shape;340;p48"/>
          <p:cNvSpPr txBox="1">
            <a:spLocks noGrp="1"/>
          </p:cNvSpPr>
          <p:nvPr>
            <p:ph type="title"/>
          </p:nvPr>
        </p:nvSpPr>
        <p:spPr>
          <a:xfrm>
            <a:off x="457200" y="205978"/>
            <a:ext cx="8229600" cy="60756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defRPr sz="2800" b="1">
                <a:solidFill>
                  <a:srgbClr val="F6B500"/>
                </a:solidFill>
                <a:latin typeface="Arial"/>
              </a:defRPr>
            </a:pPr>
            <a:r>
              <a:rPr lang="en" sz="2600" b="1">
                <a:solidFill>
                  <a:srgbClr val="F6B500"/>
                </a:solidFill>
                <a:latin typeface="Arial"/>
              </a:rPr>
              <a:t>Exclusions and Exceptions</a:t>
            </a:r>
            <a:endParaRPr/>
          </a:p>
        </p:txBody>
      </p:sp>
      <p:sp>
        <p:nvSpPr>
          <p:cNvPr id="341" name="Google Shape;341;p48"/>
          <p:cNvSpPr txBox="1">
            <a:spLocks noGrp="1"/>
          </p:cNvSpPr>
          <p:nvPr>
            <p:ph type="body" idx="1"/>
          </p:nvPr>
        </p:nvSpPr>
        <p:spPr>
          <a:xfrm>
            <a:off x="457200" y="874525"/>
            <a:ext cx="8229600" cy="4030500"/>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spcBef>
                <a:spcPts val="0"/>
              </a:spcBef>
              <a:spcAft>
                <a:spcPts val="0"/>
              </a:spcAft>
              <a:buNone/>
              <a:defRPr sz="1600">
                <a:solidFill>
                  <a:srgbClr val="000000"/>
                </a:solidFill>
                <a:latin typeface="Arial"/>
              </a:defRPr>
            </a:pPr>
            <a:r>
              <a:rPr lang="en" sz="2000">
                <a:solidFill>
                  <a:srgbClr val="000000"/>
                </a:solidFill>
                <a:latin typeface="Arial"/>
              </a:rPr>
              <a:t>Continued examples are:</a:t>
            </a:r>
            <a:endParaRPr>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a:solidFill>
                  <a:srgbClr val="000000"/>
                </a:solidFill>
                <a:latin typeface="Arial"/>
              </a:rPr>
              <a:t>Intellectual Property</a:t>
            </a:r>
            <a:r>
              <a:rPr lang="en" sz="2000">
                <a:solidFill>
                  <a:srgbClr val="000000"/>
                </a:solidFill>
                <a:latin typeface="Arial"/>
              </a:rPr>
              <a:t>: Activities related to the protection and administration of a university’s intellectual property rights.</a:t>
            </a:r>
            <a:endParaRPr>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a:solidFill>
                  <a:srgbClr val="000000"/>
                </a:solidFill>
                <a:latin typeface="Arial"/>
              </a:rPr>
              <a:t>Conference Services</a:t>
            </a:r>
            <a:r>
              <a:rPr lang="en" sz="2000">
                <a:solidFill>
                  <a:srgbClr val="000000"/>
                </a:solidFill>
                <a:latin typeface="Arial"/>
              </a:rPr>
              <a:t>: Housing, food, and related supply and/or service contracts for conferences hosted or attended by the university, including the operation of university conference facilities.</a:t>
            </a:r>
            <a:endParaRPr>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a:solidFill>
                  <a:srgbClr val="000000"/>
                </a:solidFill>
                <a:latin typeface="Arial"/>
              </a:rPr>
              <a:t>International Programs</a:t>
            </a:r>
            <a:r>
              <a:rPr lang="en" sz="2000">
                <a:solidFill>
                  <a:srgbClr val="000000"/>
                </a:solidFill>
                <a:latin typeface="Arial"/>
              </a:rPr>
              <a:t>: Contracts for programs and operations located or implemented outside of the United States.</a:t>
            </a:r>
            <a:endParaRPr>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a:solidFill>
                  <a:srgbClr val="000000"/>
                </a:solidFill>
                <a:latin typeface="Arial"/>
              </a:rPr>
              <a:t>Federal Law Conflicts</a:t>
            </a:r>
            <a:r>
              <a:rPr lang="en" sz="2000">
                <a:solidFill>
                  <a:srgbClr val="000000"/>
                </a:solidFill>
                <a:latin typeface="Arial"/>
              </a:rPr>
              <a:t>: Any procurement or contract that conflicts with governing federal law, regulations, assistance instruments, or other requirements; includes development activities related contracts between the institution(s) that created the entity and the HIEDA entity.</a:t>
            </a:r>
            <a:endParaRPr>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a:solidFill>
                  <a:srgbClr val="000000"/>
                </a:solidFill>
                <a:latin typeface="Arial"/>
              </a:rPr>
              <a:t>Revenue Generating:</a:t>
            </a:r>
            <a:r>
              <a:rPr lang="en" sz="2000">
                <a:solidFill>
                  <a:srgbClr val="000000"/>
                </a:solidFill>
                <a:latin typeface="Arial"/>
              </a:rPr>
              <a:t> contracts such as pouring rights, bookstore, vending, and the like.</a:t>
            </a:r>
            <a:endParaRPr>
              <a:solidFill>
                <a:srgbClr val="000000"/>
              </a:solidFill>
            </a:endParaRPr>
          </a:p>
          <a:p>
            <a:pPr marL="742950" lvl="1" indent="-257175" algn="l" rtl="0">
              <a:spcBef>
                <a:spcPts val="400"/>
              </a:spcBef>
              <a:spcAft>
                <a:spcPts val="0"/>
              </a:spcAft>
              <a:buClr>
                <a:srgbClr val="000000"/>
              </a:buClr>
              <a:buSzPct val="100000"/>
              <a:buChar char="○"/>
              <a:defRPr sz="1600">
                <a:solidFill>
                  <a:srgbClr val="000000"/>
                </a:solidFill>
                <a:latin typeface="Arial"/>
              </a:defRPr>
            </a:pPr>
            <a:r>
              <a:rPr lang="en" sz="2000" u="sng">
                <a:solidFill>
                  <a:srgbClr val="000000"/>
                </a:solidFill>
                <a:latin typeface="Arial"/>
              </a:rPr>
              <a:t>Accreditation fees</a:t>
            </a:r>
            <a:endParaRPr>
              <a:solidFill>
                <a:srgbClr val="000000"/>
              </a:solidFill>
            </a:endParaRPr>
          </a:p>
        </p:txBody>
      </p:sp>
      <p:sp>
        <p:nvSpPr>
          <p:cNvPr id="345" name="Rectangle 344"/>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6" name="Rectangle 345"/>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8" name="Rectangle 347"/>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9" name="TextBox 348"/>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32</a:t>
            </a:r>
          </a:p>
        </p:txBody>
      </p:sp>
      <p:sp>
        <p:nvSpPr>
          <p:cNvPr id="350" name="Rectangle 349"/>
          <p:cNvSpPr/>
          <p:nvPr/>
        </p:nvSpPr>
        <p:spPr>
          <a:xfrm>
            <a:off x="502920" y="850122"/>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45"/>
        <p:cNvGrpSpPr/>
        <p:nvPr/>
      </p:nvGrpSpPr>
      <p:grpSpPr>
        <a:xfrm>
          <a:off x="0" y="0"/>
          <a:ext cx="0" cy="0"/>
          <a:chOff x="0" y="0"/>
          <a:chExt cx="0" cy="0"/>
        </a:xfrm>
      </p:grpSpPr>
      <p:sp>
        <p:nvSpPr>
          <p:cNvPr id="346" name="Google Shape;346;p49"/>
          <p:cNvSpPr txBox="1">
            <a:spLocks noGrp="1"/>
          </p:cNvSpPr>
          <p:nvPr>
            <p:ph type="title"/>
          </p:nvPr>
        </p:nvSpPr>
        <p:spPr>
          <a:xfrm>
            <a:off x="310896" y="13955"/>
            <a:ext cx="8833104" cy="56211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ct val="100000"/>
              <a:buFont typeface="Calibri"/>
              <a:buNone/>
              <a:defRPr sz="2800" b="1">
                <a:solidFill>
                  <a:srgbClr val="F6B500"/>
                </a:solidFill>
                <a:latin typeface="Arial"/>
              </a:defRPr>
            </a:pPr>
            <a:r>
              <a:rPr lang="en" sz="2400" b="1" dirty="0">
                <a:solidFill>
                  <a:srgbClr val="F6B500"/>
                </a:solidFill>
                <a:latin typeface="Arial"/>
              </a:rPr>
              <a:t>Mishaps and How to Get Back on Track</a:t>
            </a:r>
            <a:endParaRPr sz="2400" dirty="0"/>
          </a:p>
        </p:txBody>
      </p:sp>
      <p:sp>
        <p:nvSpPr>
          <p:cNvPr id="347" name="Google Shape;347;p49"/>
          <p:cNvSpPr txBox="1">
            <a:spLocks noGrp="1"/>
          </p:cNvSpPr>
          <p:nvPr>
            <p:ph type="body" idx="1"/>
          </p:nvPr>
        </p:nvSpPr>
        <p:spPr>
          <a:xfrm>
            <a:off x="329184" y="844604"/>
            <a:ext cx="8458200" cy="4067000"/>
          </a:xfrm>
          <a:prstGeom prst="rect">
            <a:avLst/>
          </a:prstGeom>
          <a:noFill/>
          <a:ln>
            <a:noFill/>
          </a:ln>
        </p:spPr>
        <p:txBody>
          <a:bodyPr spcFirstLastPara="1" wrap="square" lIns="91425" tIns="45700" rIns="91425" bIns="45700" anchor="t" anchorCtr="0">
            <a:noAutofit/>
          </a:bodyPr>
          <a:lstStyle/>
          <a:p>
            <a:pPr marL="342900" lvl="0" indent="-325755" algn="l" rtl="0">
              <a:spcBef>
                <a:spcPts val="0"/>
              </a:spcBef>
              <a:spcAft>
                <a:spcPts val="0"/>
              </a:spcAft>
              <a:buClr>
                <a:srgbClr val="000000"/>
              </a:buClr>
              <a:buSzPct val="100000"/>
              <a:buChar char="●"/>
              <a:defRPr sz="1600">
                <a:solidFill>
                  <a:srgbClr val="000000"/>
                </a:solidFill>
                <a:latin typeface="Arial"/>
              </a:defRPr>
            </a:pPr>
            <a:r>
              <a:rPr lang="en" sz="1200" b="1" dirty="0">
                <a:solidFill>
                  <a:srgbClr val="000000"/>
                </a:solidFill>
                <a:latin typeface="+mn-lt"/>
              </a:rPr>
              <a:t>Missing or Incomplete Requisition Information</a:t>
            </a:r>
            <a:r>
              <a:rPr lang="en" sz="1200" dirty="0">
                <a:solidFill>
                  <a:srgbClr val="000000"/>
                </a:solidFill>
                <a:latin typeface="+mn-lt"/>
              </a:rPr>
              <a:t>: such as quotes and proper approvals. </a:t>
            </a:r>
            <a:endParaRPr sz="1200" dirty="0">
              <a:solidFill>
                <a:srgbClr val="000000"/>
              </a:solidFill>
              <a:latin typeface="+mn-lt"/>
            </a:endParaRPr>
          </a:p>
          <a:p>
            <a:pPr marL="742950" lvl="1" indent="-272415" algn="l" rtl="0">
              <a:spcBef>
                <a:spcPts val="280"/>
              </a:spcBef>
              <a:spcAft>
                <a:spcPts val="0"/>
              </a:spcAft>
              <a:buClr>
                <a:srgbClr val="000000"/>
              </a:buClr>
              <a:buSzPct val="100000"/>
              <a:buChar char="○"/>
              <a:defRPr sz="1600">
                <a:solidFill>
                  <a:srgbClr val="000000"/>
                </a:solidFill>
                <a:latin typeface="Arial"/>
              </a:defRPr>
            </a:pPr>
            <a:r>
              <a:rPr lang="en" sz="1200" dirty="0">
                <a:solidFill>
                  <a:srgbClr val="000000"/>
                </a:solidFill>
                <a:highlight>
                  <a:schemeClr val="lt1"/>
                </a:highlight>
                <a:latin typeface="+mn-lt"/>
              </a:rPr>
              <a:t>Consult with your assigned Contract Administrator for assistance when uncertain. </a:t>
            </a:r>
            <a:endParaRPr sz="1200" dirty="0">
              <a:solidFill>
                <a:srgbClr val="000000"/>
              </a:solidFill>
              <a:latin typeface="+mn-lt"/>
            </a:endParaRPr>
          </a:p>
          <a:p>
            <a:pPr marL="342900" lvl="0" indent="-325755" algn="l" rtl="0">
              <a:spcBef>
                <a:spcPts val="360"/>
              </a:spcBef>
              <a:spcAft>
                <a:spcPts val="0"/>
              </a:spcAft>
              <a:buClr>
                <a:srgbClr val="000000"/>
              </a:buClr>
              <a:buSzPct val="100000"/>
              <a:buChar char="●"/>
              <a:defRPr sz="1600">
                <a:solidFill>
                  <a:srgbClr val="000000"/>
                </a:solidFill>
                <a:latin typeface="Arial"/>
              </a:defRPr>
            </a:pPr>
            <a:r>
              <a:rPr lang="en" sz="1200" b="1" dirty="0">
                <a:solidFill>
                  <a:srgbClr val="000000"/>
                </a:solidFill>
                <a:latin typeface="+mn-lt"/>
              </a:rPr>
              <a:t>Using the Wrong Procurement Method</a:t>
            </a:r>
            <a:r>
              <a:rPr lang="en" sz="1200" dirty="0">
                <a:solidFill>
                  <a:srgbClr val="000000"/>
                </a:solidFill>
                <a:latin typeface="+mn-lt"/>
              </a:rPr>
              <a:t>: Incorrectly using the small procurement method instead of formal bidding process. </a:t>
            </a:r>
            <a:endParaRPr sz="1200" dirty="0">
              <a:solidFill>
                <a:srgbClr val="000000"/>
              </a:solidFill>
              <a:latin typeface="+mn-lt"/>
            </a:endParaRPr>
          </a:p>
          <a:p>
            <a:pPr marL="742950" lvl="1" indent="-272415" algn="l" rtl="0">
              <a:spcBef>
                <a:spcPts val="280"/>
              </a:spcBef>
              <a:spcAft>
                <a:spcPts val="0"/>
              </a:spcAft>
              <a:buClr>
                <a:srgbClr val="000000"/>
              </a:buClr>
              <a:buSzPct val="100000"/>
              <a:buChar char="○"/>
              <a:defRPr sz="1600">
                <a:solidFill>
                  <a:srgbClr val="000000"/>
                </a:solidFill>
                <a:latin typeface="Arial"/>
              </a:defRPr>
            </a:pPr>
            <a:r>
              <a:rPr lang="en" sz="1200" dirty="0">
                <a:solidFill>
                  <a:srgbClr val="000000"/>
                </a:solidFill>
                <a:latin typeface="+mn-lt"/>
              </a:rPr>
              <a:t>Verify dollar thresholds before initiating request.</a:t>
            </a:r>
            <a:endParaRPr sz="1200" dirty="0">
              <a:solidFill>
                <a:srgbClr val="000000"/>
              </a:solidFill>
              <a:latin typeface="+mn-lt"/>
            </a:endParaRPr>
          </a:p>
          <a:p>
            <a:pPr marL="342900" lvl="0" indent="-325755" algn="l" rtl="0">
              <a:spcBef>
                <a:spcPts val="360"/>
              </a:spcBef>
              <a:spcAft>
                <a:spcPts val="0"/>
              </a:spcAft>
              <a:buClr>
                <a:srgbClr val="000000"/>
              </a:buClr>
              <a:buSzPct val="100000"/>
              <a:buChar char="●"/>
              <a:defRPr sz="1600">
                <a:solidFill>
                  <a:srgbClr val="000000"/>
                </a:solidFill>
                <a:latin typeface="Arial"/>
              </a:defRPr>
            </a:pPr>
            <a:r>
              <a:rPr lang="en" sz="1200" b="1" dirty="0">
                <a:solidFill>
                  <a:srgbClr val="000000"/>
                </a:solidFill>
                <a:latin typeface="+mn-lt"/>
              </a:rPr>
              <a:t>Engaging Suppliers Before Procurement Approval</a:t>
            </a:r>
            <a:r>
              <a:rPr lang="en" sz="1200" dirty="0">
                <a:solidFill>
                  <a:srgbClr val="000000"/>
                </a:solidFill>
                <a:latin typeface="+mn-lt"/>
              </a:rPr>
              <a:t>: Contacting or authorizing suppliers to deliver or perform work prior to an issued Purchase Order or Contract.</a:t>
            </a:r>
            <a:endParaRPr sz="1200" dirty="0">
              <a:solidFill>
                <a:srgbClr val="000000"/>
              </a:solidFill>
              <a:latin typeface="+mn-lt"/>
            </a:endParaRPr>
          </a:p>
          <a:p>
            <a:pPr marL="342900" lvl="0" indent="-325755" algn="l" rtl="0">
              <a:spcBef>
                <a:spcPts val="360"/>
              </a:spcBef>
              <a:spcAft>
                <a:spcPts val="0"/>
              </a:spcAft>
              <a:buClr>
                <a:srgbClr val="000000"/>
              </a:buClr>
              <a:buSzPct val="100000"/>
              <a:buChar char="●"/>
              <a:defRPr sz="1600">
                <a:solidFill>
                  <a:srgbClr val="000000"/>
                </a:solidFill>
                <a:latin typeface="Arial"/>
              </a:defRPr>
            </a:pPr>
            <a:r>
              <a:rPr lang="en" sz="1200" b="1" dirty="0">
                <a:solidFill>
                  <a:srgbClr val="000000"/>
                </a:solidFill>
                <a:latin typeface="+mn-lt"/>
              </a:rPr>
              <a:t>Contract Expired Without Renewal</a:t>
            </a:r>
            <a:r>
              <a:rPr lang="en" sz="1200" dirty="0">
                <a:solidFill>
                  <a:srgbClr val="000000"/>
                </a:solidFill>
                <a:latin typeface="+mn-lt"/>
              </a:rPr>
              <a:t>: continuance of service after a contract has expired.  This is a legal and financial risk to the university.</a:t>
            </a:r>
            <a:endParaRPr sz="1200" dirty="0">
              <a:solidFill>
                <a:srgbClr val="000000"/>
              </a:solidFill>
              <a:latin typeface="+mn-lt"/>
            </a:endParaRPr>
          </a:p>
          <a:p>
            <a:pPr marL="742950" lvl="1" indent="-272415" algn="l" rtl="0">
              <a:spcBef>
                <a:spcPts val="280"/>
              </a:spcBef>
              <a:spcAft>
                <a:spcPts val="0"/>
              </a:spcAft>
              <a:buClr>
                <a:srgbClr val="000000"/>
              </a:buClr>
              <a:buSzPct val="100000"/>
              <a:buChar char="○"/>
              <a:defRPr sz="1600">
                <a:solidFill>
                  <a:srgbClr val="000000"/>
                </a:solidFill>
                <a:latin typeface="Arial"/>
              </a:defRPr>
            </a:pPr>
            <a:r>
              <a:rPr lang="en" sz="1200" dirty="0">
                <a:solidFill>
                  <a:srgbClr val="000000"/>
                </a:solidFill>
                <a:latin typeface="+mn-lt"/>
              </a:rPr>
              <a:t>Track contract end dates with alerts.</a:t>
            </a:r>
            <a:endParaRPr sz="1200" dirty="0">
              <a:solidFill>
                <a:srgbClr val="000000"/>
              </a:solidFill>
              <a:latin typeface="+mn-lt"/>
            </a:endParaRPr>
          </a:p>
          <a:p>
            <a:pPr marL="742950" lvl="1" indent="-272415" algn="l" rtl="0">
              <a:spcBef>
                <a:spcPts val="280"/>
              </a:spcBef>
              <a:spcAft>
                <a:spcPts val="0"/>
              </a:spcAft>
              <a:buClr>
                <a:srgbClr val="000000"/>
              </a:buClr>
              <a:buSzPct val="100000"/>
              <a:buChar char="○"/>
              <a:defRPr sz="1600">
                <a:solidFill>
                  <a:srgbClr val="000000"/>
                </a:solidFill>
                <a:latin typeface="Arial"/>
              </a:defRPr>
            </a:pPr>
            <a:r>
              <a:rPr lang="en" sz="1200" dirty="0">
                <a:solidFill>
                  <a:srgbClr val="000000"/>
                </a:solidFill>
                <a:latin typeface="+mn-lt"/>
              </a:rPr>
              <a:t>Begin the renewal/extension process at least 60 days prior to the expiration date.</a:t>
            </a:r>
            <a:endParaRPr sz="1200" dirty="0">
              <a:solidFill>
                <a:srgbClr val="000000"/>
              </a:solidFill>
              <a:latin typeface="+mn-lt"/>
            </a:endParaRPr>
          </a:p>
          <a:p>
            <a:pPr marL="342900" lvl="0" indent="-325755" algn="l" rtl="0">
              <a:spcBef>
                <a:spcPts val="360"/>
              </a:spcBef>
              <a:spcAft>
                <a:spcPts val="0"/>
              </a:spcAft>
              <a:buClr>
                <a:srgbClr val="000000"/>
              </a:buClr>
              <a:buSzPct val="100000"/>
              <a:buChar char="●"/>
              <a:defRPr sz="1600">
                <a:solidFill>
                  <a:srgbClr val="000000"/>
                </a:solidFill>
                <a:latin typeface="Arial"/>
              </a:defRPr>
            </a:pPr>
            <a:r>
              <a:rPr lang="en" sz="1200" b="1" dirty="0">
                <a:solidFill>
                  <a:srgbClr val="000000"/>
                </a:solidFill>
                <a:latin typeface="+mn-lt"/>
              </a:rPr>
              <a:t>Splitting or Dividing Procurements to Avoid Thresholds</a:t>
            </a:r>
            <a:endParaRPr sz="1200" b="1" dirty="0">
              <a:solidFill>
                <a:srgbClr val="000000"/>
              </a:solidFill>
              <a:latin typeface="+mn-lt"/>
            </a:endParaRPr>
          </a:p>
          <a:p>
            <a:pPr marL="742950" lvl="1" indent="-272415">
              <a:spcBef>
                <a:spcPts val="280"/>
              </a:spcBef>
              <a:buClr>
                <a:srgbClr val="000000"/>
              </a:buClr>
              <a:buSzPct val="100000"/>
              <a:defRPr sz="1600">
                <a:solidFill>
                  <a:srgbClr val="000000"/>
                </a:solidFill>
                <a:latin typeface="Arial"/>
              </a:defRPr>
            </a:pPr>
            <a:r>
              <a:rPr lang="en-US" sz="1200" dirty="0"/>
              <a:t>Intentionally splitting or dividing purchases to circumvent procurement thresholds is prohibited and may constitute a violation of USM and State procurement requirements</a:t>
            </a:r>
          </a:p>
          <a:p>
            <a:pPr marL="742950" lvl="1" indent="-272415">
              <a:spcBef>
                <a:spcPts val="280"/>
              </a:spcBef>
              <a:buClr>
                <a:srgbClr val="000000"/>
              </a:buClr>
              <a:buSzPct val="100000"/>
              <a:defRPr sz="1600">
                <a:solidFill>
                  <a:srgbClr val="000000"/>
                </a:solidFill>
                <a:latin typeface="Arial"/>
              </a:defRPr>
            </a:pPr>
            <a:r>
              <a:rPr lang="en" sz="1200" dirty="0">
                <a:solidFill>
                  <a:srgbClr val="000000"/>
                </a:solidFill>
                <a:latin typeface="+mn-lt"/>
              </a:rPr>
              <a:t>Always aggregate spend for the same goods/services over time or across units.</a:t>
            </a:r>
            <a:endParaRPr sz="1200" dirty="0">
              <a:solidFill>
                <a:srgbClr val="000000"/>
              </a:solidFill>
              <a:latin typeface="+mn-lt"/>
            </a:endParaRPr>
          </a:p>
          <a:p>
            <a:pPr marL="742950" lvl="1" indent="-272415" algn="l" rtl="0">
              <a:spcBef>
                <a:spcPts val="280"/>
              </a:spcBef>
              <a:spcAft>
                <a:spcPts val="0"/>
              </a:spcAft>
              <a:buClr>
                <a:srgbClr val="000000"/>
              </a:buClr>
              <a:buSzPct val="100000"/>
              <a:buChar char="○"/>
              <a:defRPr sz="1600">
                <a:solidFill>
                  <a:srgbClr val="000000"/>
                </a:solidFill>
                <a:latin typeface="Arial"/>
              </a:defRPr>
            </a:pPr>
            <a:r>
              <a:rPr lang="en" sz="1200" dirty="0">
                <a:solidFill>
                  <a:srgbClr val="000000"/>
                </a:solidFill>
                <a:latin typeface="+mn-lt"/>
              </a:rPr>
              <a:t>Consult Procurement early to plan the proper method (Small, Simplified, RFP/IFB).</a:t>
            </a:r>
            <a:endParaRPr sz="1200" dirty="0">
              <a:solidFill>
                <a:srgbClr val="000000"/>
              </a:solidFill>
              <a:latin typeface="+mn-lt"/>
            </a:endParaRPr>
          </a:p>
        </p:txBody>
      </p:sp>
      <p:sp>
        <p:nvSpPr>
          <p:cNvPr id="351" name="Rectangle 350"/>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2" name="Rectangle 351"/>
          <p:cNvSpPr/>
          <p:nvPr/>
        </p:nvSpPr>
        <p:spPr>
          <a:xfrm>
            <a:off x="54864" y="4955496"/>
            <a:ext cx="9034272" cy="188004"/>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4" name="Rectangle 353"/>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5" name="TextBox 354"/>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33</a:t>
            </a:r>
          </a:p>
        </p:txBody>
      </p:sp>
      <p:sp>
        <p:nvSpPr>
          <p:cNvPr id="356" name="Rectangle 355"/>
          <p:cNvSpPr/>
          <p:nvPr/>
        </p:nvSpPr>
        <p:spPr>
          <a:xfrm>
            <a:off x="502920" y="594122"/>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51"/>
        <p:cNvGrpSpPr/>
        <p:nvPr/>
      </p:nvGrpSpPr>
      <p:grpSpPr>
        <a:xfrm>
          <a:off x="0" y="0"/>
          <a:ext cx="0" cy="0"/>
          <a:chOff x="0" y="0"/>
          <a:chExt cx="0" cy="0"/>
        </a:xfrm>
      </p:grpSpPr>
      <p:sp>
        <p:nvSpPr>
          <p:cNvPr id="352" name="Google Shape;352;p50"/>
          <p:cNvSpPr txBox="1">
            <a:spLocks noGrp="1"/>
          </p:cNvSpPr>
          <p:nvPr>
            <p:ph type="title"/>
          </p:nvPr>
        </p:nvSpPr>
        <p:spPr>
          <a:xfrm>
            <a:off x="502920" y="75438"/>
            <a:ext cx="8229600" cy="50039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defRPr sz="2800" b="1">
                <a:solidFill>
                  <a:srgbClr val="F6B500"/>
                </a:solidFill>
                <a:latin typeface="Arial"/>
              </a:defRPr>
            </a:pPr>
            <a:r>
              <a:rPr lang="en" sz="2600" b="1" dirty="0">
                <a:solidFill>
                  <a:srgbClr val="F6B500"/>
                </a:solidFill>
                <a:latin typeface="Arial"/>
              </a:rPr>
              <a:t>Contract Management</a:t>
            </a:r>
            <a:endParaRPr dirty="0"/>
          </a:p>
        </p:txBody>
      </p:sp>
      <p:sp>
        <p:nvSpPr>
          <p:cNvPr id="353" name="Google Shape;353;p50"/>
          <p:cNvSpPr txBox="1">
            <a:spLocks noGrp="1"/>
          </p:cNvSpPr>
          <p:nvPr>
            <p:ph type="body" idx="1"/>
          </p:nvPr>
        </p:nvSpPr>
        <p:spPr>
          <a:xfrm>
            <a:off x="548640" y="793241"/>
            <a:ext cx="8229600" cy="4018788"/>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spcBef>
                <a:spcPts val="0"/>
              </a:spcBef>
              <a:spcAft>
                <a:spcPts val="0"/>
              </a:spcAft>
              <a:buNone/>
              <a:defRPr sz="1600">
                <a:solidFill>
                  <a:srgbClr val="000000"/>
                </a:solidFill>
                <a:latin typeface="Arial"/>
              </a:defRPr>
            </a:pPr>
            <a:r>
              <a:rPr lang="en" sz="2000" dirty="0">
                <a:solidFill>
                  <a:srgbClr val="000000"/>
                </a:solidFill>
                <a:latin typeface="Arial"/>
              </a:rPr>
              <a:t>This is the </a:t>
            </a:r>
            <a:r>
              <a:rPr lang="en" sz="2000" b="1" dirty="0">
                <a:solidFill>
                  <a:srgbClr val="000000"/>
                </a:solidFill>
                <a:latin typeface="Arial"/>
              </a:rPr>
              <a:t>lifecycle of a contract - </a:t>
            </a:r>
            <a:r>
              <a:rPr lang="en" sz="2000" dirty="0">
                <a:solidFill>
                  <a:srgbClr val="000000"/>
                </a:solidFill>
                <a:latin typeface="Arial"/>
              </a:rPr>
              <a:t>from execution through completion - to ensure that all terms, deliverables, deadlines, and obligations are met. It involves maintaining compliance, managing performance, and handling changes such as renewals or modifications.</a:t>
            </a:r>
            <a:endParaRPr dirty="0">
              <a:solidFill>
                <a:srgbClr val="000000"/>
              </a:solidFill>
            </a:endParaRPr>
          </a:p>
          <a:p>
            <a:pPr marL="0" lvl="0" indent="0" algn="l" rtl="0">
              <a:spcBef>
                <a:spcPts val="400"/>
              </a:spcBef>
              <a:spcAft>
                <a:spcPts val="0"/>
              </a:spcAft>
              <a:buClr>
                <a:schemeClr val="dk1"/>
              </a:buClr>
              <a:buSzPct val="100000"/>
              <a:buNone/>
              <a:defRPr sz="1600">
                <a:solidFill>
                  <a:srgbClr val="000000"/>
                </a:solidFill>
                <a:latin typeface="Arial"/>
              </a:defRPr>
            </a:pPr>
            <a:endParaRPr sz="2000" dirty="0">
              <a:solidFill>
                <a:srgbClr val="000000"/>
              </a:solidFill>
            </a:endParaRPr>
          </a:p>
          <a:p>
            <a:pPr marL="342900" lvl="0" indent="-323850" algn="l" rtl="0">
              <a:spcBef>
                <a:spcPts val="400"/>
              </a:spcBef>
              <a:spcAft>
                <a:spcPts val="0"/>
              </a:spcAft>
              <a:buClr>
                <a:srgbClr val="000000"/>
              </a:buClr>
              <a:buSzPct val="100000"/>
              <a:buChar char="●"/>
              <a:defRPr sz="1600">
                <a:solidFill>
                  <a:srgbClr val="000000"/>
                </a:solidFill>
                <a:latin typeface="Arial"/>
              </a:defRPr>
            </a:pPr>
            <a:r>
              <a:rPr lang="en" sz="2000" dirty="0">
                <a:solidFill>
                  <a:srgbClr val="000000"/>
                </a:solidFill>
                <a:latin typeface="Arial"/>
              </a:rPr>
              <a:t>Key Components:</a:t>
            </a:r>
            <a:endParaRPr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Monitoring Performance</a:t>
            </a:r>
            <a:endParaRPr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Tracking Key Dates</a:t>
            </a:r>
            <a:endParaRPr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Managing Renewals</a:t>
            </a:r>
            <a:endParaRPr dirty="0">
              <a:solidFill>
                <a:srgbClr val="000000"/>
              </a:solidFill>
            </a:endParaRPr>
          </a:p>
          <a:p>
            <a:pPr marL="1143000" lvl="2" indent="-21336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Renewals must be reviewed and approved before execution.</a:t>
            </a:r>
            <a:endParaRPr dirty="0">
              <a:solidFill>
                <a:srgbClr val="000000"/>
              </a:solidFill>
            </a:endParaRPr>
          </a:p>
          <a:p>
            <a:pPr marL="1143000" lvl="2" indent="-21336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Auto-renewals (“evergreen” clauses) are not permitted under USM policy—each renewal requires intentional action and documentation.</a:t>
            </a:r>
            <a:endParaRPr dirty="0">
              <a:solidFill>
                <a:srgbClr val="000000"/>
              </a:solidFill>
            </a:endParaRPr>
          </a:p>
          <a:p>
            <a:pPr marL="1143000" lvl="2" indent="-21336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Each renewal must be:</a:t>
            </a:r>
            <a:endParaRPr dirty="0">
              <a:solidFill>
                <a:srgbClr val="000000"/>
              </a:solidFill>
            </a:endParaRPr>
          </a:p>
          <a:p>
            <a:pPr marL="1600200" lvl="3" indent="-21336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Reviewed by Procurement/Legal</a:t>
            </a:r>
            <a:endParaRPr dirty="0">
              <a:solidFill>
                <a:srgbClr val="000000"/>
              </a:solidFill>
            </a:endParaRPr>
          </a:p>
          <a:p>
            <a:pPr marL="1600200" lvl="3" indent="-21336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Re-approved by appropriate authority</a:t>
            </a:r>
            <a:endParaRPr dirty="0">
              <a:solidFill>
                <a:srgbClr val="000000"/>
              </a:solidFill>
            </a:endParaRPr>
          </a:p>
          <a:p>
            <a:pPr marL="1600200" lvl="3" indent="-213360" algn="l" rtl="0">
              <a:spcBef>
                <a:spcPts val="320"/>
              </a:spcBef>
              <a:spcAft>
                <a:spcPts val="0"/>
              </a:spcAft>
              <a:buClr>
                <a:srgbClr val="000000"/>
              </a:buClr>
              <a:buSzPct val="100000"/>
              <a:buChar char="●"/>
              <a:defRPr sz="1600">
                <a:solidFill>
                  <a:srgbClr val="000000"/>
                </a:solidFill>
                <a:latin typeface="Arial"/>
              </a:defRPr>
            </a:pPr>
            <a:r>
              <a:rPr lang="en" sz="1600" dirty="0">
                <a:solidFill>
                  <a:srgbClr val="000000"/>
                </a:solidFill>
                <a:latin typeface="Arial"/>
              </a:rPr>
              <a:t>Re-documented and executed in writing</a:t>
            </a:r>
            <a:endParaRPr sz="1600" dirty="0">
              <a:solidFill>
                <a:srgbClr val="000000"/>
              </a:solidFill>
            </a:endParaRPr>
          </a:p>
        </p:txBody>
      </p:sp>
      <p:sp>
        <p:nvSpPr>
          <p:cNvPr id="357" name="Rectangle 356"/>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8" name="Rectangle 357"/>
          <p:cNvSpPr/>
          <p:nvPr/>
        </p:nvSpPr>
        <p:spPr>
          <a:xfrm flipV="1">
            <a:off x="54864" y="4792371"/>
            <a:ext cx="9034272" cy="27569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0" name="Rectangle 359"/>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1" name="TextBox 360"/>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34</a:t>
            </a:r>
          </a:p>
        </p:txBody>
      </p:sp>
      <p:sp>
        <p:nvSpPr>
          <p:cNvPr id="362" name="Rectangle 361"/>
          <p:cNvSpPr/>
          <p:nvPr/>
        </p:nvSpPr>
        <p:spPr>
          <a:xfrm>
            <a:off x="548640" y="596407"/>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57"/>
        <p:cNvGrpSpPr/>
        <p:nvPr/>
      </p:nvGrpSpPr>
      <p:grpSpPr>
        <a:xfrm>
          <a:off x="0" y="0"/>
          <a:ext cx="0" cy="0"/>
          <a:chOff x="0" y="0"/>
          <a:chExt cx="0" cy="0"/>
        </a:xfrm>
      </p:grpSpPr>
      <p:sp>
        <p:nvSpPr>
          <p:cNvPr id="358" name="Google Shape;358;p51"/>
          <p:cNvSpPr txBox="1">
            <a:spLocks noGrp="1"/>
          </p:cNvSpPr>
          <p:nvPr>
            <p:ph type="title"/>
          </p:nvPr>
        </p:nvSpPr>
        <p:spPr>
          <a:xfrm>
            <a:off x="457200" y="78986"/>
            <a:ext cx="8229600" cy="48668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defRPr sz="2800" b="1">
                <a:solidFill>
                  <a:srgbClr val="F6B500"/>
                </a:solidFill>
                <a:latin typeface="Arial"/>
              </a:defRPr>
            </a:pPr>
            <a:r>
              <a:rPr lang="en" sz="3200" b="1">
                <a:solidFill>
                  <a:srgbClr val="F6B500"/>
                </a:solidFill>
                <a:latin typeface="Arial"/>
              </a:rPr>
              <a:t>Contract Management</a:t>
            </a:r>
            <a:endParaRPr/>
          </a:p>
        </p:txBody>
      </p:sp>
      <p:sp>
        <p:nvSpPr>
          <p:cNvPr id="359" name="Google Shape;359;p51"/>
          <p:cNvSpPr txBox="1">
            <a:spLocks noGrp="1"/>
          </p:cNvSpPr>
          <p:nvPr>
            <p:ph type="body" idx="1"/>
          </p:nvPr>
        </p:nvSpPr>
        <p:spPr>
          <a:xfrm>
            <a:off x="457200" y="868992"/>
            <a:ext cx="8229600" cy="4162806"/>
          </a:xfrm>
          <a:prstGeom prst="rect">
            <a:avLst/>
          </a:prstGeom>
          <a:noFill/>
          <a:ln>
            <a:noFill/>
          </a:ln>
        </p:spPr>
        <p:txBody>
          <a:bodyPr spcFirstLastPara="1" wrap="square" lIns="91425" tIns="45700" rIns="91425" bIns="45700" anchor="t" anchorCtr="0">
            <a:noAutofit/>
          </a:bodyPr>
          <a:lstStyle/>
          <a:p>
            <a:pPr marL="342900" lvl="0" indent="-323850" algn="l" rtl="0">
              <a:spcBef>
                <a:spcPts val="0"/>
              </a:spcBef>
              <a:spcAft>
                <a:spcPts val="0"/>
              </a:spcAft>
              <a:buClr>
                <a:srgbClr val="000000"/>
              </a:buClr>
              <a:buSzPct val="100000"/>
              <a:buChar char="●"/>
              <a:defRPr sz="1600">
                <a:solidFill>
                  <a:srgbClr val="000000"/>
                </a:solidFill>
                <a:latin typeface="Arial"/>
              </a:defRPr>
            </a:pPr>
            <a:r>
              <a:rPr lang="en" sz="1400" b="1" dirty="0">
                <a:solidFill>
                  <a:srgbClr val="000000"/>
                </a:solidFill>
                <a:latin typeface="Arial"/>
              </a:rPr>
              <a:t>Handling Modifications</a:t>
            </a:r>
            <a:endParaRPr sz="1400"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400" dirty="0">
                <a:solidFill>
                  <a:srgbClr val="000000"/>
                </a:solidFill>
                <a:latin typeface="Arial"/>
              </a:rPr>
              <a:t>Contract changes (scope, price, duration, terms) must be made via a formal modification or amendment.</a:t>
            </a:r>
            <a:endParaRPr sz="1400"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400" dirty="0">
                <a:solidFill>
                  <a:srgbClr val="000000"/>
                </a:solidFill>
                <a:latin typeface="Arial"/>
              </a:rPr>
              <a:t>All modifications must be documented, approved, and signed by authorized officials.</a:t>
            </a:r>
            <a:endParaRPr sz="1400" dirty="0">
              <a:solidFill>
                <a:srgbClr val="000000"/>
              </a:solidFill>
            </a:endParaRPr>
          </a:p>
          <a:p>
            <a:pPr marL="342900" lvl="0" indent="-323850" algn="l" rtl="0">
              <a:spcBef>
                <a:spcPts val="400"/>
              </a:spcBef>
              <a:spcAft>
                <a:spcPts val="0"/>
              </a:spcAft>
              <a:buClr>
                <a:srgbClr val="000000"/>
              </a:buClr>
              <a:buSzPct val="100000"/>
              <a:buChar char="●"/>
              <a:defRPr sz="1600">
                <a:solidFill>
                  <a:srgbClr val="000000"/>
                </a:solidFill>
                <a:latin typeface="Arial"/>
              </a:defRPr>
            </a:pPr>
            <a:r>
              <a:rPr lang="en" sz="1400" b="1" dirty="0">
                <a:solidFill>
                  <a:srgbClr val="000000"/>
                </a:solidFill>
                <a:latin typeface="Arial"/>
              </a:rPr>
              <a:t>Ensuring Compliance</a:t>
            </a:r>
            <a:endParaRPr sz="1400"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400" dirty="0">
                <a:solidFill>
                  <a:srgbClr val="000000"/>
                </a:solidFill>
                <a:latin typeface="Arial"/>
              </a:rPr>
              <a:t>Confirm contractor meets insurance, legal, and reporting requirements.</a:t>
            </a:r>
            <a:endParaRPr sz="1400"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400" dirty="0">
                <a:solidFill>
                  <a:srgbClr val="000000"/>
                </a:solidFill>
                <a:latin typeface="Arial"/>
              </a:rPr>
              <a:t>Escalate and document any performance or legal issues.</a:t>
            </a:r>
            <a:endParaRPr sz="1400" dirty="0">
              <a:solidFill>
                <a:srgbClr val="000000"/>
              </a:solidFill>
            </a:endParaRPr>
          </a:p>
          <a:p>
            <a:pPr marL="342900" lvl="0" indent="-323850" algn="l" rtl="0">
              <a:spcBef>
                <a:spcPts val="400"/>
              </a:spcBef>
              <a:spcAft>
                <a:spcPts val="0"/>
              </a:spcAft>
              <a:buClr>
                <a:srgbClr val="000000"/>
              </a:buClr>
              <a:buSzPct val="100000"/>
              <a:buChar char="●"/>
              <a:defRPr sz="1600">
                <a:solidFill>
                  <a:srgbClr val="000000"/>
                </a:solidFill>
                <a:latin typeface="Arial"/>
              </a:defRPr>
            </a:pPr>
            <a:r>
              <a:rPr lang="en" sz="1400" b="1" dirty="0">
                <a:solidFill>
                  <a:srgbClr val="000000"/>
                </a:solidFill>
                <a:latin typeface="Arial"/>
              </a:rPr>
              <a:t>Roles and Responsibilities</a:t>
            </a:r>
            <a:endParaRPr sz="1400"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400" b="1" dirty="0">
                <a:solidFill>
                  <a:srgbClr val="000000"/>
                </a:solidFill>
                <a:latin typeface="Arial"/>
              </a:rPr>
              <a:t>Department/End User: </a:t>
            </a:r>
            <a:r>
              <a:rPr lang="en" sz="1400" dirty="0">
                <a:solidFill>
                  <a:srgbClr val="000000"/>
                </a:solidFill>
                <a:latin typeface="Arial"/>
              </a:rPr>
              <a:t>monitor day-to-day supplier performance, track deliverables, initiate renewal and modification, and ensure payments aligns with terms.</a:t>
            </a:r>
            <a:endParaRPr sz="1400"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400" b="1" dirty="0">
                <a:solidFill>
                  <a:srgbClr val="000000"/>
                </a:solidFill>
                <a:latin typeface="Arial"/>
              </a:rPr>
              <a:t>Procurement Office:</a:t>
            </a:r>
            <a:r>
              <a:rPr lang="en" sz="1400" dirty="0">
                <a:solidFill>
                  <a:srgbClr val="000000"/>
                </a:solidFill>
                <a:latin typeface="Arial"/>
              </a:rPr>
              <a:t> draft, review and approve modifications and renewals, ensure compliance, and maintain centralized contract records.</a:t>
            </a:r>
            <a:endParaRPr sz="1400" dirty="0">
              <a:solidFill>
                <a:srgbClr val="000000"/>
              </a:solidFill>
            </a:endParaRPr>
          </a:p>
          <a:p>
            <a:pPr marL="742950" lvl="1" indent="-270510" algn="l" rtl="0">
              <a:spcBef>
                <a:spcPts val="320"/>
              </a:spcBef>
              <a:spcAft>
                <a:spcPts val="0"/>
              </a:spcAft>
              <a:buClr>
                <a:srgbClr val="000000"/>
              </a:buClr>
              <a:buSzPct val="100000"/>
              <a:buChar char="○"/>
              <a:defRPr sz="1600">
                <a:solidFill>
                  <a:srgbClr val="000000"/>
                </a:solidFill>
                <a:latin typeface="Arial"/>
              </a:defRPr>
            </a:pPr>
            <a:r>
              <a:rPr lang="en" sz="1400" b="1" dirty="0">
                <a:solidFill>
                  <a:srgbClr val="000000"/>
                </a:solidFill>
                <a:latin typeface="Arial"/>
              </a:rPr>
              <a:t>Office of General Counsel (if required)</a:t>
            </a:r>
            <a:r>
              <a:rPr lang="en" sz="1400" dirty="0">
                <a:solidFill>
                  <a:srgbClr val="000000"/>
                </a:solidFill>
                <a:latin typeface="Arial"/>
              </a:rPr>
              <a:t>: review legal terms, ensure risk mitigation and policy alignment.</a:t>
            </a:r>
            <a:endParaRPr sz="1400" dirty="0">
              <a:solidFill>
                <a:srgbClr val="000000"/>
              </a:solidFill>
            </a:endParaRPr>
          </a:p>
        </p:txBody>
      </p:sp>
      <p:sp>
        <p:nvSpPr>
          <p:cNvPr id="363" name="Rectangle 362"/>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4" name="Rectangle 363"/>
          <p:cNvSpPr/>
          <p:nvPr/>
        </p:nvSpPr>
        <p:spPr>
          <a:xfrm flipV="1">
            <a:off x="36853" y="4832603"/>
            <a:ext cx="9034272" cy="256031"/>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6" name="Rectangle 365"/>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7" name="TextBox 366"/>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35</a:t>
            </a:r>
          </a:p>
        </p:txBody>
      </p:sp>
      <p:sp>
        <p:nvSpPr>
          <p:cNvPr id="368" name="Rectangle 367"/>
          <p:cNvSpPr/>
          <p:nvPr/>
        </p:nvSpPr>
        <p:spPr>
          <a:xfrm>
            <a:off x="502920" y="57503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15"/>
        <p:cNvGrpSpPr/>
        <p:nvPr/>
      </p:nvGrpSpPr>
      <p:grpSpPr>
        <a:xfrm>
          <a:off x="0" y="0"/>
          <a:ext cx="0" cy="0"/>
          <a:chOff x="0" y="0"/>
          <a:chExt cx="0" cy="0"/>
        </a:xfrm>
      </p:grpSpPr>
      <p:sp>
        <p:nvSpPr>
          <p:cNvPr id="416" name="Google Shape;416;p57"/>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defRPr sz="2800" b="1">
                <a:solidFill>
                  <a:srgbClr val="F6B500"/>
                </a:solidFill>
                <a:latin typeface="Arial"/>
              </a:defRPr>
            </a:pPr>
            <a:r>
              <a:rPr lang="en" sz="2600" b="1" dirty="0">
                <a:solidFill>
                  <a:srgbClr val="F6B500"/>
                </a:solidFill>
                <a:latin typeface="Arial"/>
              </a:rPr>
              <a:t>Compliance Approvals and Forms</a:t>
            </a:r>
            <a:endParaRPr dirty="0"/>
          </a:p>
        </p:txBody>
      </p:sp>
      <p:sp>
        <p:nvSpPr>
          <p:cNvPr id="417" name="Google Shape;417;p57"/>
          <p:cNvSpPr txBox="1">
            <a:spLocks noGrp="1"/>
          </p:cNvSpPr>
          <p:nvPr>
            <p:ph type="body" idx="1"/>
          </p:nvPr>
        </p:nvSpPr>
        <p:spPr>
          <a:xfrm>
            <a:off x="457200" y="1063229"/>
            <a:ext cx="8229600" cy="3737371"/>
          </a:xfrm>
          <a:prstGeom prst="rect">
            <a:avLst/>
          </a:prstGeom>
          <a:noFill/>
          <a:ln>
            <a:noFill/>
          </a:ln>
        </p:spPr>
        <p:txBody>
          <a:bodyPr spcFirstLastPara="1" wrap="square" lIns="91425" tIns="45700" rIns="91425" bIns="45700" anchor="t" anchorCtr="0">
            <a:normAutofit fontScale="85000" lnSpcReduction="20000"/>
          </a:bodyPr>
          <a:lstStyle/>
          <a:p>
            <a:pPr marL="342900" lvl="0" indent="-323850" algn="l" rtl="0">
              <a:spcBef>
                <a:spcPts val="0"/>
              </a:spcBef>
              <a:spcAft>
                <a:spcPts val="0"/>
              </a:spcAft>
              <a:buClr>
                <a:srgbClr val="000000"/>
              </a:buClr>
              <a:buSzPct val="100000"/>
              <a:buChar char="●"/>
              <a:defRPr sz="1600">
                <a:solidFill>
                  <a:srgbClr val="000000"/>
                </a:solidFill>
                <a:latin typeface="Arial"/>
              </a:defRPr>
            </a:pPr>
            <a:r>
              <a:rPr lang="en" sz="2000" b="1" u="sng" dirty="0">
                <a:solidFill>
                  <a:srgbClr val="000000"/>
                </a:solidFill>
                <a:latin typeface="Arial"/>
              </a:rPr>
              <a:t>Unauthorized Procurement Justification Form</a:t>
            </a:r>
            <a:r>
              <a:rPr lang="en" sz="2000" dirty="0">
                <a:solidFill>
                  <a:srgbClr val="000000"/>
                </a:solidFill>
                <a:latin typeface="Arial"/>
              </a:rPr>
              <a:t> - Purchases made without prior approval or outside established procedures. They can impact compliance, budget control, and audits. Addressing them ensures accountability and reinforces policy adherence.</a:t>
            </a:r>
            <a:endParaRPr sz="2000" dirty="0">
              <a:solidFill>
                <a:srgbClr val="000000"/>
              </a:solidFill>
            </a:endParaRPr>
          </a:p>
          <a:p>
            <a:pPr marL="342900" lvl="0" indent="0" algn="l" rtl="0">
              <a:spcBef>
                <a:spcPts val="0"/>
              </a:spcBef>
              <a:spcAft>
                <a:spcPts val="0"/>
              </a:spcAft>
              <a:buNone/>
              <a:defRPr sz="1600">
                <a:solidFill>
                  <a:srgbClr val="000000"/>
                </a:solidFill>
                <a:latin typeface="Arial"/>
              </a:defRPr>
            </a:pPr>
            <a:endParaRPr sz="2000" dirty="0">
              <a:solidFill>
                <a:srgbClr val="000000"/>
              </a:solidFill>
            </a:endParaRPr>
          </a:p>
          <a:p>
            <a:pPr marL="342900" lvl="0" indent="-323850" algn="l" rtl="0">
              <a:spcBef>
                <a:spcPts val="400"/>
              </a:spcBef>
              <a:spcAft>
                <a:spcPts val="0"/>
              </a:spcAft>
              <a:buClr>
                <a:srgbClr val="000000"/>
              </a:buClr>
              <a:buSzPct val="100000"/>
              <a:buChar char="●"/>
              <a:defRPr sz="1600">
                <a:solidFill>
                  <a:srgbClr val="000000"/>
                </a:solidFill>
                <a:latin typeface="Arial"/>
              </a:defRPr>
            </a:pPr>
            <a:r>
              <a:rPr lang="en" sz="2000" b="1" u="sng" dirty="0">
                <a:solidFill>
                  <a:srgbClr val="000000"/>
                </a:solidFill>
                <a:latin typeface="Arial"/>
              </a:rPr>
              <a:t>Meal Policy Approval Form</a:t>
            </a:r>
            <a:r>
              <a:rPr lang="en" sz="2000" b="1" dirty="0">
                <a:solidFill>
                  <a:srgbClr val="000000"/>
                </a:solidFill>
                <a:latin typeface="Arial"/>
              </a:rPr>
              <a:t> </a:t>
            </a:r>
            <a:r>
              <a:rPr lang="en" sz="2000" dirty="0">
                <a:solidFill>
                  <a:srgbClr val="000000"/>
                </a:solidFill>
                <a:latin typeface="Arial"/>
              </a:rPr>
              <a:t>- Required to ensure that food-related expenses meet USM and UMBC policy standards for business meals, events, or official functions. This form supports transparency and appropriate use of funds.</a:t>
            </a:r>
            <a:endParaRPr sz="2000" dirty="0">
              <a:solidFill>
                <a:srgbClr val="000000"/>
              </a:solidFill>
            </a:endParaRPr>
          </a:p>
          <a:p>
            <a:pPr marL="342900" lvl="0" indent="0" algn="l" rtl="0">
              <a:spcBef>
                <a:spcPts val="400"/>
              </a:spcBef>
              <a:spcAft>
                <a:spcPts val="0"/>
              </a:spcAft>
              <a:buNone/>
              <a:defRPr sz="1600">
                <a:solidFill>
                  <a:srgbClr val="000000"/>
                </a:solidFill>
                <a:latin typeface="Arial"/>
              </a:defRPr>
            </a:pPr>
            <a:endParaRPr sz="2000" dirty="0">
              <a:solidFill>
                <a:srgbClr val="000000"/>
              </a:solidFill>
            </a:endParaRPr>
          </a:p>
          <a:p>
            <a:pPr marL="342900" lvl="0" indent="-323850" algn="l" rtl="0">
              <a:spcBef>
                <a:spcPts val="400"/>
              </a:spcBef>
              <a:spcAft>
                <a:spcPts val="0"/>
              </a:spcAft>
              <a:buClr>
                <a:srgbClr val="000000"/>
              </a:buClr>
              <a:buSzPct val="100000"/>
              <a:buChar char="●"/>
              <a:defRPr sz="1600">
                <a:solidFill>
                  <a:srgbClr val="000000"/>
                </a:solidFill>
                <a:latin typeface="Arial"/>
              </a:defRPr>
            </a:pPr>
            <a:r>
              <a:rPr lang="en" sz="2000" b="1" u="sng" dirty="0">
                <a:solidFill>
                  <a:srgbClr val="000000"/>
                </a:solidFill>
                <a:latin typeface="Arial"/>
              </a:rPr>
              <a:t>Export Control Review/Compliance</a:t>
            </a:r>
            <a:r>
              <a:rPr lang="en" sz="2000" b="1" dirty="0">
                <a:solidFill>
                  <a:srgbClr val="000000"/>
                </a:solidFill>
                <a:latin typeface="Arial"/>
              </a:rPr>
              <a:t> </a:t>
            </a:r>
            <a:r>
              <a:rPr lang="en" sz="2000" dirty="0">
                <a:solidFill>
                  <a:srgbClr val="000000"/>
                </a:solidFill>
                <a:latin typeface="Arial"/>
              </a:rPr>
              <a:t>- Ensures that purchases, especially of software, equipment, or research materials - comply with federal export control laws and university policy. This is critical for protecting national security interests and institutional research integrity. (Note: requests can be sent to </a:t>
            </a:r>
            <a:r>
              <a:rPr lang="en" sz="2000" u="sng" dirty="0">
                <a:solidFill>
                  <a:srgbClr val="000000"/>
                </a:solidFill>
                <a:latin typeface="Arial"/>
                <a:hlinkClick r:id="rId3">
                  <a:extLst>
                    <a:ext uri="{A12FA001-AC4F-418D-AE19-62706E023703}">
                      <ahyp:hlinkClr xmlns:ahyp="http://schemas.microsoft.com/office/drawing/2018/hyperlinkcolor" val="tx"/>
                    </a:ext>
                  </a:extLst>
                </a:hlinkClick>
              </a:rPr>
              <a:t>compliance@umbc.edu</a:t>
            </a:r>
            <a:r>
              <a:rPr lang="en" sz="2000" dirty="0">
                <a:solidFill>
                  <a:srgbClr val="000000"/>
                </a:solidFill>
                <a:latin typeface="Arial"/>
              </a:rPr>
              <a:t>)</a:t>
            </a:r>
            <a:endParaRPr dirty="0">
              <a:solidFill>
                <a:srgbClr val="000000"/>
              </a:solidFill>
            </a:endParaRPr>
          </a:p>
        </p:txBody>
      </p:sp>
      <p:sp>
        <p:nvSpPr>
          <p:cNvPr id="421" name="Rectangle 420"/>
          <p:cNvSpPr/>
          <p:nvPr/>
        </p:nvSpPr>
        <p:spPr>
          <a:xfrm>
            <a:off x="54864" y="54864"/>
            <a:ext cx="9034272" cy="4737508"/>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2" name="Rectangle 421"/>
          <p:cNvSpPr/>
          <p:nvPr/>
        </p:nvSpPr>
        <p:spPr>
          <a:xfrm>
            <a:off x="54864" y="4832604"/>
            <a:ext cx="9034272" cy="310896"/>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4" name="Rectangle 423"/>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5" name="TextBox 424"/>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42</a:t>
            </a:r>
          </a:p>
        </p:txBody>
      </p:sp>
      <p:sp>
        <p:nvSpPr>
          <p:cNvPr id="426" name="Rectangle 425"/>
          <p:cNvSpPr/>
          <p:nvPr/>
        </p:nvSpPr>
        <p:spPr>
          <a:xfrm>
            <a:off x="502920" y="109980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21"/>
        <p:cNvGrpSpPr/>
        <p:nvPr/>
      </p:nvGrpSpPr>
      <p:grpSpPr>
        <a:xfrm>
          <a:off x="0" y="0"/>
          <a:ext cx="0" cy="0"/>
          <a:chOff x="0" y="0"/>
          <a:chExt cx="0" cy="0"/>
        </a:xfrm>
      </p:grpSpPr>
      <p:sp>
        <p:nvSpPr>
          <p:cNvPr id="422" name="Google Shape;422;p58"/>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defRPr sz="2800" b="1">
                <a:solidFill>
                  <a:srgbClr val="F6B500"/>
                </a:solidFill>
                <a:latin typeface="Arial"/>
              </a:defRPr>
            </a:pPr>
            <a:r>
              <a:rPr lang="en" sz="2600" b="1">
                <a:solidFill>
                  <a:srgbClr val="F6B500"/>
                </a:solidFill>
                <a:latin typeface="Arial"/>
              </a:rPr>
              <a:t>Compliance Approval and Forms</a:t>
            </a:r>
            <a:endParaRPr/>
          </a:p>
        </p:txBody>
      </p:sp>
      <p:sp>
        <p:nvSpPr>
          <p:cNvPr id="423" name="Google Shape;423;p58"/>
          <p:cNvSpPr txBox="1">
            <a:spLocks noGrp="1"/>
          </p:cNvSpPr>
          <p:nvPr>
            <p:ph type="body" idx="1"/>
          </p:nvPr>
        </p:nvSpPr>
        <p:spPr>
          <a:xfrm>
            <a:off x="411480" y="1200122"/>
            <a:ext cx="8229600" cy="3737400"/>
          </a:xfrm>
          <a:prstGeom prst="rect">
            <a:avLst/>
          </a:prstGeom>
          <a:noFill/>
          <a:ln>
            <a:noFill/>
          </a:ln>
        </p:spPr>
        <p:txBody>
          <a:bodyPr spcFirstLastPara="1" wrap="square" lIns="91425" tIns="45700" rIns="91425" bIns="45700" anchor="t" anchorCtr="0">
            <a:normAutofit fontScale="92500" lnSpcReduction="10000"/>
          </a:bodyPr>
          <a:lstStyle/>
          <a:p>
            <a:pPr marL="457200" lvl="0" indent="-355600" algn="l" rtl="0">
              <a:spcBef>
                <a:spcPts val="400"/>
              </a:spcBef>
              <a:spcAft>
                <a:spcPts val="0"/>
              </a:spcAft>
              <a:buClr>
                <a:srgbClr val="000000"/>
              </a:buClr>
              <a:buSzPts val="2000"/>
              <a:buChar char="●"/>
              <a:defRPr sz="1600">
                <a:solidFill>
                  <a:srgbClr val="000000"/>
                </a:solidFill>
                <a:latin typeface="Arial"/>
              </a:defRPr>
            </a:pPr>
            <a:r>
              <a:rPr lang="en" sz="2000" u="sng" dirty="0">
                <a:solidFill>
                  <a:srgbClr val="000000"/>
                </a:solidFill>
                <a:latin typeface="Arial"/>
              </a:rPr>
              <a:t>Software/Cloud Services</a:t>
            </a:r>
            <a:r>
              <a:rPr lang="en" sz="2000" dirty="0">
                <a:solidFill>
                  <a:srgbClr val="000000"/>
                </a:solidFill>
                <a:latin typeface="Arial"/>
              </a:rPr>
              <a:t> - Ensures that use of software and cloud services meet campus IT standards, cybersecurity protocols, data privacy requirements, and accessibility compliance (e.g., Section 508). This helps reduce duplication, risk, and inefficiency. Approval process is done through PAW.</a:t>
            </a:r>
            <a:endParaRPr dirty="0">
              <a:solidFill>
                <a:srgbClr val="000000"/>
              </a:solidFill>
            </a:endParaRPr>
          </a:p>
          <a:p>
            <a:pPr marL="342900" lvl="0" indent="-215900" algn="l" rtl="0">
              <a:spcBef>
                <a:spcPts val="400"/>
              </a:spcBef>
              <a:spcAft>
                <a:spcPts val="0"/>
              </a:spcAft>
              <a:buClr>
                <a:schemeClr val="dk1"/>
              </a:buClr>
              <a:buSzPts val="2000"/>
              <a:buNone/>
              <a:defRPr sz="1600">
                <a:solidFill>
                  <a:srgbClr val="000000"/>
                </a:solidFill>
                <a:latin typeface="Arial"/>
              </a:defRPr>
            </a:pPr>
            <a:endParaRPr sz="2000" dirty="0">
              <a:solidFill>
                <a:srgbClr val="000000"/>
              </a:solidFill>
            </a:endParaRPr>
          </a:p>
          <a:p>
            <a:pPr marL="457200" lvl="0" indent="-355600" algn="l" rtl="0">
              <a:spcBef>
                <a:spcPts val="400"/>
              </a:spcBef>
              <a:spcAft>
                <a:spcPts val="0"/>
              </a:spcAft>
              <a:buClr>
                <a:srgbClr val="000000"/>
              </a:buClr>
              <a:buSzPts val="2000"/>
              <a:buChar char="●"/>
              <a:defRPr sz="1600">
                <a:solidFill>
                  <a:srgbClr val="000000"/>
                </a:solidFill>
                <a:latin typeface="Arial"/>
              </a:defRPr>
            </a:pPr>
            <a:r>
              <a:rPr lang="en" sz="2000" u="sng" dirty="0">
                <a:solidFill>
                  <a:srgbClr val="000000"/>
                </a:solidFill>
                <a:latin typeface="Arial"/>
              </a:rPr>
              <a:t>MCE Waiver for furniture purchases</a:t>
            </a:r>
            <a:r>
              <a:rPr lang="en" sz="2000" dirty="0">
                <a:solidFill>
                  <a:srgbClr val="000000"/>
                </a:solidFill>
                <a:latin typeface="Arial"/>
              </a:rPr>
              <a:t> - Required to justify furniture purchases from non-MCE suppliers, ensuring compliance with State of Maryland regulations and proper exception approval. (Note: Instructions and can be found at: </a:t>
            </a:r>
            <a:r>
              <a:rPr lang="en" sz="2000" u="sng" dirty="0">
                <a:solidFill>
                  <a:srgbClr val="000000"/>
                </a:solidFill>
                <a:latin typeface="Arial"/>
                <a:hlinkClick r:id="rId3">
                  <a:extLst>
                    <a:ext uri="{A12FA001-AC4F-418D-AE19-62706E023703}">
                      <ahyp:hlinkClr xmlns:ahyp="http://schemas.microsoft.com/office/drawing/2018/hyperlinkcolor" val="tx"/>
                    </a:ext>
                  </a:extLst>
                </a:hlinkClick>
              </a:rPr>
              <a:t>https://procurement.umbc.edu/infoforumbcstaff/</a:t>
            </a:r>
            <a:r>
              <a:rPr lang="en" sz="2000" dirty="0">
                <a:solidFill>
                  <a:srgbClr val="000000"/>
                </a:solidFill>
                <a:latin typeface="Arial"/>
              </a:rPr>
              <a:t> )</a:t>
            </a:r>
            <a:endParaRPr dirty="0">
              <a:solidFill>
                <a:srgbClr val="000000"/>
              </a:solidFill>
            </a:endParaRPr>
          </a:p>
        </p:txBody>
      </p:sp>
      <p:sp>
        <p:nvSpPr>
          <p:cNvPr id="427" name="Rectangle 426"/>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8" name="Rectangle 427"/>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0" name="Rectangle 429"/>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1" name="TextBox 430"/>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43</a:t>
            </a:r>
          </a:p>
        </p:txBody>
      </p:sp>
      <p:sp>
        <p:nvSpPr>
          <p:cNvPr id="432" name="Rectangle 431"/>
          <p:cNvSpPr/>
          <p:nvPr/>
        </p:nvSpPr>
        <p:spPr>
          <a:xfrm>
            <a:off x="502920" y="109980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2">
          <a:extLst>
            <a:ext uri="{FF2B5EF4-FFF2-40B4-BE49-F238E27FC236}">
              <a16:creationId xmlns:a16="http://schemas.microsoft.com/office/drawing/2014/main" id="{11A2974C-019E-D19E-7CC9-D20363380C13}"/>
            </a:ext>
          </a:extLst>
        </p:cNvPr>
        <p:cNvGrpSpPr/>
        <p:nvPr/>
      </p:nvGrpSpPr>
      <p:grpSpPr>
        <a:xfrm>
          <a:off x="0" y="0"/>
          <a:ext cx="0" cy="0"/>
          <a:chOff x="0" y="0"/>
          <a:chExt cx="0" cy="0"/>
        </a:xfrm>
      </p:grpSpPr>
      <p:sp>
        <p:nvSpPr>
          <p:cNvPr id="403" name="Google Shape;403;p55">
            <a:extLst>
              <a:ext uri="{FF2B5EF4-FFF2-40B4-BE49-F238E27FC236}">
                <a16:creationId xmlns:a16="http://schemas.microsoft.com/office/drawing/2014/main" id="{E99CEE64-3F69-7588-149D-7ACA0F720408}"/>
              </a:ext>
            </a:extLst>
          </p:cNvPr>
          <p:cNvSpPr txBox="1">
            <a:spLocks noGrp="1"/>
          </p:cNvSpPr>
          <p:nvPr>
            <p:ph type="title"/>
          </p:nvPr>
        </p:nvSpPr>
        <p:spPr>
          <a:xfrm>
            <a:off x="457200" y="205978"/>
            <a:ext cx="8229600" cy="396695"/>
          </a:xfrm>
          <a:prstGeom prst="rect">
            <a:avLst/>
          </a:prstGeom>
        </p:spPr>
        <p:txBody>
          <a:bodyPr spcFirstLastPara="1" wrap="square" lIns="91425" tIns="45700" rIns="91425" bIns="45700" anchor="ctr" anchorCtr="0">
            <a:normAutofit fontScale="90000"/>
          </a:bodyPr>
          <a:lstStyle/>
          <a:p>
            <a:pPr lvl="0">
              <a:defRPr sz="2800" b="1">
                <a:solidFill>
                  <a:srgbClr val="F6B500"/>
                </a:solidFill>
                <a:latin typeface="Arial"/>
              </a:defRPr>
            </a:pPr>
            <a:r>
              <a:rPr lang="en-US" b="1" dirty="0">
                <a:solidFill>
                  <a:srgbClr val="F6B500"/>
                </a:solidFill>
                <a:latin typeface="Arial"/>
              </a:rPr>
              <a:t>💡 Did You Know</a:t>
            </a:r>
            <a:endParaRPr dirty="0"/>
          </a:p>
        </p:txBody>
      </p:sp>
      <p:sp>
        <p:nvSpPr>
          <p:cNvPr id="404" name="Google Shape;404;p55">
            <a:extLst>
              <a:ext uri="{FF2B5EF4-FFF2-40B4-BE49-F238E27FC236}">
                <a16:creationId xmlns:a16="http://schemas.microsoft.com/office/drawing/2014/main" id="{82366F13-5ECE-02E2-2486-26F6C36BC2E2}"/>
              </a:ext>
            </a:extLst>
          </p:cNvPr>
          <p:cNvSpPr txBox="1">
            <a:spLocks noGrp="1"/>
          </p:cNvSpPr>
          <p:nvPr>
            <p:ph type="body" idx="1"/>
          </p:nvPr>
        </p:nvSpPr>
        <p:spPr>
          <a:xfrm>
            <a:off x="457200" y="917413"/>
            <a:ext cx="8229600" cy="3600450"/>
          </a:xfrm>
          <a:prstGeom prst="rect">
            <a:avLst/>
          </a:prstGeom>
        </p:spPr>
        <p:txBody>
          <a:bodyPr spcFirstLastPara="1" wrap="square" lIns="91425" tIns="45700" rIns="91425" bIns="45700" anchor="t" anchorCtr="0">
            <a:normAutofit/>
          </a:bodyPr>
          <a:lstStyle/>
          <a:p>
            <a:pPr marL="12700" indent="0">
              <a:spcBef>
                <a:spcPts val="900"/>
              </a:spcBef>
              <a:buNone/>
              <a:defRPr sz="1600">
                <a:solidFill>
                  <a:srgbClr val="000000"/>
                </a:solidFill>
                <a:latin typeface="Arial"/>
              </a:defRPr>
            </a:pPr>
            <a:endParaRPr sz="2600" dirty="0">
              <a:solidFill>
                <a:srgbClr val="000000"/>
              </a:solidFill>
              <a:latin typeface="Arial"/>
              <a:ea typeface="Arial"/>
              <a:cs typeface="Arial"/>
              <a:sym typeface="Arial"/>
            </a:endParaRPr>
          </a:p>
          <a:p>
            <a:pPr marL="0" lvl="0" indent="0" algn="l" rtl="0">
              <a:spcBef>
                <a:spcPts val="360"/>
              </a:spcBef>
              <a:spcAft>
                <a:spcPts val="1200"/>
              </a:spcAft>
              <a:buNone/>
              <a:defRPr sz="1600">
                <a:solidFill>
                  <a:srgbClr val="000000"/>
                </a:solidFill>
                <a:latin typeface="Arial"/>
              </a:defRPr>
            </a:pPr>
            <a:endParaRPr dirty="0">
              <a:latin typeface="Arial"/>
              <a:ea typeface="Arial"/>
              <a:cs typeface="Arial"/>
              <a:sym typeface="Arial"/>
            </a:endParaRPr>
          </a:p>
        </p:txBody>
      </p:sp>
      <p:sp>
        <p:nvSpPr>
          <p:cNvPr id="408" name="Rectangle 407">
            <a:extLst>
              <a:ext uri="{FF2B5EF4-FFF2-40B4-BE49-F238E27FC236}">
                <a16:creationId xmlns:a16="http://schemas.microsoft.com/office/drawing/2014/main" id="{C9439EFD-8584-000A-FD6B-22EE5F6674B1}"/>
              </a:ext>
            </a:extLst>
          </p:cNvPr>
          <p:cNvSpPr/>
          <p:nvPr/>
        </p:nvSpPr>
        <p:spPr>
          <a:xfrm>
            <a:off x="54864" y="109728"/>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9" name="Rectangle 408">
            <a:extLst>
              <a:ext uri="{FF2B5EF4-FFF2-40B4-BE49-F238E27FC236}">
                <a16:creationId xmlns:a16="http://schemas.microsoft.com/office/drawing/2014/main" id="{131EE9AA-5A02-3D58-0390-75B04F841CD5}"/>
              </a:ext>
            </a:extLst>
          </p:cNvPr>
          <p:cNvSpPr/>
          <p:nvPr/>
        </p:nvSpPr>
        <p:spPr>
          <a:xfrm>
            <a:off x="54864" y="4860036"/>
            <a:ext cx="9034272" cy="22860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1" name="Rectangle 410">
            <a:extLst>
              <a:ext uri="{FF2B5EF4-FFF2-40B4-BE49-F238E27FC236}">
                <a16:creationId xmlns:a16="http://schemas.microsoft.com/office/drawing/2014/main" id="{440A8316-55A9-1E7D-F222-6B4FDF5BDB95}"/>
              </a:ext>
            </a:extLst>
          </p:cNvPr>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2" name="TextBox 411">
            <a:extLst>
              <a:ext uri="{FF2B5EF4-FFF2-40B4-BE49-F238E27FC236}">
                <a16:creationId xmlns:a16="http://schemas.microsoft.com/office/drawing/2014/main" id="{F911A77C-A49D-B3CD-91EB-3DBC79D8924D}"/>
              </a:ext>
            </a:extLst>
          </p:cNvPr>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39</a:t>
            </a:r>
          </a:p>
        </p:txBody>
      </p:sp>
      <p:sp>
        <p:nvSpPr>
          <p:cNvPr id="413" name="Rectangle 412">
            <a:extLst>
              <a:ext uri="{FF2B5EF4-FFF2-40B4-BE49-F238E27FC236}">
                <a16:creationId xmlns:a16="http://schemas.microsoft.com/office/drawing/2014/main" id="{E437D537-91A4-DF96-4D96-2C2458652115}"/>
              </a:ext>
            </a:extLst>
          </p:cNvPr>
          <p:cNvSpPr/>
          <p:nvPr/>
        </p:nvSpPr>
        <p:spPr>
          <a:xfrm>
            <a:off x="457200" y="730927"/>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E11A6C06-4D72-D1D7-A367-1C0287E8A26A}"/>
              </a:ext>
            </a:extLst>
          </p:cNvPr>
          <p:cNvSpPr txBox="1"/>
          <p:nvPr/>
        </p:nvSpPr>
        <p:spPr>
          <a:xfrm>
            <a:off x="548641" y="991030"/>
            <a:ext cx="8138159" cy="2923877"/>
          </a:xfrm>
          <a:prstGeom prst="rect">
            <a:avLst/>
          </a:prstGeom>
          <a:noFill/>
        </p:spPr>
        <p:txBody>
          <a:bodyPr wrap="square">
            <a:spAutoFit/>
          </a:bodyPr>
          <a:lstStyle/>
          <a:p>
            <a:endParaRPr lang="en-US" b="1" dirty="0"/>
          </a:p>
          <a:p>
            <a:r>
              <a:rPr lang="en-US" sz="1600" b="1" dirty="0"/>
              <a:t>The word “procure” has been around for centuries.</a:t>
            </a:r>
            <a:r>
              <a:rPr lang="en-US" sz="1600" dirty="0"/>
              <a:t> 📜</a:t>
            </a:r>
            <a:br>
              <a:rPr lang="en-US" sz="1600" dirty="0"/>
            </a:br>
            <a:r>
              <a:rPr lang="en-US" sz="1600" dirty="0"/>
              <a:t>It comes through Middle English and Old French from the Latin </a:t>
            </a:r>
            <a:r>
              <a:rPr lang="en-US" sz="1600" i="1" dirty="0" err="1"/>
              <a:t>procurare</a:t>
            </a:r>
            <a:r>
              <a:rPr lang="en-US" sz="1600" dirty="0"/>
              <a:t>, meaning roughly </a:t>
            </a:r>
            <a:r>
              <a:rPr lang="en-US" sz="1600" b="1" dirty="0"/>
              <a:t>“to take care of” or “manage.”</a:t>
            </a:r>
            <a:r>
              <a:rPr lang="en-US" sz="1600" dirty="0"/>
              <a:t> So, procurement has always been about more than simply buying something.</a:t>
            </a:r>
          </a:p>
          <a:p>
            <a:endParaRPr lang="en-US" sz="1600" dirty="0"/>
          </a:p>
          <a:p>
            <a:r>
              <a:rPr lang="en-US" sz="1600" dirty="0"/>
              <a:t>Organized procurement can be traced back thousands of years. Ancient governments and armies needed formal systems to acquire food, weapons, building materials, and other supplies.</a:t>
            </a:r>
          </a:p>
          <a:p>
            <a:endParaRPr lang="en-US" dirty="0"/>
          </a:p>
          <a:p>
            <a:endParaRPr lang="en-US" dirty="0"/>
          </a:p>
          <a:p>
            <a:endParaRPr lang="en-US" dirty="0"/>
          </a:p>
        </p:txBody>
      </p:sp>
    </p:spTree>
    <p:extLst>
      <p:ext uri="{BB962C8B-B14F-4D97-AF65-F5344CB8AC3E}">
        <p14:creationId xmlns:p14="http://schemas.microsoft.com/office/powerpoint/2010/main" val="24586232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28"/>
        <p:cNvGrpSpPr/>
        <p:nvPr/>
      </p:nvGrpSpPr>
      <p:grpSpPr>
        <a:xfrm>
          <a:off x="0" y="0"/>
          <a:ext cx="0" cy="0"/>
          <a:chOff x="0" y="0"/>
          <a:chExt cx="0" cy="0"/>
        </a:xfrm>
      </p:grpSpPr>
      <p:sp>
        <p:nvSpPr>
          <p:cNvPr id="429" name="Google Shape;429;p59"/>
          <p:cNvSpPr txBox="1">
            <a:spLocks noGrp="1"/>
          </p:cNvSpPr>
          <p:nvPr>
            <p:ph type="title"/>
          </p:nvPr>
        </p:nvSpPr>
        <p:spPr>
          <a:xfrm>
            <a:off x="457200" y="205978"/>
            <a:ext cx="8229600" cy="504314"/>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ct val="157142"/>
              <a:buFont typeface="Calibri"/>
              <a:buNone/>
              <a:defRPr sz="2800" b="1">
                <a:solidFill>
                  <a:srgbClr val="F6B500"/>
                </a:solidFill>
                <a:latin typeface="Arial"/>
              </a:defRPr>
            </a:pPr>
            <a:r>
              <a:rPr lang="en" sz="2600" b="1">
                <a:solidFill>
                  <a:srgbClr val="F6B500"/>
                </a:solidFill>
                <a:latin typeface="Arial"/>
              </a:rPr>
              <a:t>Compliance and Ethics</a:t>
            </a:r>
            <a:endParaRPr/>
          </a:p>
        </p:txBody>
      </p:sp>
      <p:sp>
        <p:nvSpPr>
          <p:cNvPr id="430" name="Google Shape;430;p59"/>
          <p:cNvSpPr txBox="1">
            <a:spLocks noGrp="1"/>
          </p:cNvSpPr>
          <p:nvPr>
            <p:ph type="body" idx="1"/>
          </p:nvPr>
        </p:nvSpPr>
        <p:spPr>
          <a:xfrm>
            <a:off x="457200" y="906236"/>
            <a:ext cx="8229600" cy="4090307"/>
          </a:xfrm>
          <a:prstGeom prst="rect">
            <a:avLst/>
          </a:prstGeom>
          <a:noFill/>
          <a:ln>
            <a:noFill/>
          </a:ln>
        </p:spPr>
        <p:txBody>
          <a:bodyPr spcFirstLastPara="1" wrap="square" lIns="91425" tIns="45700" rIns="91425" bIns="45700" anchor="t" anchorCtr="0">
            <a:normAutofit fontScale="85000" lnSpcReduction="20000"/>
          </a:bodyPr>
          <a:lstStyle/>
          <a:p>
            <a:pPr marL="342900" lvl="0" indent="-320040" algn="l" rtl="0">
              <a:spcBef>
                <a:spcPts val="0"/>
              </a:spcBef>
              <a:spcAft>
                <a:spcPts val="0"/>
              </a:spcAft>
              <a:buClr>
                <a:srgbClr val="000000"/>
              </a:buClr>
              <a:buSzPct val="100000"/>
              <a:buChar char="●"/>
              <a:defRPr sz="1600">
                <a:solidFill>
                  <a:srgbClr val="000000"/>
                </a:solidFill>
                <a:latin typeface="Arial"/>
              </a:defRPr>
            </a:pPr>
            <a:r>
              <a:rPr lang="en" sz="2400" dirty="0">
                <a:solidFill>
                  <a:srgbClr val="000000"/>
                </a:solidFill>
                <a:latin typeface="Arial"/>
              </a:rPr>
              <a:t>Conflict of Interest:</a:t>
            </a:r>
            <a:endParaRPr dirty="0">
              <a:solidFill>
                <a:srgbClr val="000000"/>
              </a:solidFill>
            </a:endParaRPr>
          </a:p>
          <a:p>
            <a:pPr marL="342900" lvl="0" indent="0" algn="l" rtl="0">
              <a:spcBef>
                <a:spcPts val="480"/>
              </a:spcBef>
              <a:spcAft>
                <a:spcPts val="0"/>
              </a:spcAft>
              <a:buNone/>
              <a:defRPr sz="1600">
                <a:solidFill>
                  <a:srgbClr val="000000"/>
                </a:solidFill>
                <a:latin typeface="Arial"/>
              </a:defRPr>
            </a:pPr>
            <a:r>
              <a:rPr lang="en" sz="1700" dirty="0">
                <a:solidFill>
                  <a:srgbClr val="000000"/>
                </a:solidFill>
                <a:latin typeface="Arial"/>
              </a:rPr>
              <a:t>All individuals involved in the procurement process must disclose actual, perceived, or potential conflicts of interest. This includes personal, financial, or professional relationships with suppliers or their representatives that could influence, or appear to influence, 	decision-making. Disclosures must be made prior to participating in any procurement activity to ensure transparency and maintain public trust.</a:t>
            </a:r>
            <a:endParaRPr sz="1700" dirty="0">
              <a:solidFill>
                <a:srgbClr val="000000"/>
              </a:solidFill>
            </a:endParaRPr>
          </a:p>
          <a:p>
            <a:pPr marL="457200" lvl="0" indent="0" algn="l" rtl="0">
              <a:spcBef>
                <a:spcPts val="480"/>
              </a:spcBef>
              <a:spcAft>
                <a:spcPts val="0"/>
              </a:spcAft>
              <a:buNone/>
              <a:defRPr sz="1600">
                <a:solidFill>
                  <a:srgbClr val="000000"/>
                </a:solidFill>
                <a:latin typeface="Arial"/>
              </a:defRPr>
            </a:pPr>
            <a:endParaRPr sz="1700" dirty="0">
              <a:solidFill>
                <a:srgbClr val="000000"/>
              </a:solidFill>
            </a:endParaRPr>
          </a:p>
          <a:p>
            <a:pPr marL="342900" lvl="0" indent="-320040" algn="l" rtl="0">
              <a:spcBef>
                <a:spcPts val="480"/>
              </a:spcBef>
              <a:spcAft>
                <a:spcPts val="0"/>
              </a:spcAft>
              <a:buClr>
                <a:srgbClr val="000000"/>
              </a:buClr>
              <a:buSzPct val="100000"/>
              <a:buChar char="●"/>
              <a:defRPr sz="1600">
                <a:solidFill>
                  <a:srgbClr val="000000"/>
                </a:solidFill>
                <a:latin typeface="Arial"/>
              </a:defRPr>
            </a:pPr>
            <a:r>
              <a:rPr lang="en" sz="2400" dirty="0">
                <a:solidFill>
                  <a:srgbClr val="000000"/>
                </a:solidFill>
                <a:latin typeface="Arial"/>
              </a:rPr>
              <a:t>Ethical Standards:</a:t>
            </a:r>
            <a:endParaRPr dirty="0">
              <a:solidFill>
                <a:srgbClr val="000000"/>
              </a:solidFill>
            </a:endParaRPr>
          </a:p>
          <a:p>
            <a:pPr marL="342900" lvl="0" indent="0" algn="l" rtl="0">
              <a:spcBef>
                <a:spcPts val="480"/>
              </a:spcBef>
              <a:spcAft>
                <a:spcPts val="0"/>
              </a:spcAft>
              <a:buClr>
                <a:schemeClr val="dk1"/>
              </a:buClr>
              <a:buSzPct val="126315"/>
              <a:buNone/>
              <a:defRPr sz="1600">
                <a:solidFill>
                  <a:srgbClr val="000000"/>
                </a:solidFill>
                <a:latin typeface="Arial"/>
              </a:defRPr>
            </a:pPr>
            <a:r>
              <a:rPr lang="en" sz="1900" dirty="0">
                <a:solidFill>
                  <a:srgbClr val="000000"/>
                </a:solidFill>
                <a:latin typeface="Arial"/>
              </a:rPr>
              <a:t>Avoid favoritism, accepting gifts, or any behavior that could compromise ethical standards.</a:t>
            </a:r>
            <a:endParaRPr sz="1900" dirty="0">
              <a:solidFill>
                <a:srgbClr val="000000"/>
              </a:solidFill>
            </a:endParaRPr>
          </a:p>
          <a:p>
            <a:pPr marL="457200" lvl="0" indent="0" algn="l" rtl="0">
              <a:spcBef>
                <a:spcPts val="480"/>
              </a:spcBef>
              <a:spcAft>
                <a:spcPts val="0"/>
              </a:spcAft>
              <a:buClr>
                <a:schemeClr val="dk1"/>
              </a:buClr>
              <a:buSzPct val="126315"/>
              <a:buNone/>
              <a:defRPr sz="1600">
                <a:solidFill>
                  <a:srgbClr val="000000"/>
                </a:solidFill>
                <a:latin typeface="Arial"/>
              </a:defRPr>
            </a:pPr>
            <a:endParaRPr sz="1900" dirty="0">
              <a:solidFill>
                <a:srgbClr val="000000"/>
              </a:solidFill>
            </a:endParaRPr>
          </a:p>
          <a:p>
            <a:pPr marL="342900" lvl="0" indent="-320040" algn="l" rtl="0">
              <a:spcBef>
                <a:spcPts val="480"/>
              </a:spcBef>
              <a:spcAft>
                <a:spcPts val="0"/>
              </a:spcAft>
              <a:buClr>
                <a:srgbClr val="000000"/>
              </a:buClr>
              <a:buSzPct val="100000"/>
              <a:buChar char="●"/>
              <a:defRPr sz="1600">
                <a:solidFill>
                  <a:srgbClr val="000000"/>
                </a:solidFill>
                <a:latin typeface="Arial"/>
              </a:defRPr>
            </a:pPr>
            <a:r>
              <a:rPr lang="en" sz="2400" dirty="0">
                <a:solidFill>
                  <a:srgbClr val="000000"/>
                </a:solidFill>
                <a:latin typeface="Arial"/>
              </a:rPr>
              <a:t>Record Retention:</a:t>
            </a:r>
            <a:endParaRPr dirty="0">
              <a:solidFill>
                <a:srgbClr val="000000"/>
              </a:solidFill>
            </a:endParaRPr>
          </a:p>
          <a:p>
            <a:pPr marL="342900" lvl="0" indent="0" algn="l" rtl="0">
              <a:spcBef>
                <a:spcPts val="480"/>
              </a:spcBef>
              <a:spcAft>
                <a:spcPts val="1200"/>
              </a:spcAft>
              <a:buClr>
                <a:schemeClr val="dk1"/>
              </a:buClr>
              <a:buSzPct val="141176"/>
              <a:buNone/>
              <a:defRPr sz="1600">
                <a:solidFill>
                  <a:srgbClr val="000000"/>
                </a:solidFill>
                <a:latin typeface="Arial"/>
              </a:defRPr>
            </a:pPr>
            <a:r>
              <a:rPr lang="en" sz="1700" dirty="0">
                <a:solidFill>
                  <a:srgbClr val="000000"/>
                </a:solidFill>
                <a:latin typeface="Arial"/>
              </a:rPr>
              <a:t>Maintain all procurement-related documentation in accordance with USM and UMBC record retention policies. Such as invoices, packing slips, and contractor performance notes.</a:t>
            </a:r>
            <a:endParaRPr sz="1700" dirty="0">
              <a:solidFill>
                <a:srgbClr val="000000"/>
              </a:solidFill>
            </a:endParaRPr>
          </a:p>
        </p:txBody>
      </p:sp>
      <p:sp>
        <p:nvSpPr>
          <p:cNvPr id="434" name="Rectangle 433"/>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5" name="Rectangle 434"/>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7" name="Rectangle 436"/>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8" name="TextBox 437"/>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44</a:t>
            </a:r>
          </a:p>
        </p:txBody>
      </p:sp>
      <p:sp>
        <p:nvSpPr>
          <p:cNvPr id="439" name="Rectangle 438"/>
          <p:cNvSpPr/>
          <p:nvPr/>
        </p:nvSpPr>
        <p:spPr>
          <a:xfrm>
            <a:off x="502920" y="777240"/>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96"/>
        <p:cNvGrpSpPr/>
        <p:nvPr/>
      </p:nvGrpSpPr>
      <p:grpSpPr>
        <a:xfrm>
          <a:off x="0" y="0"/>
          <a:ext cx="0" cy="0"/>
          <a:chOff x="0" y="0"/>
          <a:chExt cx="0" cy="0"/>
        </a:xfrm>
      </p:grpSpPr>
      <p:sp>
        <p:nvSpPr>
          <p:cNvPr id="397" name="Google Shape;397;p54"/>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defRPr sz="2800" b="1">
                <a:solidFill>
                  <a:srgbClr val="F6B500"/>
                </a:solidFill>
                <a:latin typeface="Arial"/>
              </a:defRPr>
            </a:pPr>
            <a:r>
              <a:rPr lang="en" sz="2600" b="1">
                <a:solidFill>
                  <a:srgbClr val="F6B500"/>
                </a:solidFill>
                <a:latin typeface="Arial"/>
              </a:rPr>
              <a:t>Lessons Learned from Audit</a:t>
            </a:r>
            <a:endParaRPr/>
          </a:p>
        </p:txBody>
      </p:sp>
      <p:sp>
        <p:nvSpPr>
          <p:cNvPr id="398" name="Google Shape;398;p54"/>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fontScale="85000" lnSpcReduction="10000"/>
          </a:bodyPr>
          <a:lstStyle/>
          <a:p>
            <a:pPr marL="342900" lvl="0" indent="-333375" algn="l" rtl="0">
              <a:lnSpc>
                <a:spcPct val="100000"/>
              </a:lnSpc>
              <a:spcBef>
                <a:spcPts val="0"/>
              </a:spcBef>
              <a:spcAft>
                <a:spcPts val="0"/>
              </a:spcAft>
              <a:buClr>
                <a:srgbClr val="000000"/>
              </a:buClr>
              <a:buSzPct val="100000"/>
              <a:buFont typeface="Arial"/>
              <a:buChar char="●"/>
              <a:defRPr sz="1600">
                <a:solidFill>
                  <a:srgbClr val="000000"/>
                </a:solidFill>
                <a:latin typeface="Arial"/>
              </a:defRPr>
            </a:pPr>
            <a:r>
              <a:rPr lang="en" sz="2000" b="1" u="sng" dirty="0">
                <a:solidFill>
                  <a:srgbClr val="000000"/>
                </a:solidFill>
                <a:latin typeface="Arial"/>
                <a:ea typeface="Arial"/>
                <a:cs typeface="Arial"/>
                <a:sym typeface="Arial"/>
              </a:rPr>
              <a:t>Supplier Compliance</a:t>
            </a:r>
            <a:r>
              <a:rPr lang="en" sz="2000" dirty="0">
                <a:solidFill>
                  <a:srgbClr val="000000"/>
                </a:solidFill>
                <a:latin typeface="Arial"/>
                <a:ea typeface="Arial"/>
                <a:cs typeface="Arial"/>
                <a:sym typeface="Arial"/>
              </a:rPr>
              <a:t>- Ensure that our suppliers are providing all items required per their contract.This includes the work product, goods and services, reports, insurance, bonds, etc. </a:t>
            </a:r>
            <a:endParaRPr sz="2000" dirty="0">
              <a:solidFill>
                <a:srgbClr val="000000"/>
              </a:solidFill>
              <a:latin typeface="Arial"/>
              <a:ea typeface="Arial"/>
              <a:cs typeface="Arial"/>
              <a:sym typeface="Arial"/>
            </a:endParaRPr>
          </a:p>
          <a:p>
            <a:pPr marL="342900" lvl="0" indent="0" algn="l" rtl="0">
              <a:lnSpc>
                <a:spcPct val="100000"/>
              </a:lnSpc>
              <a:spcBef>
                <a:spcPts val="0"/>
              </a:spcBef>
              <a:spcAft>
                <a:spcPts val="0"/>
              </a:spcAft>
              <a:buNone/>
              <a:defRPr sz="1600">
                <a:solidFill>
                  <a:srgbClr val="000000"/>
                </a:solidFill>
                <a:latin typeface="Arial"/>
              </a:defRPr>
            </a:pPr>
            <a:endParaRPr sz="2000" dirty="0">
              <a:solidFill>
                <a:srgbClr val="000000"/>
              </a:solidFill>
              <a:latin typeface="Arial"/>
              <a:ea typeface="Arial"/>
              <a:cs typeface="Arial"/>
              <a:sym typeface="Arial"/>
            </a:endParaRPr>
          </a:p>
          <a:p>
            <a:pPr marL="342900" lvl="0" indent="-333375" algn="l" rtl="0">
              <a:lnSpc>
                <a:spcPct val="100000"/>
              </a:lnSpc>
              <a:spcBef>
                <a:spcPts val="400"/>
              </a:spcBef>
              <a:spcAft>
                <a:spcPts val="0"/>
              </a:spcAft>
              <a:buClr>
                <a:srgbClr val="000000"/>
              </a:buClr>
              <a:buSzPct val="100000"/>
              <a:buFont typeface="Arial"/>
              <a:buChar char="●"/>
              <a:defRPr sz="1600">
                <a:solidFill>
                  <a:srgbClr val="000000"/>
                </a:solidFill>
                <a:latin typeface="Arial"/>
              </a:defRPr>
            </a:pPr>
            <a:r>
              <a:rPr lang="en" sz="2000" b="1" u="sng" dirty="0">
                <a:solidFill>
                  <a:srgbClr val="000000"/>
                </a:solidFill>
                <a:latin typeface="Arial"/>
                <a:ea typeface="Arial"/>
                <a:cs typeface="Arial"/>
                <a:sym typeface="Arial"/>
              </a:rPr>
              <a:t>Performance Contract Terms</a:t>
            </a:r>
            <a:r>
              <a:rPr lang="en" sz="2000" b="1" dirty="0">
                <a:solidFill>
                  <a:srgbClr val="000000"/>
                </a:solidFill>
                <a:latin typeface="Arial"/>
                <a:ea typeface="Arial"/>
                <a:cs typeface="Arial"/>
                <a:sym typeface="Arial"/>
              </a:rPr>
              <a:t> </a:t>
            </a:r>
            <a:r>
              <a:rPr lang="en" sz="2000" dirty="0">
                <a:solidFill>
                  <a:srgbClr val="000000"/>
                </a:solidFill>
                <a:latin typeface="Arial"/>
                <a:ea typeface="Arial"/>
                <a:cs typeface="Arial"/>
                <a:sym typeface="Arial"/>
              </a:rPr>
              <a:t>- Contracts with spend goals or activity thresholds must be monitored internally, do not rely on supplier reports. </a:t>
            </a:r>
            <a:endParaRPr sz="2000" dirty="0">
              <a:solidFill>
                <a:srgbClr val="000000"/>
              </a:solidFill>
              <a:latin typeface="Arial"/>
              <a:ea typeface="Arial"/>
              <a:cs typeface="Arial"/>
              <a:sym typeface="Arial"/>
            </a:endParaRPr>
          </a:p>
          <a:p>
            <a:pPr marL="342900" lvl="0" indent="0" algn="l" rtl="0">
              <a:lnSpc>
                <a:spcPct val="100000"/>
              </a:lnSpc>
              <a:spcBef>
                <a:spcPts val="400"/>
              </a:spcBef>
              <a:spcAft>
                <a:spcPts val="0"/>
              </a:spcAft>
              <a:buNone/>
              <a:defRPr sz="1600">
                <a:solidFill>
                  <a:srgbClr val="000000"/>
                </a:solidFill>
                <a:latin typeface="Arial"/>
              </a:defRPr>
            </a:pPr>
            <a:endParaRPr sz="2000" dirty="0">
              <a:solidFill>
                <a:srgbClr val="000000"/>
              </a:solidFill>
              <a:latin typeface="Arial"/>
              <a:ea typeface="Arial"/>
              <a:cs typeface="Arial"/>
              <a:sym typeface="Arial"/>
            </a:endParaRPr>
          </a:p>
          <a:p>
            <a:pPr marL="342900" lvl="0" indent="-333375" algn="l" rtl="0">
              <a:lnSpc>
                <a:spcPct val="100000"/>
              </a:lnSpc>
              <a:spcBef>
                <a:spcPts val="400"/>
              </a:spcBef>
              <a:spcAft>
                <a:spcPts val="0"/>
              </a:spcAft>
              <a:buClr>
                <a:srgbClr val="000000"/>
              </a:buClr>
              <a:buSzPct val="100000"/>
              <a:buFont typeface="Arial"/>
              <a:buChar char="●"/>
              <a:defRPr sz="1600">
                <a:solidFill>
                  <a:srgbClr val="000000"/>
                </a:solidFill>
                <a:latin typeface="Arial"/>
              </a:defRPr>
            </a:pPr>
            <a:r>
              <a:rPr lang="en" sz="2000" b="1" u="sng" dirty="0">
                <a:solidFill>
                  <a:srgbClr val="000000"/>
                </a:solidFill>
                <a:latin typeface="Arial"/>
                <a:ea typeface="Arial"/>
                <a:cs typeface="Arial"/>
                <a:sym typeface="Arial"/>
              </a:rPr>
              <a:t>Document Details</a:t>
            </a:r>
            <a:r>
              <a:rPr lang="en" sz="2000" b="1" dirty="0">
                <a:solidFill>
                  <a:srgbClr val="000000"/>
                </a:solidFill>
                <a:latin typeface="Arial"/>
                <a:ea typeface="Arial"/>
                <a:cs typeface="Arial"/>
                <a:sym typeface="Arial"/>
              </a:rPr>
              <a:t> </a:t>
            </a:r>
            <a:r>
              <a:rPr lang="en" sz="2000" dirty="0">
                <a:solidFill>
                  <a:srgbClr val="000000"/>
                </a:solidFill>
                <a:latin typeface="Arial"/>
                <a:ea typeface="Arial"/>
                <a:cs typeface="Arial"/>
                <a:sym typeface="Arial"/>
              </a:rPr>
              <a:t>- Quotes, proposals, and invoices should have sufficient detail to support the bottom line. Invoices must agree with the contract rates. </a:t>
            </a:r>
          </a:p>
          <a:p>
            <a:pPr marL="9525" lvl="0" indent="0" algn="l" rtl="0">
              <a:lnSpc>
                <a:spcPct val="100000"/>
              </a:lnSpc>
              <a:spcBef>
                <a:spcPts val="400"/>
              </a:spcBef>
              <a:spcAft>
                <a:spcPts val="0"/>
              </a:spcAft>
              <a:buClr>
                <a:srgbClr val="000000"/>
              </a:buClr>
              <a:buSzPct val="100000"/>
              <a:buNone/>
              <a:defRPr sz="1600">
                <a:solidFill>
                  <a:srgbClr val="000000"/>
                </a:solidFill>
                <a:latin typeface="Arial"/>
              </a:defRPr>
            </a:pPr>
            <a:endParaRPr sz="2000" dirty="0">
              <a:solidFill>
                <a:srgbClr val="000000"/>
              </a:solidFill>
              <a:latin typeface="Arial"/>
              <a:ea typeface="Arial"/>
              <a:cs typeface="Arial"/>
              <a:sym typeface="Arial"/>
            </a:endParaRPr>
          </a:p>
          <a:p>
            <a:pPr marL="342900" lvl="0" indent="-333375" algn="l" rtl="0">
              <a:lnSpc>
                <a:spcPct val="100000"/>
              </a:lnSpc>
              <a:spcBef>
                <a:spcPts val="400"/>
              </a:spcBef>
              <a:spcAft>
                <a:spcPts val="0"/>
              </a:spcAft>
              <a:buClr>
                <a:srgbClr val="000000"/>
              </a:buClr>
              <a:buSzPct val="100000"/>
              <a:buFont typeface="Arial"/>
              <a:buChar char="●"/>
              <a:defRPr sz="1600">
                <a:solidFill>
                  <a:srgbClr val="000000"/>
                </a:solidFill>
                <a:latin typeface="Arial"/>
              </a:defRPr>
            </a:pPr>
            <a:r>
              <a:rPr lang="en" sz="2000" b="1" u="sng" dirty="0">
                <a:solidFill>
                  <a:srgbClr val="000000"/>
                </a:solidFill>
                <a:latin typeface="Arial"/>
                <a:ea typeface="Arial"/>
                <a:cs typeface="Arial"/>
                <a:sym typeface="Arial"/>
              </a:rPr>
              <a:t>Signature Authority</a:t>
            </a:r>
            <a:r>
              <a:rPr lang="en" sz="2000" dirty="0">
                <a:solidFill>
                  <a:srgbClr val="000000"/>
                </a:solidFill>
                <a:latin typeface="Arial"/>
                <a:ea typeface="Arial"/>
                <a:cs typeface="Arial"/>
                <a:sym typeface="Arial"/>
              </a:rPr>
              <a:t> - Only Procurement as well as the  Vice President of Adminitration and Finance &amp; Chief Financial Officer can authorize contracts.</a:t>
            </a:r>
            <a:endParaRPr dirty="0"/>
          </a:p>
        </p:txBody>
      </p:sp>
      <p:sp>
        <p:nvSpPr>
          <p:cNvPr id="402" name="Rectangle 401"/>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3" name="Rectangle 402"/>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5" name="Rectangle 404"/>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6" name="TextBox 405"/>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38</a:t>
            </a:r>
          </a:p>
        </p:txBody>
      </p:sp>
      <p:sp>
        <p:nvSpPr>
          <p:cNvPr id="407" name="Rectangle 406"/>
          <p:cNvSpPr/>
          <p:nvPr/>
        </p:nvSpPr>
        <p:spPr>
          <a:xfrm>
            <a:off x="502920" y="1099804"/>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02"/>
        <p:cNvGrpSpPr/>
        <p:nvPr/>
      </p:nvGrpSpPr>
      <p:grpSpPr>
        <a:xfrm>
          <a:off x="0" y="0"/>
          <a:ext cx="0" cy="0"/>
          <a:chOff x="0" y="0"/>
          <a:chExt cx="0" cy="0"/>
        </a:xfrm>
      </p:grpSpPr>
      <p:sp>
        <p:nvSpPr>
          <p:cNvPr id="403" name="Google Shape;403;p55"/>
          <p:cNvSpPr txBox="1">
            <a:spLocks noGrp="1"/>
          </p:cNvSpPr>
          <p:nvPr>
            <p:ph type="title"/>
          </p:nvPr>
        </p:nvSpPr>
        <p:spPr>
          <a:xfrm>
            <a:off x="457200" y="205978"/>
            <a:ext cx="8229600" cy="396695"/>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defRPr sz="2800" b="1">
                <a:solidFill>
                  <a:srgbClr val="F6B500"/>
                </a:solidFill>
                <a:latin typeface="Arial"/>
              </a:defRPr>
            </a:pPr>
            <a:r>
              <a:rPr lang="en" sz="2600" b="1" dirty="0">
                <a:solidFill>
                  <a:srgbClr val="F6B500"/>
                </a:solidFill>
                <a:latin typeface="Arial"/>
              </a:rPr>
              <a:t>Pop Question #4</a:t>
            </a:r>
            <a:endParaRPr dirty="0"/>
          </a:p>
        </p:txBody>
      </p:sp>
      <p:sp>
        <p:nvSpPr>
          <p:cNvPr id="404" name="Google Shape;404;p55"/>
          <p:cNvSpPr txBox="1">
            <a:spLocks noGrp="1"/>
          </p:cNvSpPr>
          <p:nvPr>
            <p:ph type="body" idx="1"/>
          </p:nvPr>
        </p:nvSpPr>
        <p:spPr>
          <a:xfrm>
            <a:off x="457200" y="917413"/>
            <a:ext cx="8229600" cy="3600450"/>
          </a:xfrm>
          <a:prstGeom prst="rect">
            <a:avLst/>
          </a:prstGeom>
        </p:spPr>
        <p:txBody>
          <a:bodyPr spcFirstLastPara="1" wrap="square" lIns="91425" tIns="45700" rIns="91425" bIns="45700" anchor="t" anchorCtr="0">
            <a:normAutofit/>
          </a:bodyPr>
          <a:lstStyle/>
          <a:p>
            <a:pPr marL="12700" indent="0">
              <a:spcBef>
                <a:spcPts val="900"/>
              </a:spcBef>
              <a:buNone/>
              <a:defRPr sz="1600">
                <a:solidFill>
                  <a:srgbClr val="000000"/>
                </a:solidFill>
                <a:latin typeface="Arial"/>
              </a:defRPr>
            </a:pPr>
            <a:endParaRPr sz="2600" dirty="0">
              <a:solidFill>
                <a:srgbClr val="000000"/>
              </a:solidFill>
              <a:latin typeface="Arial"/>
              <a:ea typeface="Arial"/>
              <a:cs typeface="Arial"/>
              <a:sym typeface="Arial"/>
            </a:endParaRPr>
          </a:p>
          <a:p>
            <a:pPr marL="0" lvl="0" indent="0" algn="l" rtl="0">
              <a:spcBef>
                <a:spcPts val="360"/>
              </a:spcBef>
              <a:spcAft>
                <a:spcPts val="1200"/>
              </a:spcAft>
              <a:buNone/>
              <a:defRPr sz="1600">
                <a:solidFill>
                  <a:srgbClr val="000000"/>
                </a:solidFill>
                <a:latin typeface="Arial"/>
              </a:defRPr>
            </a:pPr>
            <a:endParaRPr dirty="0">
              <a:latin typeface="Arial"/>
              <a:ea typeface="Arial"/>
              <a:cs typeface="Arial"/>
              <a:sym typeface="Arial"/>
            </a:endParaRPr>
          </a:p>
        </p:txBody>
      </p:sp>
      <p:sp>
        <p:nvSpPr>
          <p:cNvPr id="408" name="Rectangle 407"/>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9" name="Rectangle 408"/>
          <p:cNvSpPr/>
          <p:nvPr/>
        </p:nvSpPr>
        <p:spPr>
          <a:xfrm>
            <a:off x="54864" y="4860036"/>
            <a:ext cx="9034272" cy="22860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1" name="Rectangle 410"/>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2" name="TextBox 411"/>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39</a:t>
            </a:r>
          </a:p>
        </p:txBody>
      </p:sp>
      <p:sp>
        <p:nvSpPr>
          <p:cNvPr id="413" name="Rectangle 412"/>
          <p:cNvSpPr/>
          <p:nvPr/>
        </p:nvSpPr>
        <p:spPr>
          <a:xfrm>
            <a:off x="457200" y="730927"/>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600FCFD8-90DE-1B8D-0739-1C7A2F41D7D3}"/>
              </a:ext>
            </a:extLst>
          </p:cNvPr>
          <p:cNvSpPr txBox="1"/>
          <p:nvPr/>
        </p:nvSpPr>
        <p:spPr>
          <a:xfrm>
            <a:off x="457199" y="1016122"/>
            <a:ext cx="8138159" cy="1815882"/>
          </a:xfrm>
          <a:prstGeom prst="rect">
            <a:avLst/>
          </a:prstGeom>
          <a:noFill/>
        </p:spPr>
        <p:txBody>
          <a:bodyPr wrap="square">
            <a:spAutoFit/>
          </a:bodyPr>
          <a:lstStyle/>
          <a:p>
            <a:r>
              <a:rPr lang="en-US" dirty="0"/>
              <a:t>A supplier sends your department a contract and says, “Just sign here so we can get started.” What should you do?</a:t>
            </a:r>
          </a:p>
          <a:p>
            <a:endParaRPr lang="en-US" dirty="0"/>
          </a:p>
          <a:p>
            <a:endParaRPr lang="en-US" dirty="0"/>
          </a:p>
          <a:p>
            <a:r>
              <a:rPr lang="en-US" dirty="0"/>
              <a:t>A. Sign it if the purchase is within your department's budget</a:t>
            </a:r>
            <a:br>
              <a:rPr lang="en-US" dirty="0"/>
            </a:br>
            <a:r>
              <a:rPr lang="en-US" dirty="0"/>
              <a:t>B. Have your department head sign it</a:t>
            </a:r>
            <a:br>
              <a:rPr lang="en-US" dirty="0"/>
            </a:br>
            <a:r>
              <a:rPr lang="en-US" dirty="0"/>
              <a:t>C. Send it to Procurement for review and execution by an authorized University official </a:t>
            </a:r>
            <a:br>
              <a:rPr lang="en-US" dirty="0"/>
            </a:br>
            <a:r>
              <a:rPr lang="en-US" dirty="0"/>
              <a:t>D. Sign it if the supplier's terms look reasonable</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2">
          <a:extLst>
            <a:ext uri="{FF2B5EF4-FFF2-40B4-BE49-F238E27FC236}">
              <a16:creationId xmlns:a16="http://schemas.microsoft.com/office/drawing/2014/main" id="{86D8A5BF-149A-F186-90C6-51E6393CE88E}"/>
            </a:ext>
          </a:extLst>
        </p:cNvPr>
        <p:cNvGrpSpPr/>
        <p:nvPr/>
      </p:nvGrpSpPr>
      <p:grpSpPr>
        <a:xfrm>
          <a:off x="0" y="0"/>
          <a:ext cx="0" cy="0"/>
          <a:chOff x="0" y="0"/>
          <a:chExt cx="0" cy="0"/>
        </a:xfrm>
      </p:grpSpPr>
      <p:sp>
        <p:nvSpPr>
          <p:cNvPr id="403" name="Google Shape;403;p55">
            <a:extLst>
              <a:ext uri="{FF2B5EF4-FFF2-40B4-BE49-F238E27FC236}">
                <a16:creationId xmlns:a16="http://schemas.microsoft.com/office/drawing/2014/main" id="{759F0D43-CADB-A9C2-9800-47E1E76D9D87}"/>
              </a:ext>
            </a:extLst>
          </p:cNvPr>
          <p:cNvSpPr txBox="1">
            <a:spLocks noGrp="1"/>
          </p:cNvSpPr>
          <p:nvPr>
            <p:ph type="title"/>
          </p:nvPr>
        </p:nvSpPr>
        <p:spPr>
          <a:xfrm>
            <a:off x="457200" y="205978"/>
            <a:ext cx="8229600" cy="396695"/>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defRPr sz="2800" b="1">
                <a:solidFill>
                  <a:srgbClr val="F6B500"/>
                </a:solidFill>
                <a:latin typeface="Arial"/>
              </a:defRPr>
            </a:pPr>
            <a:r>
              <a:rPr lang="en" sz="2600" b="1" dirty="0">
                <a:solidFill>
                  <a:srgbClr val="F6B500"/>
                </a:solidFill>
                <a:latin typeface="Arial"/>
              </a:rPr>
              <a:t>Pop Question #5</a:t>
            </a:r>
            <a:endParaRPr dirty="0"/>
          </a:p>
        </p:txBody>
      </p:sp>
      <p:sp>
        <p:nvSpPr>
          <p:cNvPr id="404" name="Google Shape;404;p55">
            <a:extLst>
              <a:ext uri="{FF2B5EF4-FFF2-40B4-BE49-F238E27FC236}">
                <a16:creationId xmlns:a16="http://schemas.microsoft.com/office/drawing/2014/main" id="{6BC352CD-E0EF-2613-6CDD-F4E4557190D4}"/>
              </a:ext>
            </a:extLst>
          </p:cNvPr>
          <p:cNvSpPr txBox="1">
            <a:spLocks noGrp="1"/>
          </p:cNvSpPr>
          <p:nvPr>
            <p:ph type="body" idx="1"/>
          </p:nvPr>
        </p:nvSpPr>
        <p:spPr>
          <a:xfrm>
            <a:off x="457200" y="917413"/>
            <a:ext cx="8229600" cy="3600450"/>
          </a:xfrm>
          <a:prstGeom prst="rect">
            <a:avLst/>
          </a:prstGeom>
        </p:spPr>
        <p:txBody>
          <a:bodyPr spcFirstLastPara="1" wrap="square" lIns="91425" tIns="45700" rIns="91425" bIns="45700" anchor="t" anchorCtr="0">
            <a:normAutofit/>
          </a:bodyPr>
          <a:lstStyle/>
          <a:p>
            <a:pPr marL="12700" indent="0">
              <a:spcBef>
                <a:spcPts val="900"/>
              </a:spcBef>
              <a:buNone/>
              <a:defRPr sz="1600">
                <a:solidFill>
                  <a:srgbClr val="000000"/>
                </a:solidFill>
                <a:latin typeface="Arial"/>
              </a:defRPr>
            </a:pPr>
            <a:endParaRPr sz="2600" dirty="0">
              <a:solidFill>
                <a:srgbClr val="000000"/>
              </a:solidFill>
              <a:latin typeface="Arial"/>
              <a:ea typeface="Arial"/>
              <a:cs typeface="Arial"/>
              <a:sym typeface="Arial"/>
            </a:endParaRPr>
          </a:p>
          <a:p>
            <a:pPr marL="0" lvl="0" indent="0" algn="l" rtl="0">
              <a:spcBef>
                <a:spcPts val="360"/>
              </a:spcBef>
              <a:spcAft>
                <a:spcPts val="1200"/>
              </a:spcAft>
              <a:buNone/>
              <a:defRPr sz="1600">
                <a:solidFill>
                  <a:srgbClr val="000000"/>
                </a:solidFill>
                <a:latin typeface="Arial"/>
              </a:defRPr>
            </a:pPr>
            <a:endParaRPr dirty="0">
              <a:latin typeface="Arial"/>
              <a:ea typeface="Arial"/>
              <a:cs typeface="Arial"/>
              <a:sym typeface="Arial"/>
            </a:endParaRPr>
          </a:p>
        </p:txBody>
      </p:sp>
      <p:sp>
        <p:nvSpPr>
          <p:cNvPr id="408" name="Rectangle 407">
            <a:extLst>
              <a:ext uri="{FF2B5EF4-FFF2-40B4-BE49-F238E27FC236}">
                <a16:creationId xmlns:a16="http://schemas.microsoft.com/office/drawing/2014/main" id="{3FBD40B5-C42A-357D-0C1E-942ED4523584}"/>
              </a:ext>
            </a:extLst>
          </p:cNvPr>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9" name="Rectangle 408">
            <a:extLst>
              <a:ext uri="{FF2B5EF4-FFF2-40B4-BE49-F238E27FC236}">
                <a16:creationId xmlns:a16="http://schemas.microsoft.com/office/drawing/2014/main" id="{DA9C16EF-BC1A-C83F-37FC-8FA9ECA41661}"/>
              </a:ext>
            </a:extLst>
          </p:cNvPr>
          <p:cNvSpPr/>
          <p:nvPr/>
        </p:nvSpPr>
        <p:spPr>
          <a:xfrm>
            <a:off x="54864" y="4860036"/>
            <a:ext cx="9034272" cy="22860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1" name="Rectangle 410">
            <a:extLst>
              <a:ext uri="{FF2B5EF4-FFF2-40B4-BE49-F238E27FC236}">
                <a16:creationId xmlns:a16="http://schemas.microsoft.com/office/drawing/2014/main" id="{5F148ED4-79B2-E339-8196-875CDB1F8F23}"/>
              </a:ext>
            </a:extLst>
          </p:cNvPr>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2" name="TextBox 411">
            <a:extLst>
              <a:ext uri="{FF2B5EF4-FFF2-40B4-BE49-F238E27FC236}">
                <a16:creationId xmlns:a16="http://schemas.microsoft.com/office/drawing/2014/main" id="{8EB388C0-EE5C-3C8D-3D79-D8FD03ABB1EF}"/>
              </a:ext>
            </a:extLst>
          </p:cNvPr>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39</a:t>
            </a:r>
          </a:p>
        </p:txBody>
      </p:sp>
      <p:sp>
        <p:nvSpPr>
          <p:cNvPr id="413" name="Rectangle 412">
            <a:extLst>
              <a:ext uri="{FF2B5EF4-FFF2-40B4-BE49-F238E27FC236}">
                <a16:creationId xmlns:a16="http://schemas.microsoft.com/office/drawing/2014/main" id="{83B4956A-69FA-D7F8-CC2A-18CC731DEF92}"/>
              </a:ext>
            </a:extLst>
          </p:cNvPr>
          <p:cNvSpPr/>
          <p:nvPr/>
        </p:nvSpPr>
        <p:spPr>
          <a:xfrm>
            <a:off x="457200" y="730927"/>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FAAF8CD7-F4EB-2C64-039B-9ADD95B6BBB4}"/>
              </a:ext>
            </a:extLst>
          </p:cNvPr>
          <p:cNvSpPr txBox="1"/>
          <p:nvPr/>
        </p:nvSpPr>
        <p:spPr>
          <a:xfrm>
            <a:off x="457199" y="1016122"/>
            <a:ext cx="8138159" cy="2031325"/>
          </a:xfrm>
          <a:prstGeom prst="rect">
            <a:avLst/>
          </a:prstGeom>
          <a:noFill/>
        </p:spPr>
        <p:txBody>
          <a:bodyPr wrap="square">
            <a:spAutoFit/>
          </a:bodyPr>
          <a:lstStyle/>
          <a:p>
            <a:r>
              <a:rPr lang="en-US" dirty="0"/>
              <a:t>A supplier says it will only accept its standard contract terms and asks the department to agree to them so the purchase can move forward. What is the best response?</a:t>
            </a:r>
          </a:p>
          <a:p>
            <a:endParaRPr lang="en-US" dirty="0"/>
          </a:p>
          <a:p>
            <a:endParaRPr lang="en-US" dirty="0"/>
          </a:p>
          <a:p>
            <a:endParaRPr lang="en-US" dirty="0"/>
          </a:p>
          <a:p>
            <a:r>
              <a:rPr lang="en-US" dirty="0"/>
              <a:t>A. Accept the supplier's terms if the price is good</a:t>
            </a:r>
            <a:br>
              <a:rPr lang="en-US" dirty="0"/>
            </a:br>
            <a:r>
              <a:rPr lang="en-US" dirty="0"/>
              <a:t>B. Accept them if the purchase is under $25,000</a:t>
            </a:r>
            <a:br>
              <a:rPr lang="en-US" dirty="0"/>
            </a:br>
            <a:r>
              <a:rPr lang="en-US" dirty="0"/>
              <a:t>C. Ask the supplier to remove only the payment terms</a:t>
            </a:r>
            <a:br>
              <a:rPr lang="en-US" dirty="0"/>
            </a:br>
            <a:r>
              <a:rPr lang="en-US" dirty="0"/>
              <a:t>D. Send the agreement to Procurement for review before agreeing to any terms </a:t>
            </a:r>
          </a:p>
        </p:txBody>
      </p:sp>
    </p:spTree>
    <p:extLst>
      <p:ext uri="{BB962C8B-B14F-4D97-AF65-F5344CB8AC3E}">
        <p14:creationId xmlns:p14="http://schemas.microsoft.com/office/powerpoint/2010/main" val="23413295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02">
          <a:extLst>
            <a:ext uri="{FF2B5EF4-FFF2-40B4-BE49-F238E27FC236}">
              <a16:creationId xmlns:a16="http://schemas.microsoft.com/office/drawing/2014/main" id="{2F9370F9-3FD3-C5B5-B792-7561127DFF71}"/>
            </a:ext>
          </a:extLst>
        </p:cNvPr>
        <p:cNvGrpSpPr/>
        <p:nvPr/>
      </p:nvGrpSpPr>
      <p:grpSpPr>
        <a:xfrm>
          <a:off x="0" y="0"/>
          <a:ext cx="0" cy="0"/>
          <a:chOff x="0" y="0"/>
          <a:chExt cx="0" cy="0"/>
        </a:xfrm>
      </p:grpSpPr>
      <p:sp>
        <p:nvSpPr>
          <p:cNvPr id="403" name="Google Shape;403;p55">
            <a:extLst>
              <a:ext uri="{FF2B5EF4-FFF2-40B4-BE49-F238E27FC236}">
                <a16:creationId xmlns:a16="http://schemas.microsoft.com/office/drawing/2014/main" id="{0123B01F-9D34-643F-D855-9072330B6073}"/>
              </a:ext>
            </a:extLst>
          </p:cNvPr>
          <p:cNvSpPr txBox="1">
            <a:spLocks noGrp="1"/>
          </p:cNvSpPr>
          <p:nvPr>
            <p:ph type="title"/>
          </p:nvPr>
        </p:nvSpPr>
        <p:spPr>
          <a:xfrm>
            <a:off x="457200" y="205978"/>
            <a:ext cx="8229600" cy="396695"/>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defRPr sz="2800" b="1">
                <a:solidFill>
                  <a:srgbClr val="F6B500"/>
                </a:solidFill>
                <a:latin typeface="Arial"/>
              </a:defRPr>
            </a:pPr>
            <a:r>
              <a:rPr lang="en" sz="2600" b="1" dirty="0">
                <a:solidFill>
                  <a:srgbClr val="F6B500"/>
                </a:solidFill>
                <a:latin typeface="Arial"/>
              </a:rPr>
              <a:t>Pop Question #6</a:t>
            </a:r>
            <a:endParaRPr dirty="0"/>
          </a:p>
        </p:txBody>
      </p:sp>
      <p:sp>
        <p:nvSpPr>
          <p:cNvPr id="404" name="Google Shape;404;p55">
            <a:extLst>
              <a:ext uri="{FF2B5EF4-FFF2-40B4-BE49-F238E27FC236}">
                <a16:creationId xmlns:a16="http://schemas.microsoft.com/office/drawing/2014/main" id="{75D4016B-D299-675F-85B6-4141D27A2510}"/>
              </a:ext>
            </a:extLst>
          </p:cNvPr>
          <p:cNvSpPr txBox="1">
            <a:spLocks noGrp="1"/>
          </p:cNvSpPr>
          <p:nvPr>
            <p:ph type="body" idx="1"/>
          </p:nvPr>
        </p:nvSpPr>
        <p:spPr>
          <a:xfrm>
            <a:off x="457200" y="917413"/>
            <a:ext cx="8229600" cy="3600450"/>
          </a:xfrm>
          <a:prstGeom prst="rect">
            <a:avLst/>
          </a:prstGeom>
        </p:spPr>
        <p:txBody>
          <a:bodyPr spcFirstLastPara="1" wrap="square" lIns="91425" tIns="45700" rIns="91425" bIns="45700" anchor="t" anchorCtr="0">
            <a:normAutofit/>
          </a:bodyPr>
          <a:lstStyle/>
          <a:p>
            <a:pPr marL="12700" indent="0">
              <a:spcBef>
                <a:spcPts val="900"/>
              </a:spcBef>
              <a:buNone/>
              <a:defRPr sz="1600">
                <a:solidFill>
                  <a:srgbClr val="000000"/>
                </a:solidFill>
                <a:latin typeface="Arial"/>
              </a:defRPr>
            </a:pPr>
            <a:endParaRPr sz="2600" dirty="0">
              <a:solidFill>
                <a:srgbClr val="000000"/>
              </a:solidFill>
              <a:latin typeface="Arial"/>
              <a:ea typeface="Arial"/>
              <a:cs typeface="Arial"/>
              <a:sym typeface="Arial"/>
            </a:endParaRPr>
          </a:p>
          <a:p>
            <a:pPr marL="0" lvl="0" indent="0" algn="l" rtl="0">
              <a:spcBef>
                <a:spcPts val="360"/>
              </a:spcBef>
              <a:spcAft>
                <a:spcPts val="1200"/>
              </a:spcAft>
              <a:buNone/>
              <a:defRPr sz="1600">
                <a:solidFill>
                  <a:srgbClr val="000000"/>
                </a:solidFill>
                <a:latin typeface="Arial"/>
              </a:defRPr>
            </a:pPr>
            <a:endParaRPr dirty="0">
              <a:latin typeface="Arial"/>
              <a:ea typeface="Arial"/>
              <a:cs typeface="Arial"/>
              <a:sym typeface="Arial"/>
            </a:endParaRPr>
          </a:p>
        </p:txBody>
      </p:sp>
      <p:sp>
        <p:nvSpPr>
          <p:cNvPr id="408" name="Rectangle 407">
            <a:extLst>
              <a:ext uri="{FF2B5EF4-FFF2-40B4-BE49-F238E27FC236}">
                <a16:creationId xmlns:a16="http://schemas.microsoft.com/office/drawing/2014/main" id="{EF60C866-6EA1-4A59-BB52-736FC088D9C4}"/>
              </a:ext>
            </a:extLst>
          </p:cNvPr>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9" name="Rectangle 408">
            <a:extLst>
              <a:ext uri="{FF2B5EF4-FFF2-40B4-BE49-F238E27FC236}">
                <a16:creationId xmlns:a16="http://schemas.microsoft.com/office/drawing/2014/main" id="{D55E4173-4311-9E9A-376B-CFED3CDB5130}"/>
              </a:ext>
            </a:extLst>
          </p:cNvPr>
          <p:cNvSpPr/>
          <p:nvPr/>
        </p:nvSpPr>
        <p:spPr>
          <a:xfrm>
            <a:off x="54864" y="4860036"/>
            <a:ext cx="9034272" cy="22860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1" name="Rectangle 410">
            <a:extLst>
              <a:ext uri="{FF2B5EF4-FFF2-40B4-BE49-F238E27FC236}">
                <a16:creationId xmlns:a16="http://schemas.microsoft.com/office/drawing/2014/main" id="{1D0B5A84-9A51-4BD7-2E32-728205E9B112}"/>
              </a:ext>
            </a:extLst>
          </p:cNvPr>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2" name="TextBox 411">
            <a:extLst>
              <a:ext uri="{FF2B5EF4-FFF2-40B4-BE49-F238E27FC236}">
                <a16:creationId xmlns:a16="http://schemas.microsoft.com/office/drawing/2014/main" id="{270E0589-4EE0-5A9F-B907-CF9F667BB8FA}"/>
              </a:ext>
            </a:extLst>
          </p:cNvPr>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39</a:t>
            </a:r>
          </a:p>
        </p:txBody>
      </p:sp>
      <p:sp>
        <p:nvSpPr>
          <p:cNvPr id="413" name="Rectangle 412">
            <a:extLst>
              <a:ext uri="{FF2B5EF4-FFF2-40B4-BE49-F238E27FC236}">
                <a16:creationId xmlns:a16="http://schemas.microsoft.com/office/drawing/2014/main" id="{D9180406-E26D-DC5D-BB79-F72577A70C60}"/>
              </a:ext>
            </a:extLst>
          </p:cNvPr>
          <p:cNvSpPr/>
          <p:nvPr/>
        </p:nvSpPr>
        <p:spPr>
          <a:xfrm>
            <a:off x="457200" y="730927"/>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E969A3F6-AC6E-164F-17FE-553928EBA728}"/>
              </a:ext>
            </a:extLst>
          </p:cNvPr>
          <p:cNvSpPr txBox="1"/>
          <p:nvPr/>
        </p:nvSpPr>
        <p:spPr>
          <a:xfrm>
            <a:off x="548641" y="991030"/>
            <a:ext cx="8138159" cy="2031325"/>
          </a:xfrm>
          <a:prstGeom prst="rect">
            <a:avLst/>
          </a:prstGeom>
          <a:noFill/>
        </p:spPr>
        <p:txBody>
          <a:bodyPr wrap="square">
            <a:spAutoFit/>
          </a:bodyPr>
          <a:lstStyle/>
          <a:p>
            <a:r>
              <a:rPr lang="en-US" dirty="0"/>
              <a:t>A purchase falls within one of the exclusions from the standard USM procurement procedures. What does that mean?</a:t>
            </a:r>
          </a:p>
          <a:p>
            <a:endParaRPr lang="en-US" dirty="0"/>
          </a:p>
          <a:p>
            <a:endParaRPr lang="en-US" dirty="0"/>
          </a:p>
          <a:p>
            <a:r>
              <a:rPr lang="en-US" dirty="0"/>
              <a:t>A. The department can purchase without any University review</a:t>
            </a:r>
            <a:br>
              <a:rPr lang="en-US" dirty="0"/>
            </a:br>
            <a:r>
              <a:rPr lang="en-US" dirty="0"/>
              <a:t>B. The department can sign the agreement itself</a:t>
            </a:r>
            <a:br>
              <a:rPr lang="en-US" dirty="0"/>
            </a:br>
            <a:r>
              <a:rPr lang="en-US" dirty="0"/>
              <a:t>C. No documentation is required</a:t>
            </a:r>
            <a:br>
              <a:rPr lang="en-US" dirty="0"/>
            </a:br>
            <a:r>
              <a:rPr lang="en-US" dirty="0"/>
              <a:t>D. The purchase may be excluded from certain procurement procedures, but applicable </a:t>
            </a:r>
          </a:p>
          <a:p>
            <a:r>
              <a:rPr lang="en-US" dirty="0"/>
              <a:t>     University review, approvals, and compliance requirements still need to be addressed</a:t>
            </a:r>
          </a:p>
        </p:txBody>
      </p:sp>
    </p:spTree>
    <p:extLst>
      <p:ext uri="{BB962C8B-B14F-4D97-AF65-F5344CB8AC3E}">
        <p14:creationId xmlns:p14="http://schemas.microsoft.com/office/powerpoint/2010/main" val="18891458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93"/>
        <p:cNvGrpSpPr/>
        <p:nvPr/>
      </p:nvGrpSpPr>
      <p:grpSpPr>
        <a:xfrm>
          <a:off x="0" y="0"/>
          <a:ext cx="0" cy="0"/>
          <a:chOff x="0" y="0"/>
          <a:chExt cx="0" cy="0"/>
        </a:xfrm>
      </p:grpSpPr>
      <p:grpSp>
        <p:nvGrpSpPr>
          <p:cNvPr id="495" name="Google Shape;495;p66"/>
          <p:cNvGrpSpPr/>
          <p:nvPr/>
        </p:nvGrpSpPr>
        <p:grpSpPr>
          <a:xfrm>
            <a:off x="28" y="0"/>
            <a:ext cx="9040415" cy="2618254"/>
            <a:chOff x="651279" y="598259"/>
            <a:chExt cx="10889442" cy="5680742"/>
          </a:xfrm>
        </p:grpSpPr>
        <p:sp>
          <p:nvSpPr>
            <p:cNvPr id="496" name="Google Shape;496;p66"/>
            <p:cNvSpPr/>
            <p:nvPr/>
          </p:nvSpPr>
          <p:spPr>
            <a:xfrm>
              <a:off x="651279" y="598259"/>
              <a:ext cx="10889442" cy="5680742"/>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97" name="Google Shape;497;p66"/>
            <p:cNvSpPr/>
            <p:nvPr/>
          </p:nvSpPr>
          <p:spPr>
            <a:xfrm>
              <a:off x="651279" y="598259"/>
              <a:ext cx="10889442" cy="5680742"/>
            </a:xfrm>
            <a:prstGeom prst="rect">
              <a:avLst/>
            </a:prstGeom>
            <a:solidFill>
              <a:schemeClr val="accent6">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498" name="Google Shape;498;p66" descr="Question mark against red wall"/>
          <p:cNvPicPr preferRelativeResize="0"/>
          <p:nvPr/>
        </p:nvPicPr>
        <p:blipFill rotWithShape="1">
          <a:blip r:embed="rId3">
            <a:alphaModFix/>
          </a:blip>
          <a:srcRect l="54357" r="240"/>
          <a:stretch/>
        </p:blipFill>
        <p:spPr>
          <a:xfrm>
            <a:off x="5102735" y="798957"/>
            <a:ext cx="3547660" cy="3545586"/>
          </a:xfrm>
          <a:prstGeom prst="rect">
            <a:avLst/>
          </a:prstGeom>
          <a:noFill/>
          <a:ln>
            <a:noFill/>
          </a:ln>
        </p:spPr>
      </p:pic>
      <p:grpSp>
        <p:nvGrpSpPr>
          <p:cNvPr id="499" name="Google Shape;499;p66"/>
          <p:cNvGrpSpPr/>
          <p:nvPr/>
        </p:nvGrpSpPr>
        <p:grpSpPr>
          <a:xfrm>
            <a:off x="0" y="0"/>
            <a:ext cx="9141717" cy="5143500"/>
            <a:chOff x="0" y="0"/>
            <a:chExt cx="12188952" cy="6858000"/>
          </a:xfrm>
        </p:grpSpPr>
        <p:sp>
          <p:nvSpPr>
            <p:cNvPr id="500" name="Google Shape;500;p66"/>
            <p:cNvSpPr/>
            <p:nvPr/>
          </p:nvSpPr>
          <p:spPr>
            <a:xfrm>
              <a:off x="26122" y="6015669"/>
              <a:ext cx="2605762" cy="842331"/>
            </a:xfrm>
            <a:custGeom>
              <a:avLst/>
              <a:gdLst/>
              <a:ahLst/>
              <a:cxnLst/>
              <a:rect l="l" t="t" r="r" b="b"/>
              <a:pathLst>
                <a:path w="3180577" h="1033951" extrusionOk="0">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rgbClr val="0E47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01" name="Google Shape;501;p66"/>
            <p:cNvSpPr/>
            <p:nvPr/>
          </p:nvSpPr>
          <p:spPr>
            <a:xfrm>
              <a:off x="655184" y="5798001"/>
              <a:ext cx="2485581" cy="1059999"/>
            </a:xfrm>
            <a:custGeom>
              <a:avLst/>
              <a:gdLst/>
              <a:ahLst/>
              <a:cxnLst/>
              <a:rect l="l" t="t" r="r" b="b"/>
              <a:pathLst>
                <a:path w="2449768" h="1050628" extrusionOk="0">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rgbClr val="0E47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02" name="Google Shape;502;p66"/>
            <p:cNvSpPr/>
            <p:nvPr/>
          </p:nvSpPr>
          <p:spPr>
            <a:xfrm>
              <a:off x="3474720" y="0"/>
              <a:ext cx="6177282" cy="1778750"/>
            </a:xfrm>
            <a:custGeom>
              <a:avLst/>
              <a:gdLst/>
              <a:ahLst/>
              <a:cxnLst/>
              <a:rect l="l" t="t" r="r" b="b"/>
              <a:pathLst>
                <a:path w="6386648" h="1849426" extrusionOk="0">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rgbClr val="0E47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03" name="Google Shape;503;p66"/>
            <p:cNvSpPr/>
            <p:nvPr/>
          </p:nvSpPr>
          <p:spPr>
            <a:xfrm>
              <a:off x="0" y="2390523"/>
              <a:ext cx="611491" cy="1421482"/>
            </a:xfrm>
            <a:custGeom>
              <a:avLst/>
              <a:gdLst/>
              <a:ahLst/>
              <a:cxnLst/>
              <a:rect l="l" t="t" r="r" b="b"/>
              <a:pathLst>
                <a:path w="611491" h="1429512" extrusionOk="0">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rgbClr val="0E47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04" name="Google Shape;504;p66"/>
            <p:cNvSpPr/>
            <p:nvPr/>
          </p:nvSpPr>
          <p:spPr>
            <a:xfrm>
              <a:off x="3792772" y="0"/>
              <a:ext cx="2423863" cy="1343767"/>
            </a:xfrm>
            <a:custGeom>
              <a:avLst/>
              <a:gdLst/>
              <a:ahLst/>
              <a:cxnLst/>
              <a:rect l="l" t="t" r="r" b="b"/>
              <a:pathLst>
                <a:path w="3015964" h="1681468" extrusionOk="0">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rgbClr val="0E47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05" name="Google Shape;505;p66"/>
            <p:cNvSpPr/>
            <p:nvPr/>
          </p:nvSpPr>
          <p:spPr>
            <a:xfrm>
              <a:off x="10946850" y="0"/>
              <a:ext cx="1242102" cy="2620884"/>
            </a:xfrm>
            <a:custGeom>
              <a:avLst/>
              <a:gdLst/>
              <a:ahLst/>
              <a:cxnLst/>
              <a:rect l="l" t="t" r="r" b="b"/>
              <a:pathLst>
                <a:path w="1242102" h="2635689" extrusionOk="0">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rgbClr val="0E47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06" name="Google Shape;506;p66"/>
            <p:cNvSpPr/>
            <p:nvPr/>
          </p:nvSpPr>
          <p:spPr>
            <a:xfrm>
              <a:off x="0" y="0"/>
              <a:ext cx="1577788" cy="980141"/>
            </a:xfrm>
            <a:custGeom>
              <a:avLst/>
              <a:gdLst/>
              <a:ahLst/>
              <a:cxnLst/>
              <a:rect l="l" t="t" r="r" b="b"/>
              <a:pathLst>
                <a:path w="1471018" h="795676" extrusionOk="0">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rgbClr val="0E47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507" name="Google Shape;507;p66"/>
          <p:cNvSpPr txBox="1">
            <a:spLocks noGrp="1"/>
          </p:cNvSpPr>
          <p:nvPr>
            <p:ph type="title"/>
          </p:nvPr>
        </p:nvSpPr>
        <p:spPr>
          <a:xfrm>
            <a:off x="406193" y="896578"/>
            <a:ext cx="4748968" cy="182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Calibri"/>
              <a:buNone/>
              <a:defRPr sz="2800" b="1">
                <a:solidFill>
                  <a:srgbClr val="F6B500"/>
                </a:solidFill>
                <a:latin typeface="Arial"/>
              </a:defRPr>
            </a:pPr>
            <a:r>
              <a:rPr lang="en" sz="3300" b="1" dirty="0">
                <a:solidFill>
                  <a:srgbClr val="F6B500"/>
                </a:solidFill>
                <a:latin typeface="Arial"/>
              </a:rPr>
              <a:t>Any Questions/Comments</a:t>
            </a:r>
            <a:endParaRPr dirty="0"/>
          </a:p>
        </p:txBody>
      </p:sp>
      <p:sp>
        <p:nvSpPr>
          <p:cNvPr id="511" name="Rectangle 510"/>
          <p:cNvSpPr/>
          <p:nvPr/>
        </p:nvSpPr>
        <p:spPr>
          <a:xfrm>
            <a:off x="54864" y="54864"/>
            <a:ext cx="9034272" cy="5088636"/>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4" name="Rectangle 513"/>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5" name="TextBox 514"/>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47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8" name="Picture 4" descr="3,600+ 10 Minute Break Stock Photos, Pictures &amp; Royalty-Free Images - iStock">
            <a:extLst>
              <a:ext uri="{FF2B5EF4-FFF2-40B4-BE49-F238E27FC236}">
                <a16:creationId xmlns:a16="http://schemas.microsoft.com/office/drawing/2014/main" id="{0FA60E41-0A05-26D0-AE9D-3BD7C4159C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814" y="97971"/>
            <a:ext cx="7992835" cy="4947557"/>
          </a:xfrm>
          <a:prstGeom prst="rect">
            <a:avLst/>
          </a:prstGeom>
          <a:noFill/>
          <a:extLst>
            <a:ext uri="{909E8E84-426E-40DD-AFC4-6F175D3DCCD1}">
              <a14:hiddenFill xmlns:a14="http://schemas.microsoft.com/office/drawing/2010/main">
                <a:solidFill>
                  <a:srgbClr val="FFFFFF"/>
                </a:solidFill>
              </a14:hiddenFill>
            </a:ext>
          </a:extLst>
        </p:spPr>
      </p:pic>
      <p:sp>
        <p:nvSpPr>
          <p:cNvPr id="1032" name="Rectangle 1031"/>
          <p:cNvSpPr/>
          <p:nvPr/>
        </p:nvSpPr>
        <p:spPr>
          <a:xfrm>
            <a:off x="54864" y="54864"/>
            <a:ext cx="9034272" cy="4706550"/>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33" name="Rectangle 1032"/>
          <p:cNvSpPr/>
          <p:nvPr/>
        </p:nvSpPr>
        <p:spPr>
          <a:xfrm flipV="1">
            <a:off x="54864" y="4786885"/>
            <a:ext cx="9034272" cy="45719"/>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34" name="TextBox 1033"/>
          <p:cNvSpPr txBox="1"/>
          <p:nvPr/>
        </p:nvSpPr>
        <p:spPr>
          <a:xfrm>
            <a:off x="201168" y="4882897"/>
            <a:ext cx="4754880" cy="137160"/>
          </a:xfrm>
          <a:prstGeom prst="rect">
            <a:avLst/>
          </a:prstGeom>
          <a:noFill/>
        </p:spPr>
        <p:txBody>
          <a:bodyPr wrap="none">
            <a:spAutoFit/>
          </a:bodyPr>
          <a:lstStyle/>
          <a:p>
            <a:pPr>
              <a:defRPr sz="750" b="1">
                <a:solidFill>
                  <a:srgbClr val="000000"/>
                </a:solidFill>
                <a:latin typeface="Arial"/>
              </a:defRPr>
            </a:pPr>
            <a:r>
              <a:t>Procure with Purpose: From Request to Payment</a:t>
            </a:r>
          </a:p>
        </p:txBody>
      </p:sp>
      <p:sp>
        <p:nvSpPr>
          <p:cNvPr id="1035" name="Rectangle 1034"/>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36" name="TextBox 1035"/>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41</a:t>
            </a:r>
          </a:p>
        </p:txBody>
      </p:sp>
    </p:spTree>
    <p:extLst>
      <p:ext uri="{BB962C8B-B14F-4D97-AF65-F5344CB8AC3E}">
        <p14:creationId xmlns:p14="http://schemas.microsoft.com/office/powerpoint/2010/main" val="2359262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311700" y="445025"/>
            <a:ext cx="8520600" cy="572700"/>
          </a:xfrm>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4400"/>
              <a:buFont typeface="Calibri"/>
              <a:buNone/>
              <a:defRPr sz="2800" b="1">
                <a:solidFill>
                  <a:srgbClr val="F6B500"/>
                </a:solidFill>
                <a:latin typeface="Arial"/>
              </a:defRPr>
            </a:pPr>
            <a:r>
              <a:rPr lang="en-US" sz="3300" b="1" dirty="0">
                <a:solidFill>
                  <a:srgbClr val="F6B500"/>
                </a:solidFill>
                <a:latin typeface="Arial"/>
              </a:rPr>
              <a:t>Our Purpose Is </a:t>
            </a:r>
            <a:r>
              <a:rPr lang="en-US" sz="3300" b="1" i="1" dirty="0">
                <a:solidFill>
                  <a:srgbClr val="F6B500"/>
                </a:solidFill>
                <a:latin typeface="Arial"/>
              </a:rPr>
              <a:t>To CARE!</a:t>
            </a:r>
          </a:p>
        </p:txBody>
      </p:sp>
      <p:graphicFrame>
        <p:nvGraphicFramePr>
          <p:cNvPr id="103" name="Google Shape;99;p18">
            <a:extLst>
              <a:ext uri="{FF2B5EF4-FFF2-40B4-BE49-F238E27FC236}">
                <a16:creationId xmlns:a16="http://schemas.microsoft.com/office/drawing/2014/main" id="{6C2B6CB2-4A88-69A2-6831-10B54FBB10BD}"/>
              </a:ext>
            </a:extLst>
          </p:cNvPr>
          <p:cNvGraphicFramePr/>
          <p:nvPr>
            <p:extLst>
              <p:ext uri="{D42A27DB-BD31-4B8C-83A1-F6EECF244321}">
                <p14:modId xmlns:p14="http://schemas.microsoft.com/office/powerpoint/2010/main" val="2597213858"/>
              </p:ext>
            </p:extLst>
          </p:nvPr>
        </p:nvGraphicFramePr>
        <p:xfrm>
          <a:off x="311700" y="1208225"/>
          <a:ext cx="8520600" cy="3264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7" name="Rectangle 106"/>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8" name="Rectangle 107"/>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0" name="Rectangle 109"/>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1" name="TextBox 110"/>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6</a:t>
            </a:r>
          </a:p>
        </p:txBody>
      </p:sp>
      <p:sp>
        <p:nvSpPr>
          <p:cNvPr id="112" name="Rectangle 111"/>
          <p:cNvSpPr/>
          <p:nvPr/>
        </p:nvSpPr>
        <p:spPr>
          <a:xfrm>
            <a:off x="502920" y="1054301"/>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FD63CDC-3DCC-67E3-B65E-0BB0A42B5DB6}"/>
              </a:ext>
            </a:extLst>
          </p:cNvPr>
          <p:cNvGraphicFramePr>
            <a:graphicFrameLocks noGrp="1"/>
          </p:cNvGraphicFramePr>
          <p:nvPr>
            <p:extLst>
              <p:ext uri="{D42A27DB-BD31-4B8C-83A1-F6EECF244321}">
                <p14:modId xmlns:p14="http://schemas.microsoft.com/office/powerpoint/2010/main" val="4168684014"/>
              </p:ext>
            </p:extLst>
          </p:nvPr>
        </p:nvGraphicFramePr>
        <p:xfrm>
          <a:off x="1399309" y="332507"/>
          <a:ext cx="5479473" cy="4349339"/>
        </p:xfrm>
        <a:graphic>
          <a:graphicData uri="http://schemas.openxmlformats.org/drawingml/2006/table">
            <a:tbl>
              <a:tblPr firstRow="1" bandRow="1">
                <a:tableStyleId>{8EC20E35-A176-4012-BC5E-935CFFF8708E}</a:tableStyleId>
              </a:tblPr>
              <a:tblGrid>
                <a:gridCol w="5479473">
                  <a:extLst>
                    <a:ext uri="{9D8B030D-6E8A-4147-A177-3AD203B41FA5}">
                      <a16:colId xmlns:a16="http://schemas.microsoft.com/office/drawing/2014/main" val="1537391195"/>
                    </a:ext>
                  </a:extLst>
                </a:gridCol>
              </a:tblGrid>
              <a:tr h="646685">
                <a:tc>
                  <a:txBody>
                    <a:bodyPr/>
                    <a:lstStyle/>
                    <a:p>
                      <a:pPr algn="ctr">
                        <a:defRPr sz="1200" b="1">
                          <a:solidFill>
                            <a:srgbClr val="000000"/>
                          </a:solidFill>
                          <a:latin typeface="Arial"/>
                        </a:defRPr>
                      </a:pPr>
                      <a:r>
                        <a:rPr lang="en-US" sz="2800" dirty="0"/>
                        <a:t>Request to Pay Lifecycle</a:t>
                      </a:r>
                    </a:p>
                  </a:txBody>
                  <a:tcPr marL="45720" marR="45720" marT="33584" marB="33584">
                    <a:solidFill>
                      <a:srgbClr val="FFC412"/>
                    </a:solidFill>
                  </a:tcPr>
                </a:tc>
                <a:extLst>
                  <a:ext uri="{0D108BD9-81ED-4DB2-BD59-A6C34878D82A}">
                    <a16:rowId xmlns:a16="http://schemas.microsoft.com/office/drawing/2014/main" val="925906550"/>
                  </a:ext>
                </a:extLst>
              </a:tr>
              <a:tr h="434411">
                <a:tc>
                  <a:txBody>
                    <a:bodyPr/>
                    <a:lstStyle/>
                    <a:p>
                      <a:pPr algn="l">
                        <a:defRPr sz="1100" b="0">
                          <a:solidFill>
                            <a:srgbClr val="000000"/>
                          </a:solidFill>
                          <a:latin typeface="Arial"/>
                        </a:defRPr>
                      </a:pPr>
                      <a:r>
                        <a:rPr lang="en-US" sz="1400" dirty="0"/>
                        <a:t>1. Procurement Lifecycle</a:t>
                      </a:r>
                    </a:p>
                  </a:txBody>
                  <a:tcPr marL="45720" marR="45720" marT="33584" marB="33584">
                    <a:solidFill>
                      <a:srgbClr val="FFFFFF"/>
                    </a:solidFill>
                  </a:tcPr>
                </a:tc>
                <a:extLst>
                  <a:ext uri="{0D108BD9-81ED-4DB2-BD59-A6C34878D82A}">
                    <a16:rowId xmlns:a16="http://schemas.microsoft.com/office/drawing/2014/main" val="948445874"/>
                  </a:ext>
                </a:extLst>
              </a:tr>
              <a:tr h="508396">
                <a:tc>
                  <a:txBody>
                    <a:bodyPr/>
                    <a:lstStyle/>
                    <a:p>
                      <a:pPr algn="l">
                        <a:defRPr sz="1100" b="0">
                          <a:solidFill>
                            <a:srgbClr val="000000"/>
                          </a:solidFill>
                          <a:latin typeface="Arial"/>
                        </a:defRPr>
                      </a:pPr>
                      <a:r>
                        <a:rPr lang="en-US" sz="1400" dirty="0"/>
                        <a:t>2. Planning Your Purchase: What Happens Before You Buy</a:t>
                      </a:r>
                    </a:p>
                  </a:txBody>
                  <a:tcPr marL="45720" marR="45720" marT="33584" marB="33584">
                    <a:solidFill>
                      <a:srgbClr val="FFFFFF"/>
                    </a:solidFill>
                  </a:tcPr>
                </a:tc>
                <a:extLst>
                  <a:ext uri="{0D108BD9-81ED-4DB2-BD59-A6C34878D82A}">
                    <a16:rowId xmlns:a16="http://schemas.microsoft.com/office/drawing/2014/main" val="3511279601"/>
                  </a:ext>
                </a:extLst>
              </a:tr>
              <a:tr h="434411">
                <a:tc>
                  <a:txBody>
                    <a:bodyPr/>
                    <a:lstStyle/>
                    <a:p>
                      <a:pPr algn="l">
                        <a:defRPr sz="1100" b="0">
                          <a:solidFill>
                            <a:srgbClr val="000000"/>
                          </a:solidFill>
                          <a:latin typeface="Arial"/>
                        </a:defRPr>
                      </a:pPr>
                      <a:r>
                        <a:rPr lang="en-US" sz="1400" dirty="0"/>
                        <a:t>3. Procurement Methods &amp; Thresholds</a:t>
                      </a:r>
                    </a:p>
                  </a:txBody>
                  <a:tcPr marL="45720" marR="45720" marT="33584" marB="33584">
                    <a:solidFill>
                      <a:srgbClr val="FFFFFF"/>
                    </a:solidFill>
                  </a:tcPr>
                </a:tc>
                <a:extLst>
                  <a:ext uri="{0D108BD9-81ED-4DB2-BD59-A6C34878D82A}">
                    <a16:rowId xmlns:a16="http://schemas.microsoft.com/office/drawing/2014/main" val="3513734763"/>
                  </a:ext>
                </a:extLst>
              </a:tr>
              <a:tr h="521386">
                <a:tc>
                  <a:txBody>
                    <a:bodyPr/>
                    <a:lstStyle/>
                    <a:p>
                      <a:pPr algn="l">
                        <a:defRPr sz="1100" b="0">
                          <a:solidFill>
                            <a:srgbClr val="000000"/>
                          </a:solidFill>
                          <a:latin typeface="Arial"/>
                        </a:defRPr>
                      </a:pPr>
                      <a:r>
                        <a:rPr lang="en-US" sz="1400" dirty="0"/>
                        <a:t>4. Contracts, Required Clauses &amp; Signature Authority</a:t>
                      </a:r>
                    </a:p>
                  </a:txBody>
                  <a:tcPr marL="45720" marR="45720" marT="33584" marB="33584">
                    <a:solidFill>
                      <a:srgbClr val="FFFFFF"/>
                    </a:solidFill>
                  </a:tcPr>
                </a:tc>
                <a:extLst>
                  <a:ext uri="{0D108BD9-81ED-4DB2-BD59-A6C34878D82A}">
                    <a16:rowId xmlns:a16="http://schemas.microsoft.com/office/drawing/2014/main" val="340265722"/>
                  </a:ext>
                </a:extLst>
              </a:tr>
              <a:tr h="500817">
                <a:tc>
                  <a:txBody>
                    <a:bodyPr/>
                    <a:lstStyle/>
                    <a:p>
                      <a:pPr algn="l">
                        <a:defRPr sz="1100" b="0">
                          <a:solidFill>
                            <a:srgbClr val="000000"/>
                          </a:solidFill>
                          <a:latin typeface="Arial"/>
                        </a:defRPr>
                      </a:pPr>
                      <a:r>
                        <a:rPr lang="en-US" sz="1400" dirty="0"/>
                        <a:t>5. Contract Management &amp; Department Responsibilities</a:t>
                      </a:r>
                    </a:p>
                  </a:txBody>
                  <a:tcPr marL="45720" marR="45720" marT="33584" marB="33584">
                    <a:solidFill>
                      <a:srgbClr val="FFFFFF"/>
                    </a:solidFill>
                  </a:tcPr>
                </a:tc>
                <a:extLst>
                  <a:ext uri="{0D108BD9-81ED-4DB2-BD59-A6C34878D82A}">
                    <a16:rowId xmlns:a16="http://schemas.microsoft.com/office/drawing/2014/main" val="2023390921"/>
                  </a:ext>
                </a:extLst>
              </a:tr>
              <a:tr h="434411">
                <a:tc>
                  <a:txBody>
                    <a:bodyPr/>
                    <a:lstStyle/>
                    <a:p>
                      <a:pPr algn="l">
                        <a:defRPr sz="1100" b="0">
                          <a:solidFill>
                            <a:srgbClr val="000000"/>
                          </a:solidFill>
                          <a:latin typeface="Arial"/>
                        </a:defRPr>
                      </a:pPr>
                      <a:r>
                        <a:rPr lang="en-US" sz="1400" dirty="0"/>
                        <a:t>6. Invoicing &amp; Payment</a:t>
                      </a:r>
                    </a:p>
                  </a:txBody>
                  <a:tcPr marL="45720" marR="45720" marT="33584" marB="33584">
                    <a:solidFill>
                      <a:srgbClr val="FFFFFF"/>
                    </a:solidFill>
                  </a:tcPr>
                </a:tc>
                <a:extLst>
                  <a:ext uri="{0D108BD9-81ED-4DB2-BD59-A6C34878D82A}">
                    <a16:rowId xmlns:a16="http://schemas.microsoft.com/office/drawing/2014/main" val="3501129286"/>
                  </a:ext>
                </a:extLst>
              </a:tr>
              <a:tr h="434411">
                <a:tc>
                  <a:txBody>
                    <a:bodyPr/>
                    <a:lstStyle/>
                    <a:p>
                      <a:pPr algn="l">
                        <a:defRPr sz="1100" b="0">
                          <a:solidFill>
                            <a:srgbClr val="000000"/>
                          </a:solidFill>
                          <a:latin typeface="Arial"/>
                        </a:defRPr>
                      </a:pPr>
                      <a:r>
                        <a:rPr lang="en-US" sz="1400" dirty="0"/>
                        <a:t>7. Technology Purchases &amp; </a:t>
                      </a:r>
                      <a:r>
                        <a:rPr lang="en-US" sz="1400" dirty="0" err="1"/>
                        <a:t>DoIT</a:t>
                      </a:r>
                      <a:r>
                        <a:rPr lang="en-US" sz="1400" dirty="0"/>
                        <a:t> Review</a:t>
                      </a:r>
                    </a:p>
                  </a:txBody>
                  <a:tcPr marL="45720" marR="45720" marT="33584" marB="33584">
                    <a:solidFill>
                      <a:srgbClr val="FFFFFF"/>
                    </a:solidFill>
                  </a:tcPr>
                </a:tc>
                <a:extLst>
                  <a:ext uri="{0D108BD9-81ED-4DB2-BD59-A6C34878D82A}">
                    <a16:rowId xmlns:a16="http://schemas.microsoft.com/office/drawing/2014/main" val="2184070974"/>
                  </a:ext>
                </a:extLst>
              </a:tr>
              <a:tr h="434411">
                <a:tc>
                  <a:txBody>
                    <a:bodyPr/>
                    <a:lstStyle/>
                    <a:p>
                      <a:pPr algn="l">
                        <a:defRPr sz="1100" b="0">
                          <a:solidFill>
                            <a:srgbClr val="000000"/>
                          </a:solidFill>
                          <a:latin typeface="Arial"/>
                        </a:defRPr>
                      </a:pPr>
                      <a:r>
                        <a:rPr lang="en-US" sz="1400" dirty="0"/>
                        <a:t>8. Resources, Contacts &amp; Q&amp;A</a:t>
                      </a:r>
                    </a:p>
                  </a:txBody>
                  <a:tcPr marL="45720" marR="45720" marT="33584" marB="33584">
                    <a:solidFill>
                      <a:srgbClr val="FFFFFF"/>
                    </a:solidFill>
                  </a:tcPr>
                </a:tc>
                <a:extLst>
                  <a:ext uri="{0D108BD9-81ED-4DB2-BD59-A6C34878D82A}">
                    <a16:rowId xmlns:a16="http://schemas.microsoft.com/office/drawing/2014/main" val="2483201536"/>
                  </a:ext>
                </a:extLst>
              </a:tr>
            </a:tbl>
          </a:graphicData>
        </a:graphic>
      </p:graphicFrame>
      <p:sp>
        <p:nvSpPr>
          <p:cNvPr id="7" name="Rectangle 6"/>
          <p:cNvSpPr/>
          <p:nvPr/>
        </p:nvSpPr>
        <p:spPr>
          <a:xfrm>
            <a:off x="54864" y="77170"/>
            <a:ext cx="9034272" cy="4733823"/>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7</a:t>
            </a:r>
          </a:p>
        </p:txBody>
      </p:sp>
    </p:spTree>
    <p:extLst>
      <p:ext uri="{BB962C8B-B14F-4D97-AF65-F5344CB8AC3E}">
        <p14:creationId xmlns:p14="http://schemas.microsoft.com/office/powerpoint/2010/main" val="2092884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3"/>
        <p:cNvGrpSpPr/>
        <p:nvPr/>
      </p:nvGrpSpPr>
      <p:grpSpPr>
        <a:xfrm>
          <a:off x="0" y="0"/>
          <a:ext cx="0" cy="0"/>
          <a:chOff x="0" y="0"/>
          <a:chExt cx="0" cy="0"/>
        </a:xfrm>
      </p:grpSpPr>
      <p:sp>
        <p:nvSpPr>
          <p:cNvPr id="145" name="Google Shape;145;p20"/>
          <p:cNvSpPr/>
          <p:nvPr/>
        </p:nvSpPr>
        <p:spPr>
          <a:xfrm flipH="1">
            <a:off x="24350" y="0"/>
            <a:ext cx="4351564" cy="5143500"/>
          </a:xfrm>
          <a:custGeom>
            <a:avLst/>
            <a:gdLst/>
            <a:ahLst/>
            <a:cxnLst/>
            <a:rect l="l" t="t" r="r" b="b"/>
            <a:pathLst>
              <a:path w="5734864" h="6858000" extrusionOk="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defRPr sz="1600">
                <a:solidFill>
                  <a:srgbClr val="000000"/>
                </a:solidFill>
                <a:latin typeface="Arial"/>
              </a:defRPr>
            </a:pPr>
            <a:endParaRPr sz="1800" b="0" i="0" u="none" strike="noStrike" cap="none">
              <a:solidFill>
                <a:schemeClr val="lt1"/>
              </a:solidFill>
              <a:latin typeface="Calibri"/>
              <a:ea typeface="Calibri"/>
              <a:cs typeface="Calibri"/>
              <a:sym typeface="Calibri"/>
            </a:endParaRPr>
          </a:p>
        </p:txBody>
      </p:sp>
      <p:sp>
        <p:nvSpPr>
          <p:cNvPr id="146" name="Google Shape;146;p20"/>
          <p:cNvSpPr txBox="1">
            <a:spLocks noGrp="1"/>
          </p:cNvSpPr>
          <p:nvPr>
            <p:ph type="title"/>
          </p:nvPr>
        </p:nvSpPr>
        <p:spPr>
          <a:xfrm>
            <a:off x="228600" y="71513"/>
            <a:ext cx="5465618" cy="64892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500"/>
              <a:buFont typeface="Calibri"/>
              <a:buNone/>
              <a:defRPr sz="2800" b="1">
                <a:solidFill>
                  <a:srgbClr val="F6B500"/>
                </a:solidFill>
                <a:latin typeface="Arial"/>
              </a:defRPr>
            </a:pPr>
            <a:r>
              <a:rPr lang="en" sz="3500" b="1" dirty="0">
                <a:solidFill>
                  <a:srgbClr val="F6B500"/>
                </a:solidFill>
                <a:latin typeface="Arial"/>
                <a:ea typeface="Calibri"/>
                <a:cs typeface="Calibri"/>
                <a:sym typeface="Calibri"/>
              </a:rPr>
              <a:t>Procurement Lifecycle</a:t>
            </a:r>
            <a:endParaRPr dirty="0"/>
          </a:p>
        </p:txBody>
      </p:sp>
      <p:sp>
        <p:nvSpPr>
          <p:cNvPr id="147" name="Google Shape;147;p20"/>
          <p:cNvSpPr txBox="1"/>
          <p:nvPr/>
        </p:nvSpPr>
        <p:spPr>
          <a:xfrm>
            <a:off x="883592" y="1541267"/>
            <a:ext cx="2343900" cy="12504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defRPr sz="1600">
                <a:solidFill>
                  <a:srgbClr val="000000"/>
                </a:solidFill>
                <a:latin typeface="Arial"/>
              </a:defRPr>
            </a:pPr>
            <a:r>
              <a:rPr lang="en" sz="1600" b="1" i="1" u="none" strike="noStrike" cap="none" dirty="0">
                <a:solidFill>
                  <a:srgbClr val="000000"/>
                </a:solidFill>
                <a:latin typeface="Arial"/>
                <a:ea typeface="Calibri"/>
                <a:cs typeface="Calibri"/>
                <a:sym typeface="Calibri"/>
              </a:rPr>
              <a:t>ALL </a:t>
            </a:r>
            <a:r>
              <a:rPr lang="en" sz="1600" b="0" i="0" u="none" strike="noStrike" cap="none" dirty="0">
                <a:solidFill>
                  <a:srgbClr val="000000"/>
                </a:solidFill>
                <a:latin typeface="Arial"/>
                <a:ea typeface="Calibri"/>
                <a:cs typeface="Calibri"/>
                <a:sym typeface="Calibri"/>
              </a:rPr>
              <a:t>Purchase Orders or Contract requests must be initiated through PAW as a</a:t>
            </a:r>
            <a:r>
              <a:rPr lang="en" sz="1600" dirty="0">
                <a:solidFill>
                  <a:srgbClr val="000000"/>
                </a:solidFill>
                <a:latin typeface="Arial"/>
                <a:ea typeface="Calibri"/>
                <a:cs typeface="Calibri"/>
                <a:sym typeface="Calibri"/>
              </a:rPr>
              <a:t> requisition/request</a:t>
            </a:r>
            <a:r>
              <a:rPr lang="en" sz="1600" b="0" i="0" u="none" strike="noStrike" cap="none" dirty="0">
                <a:solidFill>
                  <a:srgbClr val="000000"/>
                </a:solidFill>
                <a:latin typeface="Arial"/>
                <a:ea typeface="Calibri"/>
                <a:cs typeface="Calibri"/>
                <a:sym typeface="Calibri"/>
              </a:rPr>
              <a:t>.</a:t>
            </a:r>
            <a:endParaRPr dirty="0"/>
          </a:p>
        </p:txBody>
      </p:sp>
      <p:sp>
        <p:nvSpPr>
          <p:cNvPr id="148" name="Google Shape;148;p20"/>
          <p:cNvSpPr/>
          <p:nvPr/>
        </p:nvSpPr>
        <p:spPr>
          <a:xfrm>
            <a:off x="5087463" y="922197"/>
            <a:ext cx="3378900" cy="485100"/>
          </a:xfrm>
          <a:prstGeom prst="roundRect">
            <a:avLst>
              <a:gd name="adj" fmla="val 16667"/>
            </a:avLst>
          </a:prstGeom>
          <a:solidFill>
            <a:srgbClr val="FFFFFF"/>
          </a:solidFill>
          <a:ln w="13970" cap="flat" cmpd="sng">
            <a:solidFill>
              <a:srgbClr val="F6B5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defRPr sz="1600">
                <a:solidFill>
                  <a:srgbClr val="000000"/>
                </a:solidFill>
                <a:latin typeface="Arial"/>
              </a:defRPr>
            </a:pPr>
            <a:r>
              <a:rPr lang="en-US" dirty="0">
                <a:latin typeface="Calibri"/>
                <a:ea typeface="Calibri"/>
                <a:cs typeface="Calibri"/>
                <a:sym typeface="Calibri"/>
              </a:rPr>
              <a:t>Needs Identification</a:t>
            </a:r>
            <a:endParaRPr dirty="0">
              <a:latin typeface="Calibri"/>
              <a:ea typeface="Calibri"/>
              <a:cs typeface="Calibri"/>
              <a:sym typeface="Calibri"/>
            </a:endParaRPr>
          </a:p>
        </p:txBody>
      </p:sp>
      <p:sp>
        <p:nvSpPr>
          <p:cNvPr id="149" name="Google Shape;149;p20"/>
          <p:cNvSpPr/>
          <p:nvPr/>
        </p:nvSpPr>
        <p:spPr>
          <a:xfrm>
            <a:off x="5087463" y="1505002"/>
            <a:ext cx="3378900" cy="485100"/>
          </a:xfrm>
          <a:prstGeom prst="roundRect">
            <a:avLst>
              <a:gd name="adj" fmla="val 16667"/>
            </a:avLst>
          </a:prstGeom>
          <a:solidFill>
            <a:srgbClr val="FFFFFF"/>
          </a:solidFill>
          <a:ln w="13970" cap="flat" cmpd="sng">
            <a:solidFill>
              <a:srgbClr val="F6B5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defRPr sz="1600">
                <a:solidFill>
                  <a:srgbClr val="000000"/>
                </a:solidFill>
                <a:latin typeface="Arial"/>
              </a:defRPr>
            </a:pPr>
            <a:r>
              <a:rPr lang="en-US" dirty="0">
                <a:latin typeface="Calibri"/>
                <a:ea typeface="Calibri"/>
                <a:cs typeface="Calibri"/>
                <a:sym typeface="Calibri"/>
              </a:rPr>
              <a:t>Requisition/Request is Created in PAW</a:t>
            </a:r>
            <a:endParaRPr dirty="0">
              <a:latin typeface="Calibri"/>
              <a:ea typeface="Calibri"/>
              <a:cs typeface="Calibri"/>
              <a:sym typeface="Calibri"/>
            </a:endParaRPr>
          </a:p>
        </p:txBody>
      </p:sp>
      <p:sp>
        <p:nvSpPr>
          <p:cNvPr id="150" name="Google Shape;150;p20"/>
          <p:cNvSpPr/>
          <p:nvPr/>
        </p:nvSpPr>
        <p:spPr>
          <a:xfrm>
            <a:off x="5087463" y="2073138"/>
            <a:ext cx="3378900" cy="485100"/>
          </a:xfrm>
          <a:prstGeom prst="roundRect">
            <a:avLst>
              <a:gd name="adj" fmla="val 16667"/>
            </a:avLst>
          </a:prstGeom>
          <a:solidFill>
            <a:srgbClr val="FFFFFF"/>
          </a:solidFill>
          <a:ln w="13970" cap="flat" cmpd="sng">
            <a:solidFill>
              <a:srgbClr val="F6B5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defRPr sz="1600">
                <a:solidFill>
                  <a:srgbClr val="000000"/>
                </a:solidFill>
                <a:latin typeface="Arial"/>
              </a:defRPr>
            </a:pPr>
            <a:r>
              <a:rPr lang="en-US" dirty="0">
                <a:latin typeface="Calibri"/>
                <a:ea typeface="Calibri"/>
                <a:cs typeface="Calibri"/>
                <a:sym typeface="Calibri"/>
              </a:rPr>
              <a:t>Department Approvals</a:t>
            </a:r>
            <a:endParaRPr dirty="0">
              <a:latin typeface="Calibri"/>
              <a:ea typeface="Calibri"/>
              <a:cs typeface="Calibri"/>
              <a:sym typeface="Calibri"/>
            </a:endParaRPr>
          </a:p>
        </p:txBody>
      </p:sp>
      <p:sp>
        <p:nvSpPr>
          <p:cNvPr id="151" name="Google Shape;151;p20"/>
          <p:cNvSpPr/>
          <p:nvPr/>
        </p:nvSpPr>
        <p:spPr>
          <a:xfrm>
            <a:off x="5087463" y="2634851"/>
            <a:ext cx="3378900" cy="485100"/>
          </a:xfrm>
          <a:prstGeom prst="roundRect">
            <a:avLst>
              <a:gd name="adj" fmla="val 16667"/>
            </a:avLst>
          </a:prstGeom>
          <a:solidFill>
            <a:srgbClr val="FFFFFF"/>
          </a:solidFill>
          <a:ln w="13970" cap="flat" cmpd="sng">
            <a:solidFill>
              <a:srgbClr val="F6B5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defRPr sz="1600">
                <a:solidFill>
                  <a:srgbClr val="000000"/>
                </a:solidFill>
                <a:latin typeface="Arial"/>
              </a:defRPr>
            </a:pPr>
            <a:r>
              <a:rPr lang="en-US" dirty="0">
                <a:latin typeface="Calibri"/>
                <a:ea typeface="Calibri"/>
                <a:cs typeface="Calibri"/>
                <a:sym typeface="Calibri"/>
              </a:rPr>
              <a:t>Procurement Review &amp; Sourcing</a:t>
            </a:r>
            <a:endParaRPr dirty="0">
              <a:latin typeface="Calibri"/>
              <a:ea typeface="Calibri"/>
              <a:cs typeface="Calibri"/>
              <a:sym typeface="Calibri"/>
            </a:endParaRPr>
          </a:p>
        </p:txBody>
      </p:sp>
      <p:sp>
        <p:nvSpPr>
          <p:cNvPr id="152" name="Google Shape;152;p20"/>
          <p:cNvSpPr/>
          <p:nvPr/>
        </p:nvSpPr>
        <p:spPr>
          <a:xfrm>
            <a:off x="5087463" y="3238451"/>
            <a:ext cx="3378900" cy="485100"/>
          </a:xfrm>
          <a:prstGeom prst="roundRect">
            <a:avLst>
              <a:gd name="adj" fmla="val 16667"/>
            </a:avLst>
          </a:prstGeom>
          <a:solidFill>
            <a:srgbClr val="FFFFFF"/>
          </a:solidFill>
          <a:ln w="13970" cap="flat" cmpd="sng">
            <a:solidFill>
              <a:srgbClr val="F6B5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defRPr sz="1600">
                <a:solidFill>
                  <a:srgbClr val="000000"/>
                </a:solidFill>
                <a:latin typeface="Arial"/>
              </a:defRPr>
            </a:pPr>
            <a:r>
              <a:rPr lang="en-US" dirty="0">
                <a:latin typeface="Calibri"/>
                <a:ea typeface="Calibri"/>
                <a:cs typeface="Calibri"/>
                <a:sym typeface="Calibri"/>
              </a:rPr>
              <a:t>Evaluation &amp; Award</a:t>
            </a:r>
            <a:endParaRPr dirty="0">
              <a:latin typeface="Calibri"/>
              <a:ea typeface="Calibri"/>
              <a:cs typeface="Calibri"/>
              <a:sym typeface="Calibri"/>
            </a:endParaRPr>
          </a:p>
        </p:txBody>
      </p:sp>
      <p:sp>
        <p:nvSpPr>
          <p:cNvPr id="153" name="Google Shape;153;p20"/>
          <p:cNvSpPr/>
          <p:nvPr/>
        </p:nvSpPr>
        <p:spPr>
          <a:xfrm>
            <a:off x="5087463" y="3776831"/>
            <a:ext cx="3378900" cy="485100"/>
          </a:xfrm>
          <a:prstGeom prst="roundRect">
            <a:avLst>
              <a:gd name="adj" fmla="val 16667"/>
            </a:avLst>
          </a:prstGeom>
          <a:solidFill>
            <a:srgbClr val="FFFFFF"/>
          </a:solidFill>
          <a:ln w="13970" cap="flat" cmpd="sng">
            <a:solidFill>
              <a:srgbClr val="F6B5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defRPr sz="1600">
                <a:solidFill>
                  <a:srgbClr val="000000"/>
                </a:solidFill>
                <a:latin typeface="Arial"/>
              </a:defRPr>
            </a:pPr>
            <a:r>
              <a:rPr lang="en-US" dirty="0">
                <a:latin typeface="Calibri"/>
                <a:ea typeface="Calibri"/>
                <a:cs typeface="Calibri"/>
                <a:sym typeface="Calibri"/>
              </a:rPr>
              <a:t>Contracting/PO Issuance</a:t>
            </a:r>
            <a:endParaRPr dirty="0">
              <a:latin typeface="Calibri"/>
              <a:ea typeface="Calibri"/>
              <a:cs typeface="Calibri"/>
              <a:sym typeface="Calibri"/>
            </a:endParaRPr>
          </a:p>
        </p:txBody>
      </p:sp>
      <p:sp>
        <p:nvSpPr>
          <p:cNvPr id="154" name="Google Shape;154;p20"/>
          <p:cNvSpPr/>
          <p:nvPr/>
        </p:nvSpPr>
        <p:spPr>
          <a:xfrm>
            <a:off x="5087463" y="4320072"/>
            <a:ext cx="3378900" cy="485100"/>
          </a:xfrm>
          <a:prstGeom prst="roundRect">
            <a:avLst>
              <a:gd name="adj" fmla="val 16667"/>
            </a:avLst>
          </a:prstGeom>
          <a:solidFill>
            <a:srgbClr val="FFFFFF"/>
          </a:solidFill>
          <a:ln w="13970" cap="flat" cmpd="sng">
            <a:solidFill>
              <a:srgbClr val="F6B5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defRPr sz="1600">
                <a:solidFill>
                  <a:srgbClr val="000000"/>
                </a:solidFill>
                <a:latin typeface="Arial"/>
              </a:defRPr>
            </a:pPr>
            <a:r>
              <a:rPr lang="en-US" dirty="0">
                <a:latin typeface="Calibri"/>
                <a:ea typeface="Calibri"/>
                <a:cs typeface="Calibri"/>
                <a:sym typeface="Calibri"/>
              </a:rPr>
              <a:t>Order Fulfillment</a:t>
            </a:r>
            <a:endParaRPr dirty="0">
              <a:latin typeface="Calibri"/>
              <a:ea typeface="Calibri"/>
              <a:cs typeface="Calibri"/>
              <a:sym typeface="Calibri"/>
            </a:endParaRPr>
          </a:p>
        </p:txBody>
      </p:sp>
      <p:sp>
        <p:nvSpPr>
          <p:cNvPr id="169" name="Rectangle 168"/>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0" name="Rectangle 169"/>
          <p:cNvSpPr/>
          <p:nvPr/>
        </p:nvSpPr>
        <p:spPr>
          <a:xfrm>
            <a:off x="54864" y="4832604"/>
            <a:ext cx="9034272" cy="256032"/>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2" name="Rectangle 171"/>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3" name="TextBox 172"/>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8</a:t>
            </a:r>
          </a:p>
        </p:txBody>
      </p:sp>
      <p:sp>
        <p:nvSpPr>
          <p:cNvPr id="174" name="Rectangle 173"/>
          <p:cNvSpPr/>
          <p:nvPr/>
        </p:nvSpPr>
        <p:spPr>
          <a:xfrm>
            <a:off x="621792" y="858189"/>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75"/>
        <p:cNvGrpSpPr/>
        <p:nvPr/>
      </p:nvGrpSpPr>
      <p:grpSpPr>
        <a:xfrm>
          <a:off x="0" y="0"/>
          <a:ext cx="0" cy="0"/>
          <a:chOff x="0" y="0"/>
          <a:chExt cx="0" cy="0"/>
        </a:xfrm>
      </p:grpSpPr>
      <p:sp>
        <p:nvSpPr>
          <p:cNvPr id="176" name="Google Shape;176;p22"/>
          <p:cNvSpPr txBox="1">
            <a:spLocks noGrp="1"/>
          </p:cNvSpPr>
          <p:nvPr>
            <p:ph type="title"/>
          </p:nvPr>
        </p:nvSpPr>
        <p:spPr>
          <a:xfrm>
            <a:off x="457200" y="205978"/>
            <a:ext cx="8229600" cy="459651"/>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defRPr sz="2800" b="1">
                <a:solidFill>
                  <a:srgbClr val="F6B500"/>
                </a:solidFill>
                <a:latin typeface="Arial"/>
              </a:defRPr>
            </a:pPr>
            <a:r>
              <a:rPr lang="en" sz="3200" b="1" dirty="0">
                <a:solidFill>
                  <a:srgbClr val="F6B500"/>
                </a:solidFill>
                <a:latin typeface="Arial"/>
              </a:rPr>
              <a:t>Procurement Methods and Turnaround Times</a:t>
            </a:r>
            <a:endParaRPr dirty="0"/>
          </a:p>
        </p:txBody>
      </p:sp>
      <p:graphicFrame>
        <p:nvGraphicFramePr>
          <p:cNvPr id="177" name="Google Shape;177;p22"/>
          <p:cNvGraphicFramePr/>
          <p:nvPr>
            <p:extLst>
              <p:ext uri="{D42A27DB-BD31-4B8C-83A1-F6EECF244321}">
                <p14:modId xmlns:p14="http://schemas.microsoft.com/office/powerpoint/2010/main" val="250865685"/>
              </p:ext>
            </p:extLst>
          </p:nvPr>
        </p:nvGraphicFramePr>
        <p:xfrm>
          <a:off x="512064" y="883677"/>
          <a:ext cx="8229600" cy="3992819"/>
        </p:xfrm>
        <a:graphic>
          <a:graphicData uri="http://schemas.openxmlformats.org/drawingml/2006/table">
            <a:tbl>
              <a:tblPr firstRow="1" bandRow="1">
                <a:noFill/>
                <a:tableStyleId>{AE3EED19-CE87-496D-8B28-9E90EAFC55AF}</a:tableStyleId>
              </a:tblPr>
              <a:tblGrid>
                <a:gridCol w="2011675">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gridCol w="2103125">
                  <a:extLst>
                    <a:ext uri="{9D8B030D-6E8A-4147-A177-3AD203B41FA5}">
                      <a16:colId xmlns:a16="http://schemas.microsoft.com/office/drawing/2014/main" val="20002"/>
                    </a:ext>
                  </a:extLst>
                </a:gridCol>
              </a:tblGrid>
              <a:tr h="361215">
                <a:tc>
                  <a:txBody>
                    <a:bodyPr/>
                    <a:lstStyle/>
                    <a:p>
                      <a:pPr marL="0" marR="0" lvl="0" indent="0" algn="l" rtl="0">
                        <a:spcBef>
                          <a:spcPts val="0"/>
                        </a:spcBef>
                        <a:spcAft>
                          <a:spcPts val="0"/>
                        </a:spcAft>
                        <a:buNone/>
                        <a:defRPr sz="1200" b="1">
                          <a:solidFill>
                            <a:srgbClr val="000000"/>
                          </a:solidFill>
                          <a:latin typeface="Arial"/>
                        </a:defRPr>
                      </a:pPr>
                      <a:r>
                        <a:rPr lang="en" sz="1400" u="none" strike="noStrike" cap="none"/>
                        <a:t>Methods</a:t>
                      </a:r>
                      <a:endParaRPr sz="1400"/>
                    </a:p>
                  </a:txBody>
                  <a:tcPr marL="45720" marR="45720" marT="34300" marB="34300">
                    <a:lnB w="38100" cap="flat" cmpd="sng">
                      <a:solidFill>
                        <a:schemeClr val="dk1"/>
                      </a:solidFill>
                      <a:prstDash val="solid"/>
                      <a:round/>
                      <a:headEnd type="none" w="sm" len="sm"/>
                      <a:tailEnd type="none" w="sm" len="sm"/>
                    </a:lnB>
                    <a:solidFill>
                      <a:srgbClr val="FFC412"/>
                    </a:solidFill>
                  </a:tcPr>
                </a:tc>
                <a:tc>
                  <a:txBody>
                    <a:bodyPr/>
                    <a:lstStyle/>
                    <a:p>
                      <a:pPr marL="0" marR="0" lvl="0" indent="0" algn="l" rtl="0">
                        <a:spcBef>
                          <a:spcPts val="0"/>
                        </a:spcBef>
                        <a:spcAft>
                          <a:spcPts val="0"/>
                        </a:spcAft>
                        <a:buNone/>
                        <a:defRPr sz="1200" b="1">
                          <a:solidFill>
                            <a:srgbClr val="000000"/>
                          </a:solidFill>
                          <a:latin typeface="Arial"/>
                        </a:defRPr>
                      </a:pPr>
                      <a:r>
                        <a:rPr lang="en" sz="1400">
                          <a:latin typeface="Calibri"/>
                          <a:ea typeface="Calibri"/>
                          <a:cs typeface="Calibri"/>
                          <a:sym typeface="Calibri"/>
                        </a:rPr>
                        <a:t>Description</a:t>
                      </a:r>
                      <a:endParaRPr sz="1100"/>
                    </a:p>
                  </a:txBody>
                  <a:tcPr marL="45720" marR="45720" marT="34300" marB="34300">
                    <a:lnB w="38100" cap="flat" cmpd="sng">
                      <a:solidFill>
                        <a:schemeClr val="dk1"/>
                      </a:solidFill>
                      <a:prstDash val="solid"/>
                      <a:round/>
                      <a:headEnd type="none" w="sm" len="sm"/>
                      <a:tailEnd type="none" w="sm" len="sm"/>
                    </a:lnB>
                    <a:solidFill>
                      <a:srgbClr val="FFC412"/>
                    </a:solidFill>
                  </a:tcPr>
                </a:tc>
                <a:tc>
                  <a:txBody>
                    <a:bodyPr/>
                    <a:lstStyle/>
                    <a:p>
                      <a:pPr marL="0" marR="0" lvl="0" indent="0" algn="l" rtl="0">
                        <a:spcBef>
                          <a:spcPts val="0"/>
                        </a:spcBef>
                        <a:spcAft>
                          <a:spcPts val="0"/>
                        </a:spcAft>
                        <a:buNone/>
                        <a:defRPr sz="1200" b="1">
                          <a:solidFill>
                            <a:srgbClr val="000000"/>
                          </a:solidFill>
                          <a:latin typeface="Arial"/>
                        </a:defRPr>
                      </a:pPr>
                      <a:r>
                        <a:rPr lang="en" sz="1400">
                          <a:latin typeface="Calibri"/>
                          <a:ea typeface="Calibri"/>
                          <a:cs typeface="Calibri"/>
                          <a:sym typeface="Calibri"/>
                        </a:rPr>
                        <a:t>Approx. Turnaround Time</a:t>
                      </a:r>
                      <a:endParaRPr sz="1100"/>
                    </a:p>
                  </a:txBody>
                  <a:tcPr marL="45720" marR="45720" marT="34300" marB="34300">
                    <a:lnB w="38100" cap="flat" cmpd="sng">
                      <a:solidFill>
                        <a:schemeClr val="dk1"/>
                      </a:solidFill>
                      <a:prstDash val="solid"/>
                      <a:round/>
                      <a:headEnd type="none" w="sm" len="sm"/>
                      <a:tailEnd type="none" w="sm" len="sm"/>
                    </a:lnB>
                    <a:solidFill>
                      <a:srgbClr val="FFC412"/>
                    </a:solidFill>
                  </a:tcPr>
                </a:tc>
                <a:extLst>
                  <a:ext uri="{0D108BD9-81ED-4DB2-BD59-A6C34878D82A}">
                    <a16:rowId xmlns:a16="http://schemas.microsoft.com/office/drawing/2014/main" val="10000"/>
                  </a:ext>
                </a:extLst>
              </a:tr>
              <a:tr h="907901">
                <a:tc>
                  <a:txBody>
                    <a:bodyPr/>
                    <a:lstStyle/>
                    <a:p>
                      <a:pPr marL="0" marR="0" lvl="0" indent="0" algn="l" rtl="0">
                        <a:spcBef>
                          <a:spcPts val="0"/>
                        </a:spcBef>
                        <a:spcAft>
                          <a:spcPts val="0"/>
                        </a:spcAft>
                        <a:buNone/>
                        <a:defRPr sz="1100" b="0">
                          <a:solidFill>
                            <a:srgbClr val="000000"/>
                          </a:solidFill>
                          <a:latin typeface="Arial"/>
                        </a:defRPr>
                      </a:pPr>
                      <a:r>
                        <a:rPr lang="en" sz="1400">
                          <a:solidFill>
                            <a:schemeClr val="dk1"/>
                          </a:solidFill>
                          <a:latin typeface="Calibri"/>
                          <a:ea typeface="Calibri"/>
                          <a:cs typeface="Calibri"/>
                          <a:sym typeface="Calibri"/>
                        </a:rPr>
                        <a:t>Small Procurement </a:t>
                      </a:r>
                      <a:endParaRPr sz="1400">
                        <a:solidFill>
                          <a:schemeClr val="dk1"/>
                        </a:solidFill>
                        <a:latin typeface="Calibri"/>
                        <a:ea typeface="Calibri"/>
                        <a:cs typeface="Calibri"/>
                        <a:sym typeface="Calibri"/>
                      </a:endParaRPr>
                    </a:p>
                    <a:p>
                      <a:pPr marL="0" marR="0" lvl="0" indent="0" algn="l" rtl="0">
                        <a:spcBef>
                          <a:spcPts val="0"/>
                        </a:spcBef>
                        <a:spcAft>
                          <a:spcPts val="0"/>
                        </a:spcAft>
                        <a:buNone/>
                        <a:defRPr sz="1100" b="0">
                          <a:solidFill>
                            <a:srgbClr val="000000"/>
                          </a:solidFill>
                          <a:latin typeface="Arial"/>
                        </a:defRPr>
                      </a:pPr>
                      <a:r>
                        <a:rPr lang="en" sz="1400">
                          <a:solidFill>
                            <a:schemeClr val="dk1"/>
                          </a:solidFill>
                          <a:latin typeface="Calibri"/>
                          <a:ea typeface="Calibri"/>
                          <a:cs typeface="Calibri"/>
                          <a:sym typeface="Calibri"/>
                        </a:rPr>
                        <a:t>(&lt; $25K)</a:t>
                      </a:r>
                      <a:endParaRPr sz="11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a:solidFill>
                            <a:schemeClr val="dk1"/>
                          </a:solidFill>
                          <a:latin typeface="Calibri"/>
                          <a:ea typeface="Calibri"/>
                          <a:cs typeface="Calibri"/>
                          <a:sym typeface="Calibri"/>
                        </a:rPr>
                        <a:t>Used for low-dollar purchases. Departments may obtain verbal or written quotes. Competitive process is encouraged but not required.</a:t>
                      </a:r>
                      <a:endParaRPr sz="11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a:solidFill>
                            <a:schemeClr val="dk1"/>
                          </a:solidFill>
                          <a:latin typeface="Calibri"/>
                          <a:ea typeface="Calibri"/>
                          <a:cs typeface="Calibri"/>
                          <a:sym typeface="Calibri"/>
                        </a:rPr>
                        <a:t>1–2 weeks or less</a:t>
                      </a:r>
                      <a:endParaRPr sz="11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907901">
                <a:tc>
                  <a:txBody>
                    <a:bodyPr/>
                    <a:lstStyle/>
                    <a:p>
                      <a:pPr marL="0" marR="0" lvl="0" indent="0" algn="l" rtl="0">
                        <a:spcBef>
                          <a:spcPts val="0"/>
                        </a:spcBef>
                        <a:spcAft>
                          <a:spcPts val="0"/>
                        </a:spcAft>
                        <a:buNone/>
                        <a:defRPr sz="1100" b="0">
                          <a:solidFill>
                            <a:srgbClr val="000000"/>
                          </a:solidFill>
                          <a:latin typeface="Arial"/>
                        </a:defRPr>
                      </a:pPr>
                      <a:r>
                        <a:rPr lang="en" sz="1400">
                          <a:solidFill>
                            <a:schemeClr val="dk1"/>
                          </a:solidFill>
                          <a:latin typeface="Calibri"/>
                          <a:ea typeface="Calibri"/>
                          <a:cs typeface="Calibri"/>
                          <a:sym typeface="Calibri"/>
                        </a:rPr>
                        <a:t>Simplified Procurement ($25K–$200K)</a:t>
                      </a:r>
                      <a:endParaRPr sz="11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a:solidFill>
                            <a:schemeClr val="dk1"/>
                          </a:solidFill>
                          <a:latin typeface="Calibri"/>
                          <a:ea typeface="Calibri"/>
                          <a:cs typeface="Calibri"/>
                          <a:sym typeface="Calibri"/>
                        </a:rPr>
                        <a:t>Requires informal competition (e.g., 3 written quotes). Procurement must document effort to obtain competition.</a:t>
                      </a:r>
                      <a:endParaRPr sz="11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a:solidFill>
                            <a:schemeClr val="dk1"/>
                          </a:solidFill>
                          <a:latin typeface="Calibri"/>
                          <a:ea typeface="Calibri"/>
                          <a:cs typeface="Calibri"/>
                          <a:sym typeface="Calibri"/>
                        </a:rPr>
                        <a:t>2–4 weeks</a:t>
                      </a:r>
                      <a:endParaRPr sz="11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907901">
                <a:tc>
                  <a:txBody>
                    <a:bodyPr/>
                    <a:lstStyle/>
                    <a:p>
                      <a:pPr marL="0" marR="0" lvl="0" indent="0" algn="l" rtl="0">
                        <a:spcBef>
                          <a:spcPts val="0"/>
                        </a:spcBef>
                        <a:spcAft>
                          <a:spcPts val="0"/>
                        </a:spcAft>
                        <a:buNone/>
                        <a:defRPr sz="1100" b="0">
                          <a:solidFill>
                            <a:srgbClr val="000000"/>
                          </a:solidFill>
                          <a:latin typeface="Arial"/>
                        </a:defRPr>
                      </a:pPr>
                      <a:r>
                        <a:rPr lang="en" sz="1400"/>
                        <a:t>Invitation for Bid (IFB) over $200</a:t>
                      </a:r>
                      <a:r>
                        <a:rPr lang="en"/>
                        <a:t>K</a:t>
                      </a:r>
                      <a:endParaRPr sz="14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dirty="0">
                          <a:solidFill>
                            <a:schemeClr val="dk1"/>
                          </a:solidFill>
                          <a:latin typeface="Calibri"/>
                          <a:ea typeface="Calibri"/>
                          <a:cs typeface="Calibri"/>
                          <a:sym typeface="Calibri"/>
                        </a:rPr>
                        <a:t>Formal, sealed bidding. Awarded to the lowest responsive and responsible bidder. Best when specifications are clear and price is primary.</a:t>
                      </a:r>
                      <a:endParaRPr sz="1100" dirty="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a:t>2-3 months</a:t>
                      </a:r>
                      <a:endParaRPr sz="14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907901">
                <a:tc>
                  <a:txBody>
                    <a:bodyPr/>
                    <a:lstStyle/>
                    <a:p>
                      <a:pPr marL="0" marR="0" lvl="0" indent="0" algn="l" rtl="0">
                        <a:spcBef>
                          <a:spcPts val="0"/>
                        </a:spcBef>
                        <a:spcAft>
                          <a:spcPts val="0"/>
                        </a:spcAft>
                        <a:buNone/>
                        <a:defRPr sz="1100" b="0">
                          <a:solidFill>
                            <a:srgbClr val="000000"/>
                          </a:solidFill>
                          <a:latin typeface="Arial"/>
                        </a:defRPr>
                      </a:pPr>
                      <a:r>
                        <a:rPr lang="en" sz="1400"/>
                        <a:t>Request for Proposal (RFP) over $200</a:t>
                      </a:r>
                      <a:r>
                        <a:rPr lang="en"/>
                        <a:t>K</a:t>
                      </a:r>
                      <a:endParaRPr sz="14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a:solidFill>
                            <a:schemeClr val="dk1"/>
                          </a:solidFill>
                          <a:latin typeface="Calibri"/>
                          <a:ea typeface="Calibri"/>
                          <a:cs typeface="Calibri"/>
                          <a:sym typeface="Calibri"/>
                        </a:rPr>
                        <a:t>Used when multiple factors (e.g., qualifications, methodology, price) determine award. Includes evaluation committee and negotiations.</a:t>
                      </a:r>
                      <a:endParaRPr sz="11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dirty="0"/>
                        <a:t>3-6 months</a:t>
                      </a:r>
                      <a:endParaRPr sz="1400" dirty="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sp>
        <p:nvSpPr>
          <p:cNvPr id="181" name="Rectangle 180"/>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2" name="Rectangle 181"/>
          <p:cNvSpPr/>
          <p:nvPr/>
        </p:nvSpPr>
        <p:spPr>
          <a:xfrm flipV="1">
            <a:off x="54864" y="4876496"/>
            <a:ext cx="9034272" cy="21214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4" name="Rectangle 183"/>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5" name="TextBox 184"/>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10</a:t>
            </a:r>
          </a:p>
        </p:txBody>
      </p:sp>
      <p:sp>
        <p:nvSpPr>
          <p:cNvPr id="186" name="Rectangle 185"/>
          <p:cNvSpPr/>
          <p:nvPr/>
        </p:nvSpPr>
        <p:spPr>
          <a:xfrm>
            <a:off x="502920" y="777240"/>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1"/>
        <p:cNvGrpSpPr/>
        <p:nvPr/>
      </p:nvGrpSpPr>
      <p:grpSpPr>
        <a:xfrm>
          <a:off x="0" y="0"/>
          <a:ext cx="0" cy="0"/>
          <a:chOff x="0" y="0"/>
          <a:chExt cx="0" cy="0"/>
        </a:xfrm>
      </p:grpSpPr>
      <p:sp>
        <p:nvSpPr>
          <p:cNvPr id="182" name="Google Shape;182;p23"/>
          <p:cNvSpPr txBox="1">
            <a:spLocks noGrp="1"/>
          </p:cNvSpPr>
          <p:nvPr>
            <p:ph type="title"/>
          </p:nvPr>
        </p:nvSpPr>
        <p:spPr>
          <a:xfrm>
            <a:off x="457200" y="205978"/>
            <a:ext cx="8229600" cy="378968"/>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defRPr sz="2800" b="1">
                <a:solidFill>
                  <a:srgbClr val="F6B500"/>
                </a:solidFill>
                <a:latin typeface="Arial"/>
              </a:defRPr>
            </a:pPr>
            <a:r>
              <a:rPr lang="en" sz="2400" b="1">
                <a:solidFill>
                  <a:srgbClr val="F6B500"/>
                </a:solidFill>
                <a:latin typeface="Arial"/>
              </a:rPr>
              <a:t>Procurement Types and Turnaround Times</a:t>
            </a:r>
            <a:endParaRPr/>
          </a:p>
        </p:txBody>
      </p:sp>
      <p:graphicFrame>
        <p:nvGraphicFramePr>
          <p:cNvPr id="183" name="Google Shape;183;p23"/>
          <p:cNvGraphicFramePr/>
          <p:nvPr>
            <p:extLst>
              <p:ext uri="{D42A27DB-BD31-4B8C-83A1-F6EECF244321}">
                <p14:modId xmlns:p14="http://schemas.microsoft.com/office/powerpoint/2010/main" val="4181573456"/>
              </p:ext>
            </p:extLst>
          </p:nvPr>
        </p:nvGraphicFramePr>
        <p:xfrm>
          <a:off x="530352" y="959790"/>
          <a:ext cx="8229600" cy="3006475"/>
        </p:xfrm>
        <a:graphic>
          <a:graphicData uri="http://schemas.openxmlformats.org/drawingml/2006/table">
            <a:tbl>
              <a:tblPr firstRow="1" bandRow="1">
                <a:noFill/>
                <a:tableStyleId>{AE3EED19-CE87-496D-8B28-9E90EAFC55AF}</a:tableStyleId>
              </a:tblPr>
              <a:tblGrid>
                <a:gridCol w="2011675">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gridCol w="2103125">
                  <a:extLst>
                    <a:ext uri="{9D8B030D-6E8A-4147-A177-3AD203B41FA5}">
                      <a16:colId xmlns:a16="http://schemas.microsoft.com/office/drawing/2014/main" val="20002"/>
                    </a:ext>
                  </a:extLst>
                </a:gridCol>
              </a:tblGrid>
              <a:tr h="386250">
                <a:tc>
                  <a:txBody>
                    <a:bodyPr/>
                    <a:lstStyle/>
                    <a:p>
                      <a:pPr marL="0" marR="0" lvl="0" indent="0" algn="l" rtl="0">
                        <a:spcBef>
                          <a:spcPts val="0"/>
                        </a:spcBef>
                        <a:spcAft>
                          <a:spcPts val="0"/>
                        </a:spcAft>
                        <a:buNone/>
                        <a:defRPr sz="1200" b="1">
                          <a:solidFill>
                            <a:srgbClr val="000000"/>
                          </a:solidFill>
                          <a:latin typeface="Arial"/>
                        </a:defRPr>
                      </a:pPr>
                      <a:r>
                        <a:rPr lang="en" sz="1400"/>
                        <a:t>Methods</a:t>
                      </a:r>
                      <a:endParaRPr sz="1400"/>
                    </a:p>
                  </a:txBody>
                  <a:tcPr marL="45720" marR="45720" marT="34300" marB="34300">
                    <a:lnB w="38100" cap="flat" cmpd="sng">
                      <a:solidFill>
                        <a:schemeClr val="dk1"/>
                      </a:solidFill>
                      <a:prstDash val="solid"/>
                      <a:round/>
                      <a:headEnd type="none" w="sm" len="sm"/>
                      <a:tailEnd type="none" w="sm" len="sm"/>
                    </a:lnB>
                    <a:solidFill>
                      <a:srgbClr val="FFC412"/>
                    </a:solidFill>
                  </a:tcPr>
                </a:tc>
                <a:tc>
                  <a:txBody>
                    <a:bodyPr/>
                    <a:lstStyle/>
                    <a:p>
                      <a:pPr marL="0" marR="0" lvl="0" indent="0" algn="l" rtl="0">
                        <a:spcBef>
                          <a:spcPts val="0"/>
                        </a:spcBef>
                        <a:spcAft>
                          <a:spcPts val="0"/>
                        </a:spcAft>
                        <a:buNone/>
                        <a:defRPr sz="1200" b="1">
                          <a:solidFill>
                            <a:srgbClr val="000000"/>
                          </a:solidFill>
                          <a:latin typeface="Arial"/>
                        </a:defRPr>
                      </a:pPr>
                      <a:r>
                        <a:rPr lang="en" sz="1400">
                          <a:latin typeface="Calibri"/>
                          <a:ea typeface="Calibri"/>
                          <a:cs typeface="Calibri"/>
                          <a:sym typeface="Calibri"/>
                        </a:rPr>
                        <a:t>Description</a:t>
                      </a:r>
                      <a:endParaRPr sz="1100"/>
                    </a:p>
                  </a:txBody>
                  <a:tcPr marL="45720" marR="45720" marT="34300" marB="34300">
                    <a:lnB w="38100" cap="flat" cmpd="sng">
                      <a:solidFill>
                        <a:schemeClr val="dk1"/>
                      </a:solidFill>
                      <a:prstDash val="solid"/>
                      <a:round/>
                      <a:headEnd type="none" w="sm" len="sm"/>
                      <a:tailEnd type="none" w="sm" len="sm"/>
                    </a:lnB>
                    <a:solidFill>
                      <a:srgbClr val="FFC412"/>
                    </a:solidFill>
                  </a:tcPr>
                </a:tc>
                <a:tc>
                  <a:txBody>
                    <a:bodyPr/>
                    <a:lstStyle/>
                    <a:p>
                      <a:pPr marL="0" marR="0" lvl="0" indent="0" algn="l" rtl="0">
                        <a:spcBef>
                          <a:spcPts val="0"/>
                        </a:spcBef>
                        <a:spcAft>
                          <a:spcPts val="0"/>
                        </a:spcAft>
                        <a:buNone/>
                        <a:defRPr sz="1200" b="1">
                          <a:solidFill>
                            <a:srgbClr val="000000"/>
                          </a:solidFill>
                          <a:latin typeface="Arial"/>
                        </a:defRPr>
                      </a:pPr>
                      <a:r>
                        <a:rPr lang="en" sz="1400">
                          <a:latin typeface="Calibri"/>
                          <a:ea typeface="Calibri"/>
                          <a:cs typeface="Calibri"/>
                          <a:sym typeface="Calibri"/>
                        </a:rPr>
                        <a:t>Approx. Turnaround Time</a:t>
                      </a:r>
                      <a:endParaRPr sz="1100"/>
                    </a:p>
                  </a:txBody>
                  <a:tcPr marL="45720" marR="45720" marT="34300" marB="34300">
                    <a:lnB w="38100" cap="flat" cmpd="sng">
                      <a:solidFill>
                        <a:schemeClr val="dk1"/>
                      </a:solidFill>
                      <a:prstDash val="solid"/>
                      <a:round/>
                      <a:headEnd type="none" w="sm" len="sm"/>
                      <a:tailEnd type="none" w="sm" len="sm"/>
                    </a:lnB>
                    <a:solidFill>
                      <a:srgbClr val="FFC412"/>
                    </a:solidFill>
                  </a:tcPr>
                </a:tc>
                <a:extLst>
                  <a:ext uri="{0D108BD9-81ED-4DB2-BD59-A6C34878D82A}">
                    <a16:rowId xmlns:a16="http://schemas.microsoft.com/office/drawing/2014/main" val="10000"/>
                  </a:ext>
                </a:extLst>
              </a:tr>
              <a:tr h="678525">
                <a:tc>
                  <a:txBody>
                    <a:bodyPr/>
                    <a:lstStyle/>
                    <a:p>
                      <a:pPr marL="0" marR="0" lvl="0" indent="0" algn="l" rtl="0">
                        <a:spcBef>
                          <a:spcPts val="0"/>
                        </a:spcBef>
                        <a:spcAft>
                          <a:spcPts val="0"/>
                        </a:spcAft>
                        <a:buNone/>
                        <a:defRPr sz="1100" b="0">
                          <a:solidFill>
                            <a:srgbClr val="000000"/>
                          </a:solidFill>
                          <a:latin typeface="Arial"/>
                        </a:defRPr>
                      </a:pPr>
                      <a:r>
                        <a:rPr lang="en" sz="1400"/>
                        <a:t>Sole Source over $25</a:t>
                      </a:r>
                      <a:r>
                        <a:rPr lang="en"/>
                        <a:t>K</a:t>
                      </a:r>
                      <a:endParaRPr sz="14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dirty="0">
                          <a:solidFill>
                            <a:schemeClr val="dk1"/>
                          </a:solidFill>
                          <a:latin typeface="Calibri"/>
                          <a:ea typeface="Calibri"/>
                          <a:cs typeface="Calibri"/>
                          <a:sym typeface="Calibri"/>
                        </a:rPr>
                        <a:t>Only one source can provide the goods/services. Requires detailed justification and internal approvals.</a:t>
                      </a:r>
                      <a:endParaRPr sz="1100" dirty="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a:solidFill>
                            <a:schemeClr val="dk1"/>
                          </a:solidFill>
                          <a:latin typeface="Calibri"/>
                          <a:ea typeface="Calibri"/>
                          <a:cs typeface="Calibri"/>
                          <a:sym typeface="Calibri"/>
                        </a:rPr>
                        <a:t>2–6 weeks</a:t>
                      </a:r>
                      <a:endParaRPr sz="11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970850">
                <a:tc>
                  <a:txBody>
                    <a:bodyPr/>
                    <a:lstStyle/>
                    <a:p>
                      <a:pPr marL="0" marR="0" lvl="0" indent="0" algn="l" rtl="0">
                        <a:spcBef>
                          <a:spcPts val="0"/>
                        </a:spcBef>
                        <a:spcAft>
                          <a:spcPts val="0"/>
                        </a:spcAft>
                        <a:buNone/>
                        <a:defRPr sz="1100" b="0">
                          <a:solidFill>
                            <a:srgbClr val="000000"/>
                          </a:solidFill>
                          <a:latin typeface="Arial"/>
                        </a:defRPr>
                      </a:pPr>
                      <a:r>
                        <a:rPr lang="en" sz="1400" dirty="0"/>
                        <a:t>Emergency over $25</a:t>
                      </a:r>
                      <a:r>
                        <a:rPr lang="en" dirty="0"/>
                        <a:t>K</a:t>
                      </a:r>
                      <a:endParaRPr sz="1400" dirty="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a:t>For urgent, unforeseen needs that could cause harm, damage or significant disruption. Requires prompt action and post-event documentation.</a:t>
                      </a:r>
                      <a:endParaRPr sz="11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a:solidFill>
                            <a:schemeClr val="dk1"/>
                          </a:solidFill>
                          <a:latin typeface="Calibri"/>
                          <a:ea typeface="Calibri"/>
                          <a:cs typeface="Calibri"/>
                          <a:sym typeface="Calibri"/>
                        </a:rPr>
                        <a:t>1–7 days</a:t>
                      </a:r>
                      <a:endParaRPr sz="11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970850">
                <a:tc>
                  <a:txBody>
                    <a:bodyPr/>
                    <a:lstStyle/>
                    <a:p>
                      <a:pPr marL="0" marR="0" lvl="0" indent="0" algn="l" rtl="0">
                        <a:spcBef>
                          <a:spcPts val="0"/>
                        </a:spcBef>
                        <a:spcAft>
                          <a:spcPts val="0"/>
                        </a:spcAft>
                        <a:buNone/>
                        <a:defRPr sz="1100" b="0">
                          <a:solidFill>
                            <a:srgbClr val="000000"/>
                          </a:solidFill>
                          <a:latin typeface="Arial"/>
                        </a:defRPr>
                      </a:pPr>
                      <a:r>
                        <a:rPr lang="en" sz="1400" dirty="0"/>
                        <a:t>Cooperative Contract over $25</a:t>
                      </a:r>
                      <a:r>
                        <a:rPr lang="en" dirty="0"/>
                        <a:t>K</a:t>
                      </a:r>
                      <a:endParaRPr sz="1400" dirty="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a:solidFill>
                            <a:schemeClr val="dk1"/>
                          </a:solidFill>
                          <a:latin typeface="Calibri"/>
                          <a:ea typeface="Calibri"/>
                          <a:cs typeface="Calibri"/>
                          <a:sym typeface="Calibri"/>
                        </a:rPr>
                        <a:t>Utilizes existing competitively awarded contracts (e.g., NASPO, GSA, E&amp;I). Must meet USM standards and be approved for use.</a:t>
                      </a:r>
                      <a:endParaRPr sz="110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defRPr sz="1100" b="0">
                          <a:solidFill>
                            <a:srgbClr val="000000"/>
                          </a:solidFill>
                          <a:latin typeface="Arial"/>
                        </a:defRPr>
                      </a:pPr>
                      <a:r>
                        <a:rPr lang="en" sz="1400" dirty="0"/>
                        <a:t>4-6 weeks</a:t>
                      </a:r>
                      <a:endParaRPr sz="1100" dirty="0"/>
                    </a:p>
                  </a:txBody>
                  <a:tcPr marL="45720" marR="45720" marT="34300" marB="343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sp>
        <p:nvSpPr>
          <p:cNvPr id="184" name="Google Shape;184;p23"/>
          <p:cNvSpPr txBox="1"/>
          <p:nvPr/>
        </p:nvSpPr>
        <p:spPr>
          <a:xfrm>
            <a:off x="411480" y="3764852"/>
            <a:ext cx="8229600" cy="1323784"/>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Clr>
                <a:schemeClr val="dk1"/>
              </a:buClr>
              <a:buSzPts val="2400"/>
              <a:buFont typeface="Calibri"/>
              <a:buNone/>
              <a:defRPr sz="1600">
                <a:solidFill>
                  <a:srgbClr val="000000"/>
                </a:solidFill>
                <a:latin typeface="Arial"/>
              </a:defRPr>
            </a:pPr>
            <a:endParaRPr sz="2400" b="0" i="0" u="none" strike="noStrike" cap="none">
              <a:solidFill>
                <a:schemeClr val="dk1"/>
              </a:solidFill>
              <a:latin typeface="Calibri"/>
              <a:ea typeface="Calibri"/>
              <a:cs typeface="Calibri"/>
              <a:sym typeface="Calibri"/>
            </a:endParaRPr>
          </a:p>
        </p:txBody>
      </p:sp>
      <p:sp>
        <p:nvSpPr>
          <p:cNvPr id="185" name="Google Shape;185;p23"/>
          <p:cNvSpPr txBox="1"/>
          <p:nvPr/>
        </p:nvSpPr>
        <p:spPr>
          <a:xfrm>
            <a:off x="685800" y="4050389"/>
            <a:ext cx="7772400" cy="954123"/>
          </a:xfrm>
          <a:prstGeom prst="rect">
            <a:avLst/>
          </a:prstGeom>
          <a:noFill/>
          <a:ln>
            <a:noFill/>
          </a:ln>
        </p:spPr>
        <p:txBody>
          <a:bodyPr spcFirstLastPara="1" wrap="square" lIns="91425" tIns="45700" rIns="91425" bIns="45700" anchor="ctr" anchorCtr="0">
            <a:normAutofit/>
          </a:bodyPr>
          <a:lstStyle/>
          <a:p>
            <a:pPr marL="0" marR="0" lvl="0" indent="0" algn="just" rtl="0">
              <a:spcBef>
                <a:spcPts val="0"/>
              </a:spcBef>
              <a:spcAft>
                <a:spcPts val="0"/>
              </a:spcAft>
              <a:buClr>
                <a:schemeClr val="dk1"/>
              </a:buClr>
              <a:buSzPts val="2000"/>
              <a:buFont typeface="Calibri"/>
              <a:buNone/>
              <a:defRPr sz="1600">
                <a:solidFill>
                  <a:srgbClr val="000000"/>
                </a:solidFill>
                <a:latin typeface="Arial"/>
              </a:defRPr>
            </a:pPr>
            <a:r>
              <a:rPr lang="en" sz="1600" b="1" i="0" u="none" strike="noStrike" cap="none" dirty="0">
                <a:solidFill>
                  <a:srgbClr val="000000"/>
                </a:solidFill>
                <a:latin typeface="Arial"/>
                <a:ea typeface="Calibri"/>
                <a:cs typeface="Calibri"/>
                <a:sym typeface="Calibri"/>
              </a:rPr>
              <a:t>Note:</a:t>
            </a:r>
            <a:r>
              <a:rPr lang="en" sz="1600" b="0" i="0" u="none" strike="noStrike" cap="none" dirty="0">
                <a:solidFill>
                  <a:srgbClr val="000000"/>
                </a:solidFill>
                <a:latin typeface="Arial"/>
                <a:ea typeface="Calibri"/>
                <a:cs typeface="Calibri"/>
                <a:sym typeface="Calibri"/>
              </a:rPr>
              <a:t> Turnaround times may be extended for complex procurements and those requiring approval from the USM Vice Chancellor and/or the Maryland Board of Public Works (BPW).</a:t>
            </a:r>
            <a:endParaRPr sz="1600" dirty="0"/>
          </a:p>
        </p:txBody>
      </p:sp>
      <p:sp>
        <p:nvSpPr>
          <p:cNvPr id="189" name="Rectangle 188"/>
          <p:cNvSpPr/>
          <p:nvPr/>
        </p:nvSpPr>
        <p:spPr>
          <a:xfrm>
            <a:off x="54864" y="54864"/>
            <a:ext cx="9034272" cy="5033772"/>
          </a:xfrm>
          <a:prstGeom prst="rect">
            <a:avLst/>
          </a:prstGeom>
          <a:noFill/>
          <a:ln w="15875">
            <a:solidFill>
              <a:srgbClr val="F6B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0" name="Rectangle 189"/>
          <p:cNvSpPr/>
          <p:nvPr/>
        </p:nvSpPr>
        <p:spPr>
          <a:xfrm>
            <a:off x="54864" y="4937522"/>
            <a:ext cx="9034272" cy="164734"/>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2" name="Rectangle 191"/>
          <p:cNvSpPr/>
          <p:nvPr/>
        </p:nvSpPr>
        <p:spPr>
          <a:xfrm>
            <a:off x="8759952" y="4832604"/>
            <a:ext cx="329184" cy="256032"/>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3" name="TextBox 192"/>
          <p:cNvSpPr txBox="1"/>
          <p:nvPr/>
        </p:nvSpPr>
        <p:spPr>
          <a:xfrm>
            <a:off x="8787384" y="4876496"/>
            <a:ext cx="256032" cy="128016"/>
          </a:xfrm>
          <a:prstGeom prst="rect">
            <a:avLst/>
          </a:prstGeom>
          <a:noFill/>
        </p:spPr>
        <p:txBody>
          <a:bodyPr wrap="none">
            <a:spAutoFit/>
          </a:bodyPr>
          <a:lstStyle/>
          <a:p>
            <a:pPr algn="ctr">
              <a:defRPr sz="800" b="1">
                <a:solidFill>
                  <a:srgbClr val="FFFFFF"/>
                </a:solidFill>
                <a:latin typeface="Arial"/>
              </a:defRPr>
            </a:pPr>
            <a:r>
              <a:t>11</a:t>
            </a:r>
          </a:p>
        </p:txBody>
      </p:sp>
      <p:sp>
        <p:nvSpPr>
          <p:cNvPr id="194" name="Rectangle 193"/>
          <p:cNvSpPr/>
          <p:nvPr/>
        </p:nvSpPr>
        <p:spPr>
          <a:xfrm>
            <a:off x="502920" y="777240"/>
            <a:ext cx="8138160" cy="22860"/>
          </a:xfrm>
          <a:prstGeom prst="rect">
            <a:avLst/>
          </a:prstGeom>
          <a:solidFill>
            <a:srgbClr val="F6B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theme/theme1.xml><?xml version="1.0" encoding="utf-8"?>
<a:theme xmlns:a="http://schemas.openxmlformats.org/drawingml/2006/main" name="Paradigm">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1177</TotalTime>
  <Words>11764</Words>
  <Application>Microsoft Office PowerPoint</Application>
  <PresentationFormat>On-screen Show (16:9)</PresentationFormat>
  <Paragraphs>797</Paragraphs>
  <Slides>46</Slides>
  <Notes>45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Merriweather</vt:lpstr>
      <vt:lpstr>Roboto</vt:lpstr>
      <vt:lpstr>Paradigm</vt:lpstr>
      <vt:lpstr>Welcome and Thank you for Joining Us Today</vt:lpstr>
      <vt:lpstr>Procure with Purpose:  From Request to Payment</vt:lpstr>
      <vt:lpstr>Procurement All-Star Team</vt:lpstr>
      <vt:lpstr>💡 Did You Know</vt:lpstr>
      <vt:lpstr>Our Purpose Is To CARE!</vt:lpstr>
      <vt:lpstr>PowerPoint Presentation</vt:lpstr>
      <vt:lpstr>Procurement Lifecycle</vt:lpstr>
      <vt:lpstr>Procurement Methods and Turnaround Times</vt:lpstr>
      <vt:lpstr>Procurement Types and Turnaround Times</vt:lpstr>
      <vt:lpstr>Small Procurement Orders Under $25,000</vt:lpstr>
      <vt:lpstr>Small Procurement Orders </vt:lpstr>
      <vt:lpstr> Simplified Procurement Limit Requests Over $25,000 to $200,000 </vt:lpstr>
      <vt:lpstr>PowerPoint Presentation</vt:lpstr>
      <vt:lpstr>Basis of Award</vt:lpstr>
      <vt:lpstr>Request for Proposals (RFP) Requests Over $200,000</vt:lpstr>
      <vt:lpstr>Request for Proposals (RFP) Requests Over $200,000</vt:lpstr>
      <vt:lpstr>Sole Source  Requests Over $25,000</vt:lpstr>
      <vt:lpstr> Sole Source </vt:lpstr>
      <vt:lpstr> Emergency Requests over $25,000 </vt:lpstr>
      <vt:lpstr> Emergency  </vt:lpstr>
      <vt:lpstr>Cooperative Procurement Requests over $25,000</vt:lpstr>
      <vt:lpstr> Cooperative Procurement </vt:lpstr>
      <vt:lpstr>PowerPoint Presentation</vt:lpstr>
      <vt:lpstr>Pop Question #1</vt:lpstr>
      <vt:lpstr>Pop Question #2</vt:lpstr>
      <vt:lpstr>Pop Question #3</vt:lpstr>
      <vt:lpstr>Standard Minimum Information and/or Documentation for  All Procurements</vt:lpstr>
      <vt:lpstr>Standard Minimum Information and/or Documentation for All Procurements</vt:lpstr>
      <vt:lpstr>Common Required Contract Clauses        (Non-Negotiable)</vt:lpstr>
      <vt:lpstr>Signature Authority and Approvals</vt:lpstr>
      <vt:lpstr>Signature Authority and Approvals</vt:lpstr>
      <vt:lpstr>Exclusions and Exceptions</vt:lpstr>
      <vt:lpstr>Exclusions and Exceptions</vt:lpstr>
      <vt:lpstr>Exclusions and Exceptions</vt:lpstr>
      <vt:lpstr>Mishaps and How to Get Back on Track</vt:lpstr>
      <vt:lpstr>Contract Management</vt:lpstr>
      <vt:lpstr>Contract Management</vt:lpstr>
      <vt:lpstr>Compliance Approvals and Forms</vt:lpstr>
      <vt:lpstr>Compliance Approval and Forms</vt:lpstr>
      <vt:lpstr>Compliance and Ethics</vt:lpstr>
      <vt:lpstr>Lessons Learned from Audit</vt:lpstr>
      <vt:lpstr>Pop Question #4</vt:lpstr>
      <vt:lpstr>Pop Question #5</vt:lpstr>
      <vt:lpstr>Pop Question #6</vt:lpstr>
      <vt:lpstr>Any Questions/Comments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Procure with Purpose: Navigating Procurement</dc:title>
  <dc:creator>Rosetta Butler</dc:creator>
  <cp:lastModifiedBy>Rosetta Butler</cp:lastModifiedBy>
  <cp:revision>19</cp:revision>
  <dcterms:modified xsi:type="dcterms:W3CDTF">2026-08-31T18:02:52Z</dcterms:modified>
</cp:coreProperties>
</file>