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75" r:id="rId4"/>
    <p:sldId id="276" r:id="rId5"/>
    <p:sldId id="277" r:id="rId6"/>
    <p:sldId id="278" r:id="rId7"/>
    <p:sldId id="280" r:id="rId8"/>
    <p:sldId id="281" r:id="rId9"/>
    <p:sldId id="282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2046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135260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95526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35237"/>
            <a:ext cx="5384800" cy="42311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35237"/>
            <a:ext cx="5384800" cy="42311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53045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863007"/>
            <a:ext cx="5386917" cy="5816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653292"/>
            <a:ext cx="5386917" cy="3592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863007"/>
            <a:ext cx="5389033" cy="5816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653292"/>
            <a:ext cx="5389033" cy="3592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225814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7208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309344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905496"/>
            <a:ext cx="4011084" cy="10364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905497"/>
            <a:ext cx="6815668" cy="52206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2146025"/>
            <a:ext cx="4011084" cy="39801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80366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44689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56864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71142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71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36861"/>
            <a:ext cx="10972800" cy="858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46905"/>
            <a:ext cx="10972800" cy="397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3C41C-A487-0C45-A261-16903102544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URL</a:t>
            </a:r>
          </a:p>
        </p:txBody>
      </p:sp>
      <p:pic>
        <p:nvPicPr>
          <p:cNvPr id="7" name="Picture 6" descr="MD-flag-background-ppt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8" cy="762000"/>
          </a:xfrm>
          <a:prstGeom prst="rect">
            <a:avLst/>
          </a:prstGeom>
        </p:spPr>
      </p:pic>
      <p:pic>
        <p:nvPicPr>
          <p:cNvPr id="8" name="Picture 7" descr="UMBC-primary-logo-CMYK-on-black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3" y="114905"/>
            <a:ext cx="2332336" cy="537319"/>
          </a:xfrm>
          <a:prstGeom prst="rect">
            <a:avLst/>
          </a:prstGeom>
        </p:spPr>
      </p:pic>
      <p:pic>
        <p:nvPicPr>
          <p:cNvPr id="10" name="Picture 9" descr="corner-element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893" y="5201411"/>
            <a:ext cx="1632108" cy="1656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616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businessservices.umbc.edu/accounts-payable-hom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2958039"/>
          </a:xfrm>
        </p:spPr>
        <p:txBody>
          <a:bodyPr>
            <a:normAutofit/>
          </a:bodyPr>
          <a:lstStyle/>
          <a:p>
            <a:r>
              <a:rPr lang="en-US" sz="4000" dirty="0"/>
              <a:t>Accounts Payable Best Practices</a:t>
            </a:r>
            <a:br>
              <a:rPr lang="en-US" sz="4000" dirty="0"/>
            </a:br>
            <a:r>
              <a:rPr lang="en-US" sz="4000" dirty="0"/>
              <a:t>Dos and Don’ts</a:t>
            </a:r>
            <a:br>
              <a:rPr lang="en-US" sz="3100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D25DEE-F5D4-4D98-A6FE-71CA7850BB98}"/>
              </a:ext>
            </a:extLst>
          </p:cNvPr>
          <p:cNvSpPr txBox="1"/>
          <p:nvPr/>
        </p:nvSpPr>
        <p:spPr>
          <a:xfrm>
            <a:off x="6231467" y="5020733"/>
            <a:ext cx="467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Linda Rothfus, Manager, AP &amp; Business Services</a:t>
            </a:r>
          </a:p>
          <a:p>
            <a:r>
              <a:rPr lang="en-US" dirty="0"/>
              <a:t>limiller@umbc.edu</a:t>
            </a:r>
          </a:p>
          <a:p>
            <a:endParaRPr lang="en-US" dirty="0"/>
          </a:p>
        </p:txBody>
      </p:sp>
      <p:pic>
        <p:nvPicPr>
          <p:cNvPr id="1026" name="Picture 2" descr="3,300+ Tips And Tricks Stock Photos, Pictures &amp; Royalty-Free ...">
            <a:extLst>
              <a:ext uri="{FF2B5EF4-FFF2-40B4-BE49-F238E27FC236}">
                <a16:creationId xmlns:a16="http://schemas.microsoft.com/office/drawing/2014/main" id="{6A8D00E4-938C-4351-A83E-EC2BEFE0C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04" y="1274830"/>
            <a:ext cx="183832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09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21417E-AA13-4CEA-846A-1EAB634424CD}"/>
              </a:ext>
            </a:extLst>
          </p:cNvPr>
          <p:cNvSpPr txBox="1"/>
          <p:nvPr/>
        </p:nvSpPr>
        <p:spPr>
          <a:xfrm>
            <a:off x="524933" y="1617133"/>
            <a:ext cx="111675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If you need assistance, please ask us!!  Please enter an RT ticket in the AP queue!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Additional information can be found on our website:</a:t>
            </a:r>
          </a:p>
          <a:p>
            <a:pPr algn="ctr"/>
            <a:r>
              <a:rPr lang="en-US" sz="4000" dirty="0">
                <a:hlinkClick r:id="rId2"/>
              </a:rPr>
              <a:t>AP Guidance</a:t>
            </a:r>
            <a:endParaRPr lang="en-US" sz="4000" dirty="0"/>
          </a:p>
        </p:txBody>
      </p:sp>
      <p:pic>
        <p:nvPicPr>
          <p:cNvPr id="1026" name="Picture 2" descr="https://media.tenor.com/vl-KLJV12RoAAAAM/im-here-for-you-depression.gif">
            <a:extLst>
              <a:ext uri="{FF2B5EF4-FFF2-40B4-BE49-F238E27FC236}">
                <a16:creationId xmlns:a16="http://schemas.microsoft.com/office/drawing/2014/main" id="{5C46D156-130D-4BE5-A4AE-619B3AC161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583" y="5021092"/>
            <a:ext cx="2095500" cy="169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18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3C87F-AC57-4CA1-987C-1AAF1A3A5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Invoices – POs or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4F8-97B9-4E98-8704-FB4738B8D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30392"/>
            <a:ext cx="10972800" cy="5063705"/>
          </a:xfrm>
        </p:spPr>
        <p:txBody>
          <a:bodyPr>
            <a:normAutofit/>
          </a:bodyPr>
          <a:lstStyle/>
          <a:p>
            <a:r>
              <a:rPr lang="en-US" dirty="0"/>
              <a:t> Each invoice should clearly show the name and address of UMBC.</a:t>
            </a:r>
          </a:p>
          <a:p>
            <a:r>
              <a:rPr lang="en-US" dirty="0"/>
              <a:t>Each invoice must sufficiently describe, in detail, the goods/services received.  The invoice should be in US dollars.</a:t>
            </a:r>
          </a:p>
          <a:p>
            <a:r>
              <a:rPr lang="en-US" dirty="0"/>
              <a:t>Each invoice must include the vendor’s name, remittance address, EIN #, PO or Contract # and invoice #.</a:t>
            </a:r>
          </a:p>
          <a:p>
            <a:r>
              <a:rPr lang="en-US" dirty="0"/>
              <a:t>UMBC Is exempt from all forms of taxes, except excise tax, admission &amp; amusement taxes, sales tax on hotel rooms.</a:t>
            </a:r>
          </a:p>
          <a:p>
            <a:r>
              <a:rPr lang="en-US" dirty="0"/>
              <a:t>Sales tax on food- only restaurants, not grocery stores, etc.</a:t>
            </a:r>
          </a:p>
        </p:txBody>
      </p:sp>
    </p:spTree>
    <p:extLst>
      <p:ext uri="{BB962C8B-B14F-4D97-AF65-F5344CB8AC3E}">
        <p14:creationId xmlns:p14="http://schemas.microsoft.com/office/powerpoint/2010/main" val="4116084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17C3F-01A2-92F4-D213-E29980F40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Invoices – POs or Contracts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91D55-76D8-A096-931F-6F10C4CE9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State of MD will not pay from quotes or pro-forma invoices.</a:t>
            </a:r>
          </a:p>
          <a:p>
            <a:r>
              <a:rPr lang="en-US" dirty="0"/>
              <a:t>Invoices for parking fees or other driving violations of employees will not be paid.</a:t>
            </a:r>
          </a:p>
          <a:p>
            <a:r>
              <a:rPr lang="en-US" dirty="0"/>
              <a:t>All international payments must be made by wire transfer.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818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B43F-F8A4-934A-6811-EEFFF159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DB57-5117-E90F-79C3-9F593419E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95615"/>
            <a:ext cx="10972800" cy="4631064"/>
          </a:xfrm>
        </p:spPr>
        <p:txBody>
          <a:bodyPr/>
          <a:lstStyle/>
          <a:p>
            <a:r>
              <a:rPr lang="en-US" dirty="0"/>
              <a:t>What can be paid on a Payment Request?</a:t>
            </a:r>
          </a:p>
          <a:p>
            <a:r>
              <a:rPr lang="en-US" dirty="0"/>
              <a:t>Same rules apply as to PO Invoices/Contracts.</a:t>
            </a:r>
          </a:p>
          <a:p>
            <a:r>
              <a:rPr lang="en-US" dirty="0"/>
              <a:t>UMBC does not pay for food services served during normal staff meetings.</a:t>
            </a:r>
          </a:p>
          <a:p>
            <a:r>
              <a:rPr lang="en-US" dirty="0"/>
              <a:t>UMBC will not pay for expenses incurred at state employees’ social events such as Holiday parties, retirement parties, baby showers, etc.</a:t>
            </a:r>
          </a:p>
          <a:p>
            <a:r>
              <a:rPr lang="en-US" dirty="0"/>
              <a:t>Gifts, contributions or donations are unallowable.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224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19596-6BD4-EF59-271E-486EA2279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Requests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5855F-106A-9EC3-92F8-4AEABBE86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Costs for alcoholic beverages are not paid/reimbursed.</a:t>
            </a:r>
          </a:p>
          <a:p>
            <a:r>
              <a:rPr lang="en-US" dirty="0"/>
              <a:t>UMBC does not pay for funeral flowers, special gifts  or other emoluments.</a:t>
            </a:r>
          </a:p>
          <a:p>
            <a:r>
              <a:rPr lang="en-US" dirty="0"/>
              <a:t>Please make sure that supplier name &amp; remit address</a:t>
            </a:r>
          </a:p>
          <a:p>
            <a:pPr marL="0" indent="0">
              <a:buNone/>
            </a:pPr>
            <a:r>
              <a:rPr lang="en-US" dirty="0"/>
              <a:t>    matches what is in PAW.</a:t>
            </a:r>
          </a:p>
          <a:p>
            <a:r>
              <a:rPr lang="en-US" dirty="0"/>
              <a:t>60 Day Rule for employee reimbursements.</a:t>
            </a:r>
          </a:p>
          <a:p>
            <a:r>
              <a:rPr lang="en-US" dirty="0"/>
              <a:t>All attachments must be legible.</a:t>
            </a:r>
          </a:p>
        </p:txBody>
      </p:sp>
    </p:spTree>
    <p:extLst>
      <p:ext uri="{BB962C8B-B14F-4D97-AF65-F5344CB8AC3E}">
        <p14:creationId xmlns:p14="http://schemas.microsoft.com/office/powerpoint/2010/main" val="108143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3D9BC-B2F9-611E-56DB-26B90DCF3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Payment Requests Continued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B619-2706-307A-485D-3034A43D7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6875"/>
            <a:ext cx="10972800" cy="5020574"/>
          </a:xfrm>
        </p:spPr>
        <p:txBody>
          <a:bodyPr/>
          <a:lstStyle/>
          <a:p>
            <a:r>
              <a:rPr lang="en-US" dirty="0"/>
              <a:t>All international payments must be made via wire transfer.</a:t>
            </a:r>
          </a:p>
          <a:p>
            <a:r>
              <a:rPr lang="en-US" dirty="0"/>
              <a:t>All receipts must be detailed/itemized.</a:t>
            </a:r>
          </a:p>
          <a:p>
            <a:r>
              <a:rPr lang="en-US" dirty="0"/>
              <a:t>Meal Reimbursements; if attended by all UMBC employees, you must include the meal approval form.  All meal reimbursements must include a list of names and affiliations.</a:t>
            </a:r>
          </a:p>
          <a:p>
            <a:r>
              <a:rPr lang="en-US" dirty="0"/>
              <a:t>Individuals can only be reimbursed conference fees after they attend the conference.</a:t>
            </a:r>
          </a:p>
          <a:p>
            <a:r>
              <a:rPr lang="en-US" dirty="0"/>
              <a:t>Tips on meals cannot be more than 20% of the subtotal.</a:t>
            </a:r>
          </a:p>
          <a:p>
            <a:r>
              <a:rPr lang="en-US" dirty="0"/>
              <a:t>Attachments should be in PDF format.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25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3A154-FFF6-5CB1-A58D-8888E55BC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C28AB-99AB-159D-80B1-86526BEDE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39019"/>
            <a:ext cx="10972800" cy="4942936"/>
          </a:xfrm>
        </p:spPr>
        <p:txBody>
          <a:bodyPr>
            <a:normAutofit/>
          </a:bodyPr>
          <a:lstStyle/>
          <a:p>
            <a:r>
              <a:rPr lang="en-US" dirty="0"/>
              <a:t>Please have suppliers sign up for EFT/ACH payments (X-10 Form).</a:t>
            </a:r>
          </a:p>
          <a:p>
            <a:r>
              <a:rPr lang="en-US" dirty="0"/>
              <a:t>If an expense can be paid using the departmental P-card, please do so.</a:t>
            </a:r>
          </a:p>
          <a:p>
            <a:r>
              <a:rPr lang="en-US" dirty="0"/>
              <a:t>Please have employees take advantage of our punch-out suppliers in PAW, like Amazon.</a:t>
            </a:r>
          </a:p>
          <a:p>
            <a:r>
              <a:rPr lang="en-US" dirty="0"/>
              <a:t>When reimbursing someone for out of pocket expenses do not use an account code that generates a 1099.</a:t>
            </a:r>
          </a:p>
          <a:p>
            <a:r>
              <a:rPr lang="en-US" dirty="0"/>
              <a:t>Verify that the chart string be used </a:t>
            </a:r>
            <a:r>
              <a:rPr lang="en-US"/>
              <a:t>is accurate.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84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3A0DA-1A23-C70B-9720-D90D7F8DC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Payment Information-PAW</a:t>
            </a:r>
            <a:br>
              <a:rPr lang="en-US" dirty="0"/>
            </a:br>
            <a:r>
              <a:rPr lang="en-US" dirty="0"/>
              <a:t>(Invoice Summary Tab)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FDFD55E-58FC-EF31-DDE1-1A57B6A397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625" y="2367818"/>
            <a:ext cx="3553321" cy="3553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20D365-7189-8C9D-9D59-CCAA30D7E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946" y="2286844"/>
            <a:ext cx="2391109" cy="37438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50CFB6-D743-D975-074F-3119FBA3C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001" y="2367818"/>
            <a:ext cx="2572109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73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B00ED-AB57-967F-C4ED-E8D5CAD90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PAW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B2678-A210-9710-1E06-D2EDD43ED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Creating Invoices in PAW and Credit Memos will be covered in the following trainings: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September 15</a:t>
            </a:r>
            <a:r>
              <a:rPr lang="en-US" baseline="30000" dirty="0"/>
              <a:t>th</a:t>
            </a:r>
            <a:r>
              <a:rPr lang="en-US" dirty="0"/>
              <a:t>:  Procurement Virtual PAW Training 1</a:t>
            </a:r>
          </a:p>
          <a:p>
            <a:pPr marL="0" indent="0">
              <a:buNone/>
            </a:pPr>
            <a:r>
              <a:rPr lang="en-US" dirty="0"/>
              <a:t>		September 17</a:t>
            </a:r>
            <a:r>
              <a:rPr lang="en-US" baseline="30000" dirty="0"/>
              <a:t>th</a:t>
            </a:r>
            <a:r>
              <a:rPr lang="en-US" dirty="0"/>
              <a:t>:  Procurement Virtual PAW Training 2</a:t>
            </a:r>
          </a:p>
        </p:txBody>
      </p:sp>
    </p:spTree>
    <p:extLst>
      <p:ext uri="{BB962C8B-B14F-4D97-AF65-F5344CB8AC3E}">
        <p14:creationId xmlns:p14="http://schemas.microsoft.com/office/powerpoint/2010/main" val="11765068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525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1_Office Theme</vt:lpstr>
      <vt:lpstr>Accounts Payable Best Practices Dos and Don’ts </vt:lpstr>
      <vt:lpstr>Invoices – POs or Contracts</vt:lpstr>
      <vt:lpstr>Invoices – POs or Contracts Continued</vt:lpstr>
      <vt:lpstr>Payment Requests</vt:lpstr>
      <vt:lpstr>Payment Requests Continued</vt:lpstr>
      <vt:lpstr>Payment Requests Continued </vt:lpstr>
      <vt:lpstr>Additional Information</vt:lpstr>
      <vt:lpstr>Payment Information-PAW (Invoice Summary Tab)</vt:lpstr>
      <vt:lpstr>Additional PAW Trainings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PAW CREDIT MEMOS and Returned/Canceled Receipts</dc:title>
  <dc:creator>Gayle Chapman</dc:creator>
  <cp:lastModifiedBy>Linda Rothfus</cp:lastModifiedBy>
  <cp:revision>50</cp:revision>
  <dcterms:created xsi:type="dcterms:W3CDTF">2024-10-01T14:04:11Z</dcterms:created>
  <dcterms:modified xsi:type="dcterms:W3CDTF">2026-09-02T13:12:42Z</dcterms:modified>
</cp:coreProperties>
</file>