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9" r:id="rId4"/>
    <p:sldId id="260" r:id="rId5"/>
    <p:sldId id="258" r:id="rId6"/>
    <p:sldId id="275" r:id="rId7"/>
    <p:sldId id="276" r:id="rId8"/>
    <p:sldId id="261" r:id="rId9"/>
    <p:sldId id="273" r:id="rId10"/>
    <p:sldId id="262" r:id="rId11"/>
    <p:sldId id="264" r:id="rId12"/>
    <p:sldId id="265" r:id="rId13"/>
    <p:sldId id="266" r:id="rId14"/>
    <p:sldId id="267" r:id="rId15"/>
    <p:sldId id="268" r:id="rId16"/>
    <p:sldId id="270" r:id="rId17"/>
    <p:sldId id="272" r:id="rId18"/>
    <p:sldId id="271" r:id="rId19"/>
    <p:sldId id="26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72" autoAdjust="0"/>
    <p:restoredTop sz="94660"/>
  </p:normalViewPr>
  <p:slideViewPr>
    <p:cSldViewPr>
      <p:cViewPr>
        <p:scale>
          <a:sx n="63" d="100"/>
          <a:sy n="63" d="100"/>
        </p:scale>
        <p:origin x="-2148" y="-6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7F673CB-46C5-459B-913B-D65C53E92792}" type="datetimeFigureOut">
              <a:rPr lang="en-US" smtClean="0"/>
              <a:pPr/>
              <a:t>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75CC9F-FFDD-4B8B-8E21-E8BF445A64EE}" type="slidenum">
              <a:rPr lang="en-US" smtClean="0"/>
              <a:pPr/>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F673CB-46C5-459B-913B-D65C53E92792}" type="datetimeFigureOut">
              <a:rPr lang="en-US" smtClean="0"/>
              <a:pPr/>
              <a:t>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75CC9F-FFDD-4B8B-8E21-E8BF445A64E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F673CB-46C5-459B-913B-D65C53E92792}" type="datetimeFigureOut">
              <a:rPr lang="en-US" smtClean="0"/>
              <a:pPr/>
              <a:t>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75CC9F-FFDD-4B8B-8E21-E8BF445A64E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F673CB-46C5-459B-913B-D65C53E92792}" type="datetimeFigureOut">
              <a:rPr lang="en-US" smtClean="0"/>
              <a:pPr/>
              <a:t>12/5/2012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75CC9F-FFDD-4B8B-8E21-E8BF445A64E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17F673CB-46C5-459B-913B-D65C53E92792}" type="datetimeFigureOut">
              <a:rPr lang="en-US" smtClean="0"/>
              <a:pPr/>
              <a:t>12/5/2012</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D275CC9F-FFDD-4B8B-8E21-E8BF445A64E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F673CB-46C5-459B-913B-D65C53E92792}" type="datetimeFigureOut">
              <a:rPr lang="en-US" smtClean="0"/>
              <a:pPr/>
              <a:t>12/5/2012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75CC9F-FFDD-4B8B-8E21-E8BF445A64E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F673CB-46C5-459B-913B-D65C53E92792}" type="datetimeFigureOut">
              <a:rPr lang="en-US" smtClean="0"/>
              <a:pPr/>
              <a:t>12/5/2012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75CC9F-FFDD-4B8B-8E21-E8BF445A64E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F673CB-46C5-459B-913B-D65C53E92792}" type="datetimeFigureOut">
              <a:rPr lang="en-US" smtClean="0"/>
              <a:pPr/>
              <a:t>12/5/2012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75CC9F-FFDD-4B8B-8E21-E8BF445A64E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F673CB-46C5-459B-913B-D65C53E92792}" type="datetimeFigureOut">
              <a:rPr lang="en-US" smtClean="0"/>
              <a:pPr/>
              <a:t>12/5/2012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75CC9F-FFDD-4B8B-8E21-E8BF445A64E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7F673CB-46C5-459B-913B-D65C53E92792}" type="datetimeFigureOut">
              <a:rPr lang="en-US" smtClean="0"/>
              <a:pPr/>
              <a:t>12/5/2012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75CC9F-FFDD-4B8B-8E21-E8BF445A64EE}" type="slidenum">
              <a:rPr lang="en-US" smtClean="0"/>
              <a:pPr/>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17F673CB-46C5-459B-913B-D65C53E92792}" type="datetimeFigureOut">
              <a:rPr lang="en-US" smtClean="0"/>
              <a:pPr/>
              <a:t>12/5/2012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75CC9F-FFDD-4B8B-8E21-E8BF445A64EE}" type="slidenum">
              <a:rPr lang="en-US" smtClean="0"/>
              <a:pPr/>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7F673CB-46C5-459B-913B-D65C53E92792}" type="datetimeFigureOut">
              <a:rPr lang="en-US" smtClean="0"/>
              <a:pPr/>
              <a:t>12/5/2012</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D275CC9F-FFDD-4B8B-8E21-E8BF445A64E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7" Type="http://schemas.openxmlformats.org/officeDocument/2006/relationships/image" Target="../media/image3.png"/><Relationship Id="rId2"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image" Target="../media/image18.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7.jpeg"/><Relationship Id="rId7"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Hannah’s Ramps</a:t>
            </a:r>
            <a:endParaRPr lang="en-US" dirty="0"/>
          </a:p>
        </p:txBody>
      </p:sp>
      <p:sp>
        <p:nvSpPr>
          <p:cNvPr id="3" name="Subtitle 2"/>
          <p:cNvSpPr>
            <a:spLocks noGrp="1"/>
          </p:cNvSpPr>
          <p:nvPr>
            <p:ph type="subTitle" idx="1"/>
          </p:nvPr>
        </p:nvSpPr>
        <p:spPr/>
        <p:txBody>
          <a:bodyPr>
            <a:normAutofit/>
          </a:bodyPr>
          <a:lstStyle/>
          <a:p>
            <a:r>
              <a:rPr lang="en-US" dirty="0" smtClean="0"/>
              <a:t>Progress Report: Phase One</a:t>
            </a:r>
          </a:p>
          <a:p>
            <a:r>
              <a:rPr lang="en-US" dirty="0" smtClean="0"/>
              <a:t>December 2012</a:t>
            </a:r>
            <a:endParaRPr lang="en-US" dirty="0"/>
          </a:p>
        </p:txBody>
      </p:sp>
      <p:grpSp>
        <p:nvGrpSpPr>
          <p:cNvPr id="10" name="Group 9"/>
          <p:cNvGrpSpPr/>
          <p:nvPr/>
        </p:nvGrpSpPr>
        <p:grpSpPr>
          <a:xfrm>
            <a:off x="-15850" y="5537042"/>
            <a:ext cx="9144000" cy="1320957"/>
            <a:chOff x="-15850" y="5537042"/>
            <a:chExt cx="9144000" cy="1320957"/>
          </a:xfrm>
        </p:grpSpPr>
        <p:sp>
          <p:nvSpPr>
            <p:cNvPr id="7" name="Rectangle 6"/>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spTree>
    <p:extLst>
      <p:ext uri="{BB962C8B-B14F-4D97-AF65-F5344CB8AC3E}">
        <p14:creationId xmlns:p14="http://schemas.microsoft.com/office/powerpoint/2010/main" val="24316148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Peg Below.JPG"/>
          <p:cNvPicPr>
            <a:picLocks noChangeAspect="1"/>
          </p:cNvPicPr>
          <p:nvPr/>
        </p:nvPicPr>
        <p:blipFill>
          <a:blip r:embed="rId2" cstate="print"/>
          <a:srcRect l="11045" r="8487"/>
          <a:stretch>
            <a:fillRect/>
          </a:stretch>
        </p:blipFill>
        <p:spPr>
          <a:xfrm>
            <a:off x="381000" y="990600"/>
            <a:ext cx="4441372" cy="3429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7" name="Picture 16" descr="Hook.JPG"/>
          <p:cNvPicPr>
            <a:picLocks noChangeAspect="1"/>
          </p:cNvPicPr>
          <p:nvPr/>
        </p:nvPicPr>
        <p:blipFill>
          <a:blip r:embed="rId3" cstate="print">
            <a:lum contrast="10000"/>
          </a:blip>
          <a:srcRect l="22109" r="17580"/>
          <a:stretch>
            <a:fillRect/>
          </a:stretch>
        </p:blipFill>
        <p:spPr>
          <a:xfrm>
            <a:off x="4953000" y="304800"/>
            <a:ext cx="3962400" cy="360521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 name="Title 1"/>
          <p:cNvSpPr>
            <a:spLocks noGrp="1"/>
          </p:cNvSpPr>
          <p:nvPr>
            <p:ph type="title"/>
          </p:nvPr>
        </p:nvSpPr>
        <p:spPr>
          <a:xfrm>
            <a:off x="304800" y="228600"/>
            <a:ext cx="5181600" cy="655638"/>
          </a:xfrm>
        </p:spPr>
        <p:txBody>
          <a:bodyPr/>
          <a:lstStyle/>
          <a:p>
            <a:r>
              <a:rPr lang="en-US" dirty="0" smtClean="0"/>
              <a:t>Ramp Mount Designs</a:t>
            </a:r>
            <a:endParaRPr lang="en-US" dirty="0"/>
          </a:p>
        </p:txBody>
      </p:sp>
      <p:sp>
        <p:nvSpPr>
          <p:cNvPr id="18" name="Content Placeholder 2"/>
          <p:cNvSpPr>
            <a:spLocks noGrp="1"/>
          </p:cNvSpPr>
          <p:nvPr>
            <p:ph idx="1"/>
          </p:nvPr>
        </p:nvSpPr>
        <p:spPr>
          <a:xfrm>
            <a:off x="5486400" y="457200"/>
            <a:ext cx="3657600" cy="761999"/>
          </a:xfrm>
        </p:spPr>
        <p:txBody>
          <a:bodyPr/>
          <a:lstStyle/>
          <a:p>
            <a:pPr>
              <a:buNone/>
            </a:pPr>
            <a:r>
              <a:rPr lang="en-US" dirty="0" smtClean="0"/>
              <a:t>Hook and Sleeve Design</a:t>
            </a:r>
          </a:p>
        </p:txBody>
      </p:sp>
      <p:grpSp>
        <p:nvGrpSpPr>
          <p:cNvPr id="15" name="Group 14"/>
          <p:cNvGrpSpPr/>
          <p:nvPr/>
        </p:nvGrpSpPr>
        <p:grpSpPr>
          <a:xfrm>
            <a:off x="4038600" y="2971800"/>
            <a:ext cx="4343400" cy="3193544"/>
            <a:chOff x="3048000" y="2971800"/>
            <a:chExt cx="4343400" cy="3193544"/>
          </a:xfrm>
        </p:grpSpPr>
        <p:pic>
          <p:nvPicPr>
            <p:cNvPr id="16" name="Picture 15" descr="Brackets.JPG"/>
            <p:cNvPicPr>
              <a:picLocks noChangeAspect="1"/>
            </p:cNvPicPr>
            <p:nvPr/>
          </p:nvPicPr>
          <p:blipFill>
            <a:blip r:embed="rId4" cstate="print">
              <a:lum contrast="10000"/>
            </a:blip>
            <a:srcRect l="9601" r="12455"/>
            <a:stretch>
              <a:fillRect/>
            </a:stretch>
          </p:blipFill>
          <p:spPr>
            <a:xfrm>
              <a:off x="3048000" y="2971800"/>
              <a:ext cx="4343400" cy="319354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0" name="Content Placeholder 2"/>
            <p:cNvSpPr txBox="1">
              <a:spLocks/>
            </p:cNvSpPr>
            <p:nvPr/>
          </p:nvSpPr>
          <p:spPr>
            <a:xfrm>
              <a:off x="4038600" y="3276600"/>
              <a:ext cx="2667000" cy="685800"/>
            </a:xfrm>
            <a:prstGeom prst="rect">
              <a:avLst/>
            </a:prstGeom>
          </p:spPr>
          <p:txBody>
            <a:bodyPr vert="horz" lIns="91440" tIns="45720" rIns="91440" bIns="45720" rtlCol="0">
              <a:normAutofit/>
            </a:bodyPr>
            <a:lstStyle/>
            <a:p>
              <a:pPr marL="274320" marR="0" lvl="0" indent="-274320" algn="l" defTabSz="914400" rtl="0" eaLnBrk="1" fontAlgn="auto" latinLnBrk="0" hangingPunct="1">
                <a:lnSpc>
                  <a:spcPct val="100000"/>
                </a:lnSpc>
                <a:spcBef>
                  <a:spcPct val="20000"/>
                </a:spcBef>
                <a:spcAft>
                  <a:spcPts val="0"/>
                </a:spcAft>
                <a:buClr>
                  <a:schemeClr val="accent1">
                    <a:lumMod val="60000"/>
                    <a:lumOff val="40000"/>
                  </a:schemeClr>
                </a:buClr>
                <a:buSzTx/>
                <a:tabLst/>
                <a:defRPr/>
              </a:pPr>
              <a:r>
                <a:rPr kumimoji="0" lang="en-US" sz="2400" b="0" i="0" u="none" strike="noStrike" kern="1200" cap="none" spc="0" normalizeH="0" baseline="0" noProof="0" dirty="0" smtClean="0">
                  <a:ln>
                    <a:noFill/>
                  </a:ln>
                  <a:solidFill>
                    <a:schemeClr val="tx2"/>
                  </a:solidFill>
                  <a:effectLst/>
                  <a:uLnTx/>
                  <a:uFillTx/>
                  <a:latin typeface="+mn-lt"/>
                  <a:ea typeface="+mn-ea"/>
                  <a:cs typeface="+mn-cs"/>
                </a:rPr>
                <a:t>Slot</a:t>
              </a:r>
              <a:r>
                <a:rPr kumimoji="0" lang="en-US" sz="2400" b="0" i="0" u="none" strike="noStrike" kern="1200" cap="none" spc="0" normalizeH="0" noProof="0" dirty="0" smtClean="0">
                  <a:ln>
                    <a:noFill/>
                  </a:ln>
                  <a:solidFill>
                    <a:schemeClr val="tx2"/>
                  </a:solidFill>
                  <a:effectLst/>
                  <a:uLnTx/>
                  <a:uFillTx/>
                  <a:latin typeface="+mn-lt"/>
                  <a:ea typeface="+mn-ea"/>
                  <a:cs typeface="+mn-cs"/>
                </a:rPr>
                <a:t> and Bracket</a:t>
              </a:r>
              <a:endParaRPr kumimoji="0" lang="en-US" sz="2400" b="0" i="0" u="none" strike="noStrike" kern="1200" cap="none" spc="0" normalizeH="0" baseline="0" noProof="0" dirty="0">
                <a:ln>
                  <a:noFill/>
                </a:ln>
                <a:solidFill>
                  <a:schemeClr val="tx2"/>
                </a:solidFill>
                <a:effectLst/>
                <a:uLnTx/>
                <a:uFillTx/>
                <a:latin typeface="+mn-lt"/>
                <a:ea typeface="+mn-ea"/>
                <a:cs typeface="+mn-cs"/>
              </a:endParaRPr>
            </a:p>
          </p:txBody>
        </p:sp>
      </p:grpSp>
      <p:grpSp>
        <p:nvGrpSpPr>
          <p:cNvPr id="4" name="Group 3"/>
          <p:cNvGrpSpPr/>
          <p:nvPr/>
        </p:nvGrpSpPr>
        <p:grpSpPr>
          <a:xfrm>
            <a:off x="-15850" y="5613243"/>
            <a:ext cx="9144000" cy="1320957"/>
            <a:chOff x="-15850" y="5537042"/>
            <a:chExt cx="9144000" cy="1320957"/>
          </a:xfrm>
        </p:grpSpPr>
        <p:sp>
          <p:nvSpPr>
            <p:cNvPr id="5" name="Rectangle 4"/>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sp>
        <p:nvSpPr>
          <p:cNvPr id="19" name="Content Placeholder 2"/>
          <p:cNvSpPr txBox="1">
            <a:spLocks/>
          </p:cNvSpPr>
          <p:nvPr/>
        </p:nvSpPr>
        <p:spPr>
          <a:xfrm>
            <a:off x="1219200" y="3352800"/>
            <a:ext cx="1981200" cy="761999"/>
          </a:xfrm>
          <a:prstGeom prst="rect">
            <a:avLst/>
          </a:prstGeom>
        </p:spPr>
        <p:txBody>
          <a:bodyPr vert="horz" lIns="91440" tIns="45720" rIns="91440" bIns="45720" rtlCol="0">
            <a:normAutofit/>
          </a:bodyPr>
          <a:lstStyle/>
          <a:p>
            <a:pPr marL="274320" marR="0" lvl="0" indent="-274320" algn="l" defTabSz="914400" rtl="0" eaLnBrk="1" fontAlgn="auto" latinLnBrk="0" hangingPunct="1">
              <a:lnSpc>
                <a:spcPct val="100000"/>
              </a:lnSpc>
              <a:spcBef>
                <a:spcPct val="20000"/>
              </a:spcBef>
              <a:spcAft>
                <a:spcPts val="0"/>
              </a:spcAft>
              <a:buClr>
                <a:schemeClr val="accent1">
                  <a:lumMod val="60000"/>
                  <a:lumOff val="40000"/>
                </a:schemeClr>
              </a:buClr>
              <a:buSzTx/>
              <a:buFont typeface="Arial" pitchFamily="34" charset="0"/>
              <a:buNone/>
              <a:tabLst/>
              <a:defRPr/>
            </a:pPr>
            <a:r>
              <a:rPr kumimoji="0" lang="en-US" sz="2400" b="0" i="0" u="none" strike="noStrike" kern="1200" cap="none" spc="0" normalizeH="0" baseline="0" noProof="0" dirty="0" smtClean="0">
                <a:ln>
                  <a:noFill/>
                </a:ln>
                <a:solidFill>
                  <a:schemeClr val="tx2"/>
                </a:solidFill>
                <a:effectLst/>
                <a:uLnTx/>
                <a:uFillTx/>
                <a:latin typeface="+mn-lt"/>
                <a:ea typeface="+mn-ea"/>
                <a:cs typeface="+mn-cs"/>
              </a:rPr>
              <a:t>Peg and Hole</a:t>
            </a:r>
          </a:p>
        </p:txBody>
      </p:sp>
    </p:spTree>
    <p:extLst>
      <p:ext uri="{BB962C8B-B14F-4D97-AF65-F5344CB8AC3E}">
        <p14:creationId xmlns:p14="http://schemas.microsoft.com/office/powerpoint/2010/main" val="27977806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Necessary for Final Product</a:t>
            </a:r>
            <a:endParaRPr lang="en-US" dirty="0"/>
          </a:p>
        </p:txBody>
      </p:sp>
      <p:sp>
        <p:nvSpPr>
          <p:cNvPr id="3" name="Title 2"/>
          <p:cNvSpPr>
            <a:spLocks noGrp="1"/>
          </p:cNvSpPr>
          <p:nvPr>
            <p:ph type="title"/>
          </p:nvPr>
        </p:nvSpPr>
        <p:spPr/>
        <p:txBody>
          <a:bodyPr/>
          <a:lstStyle/>
          <a:p>
            <a:r>
              <a:rPr lang="en-US" dirty="0" smtClean="0"/>
              <a:t>Consideration for Future Features</a:t>
            </a:r>
            <a:endParaRPr lang="en-US" dirty="0"/>
          </a:p>
        </p:txBody>
      </p:sp>
    </p:spTree>
    <p:extLst>
      <p:ext uri="{BB962C8B-B14F-4D97-AF65-F5344CB8AC3E}">
        <p14:creationId xmlns:p14="http://schemas.microsoft.com/office/powerpoint/2010/main" val="25431849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Ramp Boundaries</a:t>
            </a:r>
            <a:endParaRPr lang="en-US" dirty="0"/>
          </a:p>
        </p:txBody>
      </p:sp>
      <p:sp>
        <p:nvSpPr>
          <p:cNvPr id="3" name="Content Placeholder 2"/>
          <p:cNvSpPr>
            <a:spLocks noGrp="1"/>
          </p:cNvSpPr>
          <p:nvPr>
            <p:ph idx="1"/>
          </p:nvPr>
        </p:nvSpPr>
        <p:spPr/>
        <p:txBody>
          <a:bodyPr>
            <a:normAutofit/>
          </a:bodyPr>
          <a:lstStyle/>
          <a:p>
            <a:r>
              <a:rPr lang="en-US" sz="3600" dirty="0" smtClean="0"/>
              <a:t>Not part of this immediate project, but required for final product</a:t>
            </a:r>
          </a:p>
          <a:p>
            <a:r>
              <a:rPr lang="en-US" sz="3600" dirty="0" smtClean="0"/>
              <a:t>Side walls or rails on the ramp will prevent Hannah from falling off either side by accident</a:t>
            </a:r>
            <a:endParaRPr lang="en-US" sz="3600" dirty="0"/>
          </a:p>
          <a:p>
            <a:r>
              <a:rPr lang="en-US" sz="3600" dirty="0" smtClean="0"/>
              <a:t>These may be permanent installments or removable</a:t>
            </a:r>
          </a:p>
        </p:txBody>
      </p:sp>
      <p:grpSp>
        <p:nvGrpSpPr>
          <p:cNvPr id="4" name="Group 3"/>
          <p:cNvGrpSpPr/>
          <p:nvPr/>
        </p:nvGrpSpPr>
        <p:grpSpPr>
          <a:xfrm>
            <a:off x="-15850" y="5613243"/>
            <a:ext cx="9144000" cy="1320957"/>
            <a:chOff x="-15850" y="5537042"/>
            <a:chExt cx="9144000" cy="1320957"/>
          </a:xfrm>
        </p:grpSpPr>
        <p:sp>
          <p:nvSpPr>
            <p:cNvPr id="5" name="Rectangle 4"/>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spTree>
    <p:extLst>
      <p:ext uri="{BB962C8B-B14F-4D97-AF65-F5344CB8AC3E}">
        <p14:creationId xmlns:p14="http://schemas.microsoft.com/office/powerpoint/2010/main" val="4616310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 Platform</a:t>
            </a:r>
            <a:endParaRPr lang="en-US" dirty="0"/>
          </a:p>
        </p:txBody>
      </p:sp>
      <p:sp>
        <p:nvSpPr>
          <p:cNvPr id="3" name="Content Placeholder 2"/>
          <p:cNvSpPr>
            <a:spLocks noGrp="1"/>
          </p:cNvSpPr>
          <p:nvPr>
            <p:ph idx="1"/>
          </p:nvPr>
        </p:nvSpPr>
        <p:spPr/>
        <p:txBody>
          <a:bodyPr>
            <a:normAutofit/>
          </a:bodyPr>
          <a:lstStyle/>
          <a:p>
            <a:r>
              <a:rPr lang="en-US" sz="3600" dirty="0" smtClean="0"/>
              <a:t>Not part of this immediate project and must be designed for final product</a:t>
            </a:r>
          </a:p>
          <a:p>
            <a:r>
              <a:rPr lang="en-US" sz="3600" dirty="0" smtClean="0"/>
              <a:t>Currently designed as merely a plywood box</a:t>
            </a:r>
          </a:p>
          <a:p>
            <a:r>
              <a:rPr lang="en-US" sz="3600" dirty="0" smtClean="0"/>
              <a:t>The chosen joint design will lock on to the platform</a:t>
            </a:r>
            <a:endParaRPr lang="en-US" sz="3600" dirty="0"/>
          </a:p>
        </p:txBody>
      </p:sp>
      <p:grpSp>
        <p:nvGrpSpPr>
          <p:cNvPr id="4" name="Group 3"/>
          <p:cNvGrpSpPr/>
          <p:nvPr/>
        </p:nvGrpSpPr>
        <p:grpSpPr>
          <a:xfrm>
            <a:off x="-15850" y="5613243"/>
            <a:ext cx="9144000" cy="1320957"/>
            <a:chOff x="-15850" y="5537042"/>
            <a:chExt cx="9144000" cy="1320957"/>
          </a:xfrm>
        </p:grpSpPr>
        <p:sp>
          <p:nvSpPr>
            <p:cNvPr id="5" name="Rectangle 4"/>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spTree>
    <p:extLst>
      <p:ext uri="{BB962C8B-B14F-4D97-AF65-F5344CB8AC3E}">
        <p14:creationId xmlns:p14="http://schemas.microsoft.com/office/powerpoint/2010/main" val="19344581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Decision Matrix</a:t>
            </a:r>
            <a:endParaRPr lang="en-US" dirty="0"/>
          </a:p>
        </p:txBody>
      </p:sp>
      <p:sp>
        <p:nvSpPr>
          <p:cNvPr id="3" name="Title 2"/>
          <p:cNvSpPr>
            <a:spLocks noGrp="1"/>
          </p:cNvSpPr>
          <p:nvPr>
            <p:ph type="title"/>
          </p:nvPr>
        </p:nvSpPr>
        <p:spPr/>
        <p:txBody>
          <a:bodyPr/>
          <a:lstStyle/>
          <a:p>
            <a:r>
              <a:rPr lang="en-US" dirty="0" smtClean="0"/>
              <a:t>Conclusions</a:t>
            </a:r>
            <a:endParaRPr lang="en-US" dirty="0"/>
          </a:p>
        </p:txBody>
      </p:sp>
    </p:spTree>
    <p:extLst>
      <p:ext uri="{BB962C8B-B14F-4D97-AF65-F5344CB8AC3E}">
        <p14:creationId xmlns:p14="http://schemas.microsoft.com/office/powerpoint/2010/main" val="27359090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3238"/>
            <a:ext cx="8229600" cy="639762"/>
          </a:xfrm>
        </p:spPr>
        <p:txBody>
          <a:bodyPr>
            <a:normAutofit fontScale="90000"/>
          </a:bodyPr>
          <a:lstStyle/>
          <a:p>
            <a:r>
              <a:rPr lang="en-US" dirty="0" smtClean="0"/>
              <a:t>Decision Matrix Criteria</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378840869"/>
              </p:ext>
            </p:extLst>
          </p:nvPr>
        </p:nvGraphicFramePr>
        <p:xfrm>
          <a:off x="228600" y="1111557"/>
          <a:ext cx="8686800" cy="5670244"/>
        </p:xfrm>
        <a:graphic>
          <a:graphicData uri="http://schemas.openxmlformats.org/drawingml/2006/table">
            <a:tbl>
              <a:tblPr>
                <a:tableStyleId>{5C22544A-7EE6-4342-B048-85BDC9FD1C3A}</a:tableStyleId>
              </a:tblPr>
              <a:tblGrid>
                <a:gridCol w="2223692"/>
                <a:gridCol w="6463108"/>
              </a:tblGrid>
              <a:tr h="1688494">
                <a:tc gridSpan="2">
                  <a:txBody>
                    <a:bodyPr/>
                    <a:lstStyle/>
                    <a:p>
                      <a:pPr algn="l" fontAlgn="ctr"/>
                      <a:r>
                        <a:rPr lang="en-US" sz="1600" u="none" strike="noStrike" dirty="0">
                          <a:effectLst/>
                        </a:rPr>
                        <a:t>Which ramp design should be chosen?</a:t>
                      </a:r>
                      <a:br>
                        <a:rPr lang="en-US" sz="1600" u="none" strike="noStrike" dirty="0">
                          <a:effectLst/>
                        </a:rPr>
                      </a:br>
                      <a:r>
                        <a:rPr lang="en-US" sz="1600" u="none" strike="noStrike" dirty="0">
                          <a:effectLst/>
                        </a:rPr>
                        <a:t>The design of Hannah's ramps should be lightweight, easy to assemble, durable, storable and aesthetically pleasing. The interface between Hannah and the ramps should be soft, washable, removable and potentially replaceable. The general dimensions (length weight and height) are fixed and all designs will conform to the preset constraints. Each design is assumed to support at least 60lbs.</a:t>
                      </a:r>
                      <a:br>
                        <a:rPr lang="en-US" sz="1600" u="none" strike="noStrike" dirty="0">
                          <a:effectLst/>
                        </a:rPr>
                      </a:br>
                      <a:r>
                        <a:rPr lang="en-US" sz="1600" u="none" strike="noStrike" dirty="0" smtClean="0">
                          <a:solidFill>
                            <a:srgbClr val="C00000"/>
                          </a:solidFill>
                          <a:effectLst/>
                        </a:rPr>
                        <a:t>Winner</a:t>
                      </a:r>
                      <a:r>
                        <a:rPr lang="en-US" sz="1600" u="none" strike="noStrike" dirty="0">
                          <a:solidFill>
                            <a:srgbClr val="C00000"/>
                          </a:solidFill>
                          <a:effectLst/>
                        </a:rPr>
                        <a:t>: TBD</a:t>
                      </a:r>
                      <a:endParaRPr lang="en-US" sz="1600" b="0" i="0" u="none" strike="noStrike" dirty="0">
                        <a:solidFill>
                          <a:srgbClr val="C00000"/>
                        </a:solidFill>
                        <a:effectLst/>
                        <a:latin typeface="Calibri"/>
                      </a:endParaRPr>
                    </a:p>
                  </a:txBody>
                  <a:tcPr marL="85725" marR="9525" marT="9525" marB="0" anchor="ctr"/>
                </a:tc>
                <a:tc hMerge="1">
                  <a:txBody>
                    <a:bodyPr/>
                    <a:lstStyle/>
                    <a:p>
                      <a:endParaRPr lang="en-US"/>
                    </a:p>
                  </a:txBody>
                  <a:tcPr/>
                </a:tc>
              </a:tr>
              <a:tr h="324711">
                <a:tc>
                  <a:txBody>
                    <a:bodyPr/>
                    <a:lstStyle/>
                    <a:p>
                      <a:pPr algn="r" fontAlgn="ctr"/>
                      <a:r>
                        <a:rPr lang="en-US" sz="1600" u="none" strike="noStrike" dirty="0">
                          <a:effectLst/>
                        </a:rPr>
                        <a:t>Criteria</a:t>
                      </a:r>
                      <a:endParaRPr lang="en-US" sz="1600" b="1" i="0" u="none" strike="noStrike" dirty="0">
                        <a:solidFill>
                          <a:srgbClr val="736B41"/>
                        </a:solidFill>
                        <a:effectLst/>
                        <a:latin typeface="Calibri"/>
                      </a:endParaRPr>
                    </a:p>
                  </a:txBody>
                  <a:tcPr marL="9525" marR="85725" marT="9525" marB="0" anchor="ctr"/>
                </a:tc>
                <a:tc>
                  <a:txBody>
                    <a:bodyPr/>
                    <a:lstStyle/>
                    <a:p>
                      <a:pPr algn="l" fontAlgn="ctr"/>
                      <a:r>
                        <a:rPr lang="en-US" sz="1600" u="none" strike="noStrike" dirty="0">
                          <a:effectLst/>
                        </a:rPr>
                        <a:t>Definition</a:t>
                      </a:r>
                      <a:endParaRPr lang="en-US" sz="1600" b="1" i="0" u="none" strike="noStrike" dirty="0">
                        <a:solidFill>
                          <a:srgbClr val="736B41"/>
                        </a:solidFill>
                        <a:effectLst/>
                        <a:latin typeface="Calibri"/>
                      </a:endParaRPr>
                    </a:p>
                  </a:txBody>
                  <a:tcPr marL="85725" marR="9525" marT="9525" marB="0" anchor="ctr"/>
                </a:tc>
              </a:tr>
              <a:tr h="519537">
                <a:tc>
                  <a:txBody>
                    <a:bodyPr/>
                    <a:lstStyle/>
                    <a:p>
                      <a:pPr algn="ctr" fontAlgn="ctr"/>
                      <a:r>
                        <a:rPr lang="en-US" sz="1600" u="none" strike="noStrike">
                          <a:effectLst/>
                        </a:rPr>
                        <a:t>Ease of Installation/Disassembly</a:t>
                      </a:r>
                      <a:endParaRPr lang="en-US" sz="1600" b="0" i="0" u="none" strike="noStrike">
                        <a:solidFill>
                          <a:srgbClr val="000000"/>
                        </a:solidFill>
                        <a:effectLst/>
                        <a:latin typeface="Calibri"/>
                      </a:endParaRPr>
                    </a:p>
                  </a:txBody>
                  <a:tcPr marL="9525" marR="9525" marT="9525" marB="0" anchor="ctr"/>
                </a:tc>
                <a:tc>
                  <a:txBody>
                    <a:bodyPr/>
                    <a:lstStyle/>
                    <a:p>
                      <a:pPr algn="l" fontAlgn="ctr"/>
                      <a:r>
                        <a:rPr lang="en-US" sz="1600" u="none" strike="noStrike" dirty="0">
                          <a:effectLst/>
                        </a:rPr>
                        <a:t>The ease in which the ramps can be put together or taken apart</a:t>
                      </a:r>
                      <a:endParaRPr lang="en-US" sz="1600" b="0" i="0" u="none" strike="noStrike" dirty="0">
                        <a:solidFill>
                          <a:srgbClr val="000000"/>
                        </a:solidFill>
                        <a:effectLst/>
                        <a:latin typeface="Calibri"/>
                      </a:endParaRPr>
                    </a:p>
                  </a:txBody>
                  <a:tcPr marL="85725" marR="9525" marT="9525" marB="0" anchor="ctr"/>
                </a:tc>
              </a:tr>
              <a:tr h="324711">
                <a:tc>
                  <a:txBody>
                    <a:bodyPr/>
                    <a:lstStyle/>
                    <a:p>
                      <a:pPr algn="ctr" fontAlgn="ctr"/>
                      <a:r>
                        <a:rPr lang="en-US" sz="1600" u="none" strike="noStrike">
                          <a:effectLst/>
                        </a:rPr>
                        <a:t>Cleanliness</a:t>
                      </a:r>
                      <a:endParaRPr lang="en-US" sz="1600" b="0" i="0" u="none" strike="noStrike">
                        <a:solidFill>
                          <a:srgbClr val="000000"/>
                        </a:solidFill>
                        <a:effectLst/>
                        <a:latin typeface="Calibri"/>
                      </a:endParaRPr>
                    </a:p>
                  </a:txBody>
                  <a:tcPr marL="9525" marR="9525" marT="9525" marB="0" anchor="ctr"/>
                </a:tc>
                <a:tc>
                  <a:txBody>
                    <a:bodyPr/>
                    <a:lstStyle/>
                    <a:p>
                      <a:pPr algn="l" fontAlgn="ctr"/>
                      <a:r>
                        <a:rPr lang="en-US" sz="1600" u="none" strike="noStrike" dirty="0">
                          <a:effectLst/>
                        </a:rPr>
                        <a:t>As the ramps are used, how easy are they to be cleaned?</a:t>
                      </a:r>
                      <a:endParaRPr lang="en-US" sz="1600" b="0" i="0" u="none" strike="noStrike" dirty="0">
                        <a:solidFill>
                          <a:srgbClr val="000000"/>
                        </a:solidFill>
                        <a:effectLst/>
                        <a:latin typeface="Calibri"/>
                      </a:endParaRPr>
                    </a:p>
                  </a:txBody>
                  <a:tcPr marL="85725" marR="9525" marT="9525" marB="0" anchor="ctr"/>
                </a:tc>
              </a:tr>
              <a:tr h="324711">
                <a:tc>
                  <a:txBody>
                    <a:bodyPr/>
                    <a:lstStyle/>
                    <a:p>
                      <a:pPr algn="ctr" fontAlgn="ctr"/>
                      <a:r>
                        <a:rPr lang="en-US" sz="1600" u="none" strike="noStrike">
                          <a:effectLst/>
                        </a:rPr>
                        <a:t>Durability</a:t>
                      </a:r>
                      <a:endParaRPr lang="en-US" sz="1600" b="0" i="0" u="none" strike="noStrike">
                        <a:solidFill>
                          <a:srgbClr val="000000"/>
                        </a:solidFill>
                        <a:effectLst/>
                        <a:latin typeface="Calibri"/>
                      </a:endParaRPr>
                    </a:p>
                  </a:txBody>
                  <a:tcPr marL="9525" marR="9525" marT="9525" marB="0" anchor="ctr"/>
                </a:tc>
                <a:tc>
                  <a:txBody>
                    <a:bodyPr/>
                    <a:lstStyle/>
                    <a:p>
                      <a:pPr algn="l" fontAlgn="ctr"/>
                      <a:r>
                        <a:rPr lang="en-US" sz="1600" u="none" strike="noStrike" dirty="0">
                          <a:effectLst/>
                        </a:rPr>
                        <a:t>How well </a:t>
                      </a:r>
                      <a:r>
                        <a:rPr lang="en-US" sz="1600" u="none" strike="noStrike" dirty="0" smtClean="0">
                          <a:effectLst/>
                        </a:rPr>
                        <a:t>will the </a:t>
                      </a:r>
                      <a:r>
                        <a:rPr lang="en-US" sz="1600" u="none" strike="noStrike" dirty="0">
                          <a:effectLst/>
                        </a:rPr>
                        <a:t>ramps deal with regular use. </a:t>
                      </a:r>
                      <a:endParaRPr lang="en-US" sz="1600" b="0" i="0" u="none" strike="noStrike" dirty="0">
                        <a:solidFill>
                          <a:srgbClr val="000000"/>
                        </a:solidFill>
                        <a:effectLst/>
                        <a:latin typeface="Calibri"/>
                      </a:endParaRPr>
                    </a:p>
                  </a:txBody>
                  <a:tcPr marL="85725" marR="9525" marT="9525" marB="0" anchor="ctr"/>
                </a:tc>
              </a:tr>
              <a:tr h="324711">
                <a:tc>
                  <a:txBody>
                    <a:bodyPr/>
                    <a:lstStyle/>
                    <a:p>
                      <a:pPr algn="ctr" fontAlgn="ctr"/>
                      <a:r>
                        <a:rPr lang="en-US" sz="1600" u="none" strike="noStrike">
                          <a:effectLst/>
                        </a:rPr>
                        <a:t>Weight</a:t>
                      </a:r>
                      <a:endParaRPr lang="en-US" sz="1600" b="0" i="0" u="none" strike="noStrike">
                        <a:solidFill>
                          <a:srgbClr val="000000"/>
                        </a:solidFill>
                        <a:effectLst/>
                        <a:latin typeface="Calibri"/>
                      </a:endParaRPr>
                    </a:p>
                  </a:txBody>
                  <a:tcPr marL="9525" marR="9525" marT="9525" marB="0" anchor="ctr"/>
                </a:tc>
                <a:tc>
                  <a:txBody>
                    <a:bodyPr/>
                    <a:lstStyle/>
                    <a:p>
                      <a:pPr algn="l" fontAlgn="ctr"/>
                      <a:r>
                        <a:rPr lang="en-US" sz="1600" u="none" strike="noStrike" dirty="0">
                          <a:effectLst/>
                        </a:rPr>
                        <a:t>The ramps must be lightweight and easy to move.</a:t>
                      </a:r>
                      <a:endParaRPr lang="en-US" sz="1600" b="0" i="0" u="none" strike="noStrike" dirty="0">
                        <a:solidFill>
                          <a:srgbClr val="000000"/>
                        </a:solidFill>
                        <a:effectLst/>
                        <a:latin typeface="Calibri"/>
                      </a:endParaRPr>
                    </a:p>
                  </a:txBody>
                  <a:tcPr marL="85725" marR="9525" marT="9525" marB="0" anchor="ctr"/>
                </a:tc>
              </a:tr>
              <a:tr h="324711">
                <a:tc>
                  <a:txBody>
                    <a:bodyPr/>
                    <a:lstStyle/>
                    <a:p>
                      <a:pPr algn="ctr" fontAlgn="ctr"/>
                      <a:r>
                        <a:rPr lang="en-US" sz="1600" u="none" strike="noStrike">
                          <a:effectLst/>
                        </a:rPr>
                        <a:t>Robustness of Design</a:t>
                      </a:r>
                      <a:endParaRPr lang="en-US" sz="1600" b="0" i="0" u="none" strike="noStrike">
                        <a:solidFill>
                          <a:srgbClr val="000000"/>
                        </a:solidFill>
                        <a:effectLst/>
                        <a:latin typeface="Calibri"/>
                      </a:endParaRPr>
                    </a:p>
                  </a:txBody>
                  <a:tcPr marL="9525" marR="9525" marT="9525" marB="0" anchor="ctr"/>
                </a:tc>
                <a:tc>
                  <a:txBody>
                    <a:bodyPr/>
                    <a:lstStyle/>
                    <a:p>
                      <a:pPr algn="l" fontAlgn="ctr"/>
                      <a:r>
                        <a:rPr lang="en-US" sz="1600" u="none" strike="noStrike" dirty="0">
                          <a:effectLst/>
                        </a:rPr>
                        <a:t>How strong is the design? Does it seem rugged or is it unstable?</a:t>
                      </a:r>
                      <a:endParaRPr lang="en-US" sz="1600" b="0" i="0" u="none" strike="noStrike" dirty="0">
                        <a:solidFill>
                          <a:srgbClr val="000000"/>
                        </a:solidFill>
                        <a:effectLst/>
                        <a:latin typeface="Calibri"/>
                      </a:endParaRPr>
                    </a:p>
                  </a:txBody>
                  <a:tcPr marL="85725" marR="9525" marT="9525" marB="0" anchor="ctr"/>
                </a:tc>
              </a:tr>
              <a:tr h="481483">
                <a:tc>
                  <a:txBody>
                    <a:bodyPr/>
                    <a:lstStyle/>
                    <a:p>
                      <a:pPr algn="ctr" fontAlgn="ctr"/>
                      <a:r>
                        <a:rPr lang="en-US" sz="1600" u="none" strike="noStrike">
                          <a:effectLst/>
                        </a:rPr>
                        <a:t>Complexity of Fabrication</a:t>
                      </a:r>
                      <a:endParaRPr lang="en-US" sz="1600" b="0" i="0" u="none" strike="noStrike">
                        <a:solidFill>
                          <a:srgbClr val="000000"/>
                        </a:solidFill>
                        <a:effectLst/>
                        <a:latin typeface="Calibri"/>
                      </a:endParaRPr>
                    </a:p>
                  </a:txBody>
                  <a:tcPr marL="9525" marR="9525" marT="9525" marB="0" anchor="ctr"/>
                </a:tc>
                <a:tc>
                  <a:txBody>
                    <a:bodyPr/>
                    <a:lstStyle/>
                    <a:p>
                      <a:pPr algn="l" fontAlgn="ctr"/>
                      <a:r>
                        <a:rPr lang="en-US" sz="1600" u="none" strike="noStrike" dirty="0">
                          <a:effectLst/>
                        </a:rPr>
                        <a:t>How complex are the mechanisms on the ramps? Will they require machining, </a:t>
                      </a:r>
                      <a:r>
                        <a:rPr lang="en-US" sz="1600" u="none" strike="noStrike" dirty="0" smtClean="0">
                          <a:effectLst/>
                        </a:rPr>
                        <a:t>CNC, </a:t>
                      </a:r>
                      <a:r>
                        <a:rPr lang="en-US" sz="1600" u="none" strike="noStrike" dirty="0" err="1">
                          <a:effectLst/>
                        </a:rPr>
                        <a:t>etc</a:t>
                      </a:r>
                      <a:r>
                        <a:rPr lang="en-US" sz="1600" u="none" strike="noStrike" dirty="0">
                          <a:effectLst/>
                        </a:rPr>
                        <a:t>?</a:t>
                      </a:r>
                      <a:endParaRPr lang="en-US" sz="1600" b="0" i="0" u="none" strike="noStrike" dirty="0">
                        <a:solidFill>
                          <a:srgbClr val="000000"/>
                        </a:solidFill>
                        <a:effectLst/>
                        <a:latin typeface="Calibri"/>
                      </a:endParaRPr>
                    </a:p>
                  </a:txBody>
                  <a:tcPr marL="85725" marR="9525" marT="9525" marB="0" anchor="ctr"/>
                </a:tc>
              </a:tr>
              <a:tr h="324711">
                <a:tc>
                  <a:txBody>
                    <a:bodyPr/>
                    <a:lstStyle/>
                    <a:p>
                      <a:pPr algn="ctr" fontAlgn="ctr"/>
                      <a:r>
                        <a:rPr lang="en-US" sz="1600" u="none" strike="noStrike">
                          <a:effectLst/>
                        </a:rPr>
                        <a:t>Cost</a:t>
                      </a:r>
                      <a:endParaRPr lang="en-US" sz="1600" b="0" i="0" u="none" strike="noStrike">
                        <a:solidFill>
                          <a:srgbClr val="000000"/>
                        </a:solidFill>
                        <a:effectLst/>
                        <a:latin typeface="Calibri"/>
                      </a:endParaRPr>
                    </a:p>
                  </a:txBody>
                  <a:tcPr marL="9525" marR="9525" marT="9525" marB="0" anchor="ctr"/>
                </a:tc>
                <a:tc>
                  <a:txBody>
                    <a:bodyPr/>
                    <a:lstStyle/>
                    <a:p>
                      <a:pPr algn="l" fontAlgn="ctr"/>
                      <a:r>
                        <a:rPr lang="en-US" sz="1600" u="none" strike="noStrike" dirty="0">
                          <a:effectLst/>
                        </a:rPr>
                        <a:t>How much will the ramps cost to fabricate?</a:t>
                      </a:r>
                      <a:endParaRPr lang="en-US" sz="1600" b="0" i="0" u="none" strike="noStrike" dirty="0">
                        <a:solidFill>
                          <a:srgbClr val="000000"/>
                        </a:solidFill>
                        <a:effectLst/>
                        <a:latin typeface="Calibri"/>
                      </a:endParaRPr>
                    </a:p>
                  </a:txBody>
                  <a:tcPr marL="85725" marR="9525" marT="9525" marB="0" anchor="ctr"/>
                </a:tc>
              </a:tr>
              <a:tr h="481483">
                <a:tc>
                  <a:txBody>
                    <a:bodyPr/>
                    <a:lstStyle/>
                    <a:p>
                      <a:pPr algn="ctr" fontAlgn="ctr"/>
                      <a:r>
                        <a:rPr lang="en-US" sz="1600" u="none" strike="noStrike">
                          <a:effectLst/>
                        </a:rPr>
                        <a:t>Size and Storability</a:t>
                      </a:r>
                      <a:endParaRPr lang="en-US" sz="1600" b="0" i="0" u="none" strike="noStrike">
                        <a:solidFill>
                          <a:srgbClr val="000000"/>
                        </a:solidFill>
                        <a:effectLst/>
                        <a:latin typeface="Calibri"/>
                      </a:endParaRPr>
                    </a:p>
                  </a:txBody>
                  <a:tcPr marL="9525" marR="9525" marT="9525" marB="0" anchor="ctr"/>
                </a:tc>
                <a:tc>
                  <a:txBody>
                    <a:bodyPr/>
                    <a:lstStyle/>
                    <a:p>
                      <a:pPr algn="l" fontAlgn="ctr"/>
                      <a:r>
                        <a:rPr lang="en-US" sz="1600" u="none" strike="noStrike" dirty="0">
                          <a:effectLst/>
                        </a:rPr>
                        <a:t>When not in use, what are the ramps footprints? How easily can they be stored?</a:t>
                      </a:r>
                      <a:endParaRPr lang="en-US" sz="1600" b="0" i="0" u="none" strike="noStrike" dirty="0">
                        <a:solidFill>
                          <a:srgbClr val="000000"/>
                        </a:solidFill>
                        <a:effectLst/>
                        <a:latin typeface="Calibri"/>
                      </a:endParaRPr>
                    </a:p>
                  </a:txBody>
                  <a:tcPr marL="85725" marR="9525" marT="9525" marB="0" anchor="ctr"/>
                </a:tc>
              </a:tr>
              <a:tr h="519537">
                <a:tc>
                  <a:txBody>
                    <a:bodyPr/>
                    <a:lstStyle/>
                    <a:p>
                      <a:pPr algn="ctr" fontAlgn="ctr"/>
                      <a:r>
                        <a:rPr lang="en-US" sz="1600" u="none" strike="noStrike">
                          <a:effectLst/>
                        </a:rPr>
                        <a:t>Comfort</a:t>
                      </a:r>
                      <a:endParaRPr lang="en-US" sz="1600" b="0" i="0" u="none" strike="noStrike">
                        <a:solidFill>
                          <a:srgbClr val="000000"/>
                        </a:solidFill>
                        <a:effectLst/>
                        <a:latin typeface="Calibri"/>
                      </a:endParaRPr>
                    </a:p>
                  </a:txBody>
                  <a:tcPr marL="9525" marR="9525" marT="9525" marB="0" anchor="ctr"/>
                </a:tc>
                <a:tc>
                  <a:txBody>
                    <a:bodyPr/>
                    <a:lstStyle/>
                    <a:p>
                      <a:pPr algn="l" fontAlgn="ctr"/>
                      <a:r>
                        <a:rPr lang="en-US" sz="1600" u="none" strike="noStrike" dirty="0">
                          <a:effectLst/>
                        </a:rPr>
                        <a:t>The ramps should be comfortable to use. Hannah should be able to get a grip on the surface but it should not be </a:t>
                      </a:r>
                      <a:r>
                        <a:rPr lang="en-US" sz="1600" u="none" strike="noStrike" dirty="0" smtClean="0">
                          <a:effectLst/>
                        </a:rPr>
                        <a:t>abrasive.</a:t>
                      </a:r>
                      <a:endParaRPr lang="en-US" sz="1600" b="0" i="0" u="none" strike="noStrike" dirty="0">
                        <a:solidFill>
                          <a:srgbClr val="000000"/>
                        </a:solidFill>
                        <a:effectLst/>
                        <a:latin typeface="Calibri"/>
                      </a:endParaRPr>
                    </a:p>
                  </a:txBody>
                  <a:tcPr marL="85725" marR="9525" marT="9525" marB="0" anchor="ctr"/>
                </a:tc>
              </a:tr>
            </a:tbl>
          </a:graphicData>
        </a:graphic>
      </p:graphicFrame>
    </p:spTree>
    <p:extLst>
      <p:ext uri="{BB962C8B-B14F-4D97-AF65-F5344CB8AC3E}">
        <p14:creationId xmlns:p14="http://schemas.microsoft.com/office/powerpoint/2010/main" val="19872413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55638"/>
          </a:xfrm>
        </p:spPr>
        <p:txBody>
          <a:bodyPr/>
          <a:lstStyle/>
          <a:p>
            <a:r>
              <a:rPr lang="en-US" dirty="0" smtClean="0"/>
              <a:t>Schedule</a:t>
            </a:r>
            <a:endParaRPr lang="en-US"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066800"/>
            <a:ext cx="8555182" cy="4724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9721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55638"/>
          </a:xfrm>
        </p:spPr>
        <p:txBody>
          <a:bodyPr/>
          <a:lstStyle/>
          <a:p>
            <a:r>
              <a:rPr lang="en-US" dirty="0" smtClean="0"/>
              <a:t>Schedule-Gantt Chart</a:t>
            </a:r>
            <a:endParaRPr lang="en-US" dirty="0"/>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5825" y="1143000"/>
            <a:ext cx="8674754" cy="47674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21609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55638"/>
          </a:xfrm>
        </p:spPr>
        <p:txBody>
          <a:bodyPr/>
          <a:lstStyle/>
          <a:p>
            <a:r>
              <a:rPr lang="en-US" dirty="0" smtClean="0"/>
              <a:t>Decision Matrix</a:t>
            </a:r>
            <a:endParaRPr lang="en-US"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433462301"/>
              </p:ext>
            </p:extLst>
          </p:nvPr>
        </p:nvGraphicFramePr>
        <p:xfrm>
          <a:off x="533400" y="990600"/>
          <a:ext cx="8077198" cy="5562601"/>
        </p:xfrm>
        <a:graphic>
          <a:graphicData uri="http://schemas.openxmlformats.org/drawingml/2006/table">
            <a:tbl>
              <a:tblPr>
                <a:tableStyleId>{5C22544A-7EE6-4342-B048-85BDC9FD1C3A}</a:tableStyleId>
              </a:tblPr>
              <a:tblGrid>
                <a:gridCol w="3094364"/>
                <a:gridCol w="887354"/>
                <a:gridCol w="1023870"/>
                <a:gridCol w="1023870"/>
                <a:gridCol w="1023870"/>
                <a:gridCol w="1023870"/>
              </a:tblGrid>
              <a:tr h="505691">
                <a:tc gridSpan="2">
                  <a:txBody>
                    <a:bodyPr/>
                    <a:lstStyle/>
                    <a:p>
                      <a:pPr algn="ctr" fontAlgn="t"/>
                      <a:r>
                        <a:rPr lang="en-US" sz="1600" u="none" strike="noStrike" dirty="0">
                          <a:effectLst/>
                        </a:rPr>
                        <a:t> </a:t>
                      </a:r>
                      <a:endParaRPr lang="en-US" sz="1600" b="1" i="0" u="none" strike="noStrike" dirty="0">
                        <a:solidFill>
                          <a:srgbClr val="948A54"/>
                        </a:solidFill>
                        <a:effectLst/>
                        <a:latin typeface="Calibri"/>
                      </a:endParaRPr>
                    </a:p>
                  </a:txBody>
                  <a:tcPr marL="9525" marR="9525" marT="9525" marB="0"/>
                </a:tc>
                <a:tc hMerge="1">
                  <a:txBody>
                    <a:bodyPr/>
                    <a:lstStyle/>
                    <a:p>
                      <a:endParaRPr lang="en-US"/>
                    </a:p>
                  </a:txBody>
                  <a:tcPr/>
                </a:tc>
                <a:tc gridSpan="4">
                  <a:txBody>
                    <a:bodyPr/>
                    <a:lstStyle/>
                    <a:p>
                      <a:pPr algn="ctr" fontAlgn="b"/>
                      <a:r>
                        <a:rPr lang="en-US" sz="1600" u="none" strike="noStrike" dirty="0">
                          <a:effectLst/>
                        </a:rPr>
                        <a:t>Current Designs</a:t>
                      </a:r>
                      <a:endParaRPr lang="en-US" sz="1600" b="0" i="0" u="none" strike="noStrike" dirty="0">
                        <a:solidFill>
                          <a:srgbClr val="000000"/>
                        </a:solidFill>
                        <a:effectLst/>
                        <a:latin typeface="Calibri"/>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r>
              <a:tr h="1383997">
                <a:tc gridSpan="2">
                  <a:txBody>
                    <a:bodyPr/>
                    <a:lstStyle/>
                    <a:p>
                      <a:pPr algn="ctr" fontAlgn="ctr"/>
                      <a:r>
                        <a:rPr lang="en-US" sz="1600" u="none" strike="noStrike" dirty="0">
                          <a:effectLst/>
                        </a:rPr>
                        <a:t>Decision Factors</a:t>
                      </a:r>
                      <a:endParaRPr lang="en-US" sz="1600" b="1" i="0" u="none" strike="noStrike" dirty="0">
                        <a:solidFill>
                          <a:srgbClr val="736B41"/>
                        </a:solidFill>
                        <a:effectLst/>
                        <a:latin typeface="Calibri"/>
                      </a:endParaRPr>
                    </a:p>
                  </a:txBody>
                  <a:tcPr marL="9525" marR="9525" marT="9525" marB="0" anchor="ctr"/>
                </a:tc>
                <a:tc hMerge="1">
                  <a:txBody>
                    <a:bodyPr/>
                    <a:lstStyle/>
                    <a:p>
                      <a:endParaRPr lang="en-US"/>
                    </a:p>
                  </a:txBody>
                  <a:tcPr/>
                </a:tc>
                <a:tc>
                  <a:txBody>
                    <a:bodyPr/>
                    <a:lstStyle/>
                    <a:p>
                      <a:pPr algn="ctr" fontAlgn="b"/>
                      <a:r>
                        <a:rPr lang="en-US" sz="1600" u="none" strike="noStrike">
                          <a:effectLst/>
                        </a:rPr>
                        <a:t>Baseline:          Pet Ramp</a:t>
                      </a:r>
                      <a:endParaRPr lang="en-US" sz="1600" b="1" i="0" u="none" strike="noStrike">
                        <a:solidFill>
                          <a:srgbClr val="000000"/>
                        </a:solidFill>
                        <a:effectLst/>
                        <a:latin typeface="Calibri"/>
                      </a:endParaRPr>
                    </a:p>
                  </a:txBody>
                  <a:tcPr marL="9525" marR="9525" marT="9525" marB="0" vert="vert270" anchor="b"/>
                </a:tc>
                <a:tc>
                  <a:txBody>
                    <a:bodyPr/>
                    <a:lstStyle/>
                    <a:p>
                      <a:pPr algn="ctr" fontAlgn="b"/>
                      <a:r>
                        <a:rPr lang="en-US" sz="1600" u="none" strike="noStrike">
                          <a:effectLst/>
                        </a:rPr>
                        <a:t>Design 1</a:t>
                      </a:r>
                      <a:endParaRPr lang="en-US" sz="1600" b="1" i="0" u="none" strike="noStrike">
                        <a:solidFill>
                          <a:srgbClr val="000000"/>
                        </a:solidFill>
                        <a:effectLst/>
                        <a:latin typeface="Calibri"/>
                      </a:endParaRPr>
                    </a:p>
                  </a:txBody>
                  <a:tcPr marL="9525" marR="9525" marT="9525" marB="0" vert="vert270" anchor="b"/>
                </a:tc>
                <a:tc>
                  <a:txBody>
                    <a:bodyPr/>
                    <a:lstStyle/>
                    <a:p>
                      <a:pPr algn="ctr" fontAlgn="b"/>
                      <a:r>
                        <a:rPr lang="en-US" sz="1600" u="none" strike="noStrike">
                          <a:effectLst/>
                        </a:rPr>
                        <a:t>Design 2</a:t>
                      </a:r>
                      <a:endParaRPr lang="en-US" sz="1600" b="1" i="0" u="none" strike="noStrike">
                        <a:solidFill>
                          <a:srgbClr val="000000"/>
                        </a:solidFill>
                        <a:effectLst/>
                        <a:latin typeface="Calibri"/>
                      </a:endParaRPr>
                    </a:p>
                  </a:txBody>
                  <a:tcPr marL="9525" marR="9525" marT="9525" marB="0" vert="vert270" anchor="b"/>
                </a:tc>
                <a:tc>
                  <a:txBody>
                    <a:bodyPr/>
                    <a:lstStyle/>
                    <a:p>
                      <a:pPr algn="ctr" fontAlgn="b"/>
                      <a:r>
                        <a:rPr lang="en-US" sz="1600" u="none" strike="noStrike">
                          <a:effectLst/>
                        </a:rPr>
                        <a:t>Design 3</a:t>
                      </a:r>
                      <a:endParaRPr lang="en-US" sz="1600" b="1" i="0" u="none" strike="noStrike">
                        <a:solidFill>
                          <a:srgbClr val="000000"/>
                        </a:solidFill>
                        <a:effectLst/>
                        <a:latin typeface="Calibri"/>
                      </a:endParaRPr>
                    </a:p>
                  </a:txBody>
                  <a:tcPr marL="9525" marR="9525" marT="9525" marB="0" vert="vert270" anchor="b"/>
                </a:tc>
              </a:tr>
              <a:tr h="266153">
                <a:tc>
                  <a:txBody>
                    <a:bodyPr/>
                    <a:lstStyle/>
                    <a:p>
                      <a:pPr algn="ctr" fontAlgn="ctr"/>
                      <a:r>
                        <a:rPr lang="en-US" sz="1600" u="none" strike="noStrike" dirty="0">
                          <a:effectLst/>
                        </a:rPr>
                        <a:t>Criteria</a:t>
                      </a:r>
                      <a:endParaRPr lang="en-US" sz="1600" b="1" i="0" u="none" strike="noStrike" dirty="0">
                        <a:solidFill>
                          <a:srgbClr val="736B41"/>
                        </a:solidFill>
                        <a:effectLst/>
                        <a:latin typeface="Calibri"/>
                      </a:endParaRPr>
                    </a:p>
                  </a:txBody>
                  <a:tcPr marL="9525" marR="9525" marT="9525" marB="0" anchor="ctr"/>
                </a:tc>
                <a:tc>
                  <a:txBody>
                    <a:bodyPr/>
                    <a:lstStyle/>
                    <a:p>
                      <a:pPr algn="ctr" fontAlgn="ctr"/>
                      <a:r>
                        <a:rPr lang="en-US" sz="1600" u="none" strike="noStrike">
                          <a:effectLst/>
                        </a:rPr>
                        <a:t>Wt.</a:t>
                      </a:r>
                      <a:endParaRPr lang="en-US" sz="1600" b="1" i="0" u="none" strike="noStrike">
                        <a:solidFill>
                          <a:srgbClr val="736B41"/>
                        </a:solidFill>
                        <a:effectLst/>
                        <a:latin typeface="Calibri"/>
                      </a:endParaRPr>
                    </a:p>
                  </a:txBody>
                  <a:tcPr marL="9525" marR="9525" marT="9525" marB="0" anchor="ctr"/>
                </a:tc>
                <a:tc>
                  <a:txBody>
                    <a:bodyPr/>
                    <a:lstStyle/>
                    <a:p>
                      <a:pPr algn="ctr" fontAlgn="ctr"/>
                      <a:r>
                        <a:rPr lang="en-US" sz="1600" u="none" strike="noStrike">
                          <a:effectLst/>
                        </a:rPr>
                        <a:t>0</a:t>
                      </a:r>
                      <a:endParaRPr lang="en-US" sz="1600" b="1" i="0" u="none" strike="noStrike">
                        <a:solidFill>
                          <a:srgbClr val="736B41"/>
                        </a:solidFill>
                        <a:effectLst/>
                        <a:latin typeface="Calibri"/>
                      </a:endParaRPr>
                    </a:p>
                  </a:txBody>
                  <a:tcPr marL="9525" marR="9525" marT="9525" marB="0" anchor="ctr"/>
                </a:tc>
                <a:tc>
                  <a:txBody>
                    <a:bodyPr/>
                    <a:lstStyle/>
                    <a:p>
                      <a:pPr algn="ctr" fontAlgn="ctr"/>
                      <a:r>
                        <a:rPr lang="en-US" sz="1600" u="none" strike="noStrike">
                          <a:effectLst/>
                        </a:rPr>
                        <a:t>1</a:t>
                      </a:r>
                      <a:endParaRPr lang="en-US" sz="1600" b="1" i="0" u="none" strike="noStrike">
                        <a:solidFill>
                          <a:srgbClr val="736B41"/>
                        </a:solidFill>
                        <a:effectLst/>
                        <a:latin typeface="Calibri"/>
                      </a:endParaRPr>
                    </a:p>
                  </a:txBody>
                  <a:tcPr marL="9525" marR="9525" marT="9525" marB="0" anchor="ctr"/>
                </a:tc>
                <a:tc>
                  <a:txBody>
                    <a:bodyPr/>
                    <a:lstStyle/>
                    <a:p>
                      <a:pPr algn="ctr" fontAlgn="ctr"/>
                      <a:r>
                        <a:rPr lang="en-US" sz="1600" u="none" strike="noStrike">
                          <a:effectLst/>
                        </a:rPr>
                        <a:t>2</a:t>
                      </a:r>
                      <a:endParaRPr lang="en-US" sz="1600" b="1" i="0" u="none" strike="noStrike">
                        <a:solidFill>
                          <a:srgbClr val="736B41"/>
                        </a:solidFill>
                        <a:effectLst/>
                        <a:latin typeface="Calibri"/>
                      </a:endParaRPr>
                    </a:p>
                  </a:txBody>
                  <a:tcPr marL="9525" marR="9525" marT="9525" marB="0" anchor="ctr"/>
                </a:tc>
                <a:tc>
                  <a:txBody>
                    <a:bodyPr/>
                    <a:lstStyle/>
                    <a:p>
                      <a:pPr algn="ctr" fontAlgn="ctr"/>
                      <a:r>
                        <a:rPr lang="en-US" sz="1600" u="none" strike="noStrike">
                          <a:effectLst/>
                        </a:rPr>
                        <a:t>3</a:t>
                      </a:r>
                      <a:endParaRPr lang="en-US" sz="1600" b="1" i="0" u="none" strike="noStrike">
                        <a:solidFill>
                          <a:srgbClr val="736B41"/>
                        </a:solidFill>
                        <a:effectLst/>
                        <a:latin typeface="Calibri"/>
                      </a:endParaRPr>
                    </a:p>
                  </a:txBody>
                  <a:tcPr marL="9525" marR="9525" marT="9525" marB="0" anchor="ctr"/>
                </a:tc>
              </a:tr>
              <a:tr h="425845">
                <a:tc>
                  <a:txBody>
                    <a:bodyPr/>
                    <a:lstStyle/>
                    <a:p>
                      <a:pPr algn="ctr" fontAlgn="ctr"/>
                      <a:r>
                        <a:rPr lang="en-US" sz="1600" u="none" strike="noStrike" dirty="0">
                          <a:effectLst/>
                        </a:rPr>
                        <a:t>Ease of Installation/Disassembly</a:t>
                      </a:r>
                      <a:endParaRPr lang="en-US" sz="1600" b="0" i="0" u="none" strike="noStrike" dirty="0">
                        <a:solidFill>
                          <a:srgbClr val="000000"/>
                        </a:solidFill>
                        <a:effectLst/>
                        <a:latin typeface="Calibri"/>
                      </a:endParaRPr>
                    </a:p>
                  </a:txBody>
                  <a:tcPr marL="9525" marR="9525" marT="9525" marB="0" anchor="ctr"/>
                </a:tc>
                <a:tc>
                  <a:txBody>
                    <a:bodyPr/>
                    <a:lstStyle/>
                    <a:p>
                      <a:pPr algn="ctr" fontAlgn="ctr"/>
                      <a:r>
                        <a:rPr lang="en-US" sz="1600" u="none" strike="noStrike" dirty="0">
                          <a:effectLst/>
                        </a:rPr>
                        <a:t>15.0%</a:t>
                      </a:r>
                      <a:endParaRPr lang="en-US" sz="1600" b="0" i="0" u="none" strike="noStrike" dirty="0">
                        <a:solidFill>
                          <a:srgbClr val="736B41"/>
                        </a:solidFill>
                        <a:effectLst/>
                        <a:latin typeface="Calibri"/>
                      </a:endParaRPr>
                    </a:p>
                  </a:txBody>
                  <a:tcPr marL="9525" marR="9525" marT="9525" marB="0" anchor="ctr"/>
                </a:tc>
                <a:tc>
                  <a:txBody>
                    <a:bodyPr/>
                    <a:lstStyle/>
                    <a:p>
                      <a:pPr algn="ctr" fontAlgn="ctr"/>
                      <a:r>
                        <a:rPr lang="en-US" sz="1600" u="none" strike="noStrike">
                          <a:effectLst/>
                        </a:rPr>
                        <a:t>5</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r>
              <a:tr h="266153">
                <a:tc>
                  <a:txBody>
                    <a:bodyPr/>
                    <a:lstStyle/>
                    <a:p>
                      <a:pPr algn="ctr" fontAlgn="ctr"/>
                      <a:r>
                        <a:rPr lang="en-US" sz="1600" u="none" strike="noStrike">
                          <a:effectLst/>
                        </a:rPr>
                        <a:t>Cleanliness</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dirty="0">
                          <a:effectLst/>
                        </a:rPr>
                        <a:t>15.0%</a:t>
                      </a:r>
                      <a:endParaRPr lang="en-US" sz="1600" b="0" i="0" u="none" strike="noStrike" dirty="0">
                        <a:solidFill>
                          <a:srgbClr val="736B41"/>
                        </a:solidFill>
                        <a:effectLst/>
                        <a:latin typeface="Calibri"/>
                      </a:endParaRPr>
                    </a:p>
                  </a:txBody>
                  <a:tcPr marL="9525" marR="9525" marT="9525" marB="0" anchor="ctr"/>
                </a:tc>
                <a:tc>
                  <a:txBody>
                    <a:bodyPr/>
                    <a:lstStyle/>
                    <a:p>
                      <a:pPr algn="ctr" fontAlgn="ctr"/>
                      <a:r>
                        <a:rPr lang="en-US" sz="1600" u="none" strike="noStrike">
                          <a:effectLst/>
                        </a:rPr>
                        <a:t>4</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r>
              <a:tr h="266153">
                <a:tc>
                  <a:txBody>
                    <a:bodyPr/>
                    <a:lstStyle/>
                    <a:p>
                      <a:pPr algn="ctr" fontAlgn="ctr"/>
                      <a:r>
                        <a:rPr lang="en-US" sz="1600" u="none" strike="noStrike">
                          <a:effectLst/>
                        </a:rPr>
                        <a:t>Durability</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15.0%</a:t>
                      </a:r>
                      <a:endParaRPr lang="en-US" sz="1600" b="0" i="0" u="none" strike="noStrike">
                        <a:solidFill>
                          <a:srgbClr val="736B41"/>
                        </a:solidFill>
                        <a:effectLst/>
                        <a:latin typeface="Calibri"/>
                      </a:endParaRPr>
                    </a:p>
                  </a:txBody>
                  <a:tcPr marL="9525" marR="9525" marT="9525" marB="0" anchor="ctr"/>
                </a:tc>
                <a:tc>
                  <a:txBody>
                    <a:bodyPr/>
                    <a:lstStyle/>
                    <a:p>
                      <a:pPr algn="ctr" fontAlgn="ctr"/>
                      <a:r>
                        <a:rPr lang="en-US" sz="1600" u="none" strike="noStrike">
                          <a:effectLst/>
                        </a:rPr>
                        <a:t>4</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r>
              <a:tr h="266153">
                <a:tc>
                  <a:txBody>
                    <a:bodyPr/>
                    <a:lstStyle/>
                    <a:p>
                      <a:pPr algn="ctr" fontAlgn="ctr"/>
                      <a:r>
                        <a:rPr lang="en-US" sz="1600" u="none" strike="noStrike">
                          <a:effectLst/>
                        </a:rPr>
                        <a:t>Weight</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15.0%</a:t>
                      </a:r>
                      <a:endParaRPr lang="en-US" sz="1600" b="0" i="0" u="none" strike="noStrike">
                        <a:solidFill>
                          <a:srgbClr val="736B41"/>
                        </a:solidFill>
                        <a:effectLst/>
                        <a:latin typeface="Calibri"/>
                      </a:endParaRPr>
                    </a:p>
                  </a:txBody>
                  <a:tcPr marL="9525" marR="9525" marT="9525" marB="0" anchor="ctr"/>
                </a:tc>
                <a:tc>
                  <a:txBody>
                    <a:bodyPr/>
                    <a:lstStyle/>
                    <a:p>
                      <a:pPr algn="ctr" fontAlgn="ctr"/>
                      <a:r>
                        <a:rPr lang="en-US" sz="1600" u="none" strike="noStrike" dirty="0">
                          <a:effectLst/>
                        </a:rPr>
                        <a:t>5</a:t>
                      </a:r>
                      <a:endParaRPr lang="en-US" sz="1600" b="0" i="0" u="none" strike="noStrike" dirty="0">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r>
              <a:tr h="266153">
                <a:tc>
                  <a:txBody>
                    <a:bodyPr/>
                    <a:lstStyle/>
                    <a:p>
                      <a:pPr algn="ctr" fontAlgn="ctr"/>
                      <a:r>
                        <a:rPr lang="en-US" sz="1600" u="none" strike="noStrike">
                          <a:effectLst/>
                        </a:rPr>
                        <a:t>Robustness of Design</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10.0%</a:t>
                      </a:r>
                      <a:endParaRPr lang="en-US" sz="1600" b="0" i="0" u="none" strike="noStrike">
                        <a:solidFill>
                          <a:srgbClr val="736B41"/>
                        </a:solidFill>
                        <a:effectLst/>
                        <a:latin typeface="Calibri"/>
                      </a:endParaRPr>
                    </a:p>
                  </a:txBody>
                  <a:tcPr marL="9525" marR="9525" marT="9525" marB="0" anchor="ctr"/>
                </a:tc>
                <a:tc>
                  <a:txBody>
                    <a:bodyPr/>
                    <a:lstStyle/>
                    <a:p>
                      <a:pPr algn="ctr" fontAlgn="ctr"/>
                      <a:r>
                        <a:rPr lang="en-US" sz="1600" u="none" strike="noStrike" dirty="0">
                          <a:effectLst/>
                        </a:rPr>
                        <a:t>3</a:t>
                      </a:r>
                      <a:endParaRPr lang="en-US" sz="1600" b="0" i="0" u="none" strike="noStrike" dirty="0">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r>
              <a:tr h="279461">
                <a:tc>
                  <a:txBody>
                    <a:bodyPr/>
                    <a:lstStyle/>
                    <a:p>
                      <a:pPr algn="ctr" fontAlgn="ctr"/>
                      <a:r>
                        <a:rPr lang="en-US" sz="1600" u="none" strike="noStrike">
                          <a:effectLst/>
                        </a:rPr>
                        <a:t>Complexity of Fabrication</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5.0%</a:t>
                      </a:r>
                      <a:endParaRPr lang="en-US" sz="1600" b="0" i="0" u="none" strike="noStrike">
                        <a:solidFill>
                          <a:srgbClr val="736B41"/>
                        </a:solidFill>
                        <a:effectLst/>
                        <a:latin typeface="Calibri"/>
                      </a:endParaRPr>
                    </a:p>
                  </a:txBody>
                  <a:tcPr marL="9525" marR="9525" marT="9525" marB="0" anchor="ctr"/>
                </a:tc>
                <a:tc>
                  <a:txBody>
                    <a:bodyPr/>
                    <a:lstStyle/>
                    <a:p>
                      <a:pPr algn="ctr" fontAlgn="ctr"/>
                      <a:r>
                        <a:rPr lang="en-US" sz="1600" u="none" strike="noStrike">
                          <a:effectLst/>
                        </a:rPr>
                        <a:t>4</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r>
              <a:tr h="266153">
                <a:tc>
                  <a:txBody>
                    <a:bodyPr/>
                    <a:lstStyle/>
                    <a:p>
                      <a:pPr algn="ctr" fontAlgn="ctr"/>
                      <a:r>
                        <a:rPr lang="en-US" sz="1600" u="none" strike="noStrike">
                          <a:effectLst/>
                        </a:rPr>
                        <a:t>Cost</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5.0%</a:t>
                      </a:r>
                      <a:endParaRPr lang="en-US" sz="1600" b="0" i="0" u="none" strike="noStrike">
                        <a:solidFill>
                          <a:srgbClr val="736B41"/>
                        </a:solidFill>
                        <a:effectLst/>
                        <a:latin typeface="Calibri"/>
                      </a:endParaRPr>
                    </a:p>
                  </a:txBody>
                  <a:tcPr marL="9525" marR="9525" marT="9525" marB="0" anchor="ctr"/>
                </a:tc>
                <a:tc>
                  <a:txBody>
                    <a:bodyPr/>
                    <a:lstStyle/>
                    <a:p>
                      <a:pPr algn="ctr" fontAlgn="ctr"/>
                      <a:r>
                        <a:rPr lang="en-US" sz="1600" u="none" strike="noStrike">
                          <a:effectLst/>
                        </a:rPr>
                        <a:t>4</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r>
              <a:tr h="279461">
                <a:tc>
                  <a:txBody>
                    <a:bodyPr/>
                    <a:lstStyle/>
                    <a:p>
                      <a:pPr algn="ctr" fontAlgn="ctr"/>
                      <a:r>
                        <a:rPr lang="en-US" sz="1600" u="none" strike="noStrike">
                          <a:effectLst/>
                        </a:rPr>
                        <a:t>Size and Storability</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10.0%</a:t>
                      </a:r>
                      <a:endParaRPr lang="en-US" sz="1600" b="0" i="0" u="none" strike="noStrike">
                        <a:solidFill>
                          <a:srgbClr val="736B41"/>
                        </a:solidFill>
                        <a:effectLst/>
                        <a:latin typeface="Calibri"/>
                      </a:endParaRPr>
                    </a:p>
                  </a:txBody>
                  <a:tcPr marL="9525" marR="9525" marT="9525" marB="0" anchor="ctr"/>
                </a:tc>
                <a:tc>
                  <a:txBody>
                    <a:bodyPr/>
                    <a:lstStyle/>
                    <a:p>
                      <a:pPr algn="ctr" fontAlgn="ctr"/>
                      <a:r>
                        <a:rPr lang="en-US" sz="1600" u="none" strike="noStrike">
                          <a:effectLst/>
                        </a:rPr>
                        <a:t>4</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r>
              <a:tr h="425845">
                <a:tc>
                  <a:txBody>
                    <a:bodyPr/>
                    <a:lstStyle/>
                    <a:p>
                      <a:pPr algn="ctr" fontAlgn="ctr"/>
                      <a:r>
                        <a:rPr lang="en-US" sz="1600" u="none" strike="noStrike">
                          <a:effectLst/>
                        </a:rPr>
                        <a:t>Comfort</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10.0%</a:t>
                      </a:r>
                      <a:endParaRPr lang="en-US" sz="1600" b="0" i="0" u="none" strike="noStrike">
                        <a:solidFill>
                          <a:srgbClr val="736B41"/>
                        </a:solidFill>
                        <a:effectLst/>
                        <a:latin typeface="Calibri"/>
                      </a:endParaRPr>
                    </a:p>
                  </a:txBody>
                  <a:tcPr marL="9525" marR="9525" marT="9525" marB="0" anchor="ctr"/>
                </a:tc>
                <a:tc>
                  <a:txBody>
                    <a:bodyPr/>
                    <a:lstStyle/>
                    <a:p>
                      <a:pPr algn="ctr" fontAlgn="ctr"/>
                      <a:r>
                        <a:rPr lang="en-US" sz="1600" u="none" strike="noStrike">
                          <a:effectLst/>
                        </a:rPr>
                        <a:t>1</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libri"/>
                      </a:endParaRPr>
                    </a:p>
                  </a:txBody>
                  <a:tcPr marL="9525" marR="9525" marT="9525" marB="0" anchor="ctr"/>
                </a:tc>
                <a:tc>
                  <a:txBody>
                    <a:bodyPr/>
                    <a:lstStyle/>
                    <a:p>
                      <a:pPr algn="ctr" fontAlgn="ctr"/>
                      <a:r>
                        <a:rPr lang="en-US" sz="1600" u="none" strike="noStrike">
                          <a:effectLst/>
                        </a:rPr>
                        <a:t> </a:t>
                      </a:r>
                      <a:endParaRPr lang="en-US" sz="1600" b="0" i="0" u="none" strike="noStrike">
                        <a:solidFill>
                          <a:srgbClr val="000000"/>
                        </a:solidFill>
                        <a:effectLst/>
                        <a:latin typeface="Calibri"/>
                      </a:endParaRPr>
                    </a:p>
                  </a:txBody>
                  <a:tcPr marL="9525" marR="9525" marT="9525" marB="0" anchor="ctr"/>
                </a:tc>
              </a:tr>
              <a:tr h="665383">
                <a:tc gridSpan="2">
                  <a:txBody>
                    <a:bodyPr/>
                    <a:lstStyle/>
                    <a:p>
                      <a:pPr algn="ctr" fontAlgn="ctr"/>
                      <a:r>
                        <a:rPr lang="en-US" sz="1600" u="none" strike="noStrike">
                          <a:effectLst/>
                        </a:rPr>
                        <a:t>Weighted Scores</a:t>
                      </a:r>
                      <a:endParaRPr lang="en-US" sz="1600" b="1" i="0" u="none" strike="noStrike">
                        <a:solidFill>
                          <a:srgbClr val="736B41"/>
                        </a:solidFill>
                        <a:effectLst/>
                        <a:latin typeface="Calibri"/>
                      </a:endParaRPr>
                    </a:p>
                  </a:txBody>
                  <a:tcPr marL="9525" marR="9525" marT="9525" marB="0" anchor="ctr"/>
                </a:tc>
                <a:tc hMerge="1">
                  <a:txBody>
                    <a:bodyPr/>
                    <a:lstStyle/>
                    <a:p>
                      <a:endParaRPr lang="en-US"/>
                    </a:p>
                  </a:txBody>
                  <a:tcPr/>
                </a:tc>
                <a:tc>
                  <a:txBody>
                    <a:bodyPr/>
                    <a:lstStyle/>
                    <a:p>
                      <a:pPr algn="ctr" fontAlgn="ctr"/>
                      <a:r>
                        <a:rPr lang="en-US" sz="1600" u="none" strike="noStrike">
                          <a:effectLst/>
                        </a:rPr>
                        <a:t>3.9</a:t>
                      </a:r>
                      <a:endParaRPr lang="en-US" sz="1600" b="1" i="0" u="none" strike="noStrike">
                        <a:solidFill>
                          <a:srgbClr val="000000"/>
                        </a:solidFill>
                        <a:effectLst/>
                        <a:latin typeface="Calibri"/>
                      </a:endParaRPr>
                    </a:p>
                  </a:txBody>
                  <a:tcPr marL="9525" marR="9525" marT="9525" marB="0" anchor="ctr"/>
                </a:tc>
                <a:tc>
                  <a:txBody>
                    <a:bodyPr/>
                    <a:lstStyle/>
                    <a:p>
                      <a:pPr algn="ctr" fontAlgn="ctr"/>
                      <a:r>
                        <a:rPr lang="en-US" sz="1600" u="none" strike="noStrike">
                          <a:effectLst/>
                        </a:rPr>
                        <a:t>0.0</a:t>
                      </a:r>
                      <a:endParaRPr lang="en-US" sz="1600" b="0" i="0" u="none" strike="noStrike">
                        <a:solidFill>
                          <a:srgbClr val="000000"/>
                        </a:solidFill>
                        <a:effectLst/>
                        <a:latin typeface="Calibri"/>
                      </a:endParaRPr>
                    </a:p>
                  </a:txBody>
                  <a:tcPr marL="9525" marR="9525" marT="9525" marB="0" anchor="ctr"/>
                </a:tc>
                <a:tc>
                  <a:txBody>
                    <a:bodyPr/>
                    <a:lstStyle/>
                    <a:p>
                      <a:pPr algn="ctr" fontAlgn="ctr"/>
                      <a:r>
                        <a:rPr lang="en-US" sz="1600" u="none" strike="noStrike" dirty="0">
                          <a:effectLst/>
                        </a:rPr>
                        <a:t>0.0</a:t>
                      </a:r>
                      <a:endParaRPr lang="en-US" sz="1600" b="0" i="0" u="none" strike="noStrike" dirty="0">
                        <a:solidFill>
                          <a:srgbClr val="000000"/>
                        </a:solidFill>
                        <a:effectLst/>
                        <a:latin typeface="Calibri"/>
                      </a:endParaRPr>
                    </a:p>
                  </a:txBody>
                  <a:tcPr marL="9525" marR="9525" marT="9525" marB="0" anchor="ctr"/>
                </a:tc>
                <a:tc>
                  <a:txBody>
                    <a:bodyPr/>
                    <a:lstStyle/>
                    <a:p>
                      <a:pPr algn="ctr" fontAlgn="ctr"/>
                      <a:r>
                        <a:rPr lang="en-US" sz="1600" u="none" strike="noStrike" dirty="0">
                          <a:effectLst/>
                        </a:rPr>
                        <a:t>0.0</a:t>
                      </a:r>
                      <a:endParaRPr lang="en-US" sz="1600" b="0" i="0" u="none" strike="noStrike" dirty="0">
                        <a:solidFill>
                          <a:srgbClr val="000000"/>
                        </a:solidFill>
                        <a:effectLst/>
                        <a:latin typeface="Calibri"/>
                      </a:endParaRPr>
                    </a:p>
                  </a:txBody>
                  <a:tcPr marL="9525" marR="9525" marT="9525" marB="0" anchor="ctr"/>
                </a:tc>
              </a:tr>
            </a:tbl>
          </a:graphicData>
        </a:graphic>
      </p:graphicFrame>
    </p:spTree>
    <p:extLst>
      <p:ext uri="{BB962C8B-B14F-4D97-AF65-F5344CB8AC3E}">
        <p14:creationId xmlns:p14="http://schemas.microsoft.com/office/powerpoint/2010/main" val="39514158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850" y="5613243"/>
            <a:ext cx="9144000" cy="1320957"/>
            <a:chOff x="-15850" y="5537042"/>
            <a:chExt cx="9144000" cy="1320957"/>
          </a:xfrm>
        </p:grpSpPr>
        <p:sp>
          <p:nvSpPr>
            <p:cNvPr id="5" name="Rectangle 4"/>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grpSp>
        <p:nvGrpSpPr>
          <p:cNvPr id="21" name="Group 20"/>
          <p:cNvGrpSpPr/>
          <p:nvPr/>
        </p:nvGrpSpPr>
        <p:grpSpPr>
          <a:xfrm>
            <a:off x="1828799" y="378280"/>
            <a:ext cx="5334000" cy="5181601"/>
            <a:chOff x="1828799" y="378280"/>
            <a:chExt cx="5334000" cy="5181601"/>
          </a:xfrm>
        </p:grpSpPr>
        <p:sp>
          <p:nvSpPr>
            <p:cNvPr id="13" name="WordArt 2"/>
            <p:cNvSpPr>
              <a:spLocks noChangeArrowheads="1" noChangeShapeType="1" noTextEdit="1"/>
            </p:cNvSpPr>
            <p:nvPr/>
          </p:nvSpPr>
          <p:spPr bwMode="auto">
            <a:xfrm>
              <a:off x="1828799" y="378280"/>
              <a:ext cx="5334000" cy="5181601"/>
            </a:xfrm>
            <a:prstGeom prst="rect">
              <a:avLst/>
            </a:prstGeom>
            <a:extLst>
              <a:ext uri="{AF507438-7753-43E0-B8FC-AC1667EBCBE1}">
                <a14:hiddenEffects xmlns:a14="http://schemas.microsoft.com/office/drawing/2010/main">
                  <a:effectLst/>
                </a14:hiddenEffects>
              </a:ext>
            </a:extLst>
          </p:spPr>
          <p:txBody>
            <a:bodyPr wrap="none" fromWordArt="1">
              <a:prstTxWarp prst="textCirclePour">
                <a:avLst>
                  <a:gd name="adj1" fmla="val 10856786"/>
                  <a:gd name="adj2" fmla="val 50000"/>
                </a:avLst>
              </a:prstTxWarp>
            </a:bodyPr>
            <a:lstStyle/>
            <a:p>
              <a:pPr algn="ctr" rtl="0">
                <a:buNone/>
              </a:pPr>
              <a:r>
                <a:rPr lang="en-US" sz="3600" kern="10" spc="0" dirty="0" smtClean="0">
                  <a:ln w="9525">
                    <a:solidFill>
                      <a:srgbClr val="000000"/>
                    </a:solidFill>
                    <a:round/>
                    <a:headEnd/>
                    <a:tailEnd/>
                  </a:ln>
                  <a:solidFill>
                    <a:srgbClr val="FFFF00"/>
                  </a:solidFill>
                  <a:effectLst/>
                  <a:latin typeface="Times New Roman"/>
                  <a:cs typeface="Times New Roman"/>
                </a:rPr>
                <a:t>Time for Questions · Time for Questions · </a:t>
              </a:r>
              <a:endParaRPr lang="en-US" sz="3600" kern="10" spc="0" dirty="0">
                <a:ln w="9525">
                  <a:solidFill>
                    <a:srgbClr val="000000"/>
                  </a:solidFill>
                  <a:round/>
                  <a:headEnd/>
                  <a:tailEnd/>
                </a:ln>
                <a:solidFill>
                  <a:srgbClr val="FFFF00"/>
                </a:solidFill>
                <a:effectLst/>
                <a:latin typeface="Times New Roman"/>
                <a:cs typeface="Times New Roman"/>
              </a:endParaRPr>
            </a:p>
          </p:txBody>
        </p:sp>
        <p:grpSp>
          <p:nvGrpSpPr>
            <p:cNvPr id="20" name="Group 19"/>
            <p:cNvGrpSpPr/>
            <p:nvPr/>
          </p:nvGrpSpPr>
          <p:grpSpPr>
            <a:xfrm>
              <a:off x="2187287" y="2456271"/>
              <a:ext cx="3738538" cy="710886"/>
              <a:chOff x="2187287" y="2456271"/>
              <a:chExt cx="3738538" cy="710886"/>
            </a:xfrm>
          </p:grpSpPr>
          <p:sp>
            <p:nvSpPr>
              <p:cNvPr id="14" name="Rectangle 13"/>
              <p:cNvSpPr/>
              <p:nvPr/>
            </p:nvSpPr>
            <p:spPr>
              <a:xfrm rot="3120000">
                <a:off x="5055914" y="1725982"/>
                <a:ext cx="139621" cy="16002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1380000">
                <a:off x="2187287" y="2522746"/>
                <a:ext cx="2349421" cy="4571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4299856" y="2862357"/>
                <a:ext cx="304801" cy="304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6381830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a:xfrm>
            <a:off x="457200" y="1600200"/>
            <a:ext cx="5396593" cy="4525963"/>
          </a:xfrm>
        </p:spPr>
        <p:txBody>
          <a:bodyPr>
            <a:normAutofit/>
          </a:bodyPr>
          <a:lstStyle/>
          <a:p>
            <a:r>
              <a:rPr lang="en-US" sz="2800" dirty="0" smtClean="0"/>
              <a:t>Hannah is an exceptionally bright 12 year-old girl born with a severe case of brittle bone disease (</a:t>
            </a:r>
            <a:r>
              <a:rPr lang="en-US" sz="2800" dirty="0" err="1" smtClean="0"/>
              <a:t>Osteogenesis</a:t>
            </a:r>
            <a:r>
              <a:rPr lang="en-US" sz="2800" dirty="0" smtClean="0"/>
              <a:t> </a:t>
            </a:r>
            <a:r>
              <a:rPr lang="en-US" sz="2800" dirty="0" err="1" smtClean="0"/>
              <a:t>Imperfecta</a:t>
            </a:r>
            <a:r>
              <a:rPr lang="en-US" sz="2800" dirty="0" smtClean="0"/>
              <a:t> Type III).</a:t>
            </a:r>
          </a:p>
          <a:p>
            <a:r>
              <a:rPr lang="en-US" sz="2800" dirty="0" smtClean="0"/>
              <a:t>She is unable to walk, but she can move rapidly across the floor using her hands and arms to propel herself.</a:t>
            </a:r>
            <a:endParaRPr lang="en-US" sz="2800" dirty="0"/>
          </a:p>
        </p:txBody>
      </p:sp>
      <p:grpSp>
        <p:nvGrpSpPr>
          <p:cNvPr id="4" name="Group 3"/>
          <p:cNvGrpSpPr/>
          <p:nvPr/>
        </p:nvGrpSpPr>
        <p:grpSpPr>
          <a:xfrm>
            <a:off x="-15850" y="5613243"/>
            <a:ext cx="9144000" cy="1320957"/>
            <a:chOff x="-15850" y="5537042"/>
            <a:chExt cx="9144000" cy="1320957"/>
          </a:xfrm>
        </p:grpSpPr>
        <p:sp>
          <p:nvSpPr>
            <p:cNvPr id="5" name="Rectangle 4"/>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07050" y="533400"/>
            <a:ext cx="1965350" cy="2646671"/>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91200" y="3276600"/>
            <a:ext cx="3181350" cy="2571750"/>
          </a:xfrm>
          <a:prstGeom prst="rect">
            <a:avLst/>
          </a:prstGeom>
        </p:spPr>
      </p:pic>
    </p:spTree>
    <p:extLst>
      <p:ext uri="{BB962C8B-B14F-4D97-AF65-F5344CB8AC3E}">
        <p14:creationId xmlns:p14="http://schemas.microsoft.com/office/powerpoint/2010/main" val="3020402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At 12 years old, Hannah must still rely on her mother to lift her into bed and onto the toilet.</a:t>
            </a:r>
          </a:p>
          <a:p>
            <a:r>
              <a:rPr lang="en-US" dirty="0" smtClean="0"/>
              <a:t>Our team endeavors to give her independence and privacy in these tasks through engineering.</a:t>
            </a:r>
          </a:p>
          <a:p>
            <a:r>
              <a:rPr lang="en-US" dirty="0" smtClean="0"/>
              <a:t>Our team must design and fabricate two ramps:</a:t>
            </a:r>
          </a:p>
          <a:p>
            <a:pPr lvl="1">
              <a:buFont typeface="Wingdings" pitchFamily="2" charset="2"/>
              <a:buChar char="v"/>
            </a:pPr>
            <a:r>
              <a:rPr lang="en-US" dirty="0" smtClean="0"/>
              <a:t>Floor to bed</a:t>
            </a:r>
          </a:p>
          <a:p>
            <a:pPr lvl="1">
              <a:buFont typeface="Wingdings" pitchFamily="2" charset="2"/>
              <a:buChar char="v"/>
            </a:pPr>
            <a:r>
              <a:rPr lang="en-US" dirty="0" smtClean="0"/>
              <a:t>Floor to toilet</a:t>
            </a:r>
            <a:endParaRPr lang="en-US" dirty="0"/>
          </a:p>
        </p:txBody>
      </p:sp>
      <p:grpSp>
        <p:nvGrpSpPr>
          <p:cNvPr id="4" name="Group 3"/>
          <p:cNvGrpSpPr/>
          <p:nvPr/>
        </p:nvGrpSpPr>
        <p:grpSpPr>
          <a:xfrm>
            <a:off x="-15850" y="5613243"/>
            <a:ext cx="9144000" cy="1320957"/>
            <a:chOff x="-15850" y="5537042"/>
            <a:chExt cx="9144000" cy="1320957"/>
          </a:xfrm>
        </p:grpSpPr>
        <p:sp>
          <p:nvSpPr>
            <p:cNvPr id="5" name="Rectangle 4"/>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spTree>
    <p:extLst>
      <p:ext uri="{BB962C8B-B14F-4D97-AF65-F5344CB8AC3E}">
        <p14:creationId xmlns:p14="http://schemas.microsoft.com/office/powerpoint/2010/main" val="975835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Requirements</a:t>
            </a: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dirty="0" smtClean="0"/>
              <a:t>Must support 60 pounds weight</a:t>
            </a:r>
          </a:p>
          <a:p>
            <a:pPr>
              <a:buFont typeface="Wingdings" pitchFamily="2" charset="2"/>
              <a:buChar char="ü"/>
            </a:pPr>
            <a:r>
              <a:rPr lang="en-US" dirty="0" smtClean="0"/>
              <a:t>Factor of safety = 2</a:t>
            </a:r>
          </a:p>
          <a:p>
            <a:pPr>
              <a:buFont typeface="Wingdings" pitchFamily="2" charset="2"/>
              <a:buChar char="ü"/>
            </a:pPr>
            <a:r>
              <a:rPr lang="en-US" dirty="0" smtClean="0"/>
              <a:t>Must be easily detachable from landing platform</a:t>
            </a:r>
          </a:p>
          <a:p>
            <a:pPr>
              <a:buFont typeface="Wingdings" pitchFamily="2" charset="2"/>
              <a:buChar char="ü"/>
            </a:pPr>
            <a:r>
              <a:rPr lang="en-US" dirty="0" smtClean="0"/>
              <a:t>Must be easy to assemble: simple, light, and requiring no tools</a:t>
            </a:r>
          </a:p>
          <a:p>
            <a:pPr>
              <a:buFont typeface="Wingdings" pitchFamily="2" charset="2"/>
              <a:buChar char="ü"/>
            </a:pPr>
            <a:r>
              <a:rPr lang="en-US" dirty="0" smtClean="0"/>
              <a:t>Must have dimensions that would allow closet/shower storage</a:t>
            </a:r>
          </a:p>
          <a:p>
            <a:pPr>
              <a:buFont typeface="Wingdings" pitchFamily="2" charset="2"/>
              <a:buChar char="ü"/>
            </a:pPr>
            <a:r>
              <a:rPr lang="en-US" dirty="0" smtClean="0"/>
              <a:t>Must be 18” wide</a:t>
            </a:r>
          </a:p>
          <a:p>
            <a:pPr>
              <a:buFont typeface="Wingdings" pitchFamily="2" charset="2"/>
              <a:buChar char="ü"/>
            </a:pPr>
            <a:r>
              <a:rPr lang="en-US" dirty="0" smtClean="0"/>
              <a:t>Bed access ramp must be 18” tall and 58” long</a:t>
            </a:r>
          </a:p>
          <a:p>
            <a:pPr>
              <a:buFont typeface="Wingdings" pitchFamily="2" charset="2"/>
              <a:buChar char="ü"/>
            </a:pPr>
            <a:r>
              <a:rPr lang="en-US" dirty="0" smtClean="0"/>
              <a:t>Toilet access ramp must be 15” tall and 51” long</a:t>
            </a:r>
          </a:p>
          <a:p>
            <a:pPr>
              <a:buFont typeface="Wingdings" pitchFamily="2" charset="2"/>
              <a:buChar char="ü"/>
            </a:pPr>
            <a:r>
              <a:rPr lang="en-US" dirty="0" smtClean="0"/>
              <a:t>Maximum incline is 17˚</a:t>
            </a:r>
            <a:endParaRPr lang="en-US" dirty="0"/>
          </a:p>
        </p:txBody>
      </p:sp>
      <p:grpSp>
        <p:nvGrpSpPr>
          <p:cNvPr id="4" name="Group 3"/>
          <p:cNvGrpSpPr/>
          <p:nvPr/>
        </p:nvGrpSpPr>
        <p:grpSpPr>
          <a:xfrm>
            <a:off x="-15850" y="5613243"/>
            <a:ext cx="9144000" cy="1320957"/>
            <a:chOff x="-15850" y="5537042"/>
            <a:chExt cx="9144000" cy="1320957"/>
          </a:xfrm>
        </p:grpSpPr>
        <p:sp>
          <p:nvSpPr>
            <p:cNvPr id="5" name="Rectangle 4"/>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spTree>
    <p:extLst>
      <p:ext uri="{BB962C8B-B14F-4D97-AF65-F5344CB8AC3E}">
        <p14:creationId xmlns:p14="http://schemas.microsoft.com/office/powerpoint/2010/main" val="578679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Grouped by Category</a:t>
            </a:r>
            <a:endParaRPr lang="en-US" dirty="0"/>
          </a:p>
        </p:txBody>
      </p:sp>
      <p:sp>
        <p:nvSpPr>
          <p:cNvPr id="3" name="Title 2"/>
          <p:cNvSpPr>
            <a:spLocks noGrp="1"/>
          </p:cNvSpPr>
          <p:nvPr>
            <p:ph type="title"/>
          </p:nvPr>
        </p:nvSpPr>
        <p:spPr/>
        <p:txBody>
          <a:bodyPr/>
          <a:lstStyle/>
          <a:p>
            <a:r>
              <a:rPr lang="en-US" dirty="0" smtClean="0"/>
              <a:t>Proposed Designs</a:t>
            </a:r>
            <a:endParaRPr lang="en-US" dirty="0"/>
          </a:p>
        </p:txBody>
      </p:sp>
    </p:spTree>
    <p:extLst>
      <p:ext uri="{BB962C8B-B14F-4D97-AF65-F5344CB8AC3E}">
        <p14:creationId xmlns:p14="http://schemas.microsoft.com/office/powerpoint/2010/main" val="21979958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762000"/>
          </a:xfrm>
        </p:spPr>
        <p:txBody>
          <a:bodyPr>
            <a:normAutofit/>
          </a:bodyPr>
          <a:lstStyle/>
          <a:p>
            <a:r>
              <a:rPr lang="en-US" dirty="0" smtClean="0"/>
              <a:t>Preliminary Ramp Designs</a:t>
            </a:r>
            <a:endParaRPr lang="en-US" dirty="0"/>
          </a:p>
        </p:txBody>
      </p:sp>
      <p:pic>
        <p:nvPicPr>
          <p:cNvPr id="1026" name="Picture 2"/>
          <p:cNvPicPr>
            <a:picLocks noChangeAspect="1" noChangeArrowheads="1"/>
          </p:cNvPicPr>
          <p:nvPr/>
        </p:nvPicPr>
        <p:blipFill>
          <a:blip r:embed="rId2" cstate="print">
            <a:lum contrast="-10000"/>
            <a:extLst>
              <a:ext uri="{28A0092B-C50C-407E-A947-70E740481C1C}">
                <a14:useLocalDpi xmlns:a14="http://schemas.microsoft.com/office/drawing/2010/main" val="0"/>
              </a:ext>
            </a:extLst>
          </a:blip>
          <a:srcRect/>
          <a:stretch>
            <a:fillRect/>
          </a:stretch>
        </p:blipFill>
        <p:spPr bwMode="auto">
          <a:xfrm>
            <a:off x="304800" y="1143000"/>
            <a:ext cx="4114800" cy="191648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descr="_2piece.JPG"/>
          <p:cNvPicPr>
            <a:picLocks noChangeAspect="1"/>
          </p:cNvPicPr>
          <p:nvPr/>
        </p:nvPicPr>
        <p:blipFill>
          <a:blip r:embed="rId3" cstate="print"/>
          <a:stretch>
            <a:fillRect/>
          </a:stretch>
        </p:blipFill>
        <p:spPr>
          <a:xfrm>
            <a:off x="4876800" y="990600"/>
            <a:ext cx="3973830" cy="283845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3" name="Picture 12" descr="_PREARC.JPG"/>
          <p:cNvPicPr>
            <a:picLocks noChangeAspect="1"/>
          </p:cNvPicPr>
          <p:nvPr/>
        </p:nvPicPr>
        <p:blipFill>
          <a:blip r:embed="rId4" cstate="print">
            <a:duotone>
              <a:prstClr val="black"/>
              <a:schemeClr val="accent5">
                <a:tint val="45000"/>
                <a:satMod val="400000"/>
              </a:schemeClr>
            </a:duotone>
          </a:blip>
          <a:stretch>
            <a:fillRect/>
          </a:stretch>
        </p:blipFill>
        <p:spPr>
          <a:xfrm>
            <a:off x="3200400" y="3276600"/>
            <a:ext cx="4212523" cy="240836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grpSp>
        <p:nvGrpSpPr>
          <p:cNvPr id="4" name="Group 3"/>
          <p:cNvGrpSpPr/>
          <p:nvPr/>
        </p:nvGrpSpPr>
        <p:grpSpPr>
          <a:xfrm>
            <a:off x="-15850" y="5613243"/>
            <a:ext cx="9144000" cy="1320957"/>
            <a:chOff x="-15850" y="5537042"/>
            <a:chExt cx="9144000" cy="1320957"/>
          </a:xfrm>
        </p:grpSpPr>
        <p:sp>
          <p:nvSpPr>
            <p:cNvPr id="5" name="Rectangle 4"/>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pic>
        <p:nvPicPr>
          <p:cNvPr id="15" name="Picture 2"/>
          <p:cNvPicPr>
            <a:picLocks noChangeAspect="1" noChangeArrowheads="1"/>
          </p:cNvPicPr>
          <p:nvPr/>
        </p:nvPicPr>
        <p:blipFill>
          <a:blip r:embed="rId8" cstate="print">
            <a:lum contrast="-10000"/>
            <a:extLst>
              <a:ext uri="{28A0092B-C50C-407E-A947-70E740481C1C}">
                <a14:useLocalDpi xmlns:a14="http://schemas.microsoft.com/office/drawing/2010/main" val="0"/>
              </a:ext>
            </a:extLst>
          </a:blip>
          <a:srcRect/>
          <a:stretch>
            <a:fillRect/>
          </a:stretch>
        </p:blipFill>
        <p:spPr bwMode="auto">
          <a:xfrm>
            <a:off x="304800" y="3352800"/>
            <a:ext cx="2771775" cy="16287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79332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685800"/>
          </a:xfrm>
        </p:spPr>
        <p:txBody>
          <a:bodyPr>
            <a:normAutofit/>
          </a:bodyPr>
          <a:lstStyle/>
          <a:p>
            <a:r>
              <a:rPr lang="en-US" dirty="0" smtClean="0"/>
              <a:t>Preliminary Mount Designs</a:t>
            </a:r>
            <a:endParaRPr lang="en-US" dirty="0"/>
          </a:p>
        </p:txBody>
      </p:sp>
      <p:grpSp>
        <p:nvGrpSpPr>
          <p:cNvPr id="4" name="Group 3"/>
          <p:cNvGrpSpPr/>
          <p:nvPr/>
        </p:nvGrpSpPr>
        <p:grpSpPr>
          <a:xfrm>
            <a:off x="-15850" y="5613243"/>
            <a:ext cx="9144000" cy="1320957"/>
            <a:chOff x="-15850" y="5537042"/>
            <a:chExt cx="9144000" cy="1320957"/>
          </a:xfrm>
        </p:grpSpPr>
        <p:sp>
          <p:nvSpPr>
            <p:cNvPr id="5" name="Rectangle 4"/>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sp>
        <p:nvSpPr>
          <p:cNvPr id="14" name="TextBox 13"/>
          <p:cNvSpPr txBox="1"/>
          <p:nvPr/>
        </p:nvSpPr>
        <p:spPr>
          <a:xfrm>
            <a:off x="4648200" y="5105400"/>
            <a:ext cx="4495800" cy="307777"/>
          </a:xfrm>
          <a:prstGeom prst="rect">
            <a:avLst/>
          </a:prstGeom>
          <a:noFill/>
        </p:spPr>
        <p:txBody>
          <a:bodyPr wrap="square" rtlCol="0">
            <a:spAutoFit/>
          </a:bodyPr>
          <a:lstStyle/>
          <a:p>
            <a:r>
              <a:rPr lang="en-US" sz="1400" dirty="0" smtClean="0"/>
              <a:t>http://www.greatmats.com/products/dense-foam-mats.php</a:t>
            </a:r>
            <a:endParaRPr lang="en-US" sz="1400" dirty="0"/>
          </a:p>
        </p:txBody>
      </p:sp>
      <p:sp>
        <p:nvSpPr>
          <p:cNvPr id="18" name="TextBox 17"/>
          <p:cNvSpPr txBox="1"/>
          <p:nvPr/>
        </p:nvSpPr>
        <p:spPr>
          <a:xfrm>
            <a:off x="4419600" y="5334000"/>
            <a:ext cx="4953000" cy="307777"/>
          </a:xfrm>
          <a:prstGeom prst="rect">
            <a:avLst/>
          </a:prstGeom>
          <a:noFill/>
        </p:spPr>
        <p:txBody>
          <a:bodyPr wrap="square" rtlCol="0">
            <a:spAutoFit/>
          </a:bodyPr>
          <a:lstStyle/>
          <a:p>
            <a:r>
              <a:rPr lang="en-US" sz="1400" dirty="0" smtClean="0"/>
              <a:t>http://www.photo-dictionary.com/phrase/7333/latch.html#b</a:t>
            </a:r>
            <a:endParaRPr lang="en-US" sz="1400" dirty="0"/>
          </a:p>
        </p:txBody>
      </p:sp>
      <p:pic>
        <p:nvPicPr>
          <p:cNvPr id="15" name="Picture 14" descr="58foamcolors1.jpg"/>
          <p:cNvPicPr>
            <a:picLocks noChangeAspect="1"/>
          </p:cNvPicPr>
          <p:nvPr/>
        </p:nvPicPr>
        <p:blipFill>
          <a:blip r:embed="rId5" cstate="print"/>
          <a:stretch>
            <a:fillRect/>
          </a:stretch>
        </p:blipFill>
        <p:spPr>
          <a:xfrm>
            <a:off x="5638800" y="2209800"/>
            <a:ext cx="3276600" cy="294338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6" name="Picture 15" descr="9845latch.jpg"/>
          <p:cNvPicPr>
            <a:picLocks noChangeAspect="1"/>
          </p:cNvPicPr>
          <p:nvPr/>
        </p:nvPicPr>
        <p:blipFill>
          <a:blip r:embed="rId6" cstate="print"/>
          <a:srcRect l="14815" r="3704"/>
          <a:stretch>
            <a:fillRect/>
          </a:stretch>
        </p:blipFill>
        <p:spPr>
          <a:xfrm>
            <a:off x="3048000" y="914400"/>
            <a:ext cx="3352800" cy="273340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9" name="Picture 18" descr="Peg_upper.JPG"/>
          <p:cNvPicPr>
            <a:picLocks noChangeAspect="1"/>
          </p:cNvPicPr>
          <p:nvPr/>
        </p:nvPicPr>
        <p:blipFill>
          <a:blip r:embed="rId7" cstate="print"/>
          <a:srcRect l="20670" t="10494" r="19659"/>
          <a:stretch>
            <a:fillRect/>
          </a:stretch>
        </p:blipFill>
        <p:spPr>
          <a:xfrm>
            <a:off x="419152" y="2743200"/>
            <a:ext cx="3770271" cy="28956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1419253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762000"/>
          </a:xfrm>
        </p:spPr>
        <p:txBody>
          <a:bodyPr>
            <a:normAutofit/>
          </a:bodyPr>
          <a:lstStyle/>
          <a:p>
            <a:r>
              <a:rPr lang="en-US" dirty="0" smtClean="0"/>
              <a:t>Wooden Ramp</a:t>
            </a:r>
            <a:endParaRPr lang="en-US" dirty="0"/>
          </a:p>
        </p:txBody>
      </p:sp>
      <p:pic>
        <p:nvPicPr>
          <p:cNvPr id="11" name="Picture 10" descr="Capture.JPG"/>
          <p:cNvPicPr>
            <a:picLocks noChangeAspect="1"/>
          </p:cNvPicPr>
          <p:nvPr/>
        </p:nvPicPr>
        <p:blipFill>
          <a:blip r:embed="rId2" cstate="print"/>
          <a:srcRect b="10879"/>
          <a:stretch>
            <a:fillRect/>
          </a:stretch>
        </p:blipFill>
        <p:spPr>
          <a:xfrm>
            <a:off x="228600" y="3124200"/>
            <a:ext cx="5400675" cy="27432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2" name="Picture 11" descr="2Wood.JPG"/>
          <p:cNvPicPr>
            <a:picLocks noChangeAspect="1"/>
          </p:cNvPicPr>
          <p:nvPr/>
        </p:nvPicPr>
        <p:blipFill>
          <a:blip r:embed="rId3" cstate="print"/>
          <a:stretch>
            <a:fillRect/>
          </a:stretch>
        </p:blipFill>
        <p:spPr>
          <a:xfrm>
            <a:off x="3490874" y="304800"/>
            <a:ext cx="5384901" cy="29718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grpSp>
        <p:nvGrpSpPr>
          <p:cNvPr id="4" name="Group 3"/>
          <p:cNvGrpSpPr/>
          <p:nvPr/>
        </p:nvGrpSpPr>
        <p:grpSpPr>
          <a:xfrm>
            <a:off x="-15850" y="5613243"/>
            <a:ext cx="9144000" cy="1320957"/>
            <a:chOff x="-15850" y="5537042"/>
            <a:chExt cx="9144000" cy="1320957"/>
          </a:xfrm>
        </p:grpSpPr>
        <p:sp>
          <p:nvSpPr>
            <p:cNvPr id="5" name="Rectangle 4"/>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spTree>
    <p:extLst>
      <p:ext uri="{BB962C8B-B14F-4D97-AF65-F5344CB8AC3E}">
        <p14:creationId xmlns:p14="http://schemas.microsoft.com/office/powerpoint/2010/main" val="2611017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762000"/>
          </a:xfrm>
        </p:spPr>
        <p:txBody>
          <a:bodyPr>
            <a:normAutofit/>
          </a:bodyPr>
          <a:lstStyle/>
          <a:p>
            <a:r>
              <a:rPr lang="en-US" dirty="0" smtClean="0"/>
              <a:t>Composite / Plastic Ramp </a:t>
            </a:r>
            <a:endParaRPr lang="en-US" dirty="0"/>
          </a:p>
        </p:txBody>
      </p:sp>
      <p:grpSp>
        <p:nvGrpSpPr>
          <p:cNvPr id="3" name="Group 3"/>
          <p:cNvGrpSpPr/>
          <p:nvPr/>
        </p:nvGrpSpPr>
        <p:grpSpPr>
          <a:xfrm>
            <a:off x="-15850" y="5613243"/>
            <a:ext cx="9144000" cy="1320957"/>
            <a:chOff x="-15850" y="5537042"/>
            <a:chExt cx="9144000" cy="1320957"/>
          </a:xfrm>
        </p:grpSpPr>
        <p:sp>
          <p:nvSpPr>
            <p:cNvPr id="5" name="Rectangle 4"/>
            <p:cNvSpPr/>
            <p:nvPr/>
          </p:nvSpPr>
          <p:spPr>
            <a:xfrm>
              <a:off x="-15850" y="5867400"/>
              <a:ext cx="91440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746150" y="6210300"/>
              <a:ext cx="7620000" cy="1524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810000" y="5537042"/>
              <a:ext cx="1371600" cy="13209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 y="5943600"/>
              <a:ext cx="1143000" cy="681990"/>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0013" y="5943600"/>
              <a:ext cx="1117787" cy="685800"/>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98978" y="5600698"/>
              <a:ext cx="1193643" cy="1193643"/>
            </a:xfrm>
            <a:prstGeom prst="rect">
              <a:avLst/>
            </a:prstGeom>
          </p:spPr>
        </p:pic>
      </p:grpSp>
      <p:pic>
        <p:nvPicPr>
          <p:cNvPr id="13" name="Picture 12" descr="Composite.JPG"/>
          <p:cNvPicPr>
            <a:picLocks noChangeAspect="1"/>
          </p:cNvPicPr>
          <p:nvPr/>
        </p:nvPicPr>
        <p:blipFill>
          <a:blip r:embed="rId5" cstate="print"/>
          <a:stretch>
            <a:fillRect/>
          </a:stretch>
        </p:blipFill>
        <p:spPr>
          <a:xfrm>
            <a:off x="1143000" y="1219200"/>
            <a:ext cx="6858000" cy="440814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611017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628</TotalTime>
  <Words>547</Words>
  <Application>Microsoft Office PowerPoint</Application>
  <PresentationFormat>On-screen Show (4:3)</PresentationFormat>
  <Paragraphs>144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Thatch</vt:lpstr>
      <vt:lpstr>Hannah’s Ramps</vt:lpstr>
      <vt:lpstr>Background</vt:lpstr>
      <vt:lpstr>Objectives</vt:lpstr>
      <vt:lpstr>Design Requirements</vt:lpstr>
      <vt:lpstr>Proposed Designs</vt:lpstr>
      <vt:lpstr>Preliminary Ramp Designs</vt:lpstr>
      <vt:lpstr>Preliminary Mount Designs</vt:lpstr>
      <vt:lpstr>Wooden Ramp</vt:lpstr>
      <vt:lpstr>Composite / Plastic Ramp </vt:lpstr>
      <vt:lpstr>Ramp Mount Designs</vt:lpstr>
      <vt:lpstr>Consideration for Future Features</vt:lpstr>
      <vt:lpstr>Ramp Boundaries</vt:lpstr>
      <vt:lpstr>Box Platform</vt:lpstr>
      <vt:lpstr>Conclusions</vt:lpstr>
      <vt:lpstr>Decision Matrix Criteria</vt:lpstr>
      <vt:lpstr>Schedule</vt:lpstr>
      <vt:lpstr>Schedule-Gantt Chart</vt:lpstr>
      <vt:lpstr>Decision Matrix</vt:lpstr>
      <vt:lpstr>PowerPoint Presentation</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Hannah’s Ramps</dc:title>
  <dc:creator>Emily</dc:creator>
  <cp:lastModifiedBy>Emily</cp:lastModifiedBy>
  <cp:revision>35</cp:revision>
  <dcterms:created xsi:type="dcterms:W3CDTF">2012-12-03T00:18:18Z</dcterms:created>
  <dcterms:modified xsi:type="dcterms:W3CDTF">2012-12-05T20:25:58Z</dcterms:modified>
</cp:coreProperties>
</file>