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notesMasterIdLst>
    <p:notesMasterId r:id="rId16"/>
  </p:notesMasterIdLst>
  <p:sldIdLst>
    <p:sldId id="281" r:id="rId3"/>
    <p:sldId id="259" r:id="rId4"/>
    <p:sldId id="261" r:id="rId5"/>
    <p:sldId id="260" r:id="rId6"/>
    <p:sldId id="277" r:id="rId7"/>
    <p:sldId id="278" r:id="rId8"/>
    <p:sldId id="282" r:id="rId9"/>
    <p:sldId id="283" r:id="rId10"/>
    <p:sldId id="284" r:id="rId11"/>
    <p:sldId id="258" r:id="rId12"/>
    <p:sldId id="268" r:id="rId13"/>
    <p:sldId id="280" r:id="rId14"/>
    <p:sldId id="276" r:id="rId1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ie Pierson" initials="C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0" d="100"/>
          <a:sy n="120" d="100"/>
        </p:scale>
        <p:origin x="-7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17-4B23-8FDB-6F533F1CAA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17-4B23-8FDB-6F533F1CAA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17-4B23-8FDB-6F533F1CAA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17-4B23-8FDB-6F533F1CAA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17-4B23-8FDB-6F533F1CAAB1}"/>
              </c:ext>
            </c:extLst>
          </c:dPt>
          <c:dLbls>
            <c:dLbl>
              <c:idx val="0"/>
              <c:layout>
                <c:manualLayout>
                  <c:x val="7.253552975262148E-2"/>
                  <c:y val="-4.35533393720467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984784-5A92-439A-BDA0-54C3941B6AA8}" type="CATEGORYNAME">
                      <a:rPr lang="en-US" b="1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="1" baseline="0" dirty="0"/>
                      <a:t>, </a:t>
                    </a:r>
                    <a:fld id="{EECCCCDF-712D-4294-BEE6-24E26E45A622}" type="VALUE">
                      <a:rPr lang="en-US" b="1" baseline="0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="1" baseline="0" dirty="0"/>
                      <a:t>, </a:t>
                    </a:r>
                    <a:fld id="{1E5D0FAA-2DF2-407C-AEBF-15BC2FF3C772}" type="PERCENTAGE">
                      <a:rPr lang="en-US" b="1" baseline="0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42344706911632"/>
                      <c:h val="0.20173656930351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17-4B23-8FDB-6F533F1CAAB1}"/>
                </c:ext>
              </c:extLst>
            </c:dLbl>
            <c:dLbl>
              <c:idx val="1"/>
              <c:layout>
                <c:manualLayout>
                  <c:x val="-2.0299998732046035E-4"/>
                  <c:y val="1.66746412252966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7B9864-0E70-4359-9B86-3C9CC964DF91}" type="CATEGORYNAME">
                      <a:rPr lang="en-US" b="1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="1" baseline="0" dirty="0"/>
                      <a:t>, </a:t>
                    </a:r>
                    <a:fld id="{F0DAADA2-7548-4C32-A31F-6B7DC6588DFB}" type="VALUE">
                      <a:rPr lang="en-US" b="1" baseline="0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="1" baseline="0" dirty="0"/>
                      <a:t>, </a:t>
                    </a:r>
                    <a:fld id="{8D3541D4-0968-45ED-B432-E4EFF109183C}" type="PERCENTAGE">
                      <a:rPr lang="en-US" b="1" baseline="0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849430053127414"/>
                      <c:h val="0.147654123857994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17-4B23-8FDB-6F533F1CAAB1}"/>
                </c:ext>
              </c:extLst>
            </c:dLbl>
            <c:dLbl>
              <c:idx val="2"/>
              <c:layout>
                <c:manualLayout>
                  <c:x val="-9.7493121330848143E-2"/>
                  <c:y val="0.13144094988713817"/>
                </c:manualLayout>
              </c:layout>
              <c:tx>
                <c:rich>
                  <a:bodyPr/>
                  <a:lstStyle/>
                  <a:p>
                    <a:fld id="{3875F4C4-EAAA-4567-9EEA-AAE40CD1E42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D32AC701-4282-49EC-B56C-6E5C8C5FFFAA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53AD4E88-02A4-4DEF-A3D8-4F393360B44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17-4B23-8FDB-6F533F1CAAB1}"/>
                </c:ext>
              </c:extLst>
            </c:dLbl>
            <c:dLbl>
              <c:idx val="3"/>
              <c:layout>
                <c:manualLayout>
                  <c:x val="-7.2978092865203431E-2"/>
                  <c:y val="-6.76172063886696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BC7F97-7B55-4691-AE70-9150C9C5F3F3}" type="CATEGORYNAME">
                      <a:rPr lang="en-US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5FFBB6A1-88CB-48BA-8318-D71D7769E52A}" type="VALUE">
                      <a:rPr lang="en-US" baseline="0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2B26893C-641E-4D5F-AFC5-10DFA4186B5A}" type="PERCENTAGE">
                      <a:rPr lang="en-US" baseline="0"/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56682769726248"/>
                      <c:h val="0.20173656930351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17-4B23-8FDB-6F533F1CAAB1}"/>
                </c:ext>
              </c:extLst>
            </c:dLbl>
            <c:dLbl>
              <c:idx val="4"/>
              <c:layout>
                <c:manualLayout>
                  <c:x val="6.3496139069572827E-2"/>
                  <c:y val="7.9792238617179365E-2"/>
                </c:manualLayout>
              </c:layout>
              <c:tx>
                <c:rich>
                  <a:bodyPr/>
                  <a:lstStyle/>
                  <a:p>
                    <a:fld id="{3E4E1DA9-C915-4989-B350-0C71EBFEE06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CE673935-8108-40A0-9A86-619783358CE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F0437FB4-961C-40DB-AEED-03104D2C576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F17-4B23-8FDB-6F533F1CAA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1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'Total Revenues pie'!$D$6:$D$10</c:f>
              <c:strCache>
                <c:ptCount val="5"/>
                <c:pt idx="0">
                  <c:v>State Appropriations</c:v>
                </c:pt>
                <c:pt idx="1">
                  <c:v>Tuition</c:v>
                </c:pt>
                <c:pt idx="2">
                  <c:v>Other</c:v>
                </c:pt>
                <c:pt idx="3">
                  <c:v>Auxiliary Enterprises</c:v>
                </c:pt>
                <c:pt idx="4">
                  <c:v>Restricted Funds</c:v>
                </c:pt>
              </c:strCache>
            </c:strRef>
          </c:cat>
          <c:val>
            <c:numRef>
              <c:f>'Total Revenues pie'!$E$6:$E$10</c:f>
              <c:numCache>
                <c:formatCode>"$"#,##0_);\("$"#,##0\)</c:formatCode>
                <c:ptCount val="5"/>
                <c:pt idx="0">
                  <c:v>123730454</c:v>
                </c:pt>
                <c:pt idx="1">
                  <c:v>118163527</c:v>
                </c:pt>
                <c:pt idx="2">
                  <c:v>29762553</c:v>
                </c:pt>
                <c:pt idx="3">
                  <c:v>80468788</c:v>
                </c:pt>
                <c:pt idx="4">
                  <c:v>90700000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17-4B23-8FDB-6F533F1CA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4F17-4B23-8FDB-6F533F1CAAB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4F17-4B23-8FDB-6F533F1CAAB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4F17-4B23-8FDB-6F533F1CAAB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4F17-4B23-8FDB-6F533F1CAAB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4F17-4B23-8FDB-6F533F1CAAB1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'Total Revenues pie'!$D$6:$D$10</c15:sqref>
                        </c15:formulaRef>
                      </c:ext>
                    </c:extLst>
                    <c:strCache>
                      <c:ptCount val="5"/>
                      <c:pt idx="0">
                        <c:v>State Appropriations</c:v>
                      </c:pt>
                      <c:pt idx="1">
                        <c:v>Tuition</c:v>
                      </c:pt>
                      <c:pt idx="2">
                        <c:v>Other</c:v>
                      </c:pt>
                      <c:pt idx="3">
                        <c:v>Auxiliary Enterprises</c:v>
                      </c:pt>
                      <c:pt idx="4">
                        <c:v>Restricted Funds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Revenues pie'!$F$6:$F$10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0.27941142444424172</c:v>
                      </c:pt>
                      <c:pt idx="1">
                        <c:v>0.26684004082313972</c:v>
                      </c:pt>
                      <c:pt idx="2">
                        <c:v>6.7210594158389161E-2</c:v>
                      </c:pt>
                      <c:pt idx="3">
                        <c:v>0.18171677183356738</c:v>
                      </c:pt>
                      <c:pt idx="4">
                        <c:v>0.20482116874066203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4F17-4B23-8FDB-6F533F1CAAB1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4538277651614"/>
          <c:w val="0.7319228574689034"/>
          <c:h val="0.55964234449265948"/>
        </c:manualLayout>
      </c:layout>
      <c:ofPieChart>
        <c:ofPieType val="bar"/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0"/>
        </c:dLbls>
        <c:gapWidth val="100"/>
        <c:splitType val="cust"/>
        <c:custSplit>
          <c:secondPiePt val="0"/>
          <c:secondPiePt val="1"/>
          <c:secondPiePt val="2"/>
          <c:secondPiePt val="3"/>
          <c:secondPiePt val="4"/>
        </c:custSplit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dirty="0" smtClean="0"/>
              <a:t>$33,598,121</a:t>
            </a:r>
            <a:endParaRPr lang="en-US" sz="22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2176680932602553"/>
          <c:y val="0.35538785166205067"/>
          <c:w val="0.35804443978925388"/>
          <c:h val="0.4291119272727947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9F-490D-867C-A4412CEA07A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9F-490D-867C-A4412CEA07A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9F-490D-867C-A4412CEA07A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9F-490D-867C-A4412CEA07A1}"/>
              </c:ext>
            </c:extLst>
          </c:dPt>
          <c:dLbls>
            <c:dLbl>
              <c:idx val="0"/>
              <c:layout>
                <c:manualLayout>
                  <c:x val="4.1798686836069784E-2"/>
                  <c:y val="2.03484016293804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DRIF and Start-up Funds</a:t>
                    </a:r>
                  </a:p>
                  <a:p>
                    <a:r>
                      <a:rPr lang="en-US"/>
                      <a:t>$7,743,829</a:t>
                    </a:r>
                    <a:r>
                      <a:rPr lang="en-US" baseline="0"/>
                      <a:t> </a:t>
                    </a:r>
                    <a:r>
                      <a:rPr lang="en-US"/>
                      <a:t> 23.0%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49F-490D-867C-A4412CEA07A1}"/>
                </c:ext>
              </c:extLst>
            </c:dLbl>
            <c:dLbl>
              <c:idx val="1"/>
              <c:layout>
                <c:manualLayout>
                  <c:x val="5.7821439512489962E-2"/>
                  <c:y val="3.49370128355883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Revolving Funds $8,695,598</a:t>
                    </a:r>
                    <a:r>
                      <a:rPr lang="en-US" baseline="0"/>
                      <a:t> </a:t>
                    </a:r>
                    <a:r>
                      <a:rPr lang="en-US"/>
                      <a:t> 25.9%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9F-490D-867C-A4412CEA07A1}"/>
                </c:ext>
              </c:extLst>
            </c:dLbl>
            <c:dLbl>
              <c:idx val="2"/>
              <c:layout>
                <c:manualLayout>
                  <c:x val="-3.073730925590137E-2"/>
                  <c:y val="5.19309944480002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Athletic Scholarships $3,244,317 9.7%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9F-490D-867C-A4412CEA07A1}"/>
                </c:ext>
              </c:extLst>
            </c:dLbl>
            <c:dLbl>
              <c:idx val="3"/>
              <c:layout>
                <c:manualLayout>
                  <c:x val="-5.9175174081157834E-2"/>
                  <c:y val="1.19556038481957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Continuing &amp; Professional Education</a:t>
                    </a:r>
                  </a:p>
                  <a:p>
                    <a:r>
                      <a:rPr lang="en-US"/>
                      <a:t>$11,080,588 33.0%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9F-490D-867C-A4412CEA07A1}"/>
                </c:ext>
              </c:extLst>
            </c:dLbl>
            <c:dLbl>
              <c:idx val="4"/>
              <c:layout>
                <c:manualLayout>
                  <c:x val="-4.7474105169030528E-2"/>
                  <c:y val="-3.03485504765590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Technology Center $2,833,789</a:t>
                    </a:r>
                    <a:r>
                      <a:rPr lang="en-US" baseline="0"/>
                      <a:t> </a:t>
                    </a:r>
                    <a:r>
                      <a:rPr lang="en-US"/>
                      <a:t> 8.4%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49F-490D-867C-A4412CEA07A1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9.3060008579585768E-2"/>
                  <c:y val="0.204158978614369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9F-490D-867C-A4412CEA07A1}"/>
                </c:ext>
              </c:extLst>
            </c:dLbl>
            <c:numFmt formatCode="0.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'G-SS EG'!$M$5:$M$9</c:f>
              <c:strCache>
                <c:ptCount val="5"/>
                <c:pt idx="0">
                  <c:v>DRIF and Start-up Funds</c:v>
                </c:pt>
                <c:pt idx="1">
                  <c:v>Revolving Funds</c:v>
                </c:pt>
                <c:pt idx="2">
                  <c:v>Athletic Scholarships</c:v>
                </c:pt>
                <c:pt idx="3">
                  <c:v>Continuing &amp; Professional Education</c:v>
                </c:pt>
                <c:pt idx="4">
                  <c:v>Technology Center</c:v>
                </c:pt>
              </c:strCache>
            </c:strRef>
          </c:cat>
          <c:val>
            <c:numRef>
              <c:f>'G-SS EG'!$N$5:$N$9</c:f>
              <c:numCache>
                <c:formatCode>"$"#,##0_);[Red]\("$"#,##0\)</c:formatCode>
                <c:ptCount val="5"/>
                <c:pt idx="0">
                  <c:v>7743829</c:v>
                </c:pt>
                <c:pt idx="1">
                  <c:v>8695598</c:v>
                </c:pt>
                <c:pt idx="2">
                  <c:v>3244317</c:v>
                </c:pt>
                <c:pt idx="3">
                  <c:v>11080588</c:v>
                </c:pt>
                <c:pt idx="4">
                  <c:v>2833789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'G-SS EG'!#REF!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349F-490D-867C-A4412CEA07A1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4538277651614"/>
          <c:w val="0.7319228574689034"/>
          <c:h val="0.55964234449265948"/>
        </c:manualLayout>
      </c:layout>
      <c:ofPieChart>
        <c:ofPieType val="bar"/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0"/>
        </c:dLbls>
        <c:gapWidth val="100"/>
        <c:splitType val="cust"/>
        <c:custSplit>
          <c:secondPiePt val="0"/>
          <c:secondPiePt val="1"/>
          <c:secondPiePt val="2"/>
          <c:secondPiePt val="3"/>
          <c:secondPiePt val="4"/>
        </c:custSplit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33460230077717"/>
          <c:y val="0.26603773584905682"/>
          <c:w val="0.40536308821955164"/>
          <c:h val="0.48490566037735916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4DF-487E-AD93-D5DBF5FCF07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4DF-487E-AD93-D5DBF5FCF074}"/>
              </c:ext>
            </c:extLst>
          </c:dPt>
          <c:dLbls>
            <c:dLbl>
              <c:idx val="0"/>
              <c:layout>
                <c:manualLayout>
                  <c:x val="5.4876920577552793E-2"/>
                  <c:y val="-3.49077403060466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Research Contracts &amp; Grants</a:t>
                    </a:r>
                  </a:p>
                  <a:p>
                    <a:r>
                      <a:rPr lang="en-US"/>
                      <a:t> $49,940,245  55.1%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DF-487E-AD93-D5DBF5FCF074}"/>
                </c:ext>
              </c:extLst>
            </c:dLbl>
            <c:dLbl>
              <c:idx val="1"/>
              <c:layout>
                <c:manualLayout>
                  <c:x val="-2.9231724583322984E-2"/>
                  <c:y val="5.8337443668598027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Instruction Contracts &amp; Grants</a:t>
                    </a:r>
                  </a:p>
                  <a:p>
                    <a:r>
                      <a:rPr lang="fr-FR"/>
                      <a:t> $118,053</a:t>
                    </a:r>
                    <a:r>
                      <a:rPr lang="fr-FR" baseline="0"/>
                      <a:t> </a:t>
                    </a:r>
                    <a:r>
                      <a:rPr lang="fr-FR"/>
                      <a:t> 0.1%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DF-487E-AD93-D5DBF5FCF074}"/>
                </c:ext>
              </c:extLst>
            </c:dLbl>
            <c:dLbl>
              <c:idx val="2"/>
              <c:layout>
                <c:manualLayout>
                  <c:x val="-7.6592179729848914E-2"/>
                  <c:y val="1.22900014856633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Scholarships &amp; Fellowships $23,233,851</a:t>
                    </a:r>
                    <a:r>
                      <a:rPr lang="en-US" baseline="0"/>
                      <a:t> </a:t>
                    </a:r>
                    <a:r>
                      <a:rPr lang="en-US"/>
                      <a:t> 25.6%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DF-487E-AD93-D5DBF5FCF074}"/>
                </c:ext>
              </c:extLst>
            </c:dLbl>
            <c:dLbl>
              <c:idx val="3"/>
              <c:layout>
                <c:manualLayout>
                  <c:x val="-9.2025965208607605E-2"/>
                  <c:y val="2.9057198038924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Public Service/Training Contracts &amp; Grants $17,407,851</a:t>
                    </a:r>
                    <a:r>
                      <a:rPr lang="en-US" baseline="0"/>
                      <a:t> </a:t>
                    </a:r>
                    <a:r>
                      <a:rPr lang="en-US"/>
                      <a:t> 19.2%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DF-487E-AD93-D5DBF5FCF074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DF-487E-AD93-D5DBF5FCF074}"/>
                </c:ext>
              </c:extLst>
            </c:dLbl>
            <c:dLbl>
              <c:idx val="5"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DF-487E-AD93-D5DBF5FCF0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'G- RES'!$M$5:$M$8</c:f>
              <c:strCache>
                <c:ptCount val="4"/>
                <c:pt idx="0">
                  <c:v>Research Contracts &amp; Grants</c:v>
                </c:pt>
                <c:pt idx="1">
                  <c:v>Instruction Contracts &amp; Grants</c:v>
                </c:pt>
                <c:pt idx="2">
                  <c:v>Scholarships &amp; Fellowships</c:v>
                </c:pt>
                <c:pt idx="3">
                  <c:v>Public Service/Training Contracts &amp; Grants</c:v>
                </c:pt>
              </c:strCache>
            </c:strRef>
          </c:cat>
          <c:val>
            <c:numRef>
              <c:f>'G- RES'!$N$5:$N$8</c:f>
              <c:numCache>
                <c:formatCode>"$"#,##0_);[Red]\("$"#,##0\)</c:formatCode>
                <c:ptCount val="4"/>
                <c:pt idx="0">
                  <c:v>49940245</c:v>
                </c:pt>
                <c:pt idx="1">
                  <c:v>118053</c:v>
                </c:pt>
                <c:pt idx="2">
                  <c:v>23233851</c:v>
                </c:pt>
                <c:pt idx="3">
                  <c:v>17407851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DF-487E-AD93-D5DBF5FCF074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4878547249401"/>
          <c:y val="0.15661642511478113"/>
          <c:w val="0.85862729658792647"/>
          <c:h val="0.568317658209390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4F-4E01-A325-E536F4C1C27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4F-4E01-A325-E536F4C1C273}"/>
              </c:ext>
            </c:extLst>
          </c:dPt>
          <c:dPt>
            <c:idx val="3"/>
            <c:invertIfNegative val="0"/>
            <c:bubble3D val="0"/>
            <c:spPr>
              <a:noFill/>
              <a:ln w="25400">
                <a:solidFill>
                  <a:srgbClr val="FFC000"/>
                </a:solidFill>
                <a:prstDash val="dashDot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51E-4515-8DB8-F7D482AA81FF}"/>
              </c:ext>
            </c:extLst>
          </c:dPt>
          <c:dPt>
            <c:idx val="4"/>
            <c:invertIfNegative val="0"/>
            <c:bubble3D val="0"/>
            <c:spPr>
              <a:solidFill>
                <a:srgbClr val="F7800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4F-4E01-A325-E536F4C1C273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1E-4515-8DB8-F7D482AA8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Calculations!$D$7:$D$11</c:f>
              <c:strCache>
                <c:ptCount val="5"/>
                <c:pt idx="0">
                  <c:v>Student Experience</c:v>
                </c:pt>
                <c:pt idx="1">
                  <c:v>Innovative Curriculum and Pedagogy</c:v>
                </c:pt>
                <c:pt idx="2">
                  <c:v>Research, Scholarship and Creative Achievement</c:v>
                </c:pt>
                <c:pt idx="3">
                  <c:v>Community and Extended Connection</c:v>
                </c:pt>
                <c:pt idx="4">
                  <c:v>Foundations - Resources</c:v>
                </c:pt>
              </c:strCache>
            </c:strRef>
          </c:cat>
          <c:val>
            <c:numRef>
              <c:f>Calculations!$E$7:$E$11</c:f>
              <c:numCache>
                <c:formatCode>"$"#,##0</c:formatCode>
                <c:ptCount val="5"/>
                <c:pt idx="0">
                  <c:v>1042</c:v>
                </c:pt>
                <c:pt idx="1">
                  <c:v>549</c:v>
                </c:pt>
                <c:pt idx="2">
                  <c:v>981</c:v>
                </c:pt>
                <c:pt idx="3">
                  <c:v>300</c:v>
                </c:pt>
                <c:pt idx="4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4F-4E01-A325-E536F4C1C2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6"/>
        <c:axId val="63896576"/>
        <c:axId val="64040320"/>
      </c:barChart>
      <c:catAx>
        <c:axId val="638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040320"/>
        <c:crosses val="autoZero"/>
        <c:auto val="1"/>
        <c:lblAlgn val="ctr"/>
        <c:lblOffset val="100"/>
        <c:noMultiLvlLbl val="0"/>
      </c:catAx>
      <c:valAx>
        <c:axId val="6404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In</a:t>
                </a:r>
                <a:r>
                  <a:rPr lang="en-US" sz="1400" baseline="0" dirty="0" smtClean="0"/>
                  <a:t> thousands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9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46-4BBF-8137-7213D8CDA4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46-4BBF-8137-7213D8CDA4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46-4BBF-8137-7213D8CDA4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46-4BBF-8137-7213D8CDA4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E46-4BBF-8137-7213D8CDA4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E46-4BBF-8137-7213D8CDA4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E46-4BBF-8137-7213D8CDA47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E46-4BBF-8137-7213D8CDA47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E46-4BBF-8137-7213D8CDA474}"/>
              </c:ext>
            </c:extLst>
          </c:dPt>
          <c:dLbls>
            <c:dLbl>
              <c:idx val="0"/>
              <c:layout>
                <c:manualLayout>
                  <c:x val="1.8198128955524868E-2"/>
                  <c:y val="-4.70656880339372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4984784-5A92-439A-BDA0-54C3941B6AA8}" type="CATEGORYNAME">
                      <a:rPr lang="en-US" sz="1400" b="1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1" baseline="0" dirty="0"/>
                      <a:t>, </a:t>
                    </a:r>
                    <a:fld id="{EECCCCDF-712D-4294-BEE6-24E26E45A622}" type="VALU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1" baseline="0" dirty="0"/>
                      <a:t>, </a:t>
                    </a:r>
                    <a:fld id="{1E5D0FAA-2DF2-407C-AEBF-15BC2FF3C772}" type="PERCENTAG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95603991530041"/>
                      <c:h val="0.101103252562331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46-4BBF-8137-7213D8CDA474}"/>
                </c:ext>
              </c:extLst>
            </c:dLbl>
            <c:dLbl>
              <c:idx val="1"/>
              <c:layout>
                <c:manualLayout>
                  <c:x val="9.6307930828488916E-2"/>
                  <c:y val="-0.15829245723705898"/>
                </c:manualLayout>
              </c:layout>
              <c:tx>
                <c:rich>
                  <a:bodyPr/>
                  <a:lstStyle/>
                  <a:p>
                    <a:fld id="{F17B9864-0E70-4359-9B86-3C9CC964DF9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F0DAADA2-7548-4C32-A31F-6B7DC6588DF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8D3541D4-0968-45ED-B432-E4EFF109183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609732584352436"/>
                      <c:h val="0.140412026491243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46-4BBF-8137-7213D8CDA474}"/>
                </c:ext>
              </c:extLst>
            </c:dLbl>
            <c:dLbl>
              <c:idx val="2"/>
              <c:layout>
                <c:manualLayout>
                  <c:x val="0.15896637228705093"/>
                  <c:y val="-4.73468388297363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875F4C4-EAAA-4567-9EEA-AAE40CD1E427}" type="CATEGORYNAME">
                      <a:rPr lang="en-US" sz="1400" b="1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1" baseline="0" dirty="0"/>
                      <a:t>, </a:t>
                    </a:r>
                    <a:fld id="{D32AC701-4282-49EC-B56C-6E5C8C5FFFAA}" type="VALU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1" baseline="0" dirty="0"/>
                      <a:t>, </a:t>
                    </a:r>
                    <a:fld id="{53AD4E88-02A4-4DEF-A3D8-4F393360B448}" type="PERCENTAG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477441607697357"/>
                      <c:h val="0.128119467811938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E46-4BBF-8137-7213D8CDA474}"/>
                </c:ext>
              </c:extLst>
            </c:dLbl>
            <c:dLbl>
              <c:idx val="3"/>
              <c:layout>
                <c:manualLayout>
                  <c:x val="0.18167390007778322"/>
                  <c:y val="9.6785211620114362E-3"/>
                </c:manualLayout>
              </c:layout>
              <c:tx>
                <c:rich>
                  <a:bodyPr/>
                  <a:lstStyle/>
                  <a:p>
                    <a:fld id="{78BC7F97-7B55-4691-AE70-9150C9C5F3F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5FFBB6A1-88CB-48BA-8318-D71D7769E52A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2B26893C-641E-4D5F-AFC5-10DFA4186B5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508613684254857"/>
                      <c:h val="6.71490682415670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46-4BBF-8137-7213D8CDA474}"/>
                </c:ext>
              </c:extLst>
            </c:dLbl>
            <c:dLbl>
              <c:idx val="4"/>
              <c:layout>
                <c:manualLayout>
                  <c:x val="-7.8228522360064903E-2"/>
                  <c:y val="-7.1070361975950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0A57070-0068-41B4-9FC7-260A2CC9542E}" type="CATEGORYNAME">
                      <a:rPr lang="en-US" sz="1400" b="1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1" baseline="0" dirty="0"/>
                      <a:t>, </a:t>
                    </a:r>
                    <a:fld id="{D37F949F-CD9C-4BB3-A902-7FA57B966617}" type="VALU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1" baseline="0" dirty="0"/>
                      <a:t>, </a:t>
                    </a:r>
                    <a:fld id="{1EB6066E-E020-4E35-85B9-07A2622DCF61}" type="PERCENTAG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477055151215342"/>
                      <c:h val="0.10816289041254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E46-4BBF-8137-7213D8CDA474}"/>
                </c:ext>
              </c:extLst>
            </c:dLbl>
            <c:dLbl>
              <c:idx val="5"/>
              <c:layout>
                <c:manualLayout>
                  <c:x val="-0.11673925273642025"/>
                  <c:y val="-0.10587664052914099"/>
                </c:manualLayout>
              </c:layout>
              <c:tx>
                <c:rich>
                  <a:bodyPr/>
                  <a:lstStyle/>
                  <a:p>
                    <a:fld id="{5EC26EAA-B153-468A-ABC9-F1945F2E772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A0E75884-542E-427B-8CA8-E3035E387C36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C5204474-19AB-4101-9E3A-3E225532DB6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E46-4BBF-8137-7213D8CDA474}"/>
                </c:ext>
              </c:extLst>
            </c:dLbl>
            <c:dLbl>
              <c:idx val="6"/>
              <c:layout>
                <c:manualLayout>
                  <c:x val="-1.9323963913291203E-2"/>
                  <c:y val="-0.10055633663552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C00A65C-E7F5-4DFA-8A2C-FAE9B73DC88A}" type="CATEGORYNAME">
                      <a:rPr lang="en-US" sz="1400" b="1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1" baseline="0" dirty="0"/>
                      <a:t>, </a:t>
                    </a:r>
                    <a:fld id="{7E38DC41-56DC-4B8B-B86D-38FB24633D52}" type="VALU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1" baseline="0" dirty="0"/>
                      <a:t>, </a:t>
                    </a:r>
                    <a:fld id="{24BCFF23-51E4-4563-8F88-621DB48650FE}" type="PERCENTAG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37681810617606"/>
                      <c:h val="0.254965968405869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E46-4BBF-8137-7213D8CDA474}"/>
                </c:ext>
              </c:extLst>
            </c:dLbl>
            <c:dLbl>
              <c:idx val="7"/>
              <c:layout>
                <c:manualLayout>
                  <c:x val="-1.6620568243403508E-2"/>
                  <c:y val="1.54313793542991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434F6B6-B944-42F6-B531-EF6100C69858}" type="CATEGORYNAME">
                      <a:rPr lang="en-US" sz="1400" b="1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1" baseline="0" dirty="0"/>
                      <a:t>, </a:t>
                    </a:r>
                    <a:fld id="{DD338076-AE7A-4F7D-9F21-47C88FFAE079}" type="VALU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1" baseline="0" dirty="0"/>
                      <a:t>, </a:t>
                    </a:r>
                    <a:fld id="{99373253-A3A6-467C-A16E-EADEB5278833}" type="PERCENTAG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92531599506305"/>
                      <c:h val="0.193259067730556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E46-4BBF-8137-7213D8CDA474}"/>
                </c:ext>
              </c:extLst>
            </c:dLbl>
            <c:dLbl>
              <c:idx val="8"/>
              <c:layout>
                <c:manualLayout>
                  <c:x val="0.25409330285710729"/>
                  <c:y val="-3.24036164963418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2BA48B2-5AFA-40C1-96E8-4C75CC60EC19}" type="CATEGORYNAME">
                      <a:rPr lang="en-US" sz="1400" b="1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1" baseline="0" dirty="0"/>
                      <a:t>, </a:t>
                    </a:r>
                    <a:fld id="{0B4EA9A3-2762-4A0C-A081-C6DFA7D77CFF}" type="VALU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="1" baseline="0" dirty="0"/>
                      <a:t>, </a:t>
                    </a:r>
                    <a:fld id="{8E9F382A-E961-4FAF-BC78-1E80E5DEDE6C}" type="PERCENTAGE">
                      <a:rPr lang="en-US" sz="1400" b="1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5667550481402872"/>
                      <c:h val="7.53780480878041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E46-4BBF-8137-7213D8CDA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1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'Total expenses'!$D$6:$D$14</c:f>
              <c:strCache>
                <c:ptCount val="9"/>
                <c:pt idx="0">
                  <c:v>Instruction</c:v>
                </c:pt>
                <c:pt idx="1">
                  <c:v>Research</c:v>
                </c:pt>
                <c:pt idx="2">
                  <c:v>Public Services</c:v>
                </c:pt>
                <c:pt idx="3">
                  <c:v>Academic Support</c:v>
                </c:pt>
                <c:pt idx="4">
                  <c:v>Student Services</c:v>
                </c:pt>
                <c:pt idx="5">
                  <c:v>Institutional Support</c:v>
                </c:pt>
                <c:pt idx="6">
                  <c:v>Plant Operations &amp; Maintenance</c:v>
                </c:pt>
                <c:pt idx="7">
                  <c:v>Auxiliary Enterprises</c:v>
                </c:pt>
                <c:pt idx="8">
                  <c:v>Scholarships &amp; Fellowships</c:v>
                </c:pt>
              </c:strCache>
            </c:strRef>
          </c:cat>
          <c:val>
            <c:numRef>
              <c:f>'Total expenses'!$E$6:$E$14</c:f>
              <c:numCache>
                <c:formatCode>"$"#,##0_);\("$"#,##0\)</c:formatCode>
                <c:ptCount val="9"/>
                <c:pt idx="0">
                  <c:v>120162585</c:v>
                </c:pt>
                <c:pt idx="1">
                  <c:v>68184559</c:v>
                </c:pt>
                <c:pt idx="2">
                  <c:v>21819868</c:v>
                </c:pt>
                <c:pt idx="3">
                  <c:v>22651686</c:v>
                </c:pt>
                <c:pt idx="4">
                  <c:v>15866641</c:v>
                </c:pt>
                <c:pt idx="5">
                  <c:v>39703129</c:v>
                </c:pt>
                <c:pt idx="6">
                  <c:v>41149025</c:v>
                </c:pt>
                <c:pt idx="7">
                  <c:v>65757761</c:v>
                </c:pt>
                <c:pt idx="8">
                  <c:v>47530068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E46-4BBF-8137-7213D8CDA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0E46-4BBF-8137-7213D8CDA47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0E46-4BBF-8137-7213D8CDA47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0E46-4BBF-8137-7213D8CDA47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0E46-4BBF-8137-7213D8CDA47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0E46-4BBF-8137-7213D8CDA47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0E46-4BBF-8137-7213D8CDA474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0E46-4BBF-8137-7213D8CDA474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0E46-4BBF-8137-7213D8CDA474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0E46-4BBF-8137-7213D8CDA474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'Total expenses'!$D$6:$D$14</c15:sqref>
                        </c15:formulaRef>
                      </c:ext>
                    </c:extLst>
                    <c:strCache>
                      <c:ptCount val="9"/>
                      <c:pt idx="0">
                        <c:v>Instruction</c:v>
                      </c:pt>
                      <c:pt idx="1">
                        <c:v>Research</c:v>
                      </c:pt>
                      <c:pt idx="2">
                        <c:v>Public Services</c:v>
                      </c:pt>
                      <c:pt idx="3">
                        <c:v>Academic Support</c:v>
                      </c:pt>
                      <c:pt idx="4">
                        <c:v>Student Services</c:v>
                      </c:pt>
                      <c:pt idx="5">
                        <c:v>Institutional Support</c:v>
                      </c:pt>
                      <c:pt idx="6">
                        <c:v>Plant Operations &amp; Maintenance</c:v>
                      </c:pt>
                      <c:pt idx="7">
                        <c:v>Auxiliary Enterprises</c:v>
                      </c:pt>
                      <c:pt idx="8">
                        <c:v>Scholarships &amp; Fellowships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expenses'!$F$6:$F$14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0.27135436712898725</c:v>
                      </c:pt>
                      <c:pt idx="1">
                        <c:v>0.15397619696192533</c:v>
                      </c:pt>
                      <c:pt idx="2">
                        <c:v>4.9274210204266505E-2</c:v>
                      </c:pt>
                      <c:pt idx="3">
                        <c:v>5.1152643886069368E-2</c:v>
                      </c:pt>
                      <c:pt idx="4">
                        <c:v>3.5830473578925104E-2</c:v>
                      </c:pt>
                      <c:pt idx="5">
                        <c:v>8.9658669067709723E-2</c:v>
                      </c:pt>
                      <c:pt idx="6">
                        <c:v>9.2923830132731214E-2</c:v>
                      </c:pt>
                      <c:pt idx="7">
                        <c:v>0.14849593673416897</c:v>
                      </c:pt>
                      <c:pt idx="8">
                        <c:v>0.10733367230521655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0E46-4BBF-8137-7213D8CDA474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1818-43CE-81E1-85934CA4034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1818-43CE-81E1-85934CA4034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1818-43CE-81E1-85934CA4034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1818-43CE-81E1-85934CA4034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1818-43CE-81E1-85934CA4034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1818-43CE-81E1-85934CA4034D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'State support pie'!$D$6:$D$11</c15:sqref>
                        </c15:formulaRef>
                      </c:ext>
                    </c:extLst>
                    <c:strCache>
                      <c:ptCount val="6"/>
                      <c:pt idx="0">
                        <c:v>State Appropriations</c:v>
                      </c:pt>
                      <c:pt idx="1">
                        <c:v>Tuition</c:v>
                      </c:pt>
                      <c:pt idx="2">
                        <c:v>Other Sources</c:v>
                      </c:pt>
                      <c:pt idx="3">
                        <c:v>Other Fees</c:v>
                      </c:pt>
                      <c:pt idx="4">
                        <c:v>Investment Income</c:v>
                      </c:pt>
                      <c:pt idx="5">
                        <c:v>Indirect Cost/Transfers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'State support pie'!$F$6:$F$11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0.51416957938668351</c:v>
                      </c:pt>
                      <c:pt idx="1">
                        <c:v>0.41235274480171913</c:v>
                      </c:pt>
                      <c:pt idx="2">
                        <c:v>-1.683833743691623E-4</c:v>
                      </c:pt>
                      <c:pt idx="3">
                        <c:v>2.1696650743730291E-2</c:v>
                      </c:pt>
                      <c:pt idx="4">
                        <c:v>2.9537735069496687E-3</c:v>
                      </c:pt>
                      <c:pt idx="5">
                        <c:v>4.8995634935286574E-2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1818-43CE-81E1-85934CA4034D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24-4110-88CB-A1EF912F67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24-4110-88CB-A1EF912F67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24-4110-88CB-A1EF912F67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24-4110-88CB-A1EF912F6712}"/>
              </c:ext>
            </c:extLst>
          </c:dPt>
          <c:dLbls>
            <c:dLbl>
              <c:idx val="0"/>
              <c:layout>
                <c:manualLayout>
                  <c:x val="-4.2609912487729495E-2"/>
                  <c:y val="1.4188388089419751E-2"/>
                </c:manualLayout>
              </c:layout>
              <c:tx>
                <c:rich>
                  <a:bodyPr/>
                  <a:lstStyle/>
                  <a:p>
                    <a:fld id="{D4984784-5A92-439A-BDA0-54C3941B6AA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EECCCCDF-712D-4294-BEE6-24E26E45A622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1E5D0FAA-2DF2-407C-AEBF-15BC2FF3C77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24-4110-88CB-A1EF912F6712}"/>
                </c:ext>
              </c:extLst>
            </c:dLbl>
            <c:dLbl>
              <c:idx val="1"/>
              <c:layout>
                <c:manualLayout>
                  <c:x val="2.7698642298443064E-2"/>
                  <c:y val="-0.11539193418191603"/>
                </c:manualLayout>
              </c:layout>
              <c:tx>
                <c:rich>
                  <a:bodyPr/>
                  <a:lstStyle/>
                  <a:p>
                    <a:fld id="{F17B9864-0E70-4359-9B86-3C9CC964DF9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F0DAADA2-7548-4C32-A31F-6B7DC6588DF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8D3541D4-0968-45ED-B432-E4EFF109183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6049141307549"/>
                      <c:h val="0.15800691341983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24-4110-88CB-A1EF912F6712}"/>
                </c:ext>
              </c:extLst>
            </c:dLbl>
            <c:dLbl>
              <c:idx val="2"/>
              <c:layout>
                <c:manualLayout>
                  <c:x val="0.19471974491252253"/>
                  <c:y val="-1.496658377518862E-2"/>
                </c:manualLayout>
              </c:layout>
              <c:tx>
                <c:rich>
                  <a:bodyPr/>
                  <a:lstStyle/>
                  <a:p>
                    <a:fld id="{3875F4C4-EAAA-4567-9EEA-AAE40CD1E42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D32AC701-4282-49EC-B56C-6E5C8C5FFFAA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53AD4E88-02A4-4DEF-A3D8-4F393360B44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24-4110-88CB-A1EF912F6712}"/>
                </c:ext>
              </c:extLst>
            </c:dLbl>
            <c:dLbl>
              <c:idx val="3"/>
              <c:layout>
                <c:manualLayout>
                  <c:x val="-0.21225752889471478"/>
                  <c:y val="-1.7958145367661257E-2"/>
                </c:manualLayout>
              </c:layout>
              <c:tx>
                <c:rich>
                  <a:bodyPr/>
                  <a:lstStyle/>
                  <a:p>
                    <a:fld id="{3E4E1DA9-C915-4989-B350-0C71EBFEE06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CE673935-8108-40A0-9A86-619783358CE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F0437FB4-961C-40DB-AEED-03104D2C576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586241961785972"/>
                      <c:h val="0.17682469115452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24-4110-88CB-A1EF912F6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1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'State support pie'!$D$6:$D$9</c:f>
              <c:strCache>
                <c:ptCount val="4"/>
                <c:pt idx="0">
                  <c:v>State Appropriations</c:v>
                </c:pt>
                <c:pt idx="1">
                  <c:v>Tuition</c:v>
                </c:pt>
                <c:pt idx="2">
                  <c:v>Other Sources</c:v>
                </c:pt>
                <c:pt idx="3">
                  <c:v>Indirect Cost/Transfers</c:v>
                </c:pt>
              </c:strCache>
            </c:strRef>
          </c:cat>
          <c:val>
            <c:numRef>
              <c:f>'State support pie'!$E$6:$E$9</c:f>
              <c:numCache>
                <c:formatCode>"$"#,##0_);\("$"#,##0\)</c:formatCode>
                <c:ptCount val="4"/>
                <c:pt idx="0">
                  <c:v>123730454</c:v>
                </c:pt>
                <c:pt idx="1">
                  <c:v>108408033</c:v>
                </c:pt>
                <c:pt idx="2">
                  <c:v>8043333</c:v>
                </c:pt>
                <c:pt idx="3">
                  <c:v>12587620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24-4110-88CB-A1EF912F6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9D24-4110-88CB-A1EF912F671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9D24-4110-88CB-A1EF912F671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9D24-4110-88CB-A1EF912F671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9D24-4110-88CB-A1EF912F6712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'State support pie'!$D$6:$D$9</c15:sqref>
                        </c15:formulaRef>
                      </c:ext>
                    </c:extLst>
                    <c:strCache>
                      <c:ptCount val="4"/>
                      <c:pt idx="0">
                        <c:v>State Appropriations</c:v>
                      </c:pt>
                      <c:pt idx="1">
                        <c:v>Tuition</c:v>
                      </c:pt>
                      <c:pt idx="2">
                        <c:v>Other Sources</c:v>
                      </c:pt>
                      <c:pt idx="3">
                        <c:v>Indirect Cost/Transfers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'State support pie'!$F$6:$F$9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0.48949926067011901</c:v>
                      </c:pt>
                      <c:pt idx="1">
                        <c:v>0.42888109021407017</c:v>
                      </c:pt>
                      <c:pt idx="2">
                        <c:v>3.1820828498888155E-2</c:v>
                      </c:pt>
                      <c:pt idx="3">
                        <c:v>4.979882061692268E-2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D24-4110-88CB-A1EF912F671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2000" b="1" dirty="0" smtClean="0">
                <a:solidFill>
                  <a:schemeClr val="tx1"/>
                </a:solidFill>
              </a:rPr>
              <a:t>$252,769,440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224999999999995"/>
          <c:y val="2.12790595065268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440944881889788"/>
          <c:y val="0.20714527766056523"/>
          <c:w val="0.39040869699035186"/>
          <c:h val="0.55958581759209625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86-4B53-A8CF-4854C6A2314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86-4B53-A8CF-4854C6A2314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86-4B53-A8CF-4854C6A2314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86-4B53-A8CF-4854C6A2314C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86-4B53-A8CF-4854C6A2314C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586-4B53-A8CF-4854C6A2314C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586-4B53-A8CF-4854C6A2314C}"/>
              </c:ext>
            </c:extLst>
          </c:dPt>
          <c:dLbls>
            <c:dLbl>
              <c:idx val="0"/>
              <c:layout>
                <c:manualLayout>
                  <c:x val="0.15070609874553081"/>
                  <c:y val="-6.02299473560068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President/General Counsel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/>
                      <a:t>$2,781,890</a:t>
                    </a:r>
                    <a:r>
                      <a:rPr lang="en-US" baseline="0"/>
                      <a:t> </a:t>
                    </a:r>
                    <a:r>
                      <a:rPr lang="en-US"/>
                      <a:t> 1.1%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586-4B53-A8CF-4854C6A2314C}"/>
                </c:ext>
              </c:extLst>
            </c:dLbl>
            <c:dLbl>
              <c:idx val="1"/>
              <c:layout>
                <c:manualLayout>
                  <c:x val="5.0612767892202454E-2"/>
                  <c:y val="2.39855868876811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Academic Affairs $144,489,763</a:t>
                    </a:r>
                    <a:r>
                      <a:rPr lang="en-US" baseline="0"/>
                      <a:t> </a:t>
                    </a:r>
                    <a:r>
                      <a:rPr lang="en-US"/>
                      <a:t> 57.2%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86-4B53-A8CF-4854C6A2314C}"/>
                </c:ext>
              </c:extLst>
            </c:dLbl>
            <c:dLbl>
              <c:idx val="2"/>
              <c:layout>
                <c:manualLayout>
                  <c:x val="-2.7679996693326721E-2"/>
                  <c:y val="7.98735339726893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Scholarships &amp; Fellowships</a:t>
                    </a:r>
                  </a:p>
                  <a:p>
                    <a:r>
                      <a:rPr lang="en-US"/>
                      <a:t>$16,312,117</a:t>
                    </a:r>
                    <a:r>
                      <a:rPr lang="en-US" baseline="0"/>
                      <a:t>  </a:t>
                    </a:r>
                    <a:r>
                      <a:rPr lang="en-US"/>
                      <a:t>6.5%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86-4B53-A8CF-4854C6A2314C}"/>
                </c:ext>
              </c:extLst>
            </c:dLbl>
            <c:dLbl>
              <c:idx val="3"/>
              <c:layout>
                <c:manualLayout>
                  <c:x val="-6.6254489842313025E-2"/>
                  <c:y val="3.49499907157876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Student Affairs $7,822,915</a:t>
                    </a:r>
                    <a:r>
                      <a:rPr lang="en-US" baseline="0"/>
                      <a:t> </a:t>
                    </a:r>
                    <a:r>
                      <a:rPr lang="en-US"/>
                      <a:t> 3.1%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86-4B53-A8CF-4854C6A2314C}"/>
                </c:ext>
              </c:extLst>
            </c:dLbl>
            <c:dLbl>
              <c:idx val="4"/>
              <c:layout>
                <c:manualLayout>
                  <c:x val="-5.6396800793601584E-2"/>
                  <c:y val="4.80400275013424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Administration &amp; Finance</a:t>
                    </a:r>
                  </a:p>
                  <a:p>
                    <a:r>
                      <a:rPr lang="en-US"/>
                      <a:t> $33,718,863</a:t>
                    </a:r>
                    <a:r>
                      <a:rPr lang="en-US" baseline="0"/>
                      <a:t>  </a:t>
                    </a:r>
                    <a:r>
                      <a:rPr lang="en-US"/>
                      <a:t>13.3%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86-4B53-A8CF-4854C6A2314C}"/>
                </c:ext>
              </c:extLst>
            </c:dLbl>
            <c:dLbl>
              <c:idx val="5"/>
              <c:layout>
                <c:manualLayout>
                  <c:x val="-9.3331349329365321E-2"/>
                  <c:y val="5.59792836602881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Institutional Advancement</a:t>
                    </a:r>
                  </a:p>
                  <a:p>
                    <a:r>
                      <a:rPr lang="en-US"/>
                      <a:t>$6,942,926</a:t>
                    </a:r>
                    <a:r>
                      <a:rPr lang="en-US" baseline="0"/>
                      <a:t>  </a:t>
                    </a:r>
                    <a:r>
                      <a:rPr lang="en-US"/>
                      <a:t> 2.7%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586-4B53-A8CF-4854C6A2314C}"/>
                </c:ext>
              </c:extLst>
            </c:dLbl>
            <c:dLbl>
              <c:idx val="6"/>
              <c:layout>
                <c:manualLayout>
                  <c:x val="-8.0094736189472382E-2"/>
                  <c:y val="1.57933986741141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Office of Information Technology</a:t>
                    </a:r>
                  </a:p>
                  <a:p>
                    <a:r>
                      <a:rPr lang="en-US"/>
                      <a:t>$15,232,506</a:t>
                    </a:r>
                    <a:r>
                      <a:rPr lang="en-US" baseline="0"/>
                      <a:t>  </a:t>
                    </a:r>
                    <a:r>
                      <a:rPr lang="en-US"/>
                      <a:t> 6.0%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586-4B53-A8CF-4854C6A2314C}"/>
                </c:ext>
              </c:extLst>
            </c:dLbl>
            <c:dLbl>
              <c:idx val="7"/>
              <c:layout>
                <c:manualLayout>
                  <c:x val="-6.6365428730857462E-2"/>
                  <c:y val="-2.72415852416153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General University $25,468,460</a:t>
                    </a:r>
                    <a:r>
                      <a:rPr lang="en-US" baseline="0"/>
                      <a:t>  </a:t>
                    </a:r>
                    <a:r>
                      <a:rPr lang="en-US"/>
                      <a:t> 10.1%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586-4B53-A8CF-4854C6A2314C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6.2992125984251982E-2"/>
                  <c:y val="0.227533673232172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86-4B53-A8CF-4854C6A2314C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'[FY18 Working Budget for Distribution -wip.xlsx]WIG-DIV FRINGE'!$M$6:$M$13</c:f>
              <c:strCache>
                <c:ptCount val="8"/>
                <c:pt idx="0">
                  <c:v>President/General Counsel</c:v>
                </c:pt>
                <c:pt idx="1">
                  <c:v>Academic Affairs</c:v>
                </c:pt>
                <c:pt idx="2">
                  <c:v>Scholarships &amp; Fellowships</c:v>
                </c:pt>
                <c:pt idx="3">
                  <c:v>Student Affairs</c:v>
                </c:pt>
                <c:pt idx="4">
                  <c:v>Administration &amp; Finance</c:v>
                </c:pt>
                <c:pt idx="5">
                  <c:v>Institutional Advancement</c:v>
                </c:pt>
                <c:pt idx="6">
                  <c:v>Office of Information Technology</c:v>
                </c:pt>
                <c:pt idx="7">
                  <c:v>General University</c:v>
                </c:pt>
              </c:strCache>
            </c:strRef>
          </c:cat>
          <c:val>
            <c:numRef>
              <c:f>'[FY18 Working Budget for Distribution -wip.xlsx]WIG-DIV FRINGE'!$Q$6:$Q$13</c:f>
              <c:numCache>
                <c:formatCode>"$"#,##0_);[Red]\("$"#,##0\)</c:formatCode>
                <c:ptCount val="8"/>
                <c:pt idx="0">
                  <c:v>2781890</c:v>
                </c:pt>
                <c:pt idx="1">
                  <c:v>144489763</c:v>
                </c:pt>
                <c:pt idx="2">
                  <c:v>16312117</c:v>
                </c:pt>
                <c:pt idx="3">
                  <c:v>7822915</c:v>
                </c:pt>
                <c:pt idx="4">
                  <c:v>33718863</c:v>
                </c:pt>
                <c:pt idx="5">
                  <c:v>6942926</c:v>
                </c:pt>
                <c:pt idx="6">
                  <c:v>15232506</c:v>
                </c:pt>
                <c:pt idx="7">
                  <c:v>25468460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586-4B53-A8CF-4854C6A2314C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4538277651614"/>
          <c:w val="0.7319228574689034"/>
          <c:h val="0.55964234449265948"/>
        </c:manualLayout>
      </c:layout>
      <c:ofPieChart>
        <c:ofPieType val="bar"/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0"/>
        </c:dLbls>
        <c:gapWidth val="100"/>
        <c:splitType val="cust"/>
        <c:custSplit>
          <c:secondPiePt val="0"/>
          <c:secondPiePt val="1"/>
          <c:secondPiePt val="2"/>
          <c:secondPiePt val="3"/>
          <c:secondPiePt val="4"/>
        </c:custSplit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en-US" sz="2400" b="1" dirty="0" smtClean="0"/>
              <a:t>$252,769,440</a:t>
            </a:r>
            <a:endParaRPr lang="en-US" sz="2400" b="1" dirty="0"/>
          </a:p>
        </c:rich>
      </c:tx>
      <c:layout>
        <c:manualLayout>
          <c:xMode val="edge"/>
          <c:yMode val="edge"/>
          <c:x val="0.38901341009532048"/>
          <c:y val="3.6512430398179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09959149862772"/>
          <c:y val="0.16205525173733917"/>
          <c:w val="0.70595386236670399"/>
          <c:h val="0.54080665258624738"/>
        </c:manualLayout>
      </c:layout>
      <c:ofPieChart>
        <c:ofPieType val="bar"/>
        <c:varyColors val="1"/>
        <c:ser>
          <c:idx val="0"/>
          <c:order val="0"/>
          <c:tx>
            <c:strRef>
              <c:f>'[FY18 Working Budget for Distribution -wip.xlsx]G-WIG-MD SW E&amp;G'!$M$3</c:f>
              <c:strCache>
                <c:ptCount val="1"/>
                <c:pt idx="0">
                  <c:v>FY 2018 STATE SUPPORTED EDUCATIONAL &amp; GENERAL EXPENDITURES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2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76-4BA2-A762-F37F44E4AF21}"/>
              </c:ext>
            </c:extLst>
          </c:dPt>
          <c:dPt>
            <c:idx val="9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76-4BA2-A762-F37F44E4AF21}"/>
              </c:ext>
            </c:extLst>
          </c:dPt>
          <c:dLbls>
            <c:dLbl>
              <c:idx val="0"/>
              <c:layout>
                <c:manualLayout>
                  <c:x val="5.7770220037049361E-2"/>
                  <c:y val="-8.88281430574602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76-4BA2-A762-F37F44E4AF21}"/>
                </c:ext>
              </c:extLst>
            </c:dLbl>
            <c:dLbl>
              <c:idx val="1"/>
              <c:layout>
                <c:manualLayout>
                  <c:x val="6.1933713684850428E-2"/>
                  <c:y val="-8.84811316393669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76-4BA2-A762-F37F44E4AF21}"/>
                </c:ext>
              </c:extLst>
            </c:dLbl>
            <c:dLbl>
              <c:idx val="2"/>
              <c:layout>
                <c:manualLayout>
                  <c:x val="5.2015000472358797E-2"/>
                  <c:y val="-1.77931183259626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76-4BA2-A762-F37F44E4AF21}"/>
                </c:ext>
              </c:extLst>
            </c:dLbl>
            <c:dLbl>
              <c:idx val="3"/>
              <c:layout>
                <c:manualLayout>
                  <c:x val="6.4563971757051489E-2"/>
                  <c:y val="6.40584310522828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A76-4BA2-A762-F37F44E4AF21}"/>
                </c:ext>
              </c:extLst>
            </c:dLbl>
            <c:dLbl>
              <c:idx val="4"/>
              <c:layout>
                <c:manualLayout>
                  <c:x val="4.9414151869513964E-2"/>
                  <c:y val="0.13438381846104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A76-4BA2-A762-F37F44E4AF21}"/>
                </c:ext>
              </c:extLst>
            </c:dLbl>
            <c:dLbl>
              <c:idx val="5"/>
              <c:layout>
                <c:manualLayout>
                  <c:x val="-3.9607490378256699E-2"/>
                  <c:y val="6.9969541478548058E-2"/>
                </c:manualLayout>
              </c:layout>
              <c:tx>
                <c:rich>
                  <a:bodyPr/>
                  <a:lstStyle/>
                  <a:p>
                    <a:fld id="{25D7BCC9-53E6-415A-8211-03ABDE631913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4FB11D53-96BB-4349-8FEC-4C5E96E9D6D7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AB9F4C7B-549C-41F0-A3E0-AA6F0C3C15A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A76-4BA2-A762-F37F44E4AF21}"/>
                </c:ext>
              </c:extLst>
            </c:dLbl>
            <c:dLbl>
              <c:idx val="6"/>
              <c:layout>
                <c:manualLayout>
                  <c:x val="-2.1829548301767445E-2"/>
                  <c:y val="3.0454617830305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Utilities</a:t>
                    </a:r>
                  </a:p>
                  <a:p>
                    <a:r>
                      <a:rPr lang="en-US"/>
                      <a:t> $6,855,727</a:t>
                    </a:r>
                    <a:r>
                      <a:rPr lang="en-US" baseline="0"/>
                      <a:t>  </a:t>
                    </a:r>
                    <a:r>
                      <a:rPr lang="en-US"/>
                      <a:t> 2.7%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A76-4BA2-A762-F37F44E4AF21}"/>
                </c:ext>
              </c:extLst>
            </c:dLbl>
            <c:dLbl>
              <c:idx val="7"/>
              <c:layout>
                <c:manualLayout>
                  <c:x val="-1.1961075620264479E-2"/>
                  <c:y val="-2.52983445562455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Debt Service,</a:t>
                    </a:r>
                  </a:p>
                  <a:p>
                    <a:r>
                      <a:rPr lang="en-US"/>
                      <a:t>$7,675,850</a:t>
                    </a:r>
                    <a:r>
                      <a:rPr lang="en-US" baseline="0"/>
                      <a:t> </a:t>
                    </a:r>
                    <a:r>
                      <a:rPr lang="en-US"/>
                      <a:t> 3.0%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A76-4BA2-A762-F37F44E4AF21}"/>
                </c:ext>
              </c:extLst>
            </c:dLbl>
            <c:dLbl>
              <c:idx val="8"/>
              <c:layout>
                <c:manualLayout>
                  <c:x val="-1.3083270694449579E-2"/>
                  <c:y val="-6.70305252939273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 Operating Expenses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/>
                      <a:t>$44,927,498</a:t>
                    </a:r>
                    <a:r>
                      <a:rPr lang="en-US" baseline="0"/>
                      <a:t>  </a:t>
                    </a:r>
                    <a:r>
                      <a:rPr lang="en-US"/>
                      <a:t>17.8%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A76-4BA2-A762-F37F44E4AF21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76-4BA2-A762-F37F44E4AF21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'[FY18 Working Budget for Distribution -wip.xlsx]G-WIG-MD SW E&amp;G'!$M$6:$M$14</c:f>
              <c:strCache>
                <c:ptCount val="9"/>
                <c:pt idx="0">
                  <c:v>Itemized Positions</c:v>
                </c:pt>
                <c:pt idx="1">
                  <c:v>Graduate Assistants</c:v>
                </c:pt>
                <c:pt idx="2">
                  <c:v>Other Salaries &amp; Wages</c:v>
                </c:pt>
                <c:pt idx="3">
                  <c:v>Tuition Waivers</c:v>
                </c:pt>
                <c:pt idx="4">
                  <c:v>Fringe Benefits</c:v>
                </c:pt>
                <c:pt idx="5">
                  <c:v>Scholarships / Fellowships</c:v>
                </c:pt>
                <c:pt idx="6">
                  <c:v>Utilities</c:v>
                </c:pt>
                <c:pt idx="7">
                  <c:v>Debt Service</c:v>
                </c:pt>
                <c:pt idx="8">
                  <c:v>Other Operating Expenses</c:v>
                </c:pt>
              </c:strCache>
            </c:strRef>
          </c:cat>
          <c:val>
            <c:numRef>
              <c:f>'[FY18 Working Budget for Distribution -wip.xlsx]G-WIG-MD SW E&amp;G'!$N$6:$N$14</c:f>
              <c:numCache>
                <c:formatCode>"$"#,##0</c:formatCode>
                <c:ptCount val="9"/>
                <c:pt idx="0">
                  <c:v>117192743</c:v>
                </c:pt>
                <c:pt idx="1">
                  <c:v>6544975</c:v>
                </c:pt>
                <c:pt idx="2">
                  <c:v>9545215</c:v>
                </c:pt>
                <c:pt idx="3">
                  <c:v>3483653</c:v>
                </c:pt>
                <c:pt idx="4">
                  <c:v>40231662</c:v>
                </c:pt>
                <c:pt idx="5">
                  <c:v>16312117</c:v>
                </c:pt>
                <c:pt idx="6">
                  <c:v>6855727</c:v>
                </c:pt>
                <c:pt idx="7">
                  <c:v>7675850</c:v>
                </c:pt>
                <c:pt idx="8">
                  <c:v>44927498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A76-4BA2-A762-F37F44E4AF21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gapWidth val="100"/>
        <c:splitType val="cust"/>
        <c:custSplit>
          <c:secondPiePt val="0"/>
          <c:secondPiePt val="1"/>
          <c:secondPiePt val="2"/>
          <c:secondPiePt val="3"/>
          <c:secondPiePt val="4"/>
        </c:custSplit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4538277651614"/>
          <c:w val="0.7319228574689034"/>
          <c:h val="0.55964234449265948"/>
        </c:manualLayout>
      </c:layout>
      <c:ofPieChart>
        <c:ofPieType val="bar"/>
        <c:varyColors val="1"/>
        <c:dLbls>
          <c:showLegendKey val="0"/>
          <c:showVal val="1"/>
          <c:showCatName val="1"/>
          <c:showSerName val="0"/>
          <c:showPercent val="1"/>
          <c:showBubbleSize val="0"/>
          <c:showLeaderLines val="0"/>
        </c:dLbls>
        <c:gapWidth val="100"/>
        <c:splitType val="cust"/>
        <c:custSplit>
          <c:secondPiePt val="0"/>
          <c:secondPiePt val="1"/>
          <c:secondPiePt val="2"/>
          <c:secondPiePt val="3"/>
          <c:secondPiePt val="4"/>
        </c:custSplit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dirty="0" smtClean="0"/>
              <a:t>$65,757,761</a:t>
            </a:r>
            <a:endParaRPr lang="en-US" sz="22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279669109876601"/>
          <c:y val="0.32706796936307769"/>
          <c:w val="0.37598794182578954"/>
          <c:h val="0.44736883165754254"/>
        </c:manualLayout>
      </c:layout>
      <c:pieChart>
        <c:varyColors val="1"/>
        <c:ser>
          <c:idx val="0"/>
          <c:order val="0"/>
          <c:tx>
            <c:strRef>
              <c:f>'WIG-SS AUX'!$M$2</c:f>
              <c:strCache>
                <c:ptCount val="1"/>
                <c:pt idx="0">
                  <c:v>FY 2018 AUXILIARY EXPENDITURES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51-4859-822E-76513B9FF58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51-4859-822E-76513B9FF58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51-4859-822E-76513B9FF58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51-4859-822E-76513B9FF58B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51-4859-822E-76513B9FF58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51-4859-822E-76513B9FF58B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C51-4859-822E-76513B9FF58B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C51-4859-822E-76513B9FF58B}"/>
              </c:ext>
            </c:extLst>
          </c:dPt>
          <c:dLbls>
            <c:dLbl>
              <c:idx val="0"/>
              <c:layout>
                <c:manualLayout>
                  <c:x val="-6.4619173788110608E-3"/>
                  <c:y val="-5.46993467921772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Bookstore</a:t>
                    </a:r>
                  </a:p>
                  <a:p>
                    <a:r>
                      <a:rPr lang="en-US"/>
                      <a:t>$3,977,416, 6.0%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C51-4859-822E-76513B9FF58B}"/>
                </c:ext>
              </c:extLst>
            </c:dLbl>
            <c:dLbl>
              <c:idx val="1"/>
              <c:layout>
                <c:manualLayout>
                  <c:x val="4.3844045560655631E-2"/>
                  <c:y val="-7.58200619659384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Food Services/Campus Card</a:t>
                    </a:r>
                  </a:p>
                  <a:p>
                    <a:r>
                      <a:rPr lang="en-US"/>
                      <a:t>$13,095,318</a:t>
                    </a:r>
                    <a:r>
                      <a:rPr lang="en-US" baseline="0"/>
                      <a:t> </a:t>
                    </a:r>
                    <a:r>
                      <a:rPr lang="en-US"/>
                      <a:t> 19.9%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51-4859-822E-76513B9FF58B}"/>
                </c:ext>
              </c:extLst>
            </c:dLbl>
            <c:dLbl>
              <c:idx val="2"/>
              <c:layout>
                <c:manualLayout>
                  <c:x val="6.0751908381120608E-2"/>
                  <c:y val="-5.96757642136838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General University-Auxiliary Debt Service</a:t>
                    </a:r>
                  </a:p>
                  <a:p>
                    <a:r>
                      <a:rPr lang="en-US"/>
                      <a:t> $3,191,189</a:t>
                    </a:r>
                    <a:r>
                      <a:rPr lang="en-US" baseline="0"/>
                      <a:t> </a:t>
                    </a:r>
                    <a:r>
                      <a:rPr lang="en-US"/>
                      <a:t> 4.9%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51-4859-822E-76513B9FF58B}"/>
                </c:ext>
              </c:extLst>
            </c:dLbl>
            <c:dLbl>
              <c:idx val="3"/>
              <c:layout>
                <c:manualLayout>
                  <c:x val="9.9752791564561544E-2"/>
                  <c:y val="1.04977009452765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Intercollegiate Athletics</a:t>
                    </a:r>
                  </a:p>
                  <a:p>
                    <a:r>
                      <a:rPr lang="en-US"/>
                      <a:t>$9,897,724</a:t>
                    </a:r>
                    <a:r>
                      <a:rPr lang="en-US" baseline="0"/>
                      <a:t> </a:t>
                    </a:r>
                    <a:r>
                      <a:rPr lang="en-US"/>
                      <a:t>15.1%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51-4859-822E-76513B9FF58B}"/>
                </c:ext>
              </c:extLst>
            </c:dLbl>
            <c:dLbl>
              <c:idx val="4"/>
              <c:layout>
                <c:manualLayout>
                  <c:x val="3.7639868476156121E-2"/>
                  <c:y val="5.48580111696564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Parking and Transportation Services</a:t>
                    </a:r>
                  </a:p>
                  <a:p>
                    <a:r>
                      <a:rPr lang="en-US"/>
                      <a:t> $4,474,129</a:t>
                    </a:r>
                    <a:r>
                      <a:rPr lang="en-US" baseline="0"/>
                      <a:t> </a:t>
                    </a:r>
                    <a:r>
                      <a:rPr lang="en-US"/>
                      <a:t> 6.8%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C51-4859-822E-76513B9FF58B}"/>
                </c:ext>
              </c:extLst>
            </c:dLbl>
            <c:dLbl>
              <c:idx val="5"/>
              <c:layout>
                <c:manualLayout>
                  <c:x val="-6.5141454474588786E-2"/>
                  <c:y val="-2.26834803544293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Residential Life $20,781,770</a:t>
                    </a:r>
                    <a:r>
                      <a:rPr lang="en-US" baseline="0"/>
                      <a:t>  </a:t>
                    </a:r>
                    <a:r>
                      <a:rPr lang="en-US"/>
                      <a:t>31.6%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C51-4859-822E-76513B9FF58B}"/>
                </c:ext>
              </c:extLst>
            </c:dLbl>
            <c:dLbl>
              <c:idx val="6"/>
              <c:layout>
                <c:manualLayout>
                  <c:x val="-8.2263437449465737E-2"/>
                  <c:y val="1.77175221518362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Undergraduate Orientation</a:t>
                    </a:r>
                  </a:p>
                  <a:p>
                    <a:r>
                      <a:rPr lang="en-US"/>
                      <a:t> $335,052, 0.5%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C51-4859-822E-76513B9FF58B}"/>
                </c:ext>
              </c:extLst>
            </c:dLbl>
            <c:dLbl>
              <c:idx val="7"/>
              <c:layout>
                <c:manualLayout>
                  <c:x val="-4.8796507071687126E-3"/>
                  <c:y val="-3.86973338858958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University Commons $10,005,163</a:t>
                    </a:r>
                    <a:r>
                      <a:rPr lang="en-US" baseline="0"/>
                      <a:t> </a:t>
                    </a:r>
                    <a:r>
                      <a:rPr lang="en-US"/>
                      <a:t> 15.2%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C51-4859-822E-76513B9FF58B}"/>
                </c:ext>
              </c:extLst>
            </c:dLbl>
            <c:dLbl>
              <c:idx val="8"/>
              <c:layout>
                <c:manualLayout>
                  <c:x val="-7.6905623763854167E-2"/>
                  <c:y val="-6.553351883646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51-4859-822E-76513B9FF58B}"/>
                </c:ext>
              </c:extLst>
            </c:dLbl>
            <c:dLbl>
              <c:idx val="9"/>
              <c:layout>
                <c:manualLayout>
                  <c:x val="-0.12726928036058191"/>
                  <c:y val="-4.36946790388343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51-4859-822E-76513B9FF58B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'WIG-SS AUX'!$M$5:$M$12</c:f>
              <c:strCache>
                <c:ptCount val="8"/>
                <c:pt idx="0">
                  <c:v>Bookstore</c:v>
                </c:pt>
                <c:pt idx="1">
                  <c:v>Food Services / Campus Card</c:v>
                </c:pt>
                <c:pt idx="2">
                  <c:v>General University / Auxiliary Debt Service</c:v>
                </c:pt>
                <c:pt idx="3">
                  <c:v>Intercollegiate Athletics</c:v>
                </c:pt>
                <c:pt idx="4">
                  <c:v>Parking and Transportation Services</c:v>
                </c:pt>
                <c:pt idx="5">
                  <c:v>Residential Life</c:v>
                </c:pt>
                <c:pt idx="6">
                  <c:v>Undergraduate Orientation</c:v>
                </c:pt>
                <c:pt idx="7">
                  <c:v>University Commons</c:v>
                </c:pt>
              </c:strCache>
            </c:strRef>
          </c:cat>
          <c:val>
            <c:numRef>
              <c:f>'WIG-SS AUX'!$N$5:$N$12</c:f>
              <c:numCache>
                <c:formatCode>"$"#,##0_);\("$"#,##0\)</c:formatCode>
                <c:ptCount val="8"/>
                <c:pt idx="0">
                  <c:v>3977416</c:v>
                </c:pt>
                <c:pt idx="1">
                  <c:v>13095318</c:v>
                </c:pt>
                <c:pt idx="2">
                  <c:v>3191189</c:v>
                </c:pt>
                <c:pt idx="3">
                  <c:v>9897724</c:v>
                </c:pt>
                <c:pt idx="4">
                  <c:v>4474129</c:v>
                </c:pt>
                <c:pt idx="5">
                  <c:v>20781770</c:v>
                </c:pt>
                <c:pt idx="6">
                  <c:v>335052</c:v>
                </c:pt>
                <c:pt idx="7">
                  <c:v>10005163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C51-4859-822E-76513B9FF58B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56414" cy="467072"/>
          </a:xfrm>
          <a:prstGeom prst="rect">
            <a:avLst/>
          </a:prstGeom>
        </p:spPr>
        <p:txBody>
          <a:bodyPr vert="horz" lIns="92922" tIns="46461" rIns="92922" bIns="464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22" y="0"/>
            <a:ext cx="3056414" cy="467072"/>
          </a:xfrm>
          <a:prstGeom prst="rect">
            <a:avLst/>
          </a:prstGeom>
        </p:spPr>
        <p:txBody>
          <a:bodyPr vert="horz" lIns="92922" tIns="46461" rIns="92922" bIns="46461" rtlCol="0"/>
          <a:lstStyle>
            <a:lvl1pPr algn="r">
              <a:defRPr sz="1200"/>
            </a:lvl1pPr>
          </a:lstStyle>
          <a:p>
            <a:fld id="{EC4ED759-59E0-4356-95F1-889C1AB69275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2" tIns="46461" rIns="92922" bIns="464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8" y="4480004"/>
            <a:ext cx="5642610" cy="3665458"/>
          </a:xfrm>
          <a:prstGeom prst="rect">
            <a:avLst/>
          </a:prstGeom>
        </p:spPr>
        <p:txBody>
          <a:bodyPr vert="horz" lIns="92922" tIns="46461" rIns="92922" bIns="4646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2035"/>
            <a:ext cx="3056414" cy="467071"/>
          </a:xfrm>
          <a:prstGeom prst="rect">
            <a:avLst/>
          </a:prstGeom>
        </p:spPr>
        <p:txBody>
          <a:bodyPr vert="horz" lIns="92922" tIns="46461" rIns="92922" bIns="464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22" y="8842035"/>
            <a:ext cx="3056414" cy="467071"/>
          </a:xfrm>
          <a:prstGeom prst="rect">
            <a:avLst/>
          </a:prstGeom>
        </p:spPr>
        <p:txBody>
          <a:bodyPr vert="horz" lIns="92922" tIns="46461" rIns="92922" bIns="46461" rtlCol="0" anchor="b"/>
          <a:lstStyle>
            <a:lvl1pPr algn="r">
              <a:defRPr sz="1200"/>
            </a:lvl1pPr>
          </a:lstStyle>
          <a:p>
            <a:fld id="{832B6D33-999D-45E8-AA98-B6512F09A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3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0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7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6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6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8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6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1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F1123E-9F0B-462E-9088-B79236B5C4A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EC65A-A9E8-46D1-8183-7EC4B2C3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7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306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37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7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144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6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19D9-A75F-4899-B3FE-17CFD4BA80AD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E743-A026-43E2-BC08-C70C752064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4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2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7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4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9494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Supporting </a:t>
            </a:r>
          </a:p>
          <a:p>
            <a:r>
              <a:rPr lang="en-US" sz="4000" dirty="0" smtClean="0">
                <a:latin typeface="Britannic Bold" panose="020B0903060703020204" pitchFamily="34" charset="0"/>
              </a:rPr>
              <a:t>Our </a:t>
            </a:r>
            <a:r>
              <a:rPr lang="en-US" sz="4000" dirty="0">
                <a:latin typeface="Britannic Bold" panose="020B0903060703020204" pitchFamily="34" charset="0"/>
              </a:rPr>
              <a:t>Strategic Plan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316" y="2213810"/>
            <a:ext cx="8734925" cy="146785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UMBC </a:t>
            </a:r>
            <a:b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FY2018 BUDGET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35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3572"/>
            <a:ext cx="7848600" cy="18498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Revenue Change Highlights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FY2018 State Supported Budget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($ in thousands)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629103"/>
            <a:ext cx="8618481" cy="50870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 smtClean="0"/>
              <a:t>State Appropriations</a:t>
            </a:r>
          </a:p>
          <a:p>
            <a:r>
              <a:rPr lang="en-US" sz="1800" dirty="0" smtClean="0"/>
              <a:t>Tuition replacement					 				$2,313</a:t>
            </a:r>
          </a:p>
          <a:p>
            <a:r>
              <a:rPr lang="en-US" sz="1800" dirty="0" smtClean="0"/>
              <a:t>SB 1052 – Funding Equity				 				$3,500</a:t>
            </a:r>
          </a:p>
          <a:p>
            <a:r>
              <a:rPr lang="en-US" sz="1800" dirty="0"/>
              <a:t>Additional State Fund reduction							   ($414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Mid-year budget reduction					</a:t>
            </a:r>
            <a:r>
              <a:rPr lang="en-US" sz="1800" dirty="0" smtClean="0"/>
              <a:t>		</a:t>
            </a:r>
            <a:r>
              <a:rPr lang="en-US" sz="1800" dirty="0"/>
              <a:t>	($1,270)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Tuition Revenue</a:t>
            </a:r>
          </a:p>
          <a:p>
            <a:r>
              <a:rPr lang="en-US" sz="1800" dirty="0" smtClean="0"/>
              <a:t>Tuition increase – rate change							 $2,914</a:t>
            </a:r>
          </a:p>
          <a:p>
            <a:r>
              <a:rPr lang="en-US" sz="1800" dirty="0" smtClean="0"/>
              <a:t>Enrollment Under-attainment							($2,500)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Other Revenue</a:t>
            </a:r>
          </a:p>
          <a:p>
            <a:r>
              <a:rPr lang="en-US" sz="1800" dirty="0" smtClean="0"/>
              <a:t>Mandatory fees						   			       $82</a:t>
            </a:r>
          </a:p>
          <a:p>
            <a:r>
              <a:rPr lang="en-US" sz="1800" dirty="0" smtClean="0"/>
              <a:t>Interest Income									     $500</a:t>
            </a:r>
          </a:p>
          <a:p>
            <a:r>
              <a:rPr lang="en-US" sz="1800" dirty="0" smtClean="0"/>
              <a:t>Auxiliary Overhead									       $50</a:t>
            </a:r>
          </a:p>
          <a:p>
            <a:r>
              <a:rPr lang="en-US" sz="1800" dirty="0" smtClean="0"/>
              <a:t>Miscellaneous									      $174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NET ADDITIONAL REVENUE								  $5,349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FY2018 Summary of Budget Allocations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 Costs and Strategic Priorities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($ in thousands)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2259723"/>
            <a:ext cx="8534400" cy="391723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 Cost Increases					$2,377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Experience							$1,042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 Curriculum and Pedagogy				   $549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Research, Scholarship and Creative Achievement	   $981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Foundations – Resources						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$400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Budget Allocations					$5,349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 Cost Increases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($ in thousands)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2259723"/>
            <a:ext cx="8534400" cy="391723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Wage increases (minimum wage, USM biennial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increase) 					  		  $261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State adjustments		  				  $176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Aid		  					                    $666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renewal						                    $783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Campus operations 	(utilities, housekeeping, etc.)		  $200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Debt service							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$291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Budget Allocations					      $2,377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71" y="259756"/>
            <a:ext cx="8031874" cy="167414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Our Strategic Plan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FY2018 Working Budget - $2,972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($ in thousands)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096871"/>
              </p:ext>
            </p:extLst>
          </p:nvPr>
        </p:nvGraphicFramePr>
        <p:xfrm>
          <a:off x="242596" y="1177159"/>
          <a:ext cx="8901404" cy="612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Callout 4"/>
          <p:cNvSpPr/>
          <p:nvPr/>
        </p:nvSpPr>
        <p:spPr>
          <a:xfrm>
            <a:off x="6056317" y="3393847"/>
            <a:ext cx="1563684" cy="946923"/>
          </a:xfrm>
          <a:prstGeom prst="wedgeEllipseCallout">
            <a:avLst>
              <a:gd name="adj1" fmla="val -29762"/>
              <a:gd name="adj2" fmla="val 84961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Building on current efforts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REVENUES BY SOURCE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FY 2018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442,825,322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21192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561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EXPENDITURES BY PROGRAM FY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$442,825,322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440670"/>
              </p:ext>
            </p:extLst>
          </p:nvPr>
        </p:nvGraphicFramePr>
        <p:xfrm>
          <a:off x="304800" y="1199783"/>
          <a:ext cx="8307186" cy="535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2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6572"/>
            <a:ext cx="7886700" cy="11125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FY 2018 STATE SUPPORTED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EDUCATIONAL &amp; GENERAL REVENUES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$252,769,440</a:t>
            </a:r>
            <a:r>
              <a:rPr lang="en-US" dirty="0" smtClean="0"/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506687"/>
              </p:ext>
            </p:extLst>
          </p:nvPr>
        </p:nvGraphicFramePr>
        <p:xfrm>
          <a:off x="628650" y="1874127"/>
          <a:ext cx="7886700" cy="412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417633"/>
              </p:ext>
            </p:extLst>
          </p:nvPr>
        </p:nvGraphicFramePr>
        <p:xfrm>
          <a:off x="278524" y="1689538"/>
          <a:ext cx="8586951" cy="495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65037"/>
              </p:ext>
            </p:extLst>
          </p:nvPr>
        </p:nvGraphicFramePr>
        <p:xfrm>
          <a:off x="0" y="1407695"/>
          <a:ext cx="9144000" cy="537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FY2018 STATE SUPPORTED EDUCATIONAL &amp; GENERAL WITH FRINGES DISTRIBUTED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FY2018 STATE SUPPORTED EDUCATIONAL &amp; GENERAL</a:t>
            </a:r>
            <a:b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EXPENDITURES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595239"/>
              </p:ext>
            </p:extLst>
          </p:nvPr>
        </p:nvGraphicFramePr>
        <p:xfrm>
          <a:off x="378373" y="1690689"/>
          <a:ext cx="8481848" cy="470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43569"/>
              </p:ext>
            </p:extLst>
          </p:nvPr>
        </p:nvGraphicFramePr>
        <p:xfrm>
          <a:off x="199698" y="1292772"/>
          <a:ext cx="8744606" cy="556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1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3583" cy="896224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FY 2018 AUXILIARY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061257"/>
              </p:ext>
            </p:extLst>
          </p:nvPr>
        </p:nvGraphicFramePr>
        <p:xfrm>
          <a:off x="173133" y="1605260"/>
          <a:ext cx="8481848" cy="470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394278"/>
              </p:ext>
            </p:extLst>
          </p:nvPr>
        </p:nvGraphicFramePr>
        <p:xfrm>
          <a:off x="1557336" y="1180407"/>
          <a:ext cx="6040497" cy="528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135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74" y="331875"/>
            <a:ext cx="7796443" cy="9294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 SUPPORTED EDUCATIONAL &amp;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058237"/>
              </p:ext>
            </p:extLst>
          </p:nvPr>
        </p:nvGraphicFramePr>
        <p:xfrm>
          <a:off x="331075" y="1630198"/>
          <a:ext cx="8481848" cy="470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899156"/>
              </p:ext>
            </p:extLst>
          </p:nvPr>
        </p:nvGraphicFramePr>
        <p:xfrm>
          <a:off x="448888" y="1122218"/>
          <a:ext cx="8271163" cy="54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55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75" y="331874"/>
            <a:ext cx="7763192" cy="14221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FY 2018 MAJOR COMPONENTS, RESTRICTED FUNDS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$90,700,000</a:t>
            </a:r>
            <a:r>
              <a:rPr lang="en-US" sz="2400" dirty="0"/>
              <a:t/>
            </a:r>
            <a:br>
              <a:rPr lang="en-US" sz="2400" dirty="0"/>
            </a:b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058237"/>
              </p:ext>
            </p:extLst>
          </p:nvPr>
        </p:nvGraphicFramePr>
        <p:xfrm>
          <a:off x="331075" y="1630198"/>
          <a:ext cx="8481848" cy="470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700345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7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964332"/>
              </p:ext>
            </p:extLst>
          </p:nvPr>
        </p:nvGraphicFramePr>
        <p:xfrm>
          <a:off x="1527637" y="1529541"/>
          <a:ext cx="6045258" cy="442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65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417</Words>
  <Application>Microsoft Office PowerPoint</Application>
  <PresentationFormat>On-screen Show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UMBC  FY2018 BUDGET </vt:lpstr>
      <vt:lpstr>TOTAL REVENUES BY SOURCE  FY 2018 $ 442,825,322</vt:lpstr>
      <vt:lpstr>TOTAL EXPENDITURES BY PROGRAM FY 2018 $442,825,322 </vt:lpstr>
      <vt:lpstr>FY 2018 STATE SUPPORTED  EDUCATIONAL &amp; GENERAL REVENUES $252,769,440 </vt:lpstr>
      <vt:lpstr>FY2018 STATE SUPPORTED EDUCATIONAL &amp; GENERAL WITH FRINGES DISTRIBUTED</vt:lpstr>
      <vt:lpstr>FY2018 STATE SUPPORTED EDUCATIONAL &amp; GENERAL  EXPENDITURES</vt:lpstr>
      <vt:lpstr>FY 2018 AUXILIARY EXPENDITURES</vt:lpstr>
      <vt:lpstr> 2018 SELF SUPPORTED EDUCATIONAL &amp;  GENERAL BY COMPONENT </vt:lpstr>
      <vt:lpstr> FY 2018 MAJOR COMPONENTS, RESTRICTED FUNDS  $90,700,000 </vt:lpstr>
      <vt:lpstr>Revenue Change Highlights FY2018 State Supported Budget ($ in thousands)</vt:lpstr>
      <vt:lpstr>FY2018 Summary of Budget Allocations Mandatory Costs and Strategic Priorities ($ in thousands)</vt:lpstr>
      <vt:lpstr>Mandatory Cost Increases ($ in thousands)</vt:lpstr>
      <vt:lpstr>Supporting Our Strategic Plan FY2018 Working Budget - $2,972 ($ in thousands)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Uhl</dc:creator>
  <cp:lastModifiedBy>Desiree Stonesifer</cp:lastModifiedBy>
  <cp:revision>84</cp:revision>
  <cp:lastPrinted>2017-09-07T13:46:27Z</cp:lastPrinted>
  <dcterms:created xsi:type="dcterms:W3CDTF">2017-07-27T20:47:04Z</dcterms:created>
  <dcterms:modified xsi:type="dcterms:W3CDTF">2017-11-06T17:40:34Z</dcterms:modified>
</cp:coreProperties>
</file>