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>
        <p:scale>
          <a:sx n="107" d="100"/>
          <a:sy n="107" d="100"/>
        </p:scale>
        <p:origin x="-102" y="-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35620" y="2570789"/>
            <a:ext cx="4245340" cy="1646302"/>
          </a:xfrm>
        </p:spPr>
        <p:txBody>
          <a:bodyPr/>
          <a:lstStyle/>
          <a:p>
            <a:pPr algn="ctr"/>
            <a:r>
              <a:rPr lang="en-US" sz="6600" dirty="0" err="1">
                <a:solidFill>
                  <a:srgbClr val="002060"/>
                </a:solidFill>
              </a:rPr>
              <a:t>PageUp</a:t>
            </a:r>
            <a:r>
              <a:rPr lang="en-US" sz="6600" dirty="0">
                <a:solidFill>
                  <a:srgbClr val="002060"/>
                </a:solidFill>
              </a:rPr>
              <a:t/>
            </a:r>
            <a:br>
              <a:rPr lang="en-US" sz="6600" dirty="0">
                <a:solidFill>
                  <a:srgbClr val="002060"/>
                </a:solidFill>
              </a:rPr>
            </a:br>
            <a:r>
              <a:rPr lang="en-US" sz="2000" dirty="0">
                <a:solidFill>
                  <a:srgbClr val="002060"/>
                </a:solidFill>
              </a:rPr>
              <a:t>Applicant Tracking </a:t>
            </a:r>
            <a:r>
              <a:rPr lang="en-US" sz="2000">
                <a:solidFill>
                  <a:srgbClr val="002060"/>
                </a:solidFill>
              </a:rPr>
              <a:t>System</a:t>
            </a:r>
            <a:r>
              <a:rPr lang="en-US" sz="2000"/>
              <a:t>   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557" y="1014153"/>
            <a:ext cx="1445770" cy="1445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160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As of November 2, 2017: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88 requisitions </a:t>
            </a:r>
          </a:p>
          <a:p>
            <a:r>
              <a:rPr lang="en-US" sz="2800" dirty="0"/>
              <a:t>3009 applications </a:t>
            </a:r>
            <a:r>
              <a:rPr lang="en-US" sz="2800" dirty="0" smtClean="0"/>
              <a:t>submitted</a:t>
            </a:r>
          </a:p>
          <a:p>
            <a:pPr lvl="1"/>
            <a:r>
              <a:rPr lang="en-US" sz="2400" dirty="0"/>
              <a:t>20% increase in nonexempt applications over same time period in 2016.</a:t>
            </a:r>
            <a:endParaRPr lang="en-US" sz="2600" dirty="0"/>
          </a:p>
          <a:p>
            <a:r>
              <a:rPr lang="en-US" sz="2800" dirty="0"/>
              <a:t>57 individuals hired</a:t>
            </a:r>
          </a:p>
          <a:p>
            <a:r>
              <a:rPr lang="en-US" sz="2800" dirty="0"/>
              <a:t>15 Training sessions conducted since </a:t>
            </a:r>
            <a:r>
              <a:rPr lang="en-US" sz="2800" dirty="0" smtClean="0"/>
              <a:t>April</a:t>
            </a:r>
          </a:p>
        </p:txBody>
      </p:sp>
    </p:spTree>
    <p:extLst>
      <p:ext uri="{BB962C8B-B14F-4D97-AF65-F5344CB8AC3E}">
        <p14:creationId xmlns:p14="http://schemas.microsoft.com/office/powerpoint/2010/main" val="2928227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Enhancements &amp; New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17370"/>
            <a:ext cx="8596668" cy="4583430"/>
          </a:xfrm>
        </p:spPr>
        <p:txBody>
          <a:bodyPr/>
          <a:lstStyle/>
          <a:p>
            <a:r>
              <a:rPr lang="en-US" sz="2000" dirty="0"/>
              <a:t>Additional communication emails</a:t>
            </a:r>
          </a:p>
          <a:p>
            <a:r>
              <a:rPr lang="en-US" sz="2000" dirty="0"/>
              <a:t>Additional users added to communication emails</a:t>
            </a:r>
          </a:p>
          <a:p>
            <a:pPr lvl="1"/>
            <a:r>
              <a:rPr lang="en-US" sz="1800" dirty="0"/>
              <a:t>Payroll Preparers receive email when candidate has accepted the job offer</a:t>
            </a:r>
          </a:p>
          <a:p>
            <a:pPr lvl="1"/>
            <a:r>
              <a:rPr lang="en-US" sz="1800" dirty="0"/>
              <a:t>Addition of </a:t>
            </a:r>
            <a:r>
              <a:rPr lang="en-US" sz="1800" dirty="0" smtClean="0"/>
              <a:t>Search </a:t>
            </a:r>
            <a:r>
              <a:rPr lang="en-US" sz="1800" dirty="0"/>
              <a:t>C</a:t>
            </a:r>
            <a:r>
              <a:rPr lang="en-US" sz="1800" dirty="0" smtClean="0"/>
              <a:t>ommittee </a:t>
            </a:r>
            <a:r>
              <a:rPr lang="en-US" sz="1800" dirty="0"/>
              <a:t>C</a:t>
            </a:r>
            <a:r>
              <a:rPr lang="en-US" sz="1800" dirty="0" smtClean="0"/>
              <a:t>hair </a:t>
            </a:r>
            <a:r>
              <a:rPr lang="en-US" sz="1800" dirty="0"/>
              <a:t>field on </a:t>
            </a:r>
            <a:r>
              <a:rPr lang="en-US" sz="1800" dirty="0" smtClean="0"/>
              <a:t>requisition </a:t>
            </a:r>
            <a:r>
              <a:rPr lang="en-US" sz="1800" dirty="0"/>
              <a:t>to receive communications</a:t>
            </a:r>
          </a:p>
          <a:p>
            <a:r>
              <a:rPr lang="en-US" sz="2000" dirty="0"/>
              <a:t>Enhancements to streamline HR Employment and back office procedures</a:t>
            </a:r>
          </a:p>
          <a:p>
            <a:pPr lvl="1"/>
            <a:r>
              <a:rPr lang="en-US" sz="1800" dirty="0"/>
              <a:t>Offer letter and/or Personnel Requisition no longer required with new hire paperwork submitted to Payroll</a:t>
            </a:r>
          </a:p>
          <a:p>
            <a:r>
              <a:rPr lang="en-US" sz="2000" dirty="0"/>
              <a:t>Choice Program – Custom recruitment process for Fellows</a:t>
            </a:r>
          </a:p>
        </p:txBody>
      </p:sp>
    </p:spTree>
    <p:extLst>
      <p:ext uri="{BB962C8B-B14F-4D97-AF65-F5344CB8AC3E}">
        <p14:creationId xmlns:p14="http://schemas.microsoft.com/office/powerpoint/2010/main" val="2636573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632" y="501534"/>
            <a:ext cx="1982739" cy="587433"/>
          </a:xfrm>
        </p:spPr>
        <p:txBody>
          <a:bodyPr>
            <a:normAutofit fontScale="90000"/>
          </a:bodyPr>
          <a:lstStyle/>
          <a:p>
            <a:r>
              <a:rPr lang="en-US" dirty="0"/>
              <a:t>Campaign</a:t>
            </a:r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11" y="-20989"/>
            <a:ext cx="7391547" cy="6820799"/>
          </a:xfrm>
        </p:spPr>
      </p:pic>
    </p:spTree>
    <p:extLst>
      <p:ext uri="{BB962C8B-B14F-4D97-AF65-F5344CB8AC3E}">
        <p14:creationId xmlns:p14="http://schemas.microsoft.com/office/powerpoint/2010/main" val="1255067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What is next?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/>
          <a:lstStyle/>
          <a:p>
            <a:r>
              <a:rPr lang="en-US" sz="2000" dirty="0"/>
              <a:t>Continue to make tweaks and enhancements to the system</a:t>
            </a:r>
          </a:p>
          <a:p>
            <a:r>
              <a:rPr lang="en-US" sz="2000" dirty="0"/>
              <a:t>Short version of the exempt application form (cover letter and resume upload)</a:t>
            </a:r>
          </a:p>
          <a:p>
            <a:r>
              <a:rPr lang="en-US" sz="2000" dirty="0"/>
              <a:t>Ability to add specific, position related, question(s) to the general application. </a:t>
            </a:r>
          </a:p>
          <a:p>
            <a:r>
              <a:rPr lang="en-US" sz="2000" dirty="0"/>
              <a:t>Librarian Faculty project</a:t>
            </a:r>
          </a:p>
          <a:p>
            <a:r>
              <a:rPr lang="en-US" sz="2000" dirty="0"/>
              <a:t>Training Continues</a:t>
            </a:r>
          </a:p>
          <a:p>
            <a:pPr lvl="1"/>
            <a:r>
              <a:rPr lang="en-US" sz="2000" dirty="0"/>
              <a:t>November 14</a:t>
            </a:r>
            <a:r>
              <a:rPr lang="en-US" sz="2000" baseline="30000" dirty="0"/>
              <a:t>th</a:t>
            </a:r>
            <a:r>
              <a:rPr lang="en-US" sz="2000" dirty="0"/>
              <a:t> – HR Liaison and Hiring Manager Training</a:t>
            </a:r>
          </a:p>
          <a:p>
            <a:pPr lvl="1"/>
            <a:r>
              <a:rPr lang="en-US" sz="2000" dirty="0"/>
              <a:t>November 28</a:t>
            </a:r>
            <a:r>
              <a:rPr lang="en-US" sz="2000" baseline="30000" dirty="0"/>
              <a:t>th</a:t>
            </a:r>
            <a:r>
              <a:rPr lang="en-US" sz="2000" dirty="0"/>
              <a:t> – Hiring Manager and Search Committee Chair Training (Managing Applications)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959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200" y="160713"/>
            <a:ext cx="6837371" cy="64562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Keep Abreast of the Latest News</a:t>
            </a:r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175" y="2707014"/>
            <a:ext cx="4688667" cy="2600036"/>
          </a:xfrm>
        </p:spPr>
      </p:pic>
      <p:sp>
        <p:nvSpPr>
          <p:cNvPr id="5" name="TextBox 4"/>
          <p:cNvSpPr txBox="1"/>
          <p:nvPr/>
        </p:nvSpPr>
        <p:spPr>
          <a:xfrm>
            <a:off x="328200" y="1809290"/>
            <a:ext cx="56277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Join </a:t>
            </a:r>
            <a:r>
              <a:rPr lang="en-US" dirty="0" err="1"/>
              <a:t>MyUMBC</a:t>
            </a:r>
            <a:r>
              <a:rPr lang="en-US" dirty="0"/>
              <a:t> Recruitment/Hiring HR Liaisons Group</a:t>
            </a:r>
          </a:p>
          <a:p>
            <a:r>
              <a:rPr lang="en-US" dirty="0"/>
              <a:t> for frequent users of </a:t>
            </a:r>
            <a:r>
              <a:rPr lang="en-US" dirty="0" err="1"/>
              <a:t>PageUp</a:t>
            </a:r>
            <a:r>
              <a:rPr lang="en-US" dirty="0"/>
              <a:t>.</a:t>
            </a:r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6866" y="-80819"/>
            <a:ext cx="4075134" cy="1630054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9279" y="1481102"/>
            <a:ext cx="519272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38525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203</TotalTime>
  <Words>192</Words>
  <Application>Microsoft Office PowerPoint</Application>
  <PresentationFormat>Custom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Facet</vt:lpstr>
      <vt:lpstr>PageUp Applicant Tracking System   </vt:lpstr>
      <vt:lpstr>As of November 2, 2017:</vt:lpstr>
      <vt:lpstr>Enhancements &amp; New Features</vt:lpstr>
      <vt:lpstr>Campaign</vt:lpstr>
      <vt:lpstr>What is next?</vt:lpstr>
      <vt:lpstr>Keep Abreast of the Latest News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PageUp</dc:title>
  <dc:creator>Kim Harris</dc:creator>
  <cp:lastModifiedBy>Desiree Stonesifer</cp:lastModifiedBy>
  <cp:revision>18</cp:revision>
  <dcterms:created xsi:type="dcterms:W3CDTF">2017-11-02T17:40:47Z</dcterms:created>
  <dcterms:modified xsi:type="dcterms:W3CDTF">2017-11-06T18:32:18Z</dcterms:modified>
</cp:coreProperties>
</file>