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68" r:id="rId2"/>
    <p:sldId id="257" r:id="rId3"/>
    <p:sldId id="258" r:id="rId4"/>
    <p:sldId id="259" r:id="rId5"/>
    <p:sldId id="270" r:id="rId6"/>
    <p:sldId id="267" r:id="rId7"/>
    <p:sldId id="263"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11" d="100"/>
          <a:sy n="111" d="100"/>
        </p:scale>
        <p:origin x="592"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CAAD5-983C-40EF-AB5E-A0B2D8D9943F}" type="datetimeFigureOut">
              <a:rPr lang="en-US" smtClean="0"/>
              <a:t>12/5/2018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FDEFA-3B32-479C-A3E1-6725F51DCD48}" type="slidenum">
              <a:rPr lang="en-US" smtClean="0"/>
              <a:t>‹#›</a:t>
            </a:fld>
            <a:endParaRPr lang="en-US" dirty="0"/>
          </a:p>
        </p:txBody>
      </p:sp>
    </p:spTree>
    <p:extLst>
      <p:ext uri="{BB962C8B-B14F-4D97-AF65-F5344CB8AC3E}">
        <p14:creationId xmlns:p14="http://schemas.microsoft.com/office/powerpoint/2010/main" val="69016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PageUp has upgraded many of their screens to make it more user friendly for mobile phones and tablets.  </a:t>
            </a:r>
          </a:p>
          <a:p>
            <a:r>
              <a:rPr lang="en-US" sz="1200" kern="1200" dirty="0" smtClean="0">
                <a:solidFill>
                  <a:schemeClr val="tx1"/>
                </a:solidFill>
                <a:effectLst/>
                <a:latin typeface="+mn-lt"/>
                <a:ea typeface="+mn-ea"/>
                <a:cs typeface="+mn-cs"/>
              </a:rPr>
              <a:t>One of the most visible changes is to the Hiring Manager dashboard.  Instead of the rainbow bubbles, we now have Tiles that represent the various actions.  Functionality remains the same.  And the training manuals are more visible on the right side.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2FDEFA-3B32-479C-A3E1-6725F51DCD48}" type="slidenum">
              <a:rPr lang="en-US" smtClean="0"/>
              <a:t>2</a:t>
            </a:fld>
            <a:endParaRPr lang="en-US" dirty="0"/>
          </a:p>
        </p:txBody>
      </p:sp>
    </p:spTree>
    <p:extLst>
      <p:ext uri="{BB962C8B-B14F-4D97-AF65-F5344CB8AC3E}">
        <p14:creationId xmlns:p14="http://schemas.microsoft.com/office/powerpoint/2010/main" val="365225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Along with the Diversity and Search Committee responses reports which I mentioned at the last meeting, we now have implemented two new reports to track Advertising Sources and Event/Interview Bookings, or Schedules.  </a:t>
            </a:r>
          </a:p>
          <a:p>
            <a:endParaRPr lang="en-US" dirty="0"/>
          </a:p>
        </p:txBody>
      </p:sp>
      <p:sp>
        <p:nvSpPr>
          <p:cNvPr id="4" name="Slide Number Placeholder 3"/>
          <p:cNvSpPr>
            <a:spLocks noGrp="1"/>
          </p:cNvSpPr>
          <p:nvPr>
            <p:ph type="sldNum" sz="quarter" idx="10"/>
          </p:nvPr>
        </p:nvSpPr>
        <p:spPr/>
        <p:txBody>
          <a:bodyPr/>
          <a:lstStyle/>
          <a:p>
            <a:fld id="{222FDEFA-3B32-479C-A3E1-6725F51DCD48}" type="slidenum">
              <a:rPr lang="en-US" smtClean="0"/>
              <a:t>3</a:t>
            </a:fld>
            <a:endParaRPr lang="en-US" dirty="0"/>
          </a:p>
        </p:txBody>
      </p:sp>
    </p:spTree>
    <p:extLst>
      <p:ext uri="{BB962C8B-B14F-4D97-AF65-F5344CB8AC3E}">
        <p14:creationId xmlns:p14="http://schemas.microsoft.com/office/powerpoint/2010/main" val="409255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Advertising Sources Report</a:t>
            </a:r>
          </a:p>
          <a:p>
            <a:r>
              <a:rPr lang="en-US" sz="1200" kern="1200" dirty="0" smtClean="0">
                <a:solidFill>
                  <a:schemeClr val="tx1"/>
                </a:solidFill>
                <a:effectLst/>
                <a:latin typeface="+mn-lt"/>
                <a:ea typeface="+mn-ea"/>
                <a:cs typeface="+mn-cs"/>
              </a:rPr>
              <a:t>We now have the ability to track all application sources in a nice colorful bar graph.  We do this by giving you a unique URL at the time of your job posting. This is an example of a job that is using several different sources.  The graph shows the subsources of each category.    If you click on the Plus sign on each category, it will open up and show you the candidate’s name along with their current status.   This can be downloaded into excel and the data manipulated so that you can tell which sources are giving you the BEST (those that got to Interview stage), not just the most.   This is helpful for future recruitment and budgeting. </a:t>
            </a:r>
          </a:p>
          <a:p>
            <a:endParaRPr lang="en-US" dirty="0"/>
          </a:p>
        </p:txBody>
      </p:sp>
      <p:sp>
        <p:nvSpPr>
          <p:cNvPr id="4" name="Slide Number Placeholder 3"/>
          <p:cNvSpPr>
            <a:spLocks noGrp="1"/>
          </p:cNvSpPr>
          <p:nvPr>
            <p:ph type="sldNum" sz="quarter" idx="10"/>
          </p:nvPr>
        </p:nvSpPr>
        <p:spPr/>
        <p:txBody>
          <a:bodyPr/>
          <a:lstStyle/>
          <a:p>
            <a:fld id="{222FDEFA-3B32-479C-A3E1-6725F51DCD48}" type="slidenum">
              <a:rPr lang="en-US" smtClean="0"/>
              <a:t>4</a:t>
            </a:fld>
            <a:endParaRPr lang="en-US" dirty="0"/>
          </a:p>
        </p:txBody>
      </p:sp>
    </p:spTree>
    <p:extLst>
      <p:ext uri="{BB962C8B-B14F-4D97-AF65-F5344CB8AC3E}">
        <p14:creationId xmlns:p14="http://schemas.microsoft.com/office/powerpoint/2010/main" val="12049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set up interviews, the system will now send you a notice that the candidate has accepted the interview, along with a link to add to your Google Calendar.  This will occur when you add yourself and other users to the event upon set up.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2FDEFA-3B32-479C-A3E1-6725F51DCD48}" type="slidenum">
              <a:rPr lang="en-US" smtClean="0"/>
              <a:t>7</a:t>
            </a:fld>
            <a:endParaRPr lang="en-US" dirty="0"/>
          </a:p>
        </p:txBody>
      </p:sp>
    </p:spTree>
    <p:extLst>
      <p:ext uri="{BB962C8B-B14F-4D97-AF65-F5344CB8AC3E}">
        <p14:creationId xmlns:p14="http://schemas.microsoft.com/office/powerpoint/2010/main" val="244763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2EB4F-5E2A-41E8-8168-9C6872046F3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04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2EB4F-5E2A-41E8-8168-9C6872046F3E}" type="slidenum">
              <a:rPr lang="en-US" smtClean="0"/>
              <a:t>‹#›</a:t>
            </a:fld>
            <a:endParaRPr lang="en-US" dirty="0"/>
          </a:p>
        </p:txBody>
      </p:sp>
    </p:spTree>
    <p:extLst>
      <p:ext uri="{BB962C8B-B14F-4D97-AF65-F5344CB8AC3E}">
        <p14:creationId xmlns:p14="http://schemas.microsoft.com/office/powerpoint/2010/main" val="118869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2EB4F-5E2A-41E8-8168-9C6872046F3E}" type="slidenum">
              <a:rPr lang="en-US" smtClean="0"/>
              <a:t>‹#›</a:t>
            </a:fld>
            <a:endParaRPr lang="en-US" dirty="0"/>
          </a:p>
        </p:txBody>
      </p:sp>
    </p:spTree>
    <p:extLst>
      <p:ext uri="{BB962C8B-B14F-4D97-AF65-F5344CB8AC3E}">
        <p14:creationId xmlns:p14="http://schemas.microsoft.com/office/powerpoint/2010/main" val="289157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2EB4F-5E2A-41E8-8168-9C6872046F3E}" type="slidenum">
              <a:rPr lang="en-US" smtClean="0"/>
              <a:t>‹#›</a:t>
            </a:fld>
            <a:endParaRPr lang="en-US" dirty="0"/>
          </a:p>
        </p:txBody>
      </p:sp>
    </p:spTree>
    <p:extLst>
      <p:ext uri="{BB962C8B-B14F-4D97-AF65-F5344CB8AC3E}">
        <p14:creationId xmlns:p14="http://schemas.microsoft.com/office/powerpoint/2010/main" val="248759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2EB4F-5E2A-41E8-8168-9C6872046F3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64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2EB4F-5E2A-41E8-8168-9C6872046F3E}" type="slidenum">
              <a:rPr lang="en-US" smtClean="0"/>
              <a:t>‹#›</a:t>
            </a:fld>
            <a:endParaRPr lang="en-US" dirty="0"/>
          </a:p>
        </p:txBody>
      </p:sp>
    </p:spTree>
    <p:extLst>
      <p:ext uri="{BB962C8B-B14F-4D97-AF65-F5344CB8AC3E}">
        <p14:creationId xmlns:p14="http://schemas.microsoft.com/office/powerpoint/2010/main" val="233621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A2EB4F-5E2A-41E8-8168-9C6872046F3E}" type="slidenum">
              <a:rPr lang="en-US" smtClean="0"/>
              <a:t>‹#›</a:t>
            </a:fld>
            <a:endParaRPr lang="en-US" dirty="0"/>
          </a:p>
        </p:txBody>
      </p:sp>
    </p:spTree>
    <p:extLst>
      <p:ext uri="{BB962C8B-B14F-4D97-AF65-F5344CB8AC3E}">
        <p14:creationId xmlns:p14="http://schemas.microsoft.com/office/powerpoint/2010/main" val="28090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A2EB4F-5E2A-41E8-8168-9C6872046F3E}" type="slidenum">
              <a:rPr lang="en-US" smtClean="0"/>
              <a:t>‹#›</a:t>
            </a:fld>
            <a:endParaRPr lang="en-US" dirty="0"/>
          </a:p>
        </p:txBody>
      </p:sp>
    </p:spTree>
    <p:extLst>
      <p:ext uri="{BB962C8B-B14F-4D97-AF65-F5344CB8AC3E}">
        <p14:creationId xmlns:p14="http://schemas.microsoft.com/office/powerpoint/2010/main" val="361298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1A2EB4F-5E2A-41E8-8168-9C6872046F3E}" type="slidenum">
              <a:rPr lang="en-US" smtClean="0"/>
              <a:t>‹#›</a:t>
            </a:fld>
            <a:endParaRPr lang="en-US" dirty="0"/>
          </a:p>
        </p:txBody>
      </p:sp>
    </p:spTree>
    <p:extLst>
      <p:ext uri="{BB962C8B-B14F-4D97-AF65-F5344CB8AC3E}">
        <p14:creationId xmlns:p14="http://schemas.microsoft.com/office/powerpoint/2010/main" val="241977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FA6C61-B81E-4969-A6F3-1293B275E767}" type="datetimeFigureOut">
              <a:rPr lang="en-US" smtClean="0"/>
              <a:t>12/5/2018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A2EB4F-5E2A-41E8-8168-9C6872046F3E}" type="slidenum">
              <a:rPr lang="en-US" smtClean="0"/>
              <a:t>‹#›</a:t>
            </a:fld>
            <a:endParaRPr lang="en-US" dirty="0"/>
          </a:p>
        </p:txBody>
      </p:sp>
    </p:spTree>
    <p:extLst>
      <p:ext uri="{BB962C8B-B14F-4D97-AF65-F5344CB8AC3E}">
        <p14:creationId xmlns:p14="http://schemas.microsoft.com/office/powerpoint/2010/main" val="259548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FA6C61-B81E-4969-A6F3-1293B275E767}" type="datetimeFigureOut">
              <a:rPr lang="en-US" smtClean="0"/>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2EB4F-5E2A-41E8-8168-9C6872046F3E}" type="slidenum">
              <a:rPr lang="en-US" smtClean="0"/>
              <a:t>‹#›</a:t>
            </a:fld>
            <a:endParaRPr lang="en-US" dirty="0"/>
          </a:p>
        </p:txBody>
      </p:sp>
    </p:spTree>
    <p:extLst>
      <p:ext uri="{BB962C8B-B14F-4D97-AF65-F5344CB8AC3E}">
        <p14:creationId xmlns:p14="http://schemas.microsoft.com/office/powerpoint/2010/main" val="78331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FA6C61-B81E-4969-A6F3-1293B275E767}" type="datetimeFigureOut">
              <a:rPr lang="en-US" smtClean="0"/>
              <a:t>12/5/2018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1A2EB4F-5E2A-41E8-8168-9C6872046F3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0820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339" y="-203903"/>
            <a:ext cx="2882078" cy="1921385"/>
          </a:xfrm>
          <a:prstGeom prst="rect">
            <a:avLst/>
          </a:prstGeom>
        </p:spPr>
      </p:pic>
      <p:sp>
        <p:nvSpPr>
          <p:cNvPr id="2" name="Title 1"/>
          <p:cNvSpPr>
            <a:spLocks noGrp="1"/>
          </p:cNvSpPr>
          <p:nvPr>
            <p:ph type="title"/>
          </p:nvPr>
        </p:nvSpPr>
        <p:spPr>
          <a:xfrm>
            <a:off x="2041236" y="449088"/>
            <a:ext cx="3648363" cy="812524"/>
          </a:xfrm>
        </p:spPr>
        <p:txBody>
          <a:bodyPr/>
          <a:lstStyle/>
          <a:p>
            <a:r>
              <a:rPr lang="en-US" dirty="0" smtClean="0"/>
              <a:t>What is New?</a:t>
            </a:r>
            <a:endParaRPr lang="en-US" dirty="0"/>
          </a:p>
        </p:txBody>
      </p:sp>
      <p:pic>
        <p:nvPicPr>
          <p:cNvPr id="4" name="Content Placeholder 3"/>
          <p:cNvPicPr>
            <a:picLocks noGrp="1" noChangeAspect="1"/>
          </p:cNvPicPr>
          <p:nvPr>
            <p:ph idx="1"/>
          </p:nvPr>
        </p:nvPicPr>
        <p:blipFill>
          <a:blip r:embed="rId3"/>
          <a:stretch>
            <a:fillRect/>
          </a:stretch>
        </p:blipFill>
        <p:spPr>
          <a:xfrm>
            <a:off x="821169" y="1985924"/>
            <a:ext cx="4868430" cy="1017517"/>
          </a:xfrm>
          <a:prstGeom prst="rect">
            <a:avLst/>
          </a:prstGeom>
        </p:spPr>
      </p:pic>
      <p:sp>
        <p:nvSpPr>
          <p:cNvPr id="5" name="TextBox 4"/>
          <p:cNvSpPr txBox="1"/>
          <p:nvPr/>
        </p:nvSpPr>
        <p:spPr>
          <a:xfrm>
            <a:off x="6483928" y="1976742"/>
            <a:ext cx="4581236" cy="646331"/>
          </a:xfrm>
          <a:prstGeom prst="rect">
            <a:avLst/>
          </a:prstGeom>
          <a:noFill/>
        </p:spPr>
        <p:txBody>
          <a:bodyPr wrap="square" rtlCol="0">
            <a:spAutoFit/>
          </a:bodyPr>
          <a:lstStyle/>
          <a:p>
            <a:r>
              <a:rPr lang="en-US" dirty="0" smtClean="0"/>
              <a:t>Faculty Librarians Implemented in PageUp</a:t>
            </a:r>
          </a:p>
          <a:p>
            <a:r>
              <a:rPr lang="en-US" dirty="0" smtClean="0"/>
              <a:t>4 positions currently in recruitment</a:t>
            </a:r>
            <a:endParaRPr lang="en-US" dirty="0"/>
          </a:p>
        </p:txBody>
      </p:sp>
      <p:pic>
        <p:nvPicPr>
          <p:cNvPr id="6" name="Picture 5"/>
          <p:cNvPicPr>
            <a:picLocks noChangeAspect="1"/>
          </p:cNvPicPr>
          <p:nvPr/>
        </p:nvPicPr>
        <p:blipFill>
          <a:blip r:embed="rId4"/>
          <a:stretch>
            <a:fillRect/>
          </a:stretch>
        </p:blipFill>
        <p:spPr>
          <a:xfrm>
            <a:off x="613782" y="3842220"/>
            <a:ext cx="5075817" cy="2484139"/>
          </a:xfrm>
          <a:prstGeom prst="rect">
            <a:avLst/>
          </a:prstGeom>
        </p:spPr>
      </p:pic>
      <p:pic>
        <p:nvPicPr>
          <p:cNvPr id="7" name="Picture 6"/>
          <p:cNvPicPr>
            <a:picLocks noChangeAspect="1"/>
          </p:cNvPicPr>
          <p:nvPr/>
        </p:nvPicPr>
        <p:blipFill>
          <a:blip r:embed="rId5"/>
          <a:stretch>
            <a:fillRect/>
          </a:stretch>
        </p:blipFill>
        <p:spPr>
          <a:xfrm>
            <a:off x="403657" y="4165386"/>
            <a:ext cx="5140035" cy="1228436"/>
          </a:xfrm>
          <a:prstGeom prst="rect">
            <a:avLst/>
          </a:prstGeom>
        </p:spPr>
      </p:pic>
      <p:sp>
        <p:nvSpPr>
          <p:cNvPr id="8" name="TextBox 7"/>
          <p:cNvSpPr txBox="1"/>
          <p:nvPr/>
        </p:nvSpPr>
        <p:spPr>
          <a:xfrm>
            <a:off x="6567055" y="4437958"/>
            <a:ext cx="3906981" cy="646331"/>
          </a:xfrm>
          <a:prstGeom prst="rect">
            <a:avLst/>
          </a:prstGeom>
          <a:noFill/>
        </p:spPr>
        <p:txBody>
          <a:bodyPr wrap="square" rtlCol="0">
            <a:spAutoFit/>
          </a:bodyPr>
          <a:lstStyle/>
          <a:p>
            <a:r>
              <a:rPr lang="en-US" dirty="0" smtClean="0"/>
              <a:t>Benefits information included in the bottom of each Job Posting</a:t>
            </a:r>
            <a:endParaRPr lang="en-US" dirty="0"/>
          </a:p>
        </p:txBody>
      </p:sp>
    </p:spTree>
    <p:extLst>
      <p:ext uri="{BB962C8B-B14F-4D97-AF65-F5344CB8AC3E}">
        <p14:creationId xmlns:p14="http://schemas.microsoft.com/office/powerpoint/2010/main" val="536498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293"/>
          </a:xfrm>
        </p:spPr>
        <p:txBody>
          <a:bodyPr>
            <a:normAutofit fontScale="90000"/>
          </a:bodyPr>
          <a:lstStyle/>
          <a:p>
            <a:r>
              <a:rPr lang="en-US" dirty="0" smtClean="0"/>
              <a:t>New Look – Hiring Manager Dashboard</a:t>
            </a:r>
            <a:endParaRPr lang="en-US" dirty="0"/>
          </a:p>
        </p:txBody>
      </p:sp>
      <p:pic>
        <p:nvPicPr>
          <p:cNvPr id="4" name="Content Placeholder 3"/>
          <p:cNvPicPr>
            <a:picLocks noGrp="1"/>
          </p:cNvPicPr>
          <p:nvPr>
            <p:ph idx="1"/>
          </p:nvPr>
        </p:nvPicPr>
        <p:blipFill>
          <a:blip r:embed="rId3"/>
          <a:stretch>
            <a:fillRect/>
          </a:stretch>
        </p:blipFill>
        <p:spPr>
          <a:xfrm>
            <a:off x="838200" y="1246910"/>
            <a:ext cx="9245600" cy="4756726"/>
          </a:xfrm>
          <a:prstGeom prst="rect">
            <a:avLst/>
          </a:prstGeom>
        </p:spPr>
      </p:pic>
    </p:spTree>
    <p:extLst>
      <p:ext uri="{BB962C8B-B14F-4D97-AF65-F5344CB8AC3E}">
        <p14:creationId xmlns:p14="http://schemas.microsoft.com/office/powerpoint/2010/main" val="19023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8" y="138821"/>
            <a:ext cx="4015971" cy="766343"/>
          </a:xfrm>
        </p:spPr>
        <p:txBody>
          <a:bodyPr/>
          <a:lstStyle/>
          <a:p>
            <a:pPr algn="ctr"/>
            <a:r>
              <a:rPr lang="en-US" dirty="0" smtClean="0"/>
              <a:t>New Reports</a:t>
            </a:r>
            <a:endParaRPr lang="en-US" dirty="0"/>
          </a:p>
        </p:txBody>
      </p:sp>
      <p:pic>
        <p:nvPicPr>
          <p:cNvPr id="4" name="Content Placeholder 3"/>
          <p:cNvPicPr>
            <a:picLocks noGrp="1"/>
          </p:cNvPicPr>
          <p:nvPr>
            <p:ph idx="1"/>
          </p:nvPr>
        </p:nvPicPr>
        <p:blipFill>
          <a:blip r:embed="rId3"/>
          <a:stretch>
            <a:fillRect/>
          </a:stretch>
        </p:blipFill>
        <p:spPr>
          <a:xfrm>
            <a:off x="1897693" y="905164"/>
            <a:ext cx="7911325" cy="5233220"/>
          </a:xfrm>
          <a:prstGeom prst="rect">
            <a:avLst/>
          </a:prstGeom>
        </p:spPr>
      </p:pic>
      <p:sp>
        <p:nvSpPr>
          <p:cNvPr id="5" name="Oval 4"/>
          <p:cNvSpPr/>
          <p:nvPr/>
        </p:nvSpPr>
        <p:spPr>
          <a:xfrm>
            <a:off x="6825674" y="1963320"/>
            <a:ext cx="1847272" cy="16336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557492" y="1963320"/>
            <a:ext cx="1645053" cy="15372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8129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720437"/>
          </a:xfrm>
        </p:spPr>
        <p:txBody>
          <a:bodyPr>
            <a:normAutofit/>
          </a:bodyPr>
          <a:lstStyle/>
          <a:p>
            <a:r>
              <a:rPr lang="en-US" dirty="0" smtClean="0"/>
              <a:t>Application Sources Report</a:t>
            </a:r>
            <a:endParaRPr lang="en-US" dirty="0"/>
          </a:p>
        </p:txBody>
      </p:sp>
      <p:pic>
        <p:nvPicPr>
          <p:cNvPr id="4" name="Content Placeholder 3"/>
          <p:cNvPicPr>
            <a:picLocks noGrp="1"/>
          </p:cNvPicPr>
          <p:nvPr>
            <p:ph idx="1"/>
          </p:nvPr>
        </p:nvPicPr>
        <p:blipFill>
          <a:blip r:embed="rId3"/>
          <a:stretch>
            <a:fillRect/>
          </a:stretch>
        </p:blipFill>
        <p:spPr>
          <a:xfrm>
            <a:off x="1025236" y="785091"/>
            <a:ext cx="9531927" cy="5994400"/>
          </a:xfrm>
          <a:prstGeom prst="rect">
            <a:avLst/>
          </a:prstGeom>
        </p:spPr>
      </p:pic>
    </p:spTree>
    <p:extLst>
      <p:ext uri="{BB962C8B-B14F-4D97-AF65-F5344CB8AC3E}">
        <p14:creationId xmlns:p14="http://schemas.microsoft.com/office/powerpoint/2010/main" val="1883482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Event/Interview Booking Report</a:t>
            </a:r>
            <a:endParaRPr lang="en-US" dirty="0"/>
          </a:p>
        </p:txBody>
      </p:sp>
      <p:pic>
        <p:nvPicPr>
          <p:cNvPr id="4" name="Content Placeholder 3"/>
          <p:cNvPicPr>
            <a:picLocks noGrp="1" noChangeAspect="1"/>
          </p:cNvPicPr>
          <p:nvPr>
            <p:ph idx="1"/>
          </p:nvPr>
        </p:nvPicPr>
        <p:blipFill>
          <a:blip r:embed="rId2"/>
          <a:stretch>
            <a:fillRect/>
          </a:stretch>
        </p:blipFill>
        <p:spPr>
          <a:xfrm>
            <a:off x="1096963" y="2481944"/>
            <a:ext cx="10058400" cy="2056608"/>
          </a:xfrm>
          <a:prstGeom prst="rect">
            <a:avLst/>
          </a:prstGeom>
        </p:spPr>
      </p:pic>
    </p:spTree>
    <p:extLst>
      <p:ext uri="{BB962C8B-B14F-4D97-AF65-F5344CB8AC3E}">
        <p14:creationId xmlns:p14="http://schemas.microsoft.com/office/powerpoint/2010/main" val="3745930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1931" y="103477"/>
            <a:ext cx="6461270" cy="4099518"/>
          </a:xfrm>
          <a:prstGeom prst="rect">
            <a:avLst/>
          </a:prstGeom>
        </p:spPr>
      </p:pic>
      <p:pic>
        <p:nvPicPr>
          <p:cNvPr id="5" name="Picture 4"/>
          <p:cNvPicPr>
            <a:picLocks noChangeAspect="1"/>
          </p:cNvPicPr>
          <p:nvPr/>
        </p:nvPicPr>
        <p:blipFill>
          <a:blip r:embed="rId3"/>
          <a:stretch>
            <a:fillRect/>
          </a:stretch>
        </p:blipFill>
        <p:spPr>
          <a:xfrm>
            <a:off x="1187450" y="4378325"/>
            <a:ext cx="6362700" cy="1962150"/>
          </a:xfrm>
          <a:prstGeom prst="rect">
            <a:avLst/>
          </a:prstGeom>
        </p:spPr>
      </p:pic>
      <p:sp>
        <p:nvSpPr>
          <p:cNvPr id="6" name="TextBox 5"/>
          <p:cNvSpPr txBox="1"/>
          <p:nvPr/>
        </p:nvSpPr>
        <p:spPr>
          <a:xfrm>
            <a:off x="8183418" y="1985819"/>
            <a:ext cx="3685309" cy="3046988"/>
          </a:xfrm>
          <a:prstGeom prst="rect">
            <a:avLst/>
          </a:prstGeom>
          <a:noFill/>
        </p:spPr>
        <p:txBody>
          <a:bodyPr wrap="square" rtlCol="0">
            <a:spAutoFit/>
          </a:bodyPr>
          <a:lstStyle/>
          <a:p>
            <a:r>
              <a:rPr lang="en-US" sz="3200" dirty="0" smtClean="0"/>
              <a:t>Instructions for locating and using Reports is available on the HR website under PageUp Resources</a:t>
            </a:r>
            <a:endParaRPr lang="en-US" sz="3200" dirty="0"/>
          </a:p>
        </p:txBody>
      </p:sp>
    </p:spTree>
    <p:extLst>
      <p:ext uri="{BB962C8B-B14F-4D97-AF65-F5344CB8AC3E}">
        <p14:creationId xmlns:p14="http://schemas.microsoft.com/office/powerpoint/2010/main" val="181713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5386647" cy="849470"/>
          </a:xfrm>
        </p:spPr>
        <p:txBody>
          <a:bodyPr/>
          <a:lstStyle/>
          <a:p>
            <a:r>
              <a:rPr lang="en-US" dirty="0" smtClean="0"/>
              <a:t>Google Calendar Link </a:t>
            </a:r>
            <a:endParaRPr lang="en-US" dirty="0"/>
          </a:p>
        </p:txBody>
      </p:sp>
      <p:pic>
        <p:nvPicPr>
          <p:cNvPr id="4" name="Content Placeholder 3"/>
          <p:cNvPicPr>
            <a:picLocks noGrp="1"/>
          </p:cNvPicPr>
          <p:nvPr>
            <p:ph idx="1"/>
          </p:nvPr>
        </p:nvPicPr>
        <p:blipFill>
          <a:blip r:embed="rId3"/>
          <a:stretch>
            <a:fillRect/>
          </a:stretch>
        </p:blipFill>
        <p:spPr>
          <a:xfrm>
            <a:off x="1913869" y="1846263"/>
            <a:ext cx="8424588" cy="4022725"/>
          </a:xfrm>
          <a:prstGeom prst="rect">
            <a:avLst/>
          </a:prstGeom>
        </p:spPr>
      </p:pic>
    </p:spTree>
    <p:extLst>
      <p:ext uri="{BB962C8B-B14F-4D97-AF65-F5344CB8AC3E}">
        <p14:creationId xmlns:p14="http://schemas.microsoft.com/office/powerpoint/2010/main" val="2912933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41833"/>
          </a:xfrm>
        </p:spPr>
        <p:txBody>
          <a:bodyPr/>
          <a:lstStyle/>
          <a:p>
            <a:r>
              <a:rPr lang="en-US" dirty="0" smtClean="0"/>
              <a:t>Coming Soon</a:t>
            </a:r>
            <a:endParaRPr lang="en-US" dirty="0"/>
          </a:p>
        </p:txBody>
      </p:sp>
      <p:sp>
        <p:nvSpPr>
          <p:cNvPr id="3" name="Content Placeholder 2"/>
          <p:cNvSpPr>
            <a:spLocks noGrp="1"/>
          </p:cNvSpPr>
          <p:nvPr>
            <p:ph idx="1"/>
          </p:nvPr>
        </p:nvSpPr>
        <p:spPr>
          <a:xfrm>
            <a:off x="1097280" y="1845734"/>
            <a:ext cx="10058400" cy="3760739"/>
          </a:xfrm>
        </p:spPr>
        <p:txBody>
          <a:bodyPr/>
          <a:lstStyle/>
          <a:p>
            <a:r>
              <a:rPr lang="en-US" dirty="0" smtClean="0"/>
              <a:t>Additional features for Search Committees </a:t>
            </a:r>
            <a:br>
              <a:rPr lang="en-US" dirty="0" smtClean="0"/>
            </a:br>
            <a:endParaRPr lang="en-US" dirty="0" smtClean="0"/>
          </a:p>
          <a:p>
            <a:pPr lvl="1"/>
            <a:r>
              <a:rPr lang="en-US" dirty="0" smtClean="0"/>
              <a:t>Selection Criteria</a:t>
            </a:r>
            <a:br>
              <a:rPr lang="en-US" dirty="0" smtClean="0"/>
            </a:br>
            <a:endParaRPr lang="en-US" dirty="0" smtClean="0"/>
          </a:p>
          <a:p>
            <a:pPr lvl="1"/>
            <a:r>
              <a:rPr lang="en-US" dirty="0" smtClean="0"/>
              <a:t>Supplemental application questions</a:t>
            </a:r>
          </a:p>
          <a:p>
            <a:r>
              <a:rPr lang="en-US" dirty="0" smtClean="0"/>
              <a:t/>
            </a:r>
            <a:br>
              <a:rPr lang="en-US" dirty="0" smtClean="0"/>
            </a:br>
            <a:r>
              <a:rPr lang="en-US" dirty="0" smtClean="0"/>
              <a:t>Faculty Requisition Implementation Project</a:t>
            </a:r>
            <a:endParaRPr lang="en-US" dirty="0"/>
          </a:p>
        </p:txBody>
      </p:sp>
    </p:spTree>
    <p:extLst>
      <p:ext uri="{BB962C8B-B14F-4D97-AF65-F5344CB8AC3E}">
        <p14:creationId xmlns:p14="http://schemas.microsoft.com/office/powerpoint/2010/main" val="284149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031531"/>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712</TotalTime>
  <Words>348</Words>
  <Application>Microsoft Office PowerPoint</Application>
  <PresentationFormat>Widescreen</PresentationFormat>
  <Paragraphs>25</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Calibri Light</vt:lpstr>
      <vt:lpstr>Retrospect</vt:lpstr>
      <vt:lpstr>What is New?</vt:lpstr>
      <vt:lpstr>New Look – Hiring Manager Dashboard</vt:lpstr>
      <vt:lpstr>New Reports</vt:lpstr>
      <vt:lpstr>Application Sources Report</vt:lpstr>
      <vt:lpstr>Event/Interview Booking Report</vt:lpstr>
      <vt:lpstr>PowerPoint Presentation</vt:lpstr>
      <vt:lpstr>Google Calendar Link </vt:lpstr>
      <vt:lpstr>Coming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BAM – December 3, 2018</dc:title>
  <dc:creator>Rosemarie Mahoney</dc:creator>
  <cp:lastModifiedBy>Desiree Stonesifer</cp:lastModifiedBy>
  <cp:revision>18</cp:revision>
  <dcterms:created xsi:type="dcterms:W3CDTF">2018-11-27T15:38:39Z</dcterms:created>
  <dcterms:modified xsi:type="dcterms:W3CDTF">2018-12-05T19:49:34Z</dcterms:modified>
</cp:coreProperties>
</file>