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0" r:id="rId3"/>
    <p:sldMasterId id="2147483670" r:id="rId4"/>
  </p:sldMasterIdLst>
  <p:notesMasterIdLst>
    <p:notesMasterId r:id="rId54"/>
  </p:notesMasterIdLst>
  <p:sldIdLst>
    <p:sldId id="256" r:id="rId5"/>
    <p:sldId id="306" r:id="rId6"/>
    <p:sldId id="349" r:id="rId7"/>
    <p:sldId id="388" r:id="rId8"/>
    <p:sldId id="389" r:id="rId9"/>
    <p:sldId id="390" r:id="rId10"/>
    <p:sldId id="399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69" r:id="rId20"/>
    <p:sldId id="370" r:id="rId21"/>
    <p:sldId id="371" r:id="rId22"/>
    <p:sldId id="400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82" r:id="rId47"/>
    <p:sldId id="383" r:id="rId48"/>
    <p:sldId id="384" r:id="rId49"/>
    <p:sldId id="385" r:id="rId50"/>
    <p:sldId id="386" r:id="rId51"/>
    <p:sldId id="387" r:id="rId52"/>
    <p:sldId id="340" r:id="rId53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ne Simpson" initials="JS" lastIdx="3" clrIdx="0">
    <p:extLst>
      <p:ext uri="{19B8F6BF-5375-455C-9EA6-DF929625EA0E}">
        <p15:presenceInfo xmlns:p15="http://schemas.microsoft.com/office/powerpoint/2012/main" userId="Julianne Simp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1716" y="114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934310294546511"/>
          <c:y val="3.2844463144397019E-2"/>
          <c:w val="0.47397540585204628"/>
          <c:h val="0.96715553685560296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388888888888895E-2"/>
          <c:y val="0.19883175202564296"/>
          <c:w val="0.84104938271604934"/>
          <c:h val="0.7989153655637416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519-442D-B611-D6DDD183C9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519-442D-B611-D6DDD183C9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519-442D-B611-D6DDD183C9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519-442D-B611-D6DDD183C9F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519-442D-B611-D6DDD183C9F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519-442D-B611-D6DDD183C9F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519-442D-B611-D6DDD183C9F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53F6559C-F02E-41B3-A5ED-39BB9B83046E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125AC7A4-0038-428B-8AC5-EDC426EE5697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D3AACC14-966D-498D-991A-F54956AF14C4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519-442D-B611-D6DDD183C9F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DCF33EE-0A0F-43D8-99F1-FA6FC3800E10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ECFE7E21-C59F-411B-B648-603C2B6E4ECD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9693F519-C3A0-452E-94FF-3EA36ABD5CEA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519-442D-B611-D6DDD183C9F2}"/>
                </c:ext>
              </c:extLst>
            </c:dLbl>
            <c:dLbl>
              <c:idx val="2"/>
              <c:layout>
                <c:manualLayout>
                  <c:x val="-0.11761284469071004"/>
                  <c:y val="-0.23447807263142073"/>
                </c:manualLayout>
              </c:layout>
              <c:tx>
                <c:rich>
                  <a:bodyPr/>
                  <a:lstStyle/>
                  <a:p>
                    <a:fld id="{A920DB1D-DAA2-4D74-821B-000E6AE5EBA5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A45C00F5-D9B4-42DE-ADF2-8A3A2C3767BD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0A5F208E-30A0-446B-84CA-D2F59B2BB7A2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519-442D-B611-D6DDD183C9F2}"/>
                </c:ext>
              </c:extLst>
            </c:dLbl>
            <c:dLbl>
              <c:idx val="3"/>
              <c:layout>
                <c:manualLayout>
                  <c:x val="0.13374493697547066"/>
                  <c:y val="4.65194029782797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D5EDE5-278B-4D21-9F09-98591107A34A}" type="CATEGORYNAME">
                      <a:rPr lang="en-US" sz="100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000" baseline="0" dirty="0"/>
                      <a:t>
</a:t>
                    </a:r>
                    <a:fld id="{2AB6FEED-8281-4665-8405-C62205032BAC}" type="VALUE">
                      <a:rPr lang="en-US" sz="1000" baseline="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baseline="0" dirty="0"/>
                      <a:t>
</a:t>
                    </a:r>
                    <a:fld id="{5383C2A6-F04A-4541-A562-87846D19EACF}" type="PERCENTAGE">
                      <a:rPr lang="en-US" sz="1000" baseline="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726337448559668"/>
                      <c:h val="0.176162437345497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519-442D-B611-D6DDD183C9F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2CEFC48-8B14-49D5-A250-29C63316DAE5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B10C4867-30E7-4C65-99C4-997F85F45966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6B610694-49DF-4DD5-9F5A-C1BA6A7F431C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519-442D-B611-D6DDD183C9F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10C369A-25F6-4D53-A79C-E8ED0F4020D3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65B1F102-FE18-4E3B-9133-FF7DE0297C02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9323A0DF-5AD4-45EB-95A9-BDAC6960DDC5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519-442D-B611-D6DDD183C9F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A39A401-4A91-43E0-A25D-FDE28623F3AA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B36D0409-08B7-4CC7-9EA4-5F9E41CEB863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069ECB0D-146B-4A34-866D-AD802AA7796D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519-442D-B611-D6DDD183C9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8'!$E$2:$E$8</c:f>
              <c:strCache>
                <c:ptCount val="7"/>
                <c:pt idx="0">
                  <c:v>Food Services</c:v>
                </c:pt>
                <c:pt idx="1">
                  <c:v>Parking Services</c:v>
                </c:pt>
                <c:pt idx="2">
                  <c:v>Student Affairs &amp; Res Life</c:v>
                </c:pt>
                <c:pt idx="3">
                  <c:v>Athletics and Recreation</c:v>
                </c:pt>
                <c:pt idx="4">
                  <c:v>Bookstore</c:v>
                </c:pt>
                <c:pt idx="5">
                  <c:v>Auxiliary Facilities</c:v>
                </c:pt>
                <c:pt idx="6">
                  <c:v>Other</c:v>
                </c:pt>
              </c:strCache>
            </c:strRef>
          </c:cat>
          <c:val>
            <c:numRef>
              <c:f>'Slide 8'!$F$2:$F$8</c:f>
              <c:numCache>
                <c:formatCode>_("$"* #,##0_);_("$"* \(#,##0\);_("$"* "-"??_);_(@_)</c:formatCode>
                <c:ptCount val="7"/>
                <c:pt idx="0">
                  <c:v>10981842</c:v>
                </c:pt>
                <c:pt idx="1">
                  <c:v>3512798</c:v>
                </c:pt>
                <c:pt idx="2">
                  <c:v>30881994</c:v>
                </c:pt>
                <c:pt idx="3">
                  <c:v>10725247</c:v>
                </c:pt>
                <c:pt idx="4">
                  <c:v>2306424</c:v>
                </c:pt>
                <c:pt idx="5">
                  <c:v>4632856</c:v>
                </c:pt>
                <c:pt idx="6">
                  <c:v>1527843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519-442D-B611-D6DDD183C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DD0-4233-A80E-33DD99B2D8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DD0-4233-A80E-33DD99B2D8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DD0-4233-A80E-33DD99B2D8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DD0-4233-A80E-33DD99B2D813}"/>
              </c:ext>
            </c:extLst>
          </c:dPt>
          <c:dLbls>
            <c:dLbl>
              <c:idx val="0"/>
              <c:layout>
                <c:manualLayout>
                  <c:x val="-0.21161335373367743"/>
                  <c:y val="7.9678446058984359E-2"/>
                </c:manualLayout>
              </c:layout>
              <c:tx>
                <c:rich>
                  <a:bodyPr/>
                  <a:lstStyle/>
                  <a:p>
                    <a:fld id="{201EEC73-00F9-4CB0-A263-A874F51D9319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582640C8-2509-4583-BA4A-D4CF03BA53CE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EB09DDA5-F1CB-49EC-838D-535D64702CC5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76049269825509"/>
                      <c:h val="0.206489940222418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D0-4233-A80E-33DD99B2D813}"/>
                </c:ext>
              </c:extLst>
            </c:dLbl>
            <c:dLbl>
              <c:idx val="1"/>
              <c:layout>
                <c:manualLayout>
                  <c:x val="-0.22873354180685393"/>
                  <c:y val="-0.3079999494933704"/>
                </c:manualLayout>
              </c:layout>
              <c:tx>
                <c:rich>
                  <a:bodyPr/>
                  <a:lstStyle/>
                  <a:p>
                    <a:fld id="{6E938353-6CFE-42A0-A1F9-5F4D5A76BE09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48B3DBC1-5EF5-4A4C-9C48-7165C9523E3F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77F700D7-D1CB-4B97-9BBF-A4E06A852805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98075630709794"/>
                      <c:h val="0.20044818621072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D0-4233-A80E-33DD99B2D813}"/>
                </c:ext>
              </c:extLst>
            </c:dLbl>
            <c:dLbl>
              <c:idx val="2"/>
              <c:layout>
                <c:manualLayout>
                  <c:x val="0.19826105221769114"/>
                  <c:y val="-0.23789073491956217"/>
                </c:manualLayout>
              </c:layout>
              <c:tx>
                <c:rich>
                  <a:bodyPr/>
                  <a:lstStyle/>
                  <a:p>
                    <a:fld id="{AC177BF0-2730-46B9-9A90-B0845E00448A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5D6044CB-39C5-4119-AB44-E2B3D276BE7A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D6A273F6-CF0E-4B3D-93FB-CF473227C50D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5806045413838"/>
                      <c:h val="0.197851904941712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DD0-4233-A80E-33DD99B2D813}"/>
                </c:ext>
              </c:extLst>
            </c:dLbl>
            <c:dLbl>
              <c:idx val="3"/>
              <c:layout>
                <c:manualLayout>
                  <c:x val="0.2128378517665169"/>
                  <c:y val="0.12913553093290556"/>
                </c:manualLayout>
              </c:layout>
              <c:tx>
                <c:rich>
                  <a:bodyPr/>
                  <a:lstStyle/>
                  <a:p>
                    <a:fld id="{D7B7205B-3C03-499B-92EC-B7F84E225FDA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7D250EEC-476E-4ECB-ADA1-0A9F86ABB172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1BF120AD-1CB2-468A-8A57-91EF20779935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21531245314282"/>
                      <c:h val="0.15125262454093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DD0-4233-A80E-33DD99B2D8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9'!$A$1:$A$4</c:f>
              <c:strCache>
                <c:ptCount val="4"/>
                <c:pt idx="0">
                  <c:v>Salaries &amp; Fringes</c:v>
                </c:pt>
                <c:pt idx="1">
                  <c:v>Other Operating</c:v>
                </c:pt>
                <c:pt idx="2">
                  <c:v>Contractual Services</c:v>
                </c:pt>
                <c:pt idx="3">
                  <c:v>Fixed Charges</c:v>
                </c:pt>
              </c:strCache>
            </c:strRef>
          </c:cat>
          <c:val>
            <c:numRef>
              <c:f>'Slide 9'!$B$1:$B$4</c:f>
              <c:numCache>
                <c:formatCode>_("$"* #,##0_);_("$"* \(#,##0\);_("$"* "-"??_);_(@_)</c:formatCode>
                <c:ptCount val="4"/>
                <c:pt idx="0">
                  <c:v>20676578</c:v>
                </c:pt>
                <c:pt idx="1">
                  <c:v>12610770</c:v>
                </c:pt>
                <c:pt idx="2">
                  <c:v>17442716</c:v>
                </c:pt>
                <c:pt idx="3">
                  <c:v>13838940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D0-4233-A80E-33DD99B2D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074832097865473"/>
          <c:y val="7.3864847647109211E-2"/>
          <c:w val="0.79764444001461843"/>
          <c:h val="0.7813831462556541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865-459B-96A4-54400359FC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865-459B-96A4-54400359FC6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865-459B-96A4-54400359FC6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865-459B-96A4-54400359FC6A}"/>
              </c:ext>
            </c:extLst>
          </c:dPt>
          <c:dLbls>
            <c:dLbl>
              <c:idx val="0"/>
              <c:layout>
                <c:manualLayout>
                  <c:x val="-0.1213293228315146"/>
                  <c:y val="3.38242475647055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7DF1F6-EA38-43D7-84A6-745035D2E8E1}" type="CATEGORYNAME">
                      <a:rPr lang="en-US" sz="1000"/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000" baseline="0" dirty="0"/>
                      <a:t>, </a:t>
                    </a:r>
                    <a:fld id="{EB5964D8-E348-4FCA-A7B4-EE97A5257E93}" type="VALUE">
                      <a:rPr lang="en-US" sz="1000" baseline="0"/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000" baseline="0" dirty="0"/>
                      <a:t>, </a:t>
                    </a:r>
                    <a:fld id="{645D9AA5-031B-466D-AD6D-7492BC793962}" type="PERCENTAGE">
                      <a:rPr lang="en-US" sz="1000" baseline="0"/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28226750082958"/>
                      <c:h val="0.216859664696814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65-459B-96A4-54400359FC6A}"/>
                </c:ext>
              </c:extLst>
            </c:dLbl>
            <c:dLbl>
              <c:idx val="1"/>
              <c:layout>
                <c:manualLayout>
                  <c:x val="0.10236737602753428"/>
                  <c:y val="-1.9166019166019167E-2"/>
                </c:manualLayout>
              </c:layout>
              <c:tx>
                <c:rich>
                  <a:bodyPr/>
                  <a:lstStyle/>
                  <a:p>
                    <a:fld id="{5A1F7341-3CDB-4B43-A52B-2F6228C81A18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67A7F556-C69F-4F1F-AC6A-E821519796A4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8A7C8949-00DF-4FDD-AFB4-F9787C2B0C00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3324972896869"/>
                      <c:h val="0.166348353371254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65-459B-96A4-54400359FC6A}"/>
                </c:ext>
              </c:extLst>
            </c:dLbl>
            <c:dLbl>
              <c:idx val="2"/>
              <c:layout>
                <c:manualLayout>
                  <c:x val="2.5591802025581055E-2"/>
                  <c:y val="-0.15327948457496351"/>
                </c:manualLayout>
              </c:layout>
              <c:tx>
                <c:rich>
                  <a:bodyPr/>
                  <a:lstStyle/>
                  <a:p>
                    <a:fld id="{36FA7CDE-396A-47E9-AC15-5DFEC9F29537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8EA3960D-8F38-40D2-A510-AB8B1D8102D2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66F8F222-867F-4908-8F79-8D13BC1A8687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039225985687397"/>
                      <c:h val="0.320142255189374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865-459B-96A4-54400359FC6A}"/>
                </c:ext>
              </c:extLst>
            </c:dLbl>
            <c:dLbl>
              <c:idx val="3"/>
              <c:layout>
                <c:manualLayout>
                  <c:x val="5.9714204726355795E-2"/>
                  <c:y val="-4.9890995819749012E-2"/>
                </c:manualLayout>
              </c:layout>
              <c:tx>
                <c:rich>
                  <a:bodyPr/>
                  <a:lstStyle/>
                  <a:p>
                    <a:fld id="{F1D24B68-1336-4040-AFC1-E91C446F298D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AC3F10CB-9716-4680-976B-B97686E7A433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2660FF9C-3F83-4976-B973-9FBD4D826696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242060831914923"/>
                      <c:h val="0.22628351763211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865-459B-96A4-54400359F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'Slide 10'!$D$1:$D$4</c:f>
              <c:strCache>
                <c:ptCount val="4"/>
                <c:pt idx="0">
                  <c:v>Tuition and Fees</c:v>
                </c:pt>
                <c:pt idx="1">
                  <c:v>Gifts</c:v>
                </c:pt>
                <c:pt idx="2">
                  <c:v>Indirect Cost Recovery</c:v>
                </c:pt>
                <c:pt idx="3">
                  <c:v>Other Sources</c:v>
                </c:pt>
              </c:strCache>
            </c:strRef>
          </c:cat>
          <c:val>
            <c:numRef>
              <c:f>'Slide 10'!$E$1:$E$4</c:f>
              <c:numCache>
                <c:formatCode>_("$"* #,##0_);_("$"* \(#,##0\);_("$"* "-"??_);_(@_)</c:formatCode>
                <c:ptCount val="4"/>
                <c:pt idx="0">
                  <c:v>22142103</c:v>
                </c:pt>
                <c:pt idx="1">
                  <c:v>4282914</c:v>
                </c:pt>
                <c:pt idx="2">
                  <c:v>7010000</c:v>
                </c:pt>
                <c:pt idx="3">
                  <c:v>14024020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65-459B-96A4-54400359F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187406075853856E-2"/>
          <c:y val="0.11735008061677617"/>
          <c:w val="0.81388888888888888"/>
          <c:h val="0.7731481481481481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96B-47EE-9C82-9A54C174D6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96B-47EE-9C82-9A54C174D6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96B-47EE-9C82-9A54C174D6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96B-47EE-9C82-9A54C174D6F6}"/>
              </c:ext>
            </c:extLst>
          </c:dPt>
          <c:dLbls>
            <c:dLbl>
              <c:idx val="0"/>
              <c:layout>
                <c:manualLayout>
                  <c:x val="-0.17054462404777737"/>
                  <c:y val="2.4997149679083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D85AC1-5134-4E6C-B58B-A15DF7DB9EC5}" type="CATEGORYNAME">
                      <a:rPr lang="en-US" sz="1000" dirty="0"/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000" baseline="0" dirty="0"/>
                      <a:t>, </a:t>
                    </a:r>
                    <a:fld id="{0AEA65D5-16E9-4FB4-A987-18EAEE2BE013}" type="VALUE">
                      <a:rPr lang="en-US" sz="1000" baseline="0" dirty="0"/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000" baseline="0" dirty="0"/>
                      <a:t>, </a:t>
                    </a:r>
                    <a:fld id="{F70F20A6-BDE6-445A-842A-7D3A907718A1}" type="PERCENTAGE">
                      <a:rPr lang="en-US" sz="1000" baseline="0" dirty="0"/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158517004427827"/>
                      <c:h val="0.267936097452636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96B-47EE-9C82-9A54C174D6F6}"/>
                </c:ext>
              </c:extLst>
            </c:dLbl>
            <c:dLbl>
              <c:idx val="1"/>
              <c:layout>
                <c:manualLayout>
                  <c:x val="0.18996899988140939"/>
                  <c:y val="-7.1143021524700908E-2"/>
                </c:manualLayout>
              </c:layout>
              <c:tx>
                <c:rich>
                  <a:bodyPr/>
                  <a:lstStyle/>
                  <a:p>
                    <a:fld id="{2F690484-DE27-4081-9E64-E14925583D55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0B1E293E-99A7-488F-8C73-2821792F4B07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0D8F6588-5BBC-496F-9E5F-E7D4122F3413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53728875214695637"/>
                      <c:h val="0.276899285805138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96B-47EE-9C82-9A54C174D6F6}"/>
                </c:ext>
              </c:extLst>
            </c:dLbl>
            <c:dLbl>
              <c:idx val="2"/>
              <c:layout>
                <c:manualLayout>
                  <c:x val="4.6536821052098588E-2"/>
                  <c:y val="-0.127994402167430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1652D4-A0EB-4A1A-B80B-38732EE37777}" type="CATEGORYNAME">
                      <a:rPr lang="en-US" sz="1000"/>
                      <a:pPr>
                        <a:defRPr sz="11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000" baseline="0" dirty="0"/>
                      <a:t>, </a:t>
                    </a:r>
                    <a:fld id="{6BDCC295-12FC-4055-91F6-F26675ADBB73}" type="VALUE">
                      <a:rPr lang="en-US" sz="1000" baseline="0"/>
                      <a:pPr>
                        <a:defRPr sz="11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baseline="0" dirty="0" smtClean="0"/>
                      <a:t>,</a:t>
                    </a:r>
                  </a:p>
                  <a:p>
                    <a:pPr>
                      <a:defRPr sz="1100" b="1">
                        <a:solidFill>
                          <a:schemeClr val="tx1"/>
                        </a:solidFill>
                      </a:defRPr>
                    </a:pPr>
                    <a:r>
                      <a:rPr lang="en-US" sz="1000" baseline="0" dirty="0" smtClean="0"/>
                      <a:t> </a:t>
                    </a:r>
                    <a:fld id="{14D68706-5926-43FA-B440-3D4C83A27899}" type="PERCENTAGE">
                      <a:rPr lang="en-US" sz="1000" baseline="0"/>
                      <a:pPr>
                        <a:defRPr sz="11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000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8287111865590201"/>
                      <c:h val="0.266785095029369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96B-47EE-9C82-9A54C174D6F6}"/>
                </c:ext>
              </c:extLst>
            </c:dLbl>
            <c:dLbl>
              <c:idx val="3"/>
              <c:layout>
                <c:manualLayout>
                  <c:x val="0.1679573408816441"/>
                  <c:y val="-0.11387432222828646"/>
                </c:manualLayout>
              </c:layout>
              <c:tx>
                <c:rich>
                  <a:bodyPr/>
                  <a:lstStyle/>
                  <a:p>
                    <a:fld id="{FDFABBAE-8600-4990-9D7D-4EB0AFF57EF8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96CF4F47-7DDB-4424-A582-FAB865F271E1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E544037E-8EAF-49E6-9C5D-1AF1EAE002D9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581579013992361"/>
                      <c:h val="0.370088633447412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96B-47EE-9C82-9A54C174D6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'Slide 10'!$D$26:$D$29</c:f>
              <c:strCache>
                <c:ptCount val="4"/>
                <c:pt idx="0">
                  <c:v>Salaries &amp; Fringes</c:v>
                </c:pt>
                <c:pt idx="1">
                  <c:v>Scholarships &amp; Fellowships</c:v>
                </c:pt>
                <c:pt idx="2">
                  <c:v>Contractual Services</c:v>
                </c:pt>
                <c:pt idx="3">
                  <c:v>Other Operating</c:v>
                </c:pt>
              </c:strCache>
            </c:strRef>
          </c:cat>
          <c:val>
            <c:numRef>
              <c:f>'Slide 10'!$E$26:$E$29</c:f>
              <c:numCache>
                <c:formatCode>_("$"* #,##0_);_("$"* \(#,##0\);_("$"* "-"??_);_(@_)</c:formatCode>
                <c:ptCount val="4"/>
                <c:pt idx="0">
                  <c:v>22667040</c:v>
                </c:pt>
                <c:pt idx="1">
                  <c:v>4878578</c:v>
                </c:pt>
                <c:pt idx="2">
                  <c:v>10136653</c:v>
                </c:pt>
                <c:pt idx="3">
                  <c:v>9776766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6B-47EE-9C82-9A54C174D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5545873355586386E-4"/>
          <c:w val="1"/>
          <c:h val="0.989007744283932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93-4F17-8C9D-55CC016477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93-4F17-8C9D-55CC016477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693-4F17-8C9D-55CC016477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693-4F17-8C9D-55CC0164771C}"/>
              </c:ext>
            </c:extLst>
          </c:dPt>
          <c:dLbls>
            <c:dLbl>
              <c:idx val="0"/>
              <c:layout>
                <c:manualLayout>
                  <c:x val="-0.23002485464291217"/>
                  <c:y val="-0.16980095002249013"/>
                </c:manualLayout>
              </c:layout>
              <c:tx>
                <c:rich>
                  <a:bodyPr/>
                  <a:lstStyle/>
                  <a:p>
                    <a:fld id="{C1BAA20F-9969-42F0-A6D6-F9BB0DCA30E9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43C8DB6F-9E1F-47BE-9945-CD9A1AF2223E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839AC227-8769-4DFA-AC19-F009C39B9971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693-4F17-8C9D-55CC0164771C}"/>
                </c:ext>
              </c:extLst>
            </c:dLbl>
            <c:dLbl>
              <c:idx val="1"/>
              <c:layout>
                <c:manualLayout>
                  <c:x val="0.1260629237433171"/>
                  <c:y val="-0.29770712337689281"/>
                </c:manualLayout>
              </c:layout>
              <c:tx>
                <c:rich>
                  <a:bodyPr/>
                  <a:lstStyle/>
                  <a:p>
                    <a:fld id="{F13FA57F-F479-411B-B940-F519B9DA1C47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1EE23CB4-E30D-4990-868A-AC1755791A24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21FC1488-B602-4E59-B9E6-788627B68E27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693-4F17-8C9D-55CC0164771C}"/>
                </c:ext>
              </c:extLst>
            </c:dLbl>
            <c:dLbl>
              <c:idx val="2"/>
              <c:layout>
                <c:manualLayout>
                  <c:x val="6.5806930022892632E-2"/>
                  <c:y val="-0.19948755402421317"/>
                </c:manualLayout>
              </c:layout>
              <c:tx>
                <c:rich>
                  <a:bodyPr/>
                  <a:lstStyle/>
                  <a:p>
                    <a:fld id="{90BC4C29-DF91-409C-AAAE-4A842FB203B7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BD2888A8-8B12-48E3-84CC-9C6C8A57D168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DC61FC3C-FC80-4954-A21D-B4102F274FCD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693-4F17-8C9D-55CC0164771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AE7F0E8-3E8F-455D-934D-77CA67CEBCE5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, </a:t>
                    </a:r>
                    <a:fld id="{83891BA1-CD3C-4B27-BB9A-5192A8A5CD9C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, </a:t>
                    </a:r>
                    <a:fld id="{602D0E1E-AFC4-4426-9A92-E765F148A027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693-4F17-8C9D-55CC016477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1'!$A$6:$A$9</c:f>
              <c:strCache>
                <c:ptCount val="4"/>
                <c:pt idx="0">
                  <c:v>State Supported</c:v>
                </c:pt>
                <c:pt idx="1">
                  <c:v>Auxiliary</c:v>
                </c:pt>
                <c:pt idx="2">
                  <c:v>Self Supported</c:v>
                </c:pt>
                <c:pt idx="3">
                  <c:v>Restricted</c:v>
                </c:pt>
              </c:strCache>
            </c:strRef>
          </c:cat>
          <c:val>
            <c:numRef>
              <c:f>'Slide 1'!$B$6:$B$9</c:f>
              <c:numCache>
                <c:formatCode>"$"#,##0_);\("$"#,##0\)</c:formatCode>
                <c:ptCount val="4"/>
                <c:pt idx="0">
                  <c:v>292364521</c:v>
                </c:pt>
                <c:pt idx="1">
                  <c:v>64569004</c:v>
                </c:pt>
                <c:pt idx="2">
                  <c:v>47459037</c:v>
                </c:pt>
                <c:pt idx="3">
                  <c:v>118937250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93-4F17-8C9D-55CC01647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475308641975315E-2"/>
          <c:y val="0.12942141792505382"/>
          <c:w val="0.84104938271604934"/>
          <c:h val="0.8048920271199370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A8-47F2-A149-BBEDD095F4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A8-47F2-A149-BBEDD095F4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A8-47F2-A149-BBEDD095F4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A8-47F2-A149-BBEDD095F46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A8-47F2-A149-BBEDD095F465}"/>
              </c:ext>
            </c:extLst>
          </c:dPt>
          <c:dLbls>
            <c:dLbl>
              <c:idx val="0"/>
              <c:layout>
                <c:manualLayout>
                  <c:x val="-0.18930041152263383"/>
                  <c:y val="0.11442846884196885"/>
                </c:manualLayout>
              </c:layout>
              <c:tx>
                <c:rich>
                  <a:bodyPr/>
                  <a:lstStyle/>
                  <a:p>
                    <a:fld id="{6CCF85AC-1268-4D20-AD9D-38B6D9D6303D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B7C06A37-EB5F-4EA8-AFDF-1AAE3BD8E951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F6DA61D8-F785-4773-B1D4-DEA071FDC566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AA8-47F2-A149-BBEDD095F465}"/>
                </c:ext>
              </c:extLst>
            </c:dLbl>
            <c:dLbl>
              <c:idx val="1"/>
              <c:layout>
                <c:manualLayout>
                  <c:x val="-0.1728395061728395"/>
                  <c:y val="-0.32421399505224513"/>
                </c:manualLayout>
              </c:layout>
              <c:tx>
                <c:rich>
                  <a:bodyPr/>
                  <a:lstStyle/>
                  <a:p>
                    <a:fld id="{BF9AE14A-5EF8-47F4-ACC4-983FE842E54D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857AAD2B-009D-428A-9DE7-84F232C9E5BE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E6461723-6E9E-4FA0-BA1A-B67019B4A8A7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AA8-47F2-A149-BBEDD095F465}"/>
                </c:ext>
              </c:extLst>
            </c:dLbl>
            <c:dLbl>
              <c:idx val="2"/>
              <c:layout>
                <c:manualLayout>
                  <c:x val="0.19547325102880658"/>
                  <c:y val="-0.16401413867348871"/>
                </c:manualLayout>
              </c:layout>
              <c:tx>
                <c:rich>
                  <a:bodyPr/>
                  <a:lstStyle/>
                  <a:p>
                    <a:fld id="{9F40CE13-C261-4DFB-AC88-08853EC6E8A8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884759FC-91E1-41FF-803F-A99A49511EFC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154D0F69-3C79-4DBB-B9D0-8AF226342519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AA8-47F2-A149-BBEDD095F465}"/>
                </c:ext>
              </c:extLst>
            </c:dLbl>
            <c:dLbl>
              <c:idx val="3"/>
              <c:layout>
                <c:manualLayout>
                  <c:x val="-1.0288065843621399E-2"/>
                  <c:y val="-1.71642703262953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A1919A-C7EF-4A16-8E1B-B545099EF53E}" type="CATEGORYNAME">
                      <a:rPr lang="en-US" sz="100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000" baseline="0" dirty="0"/>
                      <a:t>
</a:t>
                    </a:r>
                    <a:fld id="{A475E0D7-BD2E-41EE-A0D2-5F91648059B2}" type="VALUE">
                      <a:rPr lang="en-US" sz="1000" baseline="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baseline="0" dirty="0"/>
                      <a:t>
</a:t>
                    </a:r>
                    <a:fld id="{8B30D98F-6343-4014-93B5-7F6BBD9D838E}" type="PERCENTAGE">
                      <a:rPr lang="en-US" sz="1000" baseline="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150205761316872"/>
                      <c:h val="0.170174354748075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AA8-47F2-A149-BBEDD095F465}"/>
                </c:ext>
              </c:extLst>
            </c:dLbl>
            <c:dLbl>
              <c:idx val="4"/>
              <c:layout>
                <c:manualLayout>
                  <c:x val="6.1728395061728392E-2"/>
                  <c:y val="0"/>
                </c:manualLayout>
              </c:layout>
              <c:tx>
                <c:rich>
                  <a:bodyPr/>
                  <a:lstStyle/>
                  <a:p>
                    <a:fld id="{7E1EED87-7620-4E22-8385-DC1077D998A8}" type="CATEGORYNAME">
                      <a:rPr lang="en-US" sz="1000" dirty="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F5DC95DA-57D8-4C81-B3E3-68A6F92989EB}" type="VALUE">
                      <a:rPr lang="en-US" sz="1000" baseline="0" dirty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81B47926-EC43-4027-8529-AD2E107D5924}" type="PERCENTAGE">
                      <a:rPr lang="en-US" sz="1000" baseline="0" dirty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AA8-47F2-A149-BBEDD095F4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2'!$D$2:$D$6</c:f>
              <c:strCache>
                <c:ptCount val="5"/>
                <c:pt idx="0">
                  <c:v>Tuition and Fees</c:v>
                </c:pt>
                <c:pt idx="1">
                  <c:v>State Appropriation</c:v>
                </c:pt>
                <c:pt idx="2">
                  <c:v>Contracts and Grants</c:v>
                </c:pt>
                <c:pt idx="3">
                  <c:v>Auxiliary</c:v>
                </c:pt>
                <c:pt idx="4">
                  <c:v>Other Sources</c:v>
                </c:pt>
              </c:strCache>
            </c:strRef>
          </c:cat>
          <c:val>
            <c:numRef>
              <c:f>'Slide 2'!$E$2:$E$6</c:f>
              <c:numCache>
                <c:formatCode>_("$"* #,##0_);_("$"* \(#,##0\);_("$"* "-"??_);_(@_)</c:formatCode>
                <c:ptCount val="5"/>
                <c:pt idx="0">
                  <c:v>142693402</c:v>
                </c:pt>
                <c:pt idx="1">
                  <c:v>153369986</c:v>
                </c:pt>
                <c:pt idx="2">
                  <c:v>133043605</c:v>
                </c:pt>
                <c:pt idx="3">
                  <c:v>71593901</c:v>
                </c:pt>
                <c:pt idx="4">
                  <c:v>22628918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AA8-47F2-A149-BBEDD095F46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981182795698936E-2"/>
          <c:y val="9.4476717836330937E-2"/>
          <c:w val="0.83803763440860213"/>
          <c:h val="0.8046511955814548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EB0-4584-9AFC-88FEB11175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EB0-4584-9AFC-88FEB11175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EB0-4584-9AFC-88FEB11175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EB0-4584-9AFC-88FEB111756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EB0-4584-9AFC-88FEB1117566}"/>
              </c:ext>
            </c:extLst>
          </c:dPt>
          <c:dLbls>
            <c:dLbl>
              <c:idx val="0"/>
              <c:layout>
                <c:manualLayout>
                  <c:x val="-0.31667506720430105"/>
                  <c:y val="-0.10853847191979905"/>
                </c:manualLayout>
              </c:layout>
              <c:tx>
                <c:rich>
                  <a:bodyPr/>
                  <a:lstStyle/>
                  <a:p>
                    <a:fld id="{377B1D6A-99E9-418E-8EA3-6A73025E7839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5DCCE89F-2691-4099-976A-C5342E791452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DA72A145-7D5A-4633-BD29-DCE57C246225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EB0-4584-9AFC-88FEB1117566}"/>
                </c:ext>
              </c:extLst>
            </c:dLbl>
            <c:dLbl>
              <c:idx val="1"/>
              <c:layout>
                <c:manualLayout>
                  <c:x val="0.18537098185307482"/>
                  <c:y val="-0.28250964218252173"/>
                </c:manualLayout>
              </c:layout>
              <c:tx>
                <c:rich>
                  <a:bodyPr/>
                  <a:lstStyle/>
                  <a:p>
                    <a:fld id="{A7559655-4AD1-4A54-A5DB-A40D3F028CBD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CF12CAF0-5E7A-421B-A405-618877779027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0E6E87BE-9029-4B4C-93FA-4BB91CC989B9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B0-4584-9AFC-88FEB1117566}"/>
                </c:ext>
              </c:extLst>
            </c:dLbl>
            <c:dLbl>
              <c:idx val="2"/>
              <c:layout>
                <c:manualLayout>
                  <c:x val="0.11066308243727599"/>
                  <c:y val="-0.13714530419128315"/>
                </c:manualLayout>
              </c:layout>
              <c:tx>
                <c:rich>
                  <a:bodyPr/>
                  <a:lstStyle/>
                  <a:p>
                    <a:fld id="{50243112-48E1-4351-81A7-6DF3041BCAFD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3264E0E6-C644-41ED-8D6B-B673D83CA9B7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75E19517-1A11-4B1A-8BB4-1EFD9CE7EC0D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B0-4584-9AFC-88FEB1117566}"/>
                </c:ext>
              </c:extLst>
            </c:dLbl>
            <c:dLbl>
              <c:idx val="3"/>
              <c:layout>
                <c:manualLayout>
                  <c:x val="0.22389968391047893"/>
                  <c:y val="0.111713779278211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314A69-12D2-417F-A1A4-B925902A0C8B}" type="CATEGORYNAME">
                      <a:rPr lang="en-US" sz="100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000" baseline="0" dirty="0"/>
                      <a:t>
</a:t>
                    </a:r>
                    <a:fld id="{AFCF6B95-8DB8-4924-A58C-BD2CC4EEE6E7}" type="VALUE">
                      <a:rPr lang="en-US" sz="1000" baseline="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r>
                      <a:rPr lang="en-US" sz="1000" baseline="0" dirty="0"/>
                      <a:t>
</a:t>
                    </a:r>
                    <a:fld id="{56790E25-40AF-485F-990B-D0922FC4CBB3}" type="PERCENTAGE">
                      <a:rPr lang="en-US" sz="1000" baseline="0"/>
                      <a:pPr>
                        <a:defRPr sz="1200" b="1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0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312043151864081"/>
                      <c:h val="0.207052686576058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EB0-4584-9AFC-88FEB1117566}"/>
                </c:ext>
              </c:extLst>
            </c:dLbl>
            <c:dLbl>
              <c:idx val="4"/>
              <c:layout>
                <c:manualLayout>
                  <c:x val="-9.6380669150227236E-2"/>
                  <c:y val="8.8002671955142193E-4"/>
                </c:manualLayout>
              </c:layout>
              <c:tx>
                <c:rich>
                  <a:bodyPr/>
                  <a:lstStyle/>
                  <a:p>
                    <a:fld id="{99C8F87D-5886-4C50-BA5A-3619CD23A66D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D63A5401-5763-4893-9B47-6CCBB6DDC569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62119027-24E9-467C-9FFC-3DBA6E5B74C8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EB0-4584-9AFC-88FEB1117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3'!$A$1:$A$5</c:f>
              <c:strCache>
                <c:ptCount val="5"/>
                <c:pt idx="0">
                  <c:v>Salaries &amp; Fringes</c:v>
                </c:pt>
                <c:pt idx="1">
                  <c:v>Contractual Services</c:v>
                </c:pt>
                <c:pt idx="2">
                  <c:v>Supplies &amp; Other Expenses</c:v>
                </c:pt>
                <c:pt idx="3">
                  <c:v>Scholarships &amp; Fellowships</c:v>
                </c:pt>
                <c:pt idx="4">
                  <c:v>Fixed Charges</c:v>
                </c:pt>
              </c:strCache>
            </c:strRef>
          </c:cat>
          <c:val>
            <c:numRef>
              <c:f>'Slide 3'!$B$1:$B$5</c:f>
              <c:numCache>
                <c:formatCode>_("$"* #,##0_);_("$"* \(#,##0\);_("$"* "-"??_);_(@_)</c:formatCode>
                <c:ptCount val="5"/>
                <c:pt idx="0">
                  <c:v>288348009</c:v>
                </c:pt>
                <c:pt idx="1">
                  <c:v>61304777</c:v>
                </c:pt>
                <c:pt idx="2">
                  <c:v>70163407</c:v>
                </c:pt>
                <c:pt idx="3">
                  <c:v>78911484</c:v>
                </c:pt>
                <c:pt idx="4">
                  <c:v>24602135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EB0-4584-9AFC-88FEB1117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636891492067321E-2"/>
          <c:y val="0.19619393007905847"/>
          <c:w val="0.83069883078952622"/>
          <c:h val="0.8014685292600507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5DD-4CA9-A29D-D62EDFDCBE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5DD-4CA9-A29D-D62EDFDCBE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5DD-4CA9-A29D-D62EDFDCBEF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08E1426-98E3-4C5E-AC2B-77E041BA8FB8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7729E469-0820-424E-B7C3-BF00995E9930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A75BBF9C-DB17-47B6-AC9C-B64785B18842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DD-4CA9-A29D-D62EDFDCBEFF}"/>
                </c:ext>
              </c:extLst>
            </c:dLbl>
            <c:dLbl>
              <c:idx val="1"/>
              <c:layout>
                <c:manualLayout>
                  <c:x val="0.27015706806282724"/>
                  <c:y val="-0.26815660101270622"/>
                </c:manualLayout>
              </c:layout>
              <c:tx>
                <c:rich>
                  <a:bodyPr/>
                  <a:lstStyle/>
                  <a:p>
                    <a:fld id="{E97556CA-8847-400C-A946-F7779AC387CE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8B18BD31-2AE3-4AC2-90FD-BCDF8BBB837F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4E0BF158-78F2-4BC9-9494-6940D16C7009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DD-4CA9-A29D-D62EDFDCBE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0F1C494-2892-4B10-B115-84DA7F5427F3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71209DC6-A96B-40D0-A27A-B26B5C6025F1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89F85DFF-31C8-4B8E-8B4C-EFA5F6F092A5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DD-4CA9-A29D-D62EDFDCBE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5'!$E$1:$E$3</c:f>
              <c:strCache>
                <c:ptCount val="3"/>
                <c:pt idx="0">
                  <c:v>Tuition and Fees</c:v>
                </c:pt>
                <c:pt idx="1">
                  <c:v>State Appropriation</c:v>
                </c:pt>
                <c:pt idx="2">
                  <c:v>Other Revenue</c:v>
                </c:pt>
              </c:strCache>
            </c:strRef>
          </c:cat>
          <c:val>
            <c:numRef>
              <c:f>'slide 5'!$F$1:$F$3</c:f>
              <c:numCache>
                <c:formatCode>_("$"* #,##0_);_("$"* \(#,##0\);_("$"* "-"??_);_(@_)</c:formatCode>
                <c:ptCount val="3"/>
                <c:pt idx="0">
                  <c:v>119826299</c:v>
                </c:pt>
                <c:pt idx="1">
                  <c:v>153369986</c:v>
                </c:pt>
                <c:pt idx="2">
                  <c:v>19168236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DD-4CA9-A29D-D62EDFDCB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8924494466793716E-2"/>
          <c:w val="0.99228395061728392"/>
          <c:h val="0.9393551583670918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A59-4D66-86BA-E254404997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A59-4D66-86BA-E254404997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A59-4D66-86BA-E254404997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A59-4D66-86BA-E254404997FB}"/>
              </c:ext>
            </c:extLst>
          </c:dPt>
          <c:dLbls>
            <c:dLbl>
              <c:idx val="0"/>
              <c:layout>
                <c:manualLayout>
                  <c:x val="-0.14667695473251022"/>
                  <c:y val="-0.25757525254956859"/>
                </c:manualLayout>
              </c:layout>
              <c:tx>
                <c:rich>
                  <a:bodyPr/>
                  <a:lstStyle/>
                  <a:p>
                    <a:fld id="{E1C0ABD7-43D5-443A-BB08-93643D46F8E7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91E6FDCC-FD91-4102-93B3-18DC690848C7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32A2C81D-6BE1-4D95-80C4-645B6EE98C2B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59-4D66-86BA-E254404997FB}"/>
                </c:ext>
              </c:extLst>
            </c:dLbl>
            <c:dLbl>
              <c:idx val="1"/>
              <c:layout>
                <c:manualLayout>
                  <c:x val="9.2782962314895828E-2"/>
                  <c:y val="-0.16430227433493946"/>
                </c:manualLayout>
              </c:layout>
              <c:tx>
                <c:rich>
                  <a:bodyPr/>
                  <a:lstStyle/>
                  <a:p>
                    <a:fld id="{6C13E0D9-A3A2-428B-8C47-39675843F95B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2D096ECC-0B3C-4C5C-AF71-1366A25105D0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25485847-2E57-4CC0-B089-606D001D5748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39292310683387"/>
                      <c:h val="0.203111825480007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59-4D66-86BA-E254404997F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32226F1-622C-4829-9900-0B85500F5BCF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79787684-C19B-43FF-8786-5463961E4E55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B26C3531-7EF2-4944-8987-74196792DB31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59-4D66-86BA-E254404997F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7A59348-14FC-434B-BE9B-91C077C70FA2}" type="CATEGORYNAME">
                      <a:rPr lang="en-US" sz="1000"/>
                      <a:pPr/>
                      <a:t>[CATEGORY NAME]</a:t>
                    </a:fld>
                    <a:r>
                      <a:rPr lang="en-US" sz="1000" baseline="0" dirty="0"/>
                      <a:t>
</a:t>
                    </a:r>
                    <a:fld id="{2610D9F7-D396-40F2-B0AA-F8D8B152B27E}" type="VALUE">
                      <a:rPr lang="en-US" sz="1000" baseline="0"/>
                      <a:pPr/>
                      <a:t>[VALUE]</a:t>
                    </a:fld>
                    <a:r>
                      <a:rPr lang="en-US" sz="1000" baseline="0" dirty="0"/>
                      <a:t>
</a:t>
                    </a:r>
                    <a:fld id="{AAA7DD39-D648-4246-99BA-5D0B65EB2AF1}" type="PERCENTAGE">
                      <a:rPr lang="en-US" sz="1000" baseline="0"/>
                      <a:pPr/>
                      <a:t>[PERCENTAGE]</a:t>
                    </a:fld>
                    <a:endParaRPr lang="en-US" sz="1000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A59-4D66-86BA-E254404997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'Slide 7'!$A$1:$A$4</c:f>
              <c:strCache>
                <c:ptCount val="4"/>
                <c:pt idx="0">
                  <c:v>Salaries &amp; Fringes</c:v>
                </c:pt>
                <c:pt idx="1">
                  <c:v>Scholarships &amp; Financial Aid</c:v>
                </c:pt>
                <c:pt idx="2">
                  <c:v>Contractual Services</c:v>
                </c:pt>
                <c:pt idx="3">
                  <c:v>Other Expenses</c:v>
                </c:pt>
              </c:strCache>
            </c:strRef>
          </c:cat>
          <c:val>
            <c:numRef>
              <c:f>'Slide 7'!$B$1:$B$4</c:f>
              <c:numCache>
                <c:formatCode>_("$"* #,##0_);_("$"* \(#,##0\);_("$"* "-"??_);_(@_)</c:formatCode>
                <c:ptCount val="4"/>
                <c:pt idx="0">
                  <c:v>198545852</c:v>
                </c:pt>
                <c:pt idx="1">
                  <c:v>31785283</c:v>
                </c:pt>
                <c:pt idx="2">
                  <c:v>23409951</c:v>
                </c:pt>
                <c:pt idx="3">
                  <c:v>38623435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59-4D66-86BA-E254404997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C0BFB-2B0F-4D6A-96BC-7A8E7BE1B6A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F223B-2D4B-4756-86B0-CD2B58CB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1A8C-99FF-4E32-93A3-6625A1BE9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4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1A8C-99FF-4E32-93A3-6625A1BE9E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84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602AD-A88A-D24A-8B51-F6CE32FAB65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9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45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8856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55874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10179"/>
            <a:ext cx="6172200" cy="2984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031866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736824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51427"/>
            <a:ext cx="3028950" cy="317339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51427"/>
            <a:ext cx="3028950" cy="317339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44870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97256"/>
            <a:ext cx="3030141" cy="4362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89969"/>
            <a:ext cx="3030141" cy="26940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397256"/>
            <a:ext cx="3031331" cy="4362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989969"/>
            <a:ext cx="3031331" cy="26940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743846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1454189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24364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79122"/>
            <a:ext cx="2256235" cy="777366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679123"/>
            <a:ext cx="3833813" cy="39155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609519"/>
            <a:ext cx="2256235" cy="298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188980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858517"/>
            <a:ext cx="41148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717648"/>
            <a:ext cx="41148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283571"/>
            <a:ext cx="41148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04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16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568245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64670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844762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51427"/>
            <a:ext cx="3028950" cy="31733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51427"/>
            <a:ext cx="3028950" cy="31733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415707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97256"/>
            <a:ext cx="3030141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89969"/>
            <a:ext cx="3030141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397256"/>
            <a:ext cx="3031331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989969"/>
            <a:ext cx="3031331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589791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168467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164554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79122"/>
            <a:ext cx="2256235" cy="77736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679123"/>
            <a:ext cx="3833813" cy="39155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609519"/>
            <a:ext cx="2256235" cy="2985104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13336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858517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717648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283571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90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5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51427"/>
            <a:ext cx="3028950" cy="31733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51427"/>
            <a:ext cx="3028950" cy="31733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" y="1397255"/>
            <a:ext cx="3030141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899" y="1989969"/>
            <a:ext cx="3030141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397255"/>
            <a:ext cx="3031331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89969"/>
            <a:ext cx="3031331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0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4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0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79122"/>
            <a:ext cx="2256235" cy="77736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679122"/>
            <a:ext cx="3833813" cy="39155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609519"/>
            <a:ext cx="2256235" cy="2985104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3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858517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717648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283571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03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10179"/>
            <a:ext cx="6172200" cy="298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URL</a:t>
            </a:r>
            <a:endParaRPr lang="en-US" dirty="0"/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  <p:pic>
        <p:nvPicPr>
          <p:cNvPr id="10" name="Picture 9" descr="corner-elemen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39" y="3901058"/>
            <a:ext cx="91806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90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2219C8-4B4C-774A-B1BD-2C7858BE7985}"/>
              </a:ext>
            </a:extLst>
          </p:cNvPr>
          <p:cNvSpPr/>
          <p:nvPr userDrawn="1"/>
        </p:nvSpPr>
        <p:spPr>
          <a:xfrm>
            <a:off x="0" y="571500"/>
            <a:ext cx="6858000" cy="457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77B68-6024-B345-B90A-0FD6E221A595}"/>
              </a:ext>
            </a:extLst>
          </p:cNvPr>
          <p:cNvSpPr/>
          <p:nvPr userDrawn="1"/>
        </p:nvSpPr>
        <p:spPr>
          <a:xfrm>
            <a:off x="220715" y="571500"/>
            <a:ext cx="1311940" cy="4571999"/>
          </a:xfrm>
          <a:prstGeom prst="rect">
            <a:avLst/>
          </a:prstGeom>
          <a:solidFill>
            <a:srgbClr val="FDB3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0981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10179"/>
            <a:ext cx="6172200" cy="298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  <p:pic>
        <p:nvPicPr>
          <p:cNvPr id="10" name="Picture 9" descr="corner-elemen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39" y="3901059"/>
            <a:ext cx="91806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19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y3.my.umbc.edu/events/workshops-and-training" TargetMode="External"/><Relationship Id="rId2" Type="http://schemas.openxmlformats.org/officeDocument/2006/relationships/hyperlink" Target="businessservices.umbc.edu/trave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umbc.hosted.panopto.com/Panopto/Pages/Sessions/List.aspx?folderID=54613e37-dd8a-465d-85bb-ad9400da75bd" TargetMode="External"/><Relationship Id="rId2" Type="http://schemas.openxmlformats.org/officeDocument/2006/relationships/hyperlink" Target="https://umbc.hosted.panopto.com/Panopto/Pages/Sessions/List.aspx?folderID=8075a53a-00aa-4e55-87c3-ad9400da6040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my3.my.umbc.edu/groups/training/events/95793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my3.my.umbc.edu/groups/training/events/95845" TargetMode="External"/><Relationship Id="rId5" Type="http://schemas.openxmlformats.org/officeDocument/2006/relationships/hyperlink" Target="https://my3.my.umbc.edu/groups/training/events/95844" TargetMode="External"/><Relationship Id="rId4" Type="http://schemas.openxmlformats.org/officeDocument/2006/relationships/hyperlink" Target="https://my3.my.umbc.edu/groups/training/events/95843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Business Administrators Meeting (BAM)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Wednesday, September 29,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4335" y="1501392"/>
          <a:ext cx="6172200" cy="282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35231" y="0"/>
            <a:ext cx="3322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Where Does it Go?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B43702-C1B1-0042-9631-6C43992D3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51542"/>
            <a:ext cx="6172200" cy="418124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All Funds Expenses: $523.3 Million</a:t>
            </a:r>
            <a:endParaRPr lang="en-US" sz="1650" dirty="0"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674370" y="1483044"/>
          <a:ext cx="5840730" cy="2864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4168884"/>
              </p:ext>
            </p:extLst>
          </p:nvPr>
        </p:nvGraphicFramePr>
        <p:xfrm>
          <a:off x="622935" y="1136432"/>
          <a:ext cx="5669280" cy="360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15099" y="4749453"/>
            <a:ext cx="3892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251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42900" y="1850231"/>
          <a:ext cx="6172200" cy="223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4237D78-B99A-DF4C-95BC-8BB99E6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57" y="867304"/>
            <a:ext cx="4979018" cy="376263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Total Revenue:  $292.4 Million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7052" y="40752"/>
            <a:ext cx="5467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State Support Revenues by Category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8651449"/>
              </p:ext>
            </p:extLst>
          </p:nvPr>
        </p:nvGraphicFramePr>
        <p:xfrm>
          <a:off x="793349" y="1386056"/>
          <a:ext cx="5271301" cy="3166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15100" y="4749453"/>
            <a:ext cx="3894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11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025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838166"/>
              </p:ext>
            </p:extLst>
          </p:nvPr>
        </p:nvGraphicFramePr>
        <p:xfrm>
          <a:off x="342900" y="1497496"/>
          <a:ext cx="6172200" cy="3240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92532" y="59635"/>
            <a:ext cx="5414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</a:rPr>
              <a:t>State Support Expenses by Category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37D78-B99A-DF4C-95BC-8BB99E6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57" y="852044"/>
            <a:ext cx="4979018" cy="376263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Total Expenditures:  $292.4 Million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100" y="4749453"/>
            <a:ext cx="3923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665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607394"/>
              </p:ext>
            </p:extLst>
          </p:nvPr>
        </p:nvGraphicFramePr>
        <p:xfrm>
          <a:off x="342900" y="1097245"/>
          <a:ext cx="6172200" cy="351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39876" y="0"/>
            <a:ext cx="4618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Auxiliary Revenues by Unit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37D78-B99A-DF4C-95BC-8BB99E6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491" y="720981"/>
            <a:ext cx="4979018" cy="376263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Total Revenue:  $64.6 million</a:t>
            </a:r>
            <a:endParaRPr lang="en-US" sz="18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099" y="4749453"/>
            <a:ext cx="4091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13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835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4335" y="1557338"/>
          <a:ext cx="6172200" cy="2788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884B727-920C-8E4A-8908-46CAD57C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57" y="740018"/>
            <a:ext cx="4979018" cy="376263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Total Expenses: $64.6 Million</a:t>
            </a:r>
            <a:endParaRPr lang="en-US" sz="1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4649" y="68989"/>
            <a:ext cx="56375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2500" dirty="0">
                <a:solidFill>
                  <a:prstClr val="white"/>
                </a:solidFill>
                <a:cs typeface="Arial" panose="020B0604020202020204" pitchFamily="34" charset="0"/>
              </a:rPr>
              <a:t>Auxiliary Fund Expenditures by Category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014003"/>
              </p:ext>
            </p:extLst>
          </p:nvPr>
        </p:nvGraphicFramePr>
        <p:xfrm>
          <a:off x="1020856" y="1232452"/>
          <a:ext cx="4608419" cy="332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15099" y="4749453"/>
            <a:ext cx="3970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923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B509802-9353-F94A-827F-E028DB59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53" y="695654"/>
            <a:ext cx="6172200" cy="483049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Total $47.5 Million</a:t>
            </a:r>
            <a:endParaRPr lang="en-US" sz="1800" dirty="0">
              <a:latin typeface="+mn-lt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DFD7FE1-4629-C84B-BD45-2FB9E9D7AAD1}"/>
              </a:ext>
            </a:extLst>
          </p:cNvPr>
          <p:cNvSpPr txBox="1">
            <a:spLocks/>
          </p:cNvSpPr>
          <p:nvPr/>
        </p:nvSpPr>
        <p:spPr>
          <a:xfrm>
            <a:off x="202483" y="1120617"/>
            <a:ext cx="3030141" cy="3271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7175"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Revenues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311361-1F28-D549-82C8-AD3C0A55F6FB}"/>
              </a:ext>
            </a:extLst>
          </p:cNvPr>
          <p:cNvSpPr txBox="1">
            <a:spLocks/>
          </p:cNvSpPr>
          <p:nvPr/>
        </p:nvSpPr>
        <p:spPr>
          <a:xfrm>
            <a:off x="3565765" y="1100752"/>
            <a:ext cx="3031331" cy="3271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257175">
              <a:buNone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Expenditures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7554" y="56031"/>
            <a:ext cx="51404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3000" dirty="0">
                <a:solidFill>
                  <a:prstClr val="white"/>
                </a:solidFill>
                <a:cs typeface="Arial" panose="020B0604020202020204" pitchFamily="34" charset="0"/>
              </a:rPr>
              <a:t>Self Support </a:t>
            </a:r>
            <a:r>
              <a:rPr lang="en-US" sz="3000" dirty="0" smtClean="0">
                <a:solidFill>
                  <a:prstClr val="white"/>
                </a:solidFill>
                <a:cs typeface="Arial" panose="020B0604020202020204" pitchFamily="34" charset="0"/>
              </a:rPr>
              <a:t>Funds </a:t>
            </a:r>
            <a:r>
              <a:rPr lang="en-US" sz="3000" dirty="0">
                <a:solidFill>
                  <a:prstClr val="white"/>
                </a:solidFill>
                <a:cs typeface="Arial" panose="020B0604020202020204" pitchFamily="34" charset="0"/>
              </a:rPr>
              <a:t>by Category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864033"/>
              </p:ext>
            </p:extLst>
          </p:nvPr>
        </p:nvGraphicFramePr>
        <p:xfrm>
          <a:off x="336551" y="1497497"/>
          <a:ext cx="2977516" cy="331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9973246"/>
              </p:ext>
            </p:extLst>
          </p:nvPr>
        </p:nvGraphicFramePr>
        <p:xfrm>
          <a:off x="3565765" y="1497497"/>
          <a:ext cx="3001924" cy="331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15100" y="4749453"/>
            <a:ext cx="422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15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368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715618"/>
            <a:ext cx="5829300" cy="773081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Introduction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335" y="1735206"/>
            <a:ext cx="4800600" cy="2160932"/>
          </a:xfrm>
        </p:spPr>
        <p:txBody>
          <a:bodyPr>
            <a:noAutofit/>
          </a:bodyPr>
          <a:lstStyle/>
          <a:p>
            <a:r>
              <a:rPr lang="en-US" sz="1800" dirty="0"/>
              <a:t>Gayle Chapman, Assistant </a:t>
            </a:r>
            <a:r>
              <a:rPr lang="en-US" sz="1800" dirty="0" smtClean="0"/>
              <a:t>Controller</a:t>
            </a:r>
          </a:p>
          <a:p>
            <a:r>
              <a:rPr lang="en-US" sz="1800" dirty="0" smtClean="0"/>
              <a:t>Linda </a:t>
            </a:r>
            <a:r>
              <a:rPr lang="en-US" sz="1800" dirty="0"/>
              <a:t>Rothfus, Manager, Business Services</a:t>
            </a:r>
          </a:p>
          <a:p>
            <a:r>
              <a:rPr lang="en-US" sz="1800" dirty="0"/>
              <a:t>Peggy Ingle, Assistant Manager, Business Services</a:t>
            </a:r>
          </a:p>
          <a:p>
            <a:r>
              <a:rPr lang="en-US" sz="1800" dirty="0"/>
              <a:t>I’dia Bey, Working Fund Custodian, Business Services</a:t>
            </a:r>
          </a:p>
          <a:p>
            <a:r>
              <a:rPr lang="en-US" sz="1800" dirty="0"/>
              <a:t>Joe Kirby, Assistant Vice President, DoIT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1091" y="39187"/>
            <a:ext cx="45869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ea typeface="+mj-ea"/>
                <a:cs typeface="+mj-cs"/>
              </a:rPr>
              <a:t>UMBC </a:t>
            </a:r>
            <a:r>
              <a:rPr lang="en-US" sz="3200" dirty="0" smtClean="0">
                <a:solidFill>
                  <a:schemeClr val="bg1"/>
                </a:solidFill>
                <a:ea typeface="+mj-ea"/>
                <a:cs typeface="+mj-cs"/>
              </a:rPr>
              <a:t>Travel System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68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16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835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What is the UMBC Travel System?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46710"/>
            <a:ext cx="6172200" cy="3247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The Travel System (TS) is a robust in-house fully integrated system for processing and submitting travel Pre-Approvals (PA) and Reimbursements (RB</a:t>
            </a:r>
            <a:r>
              <a:rPr lang="en-US" sz="1800" dirty="0" smtClean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BENEFITS include:</a:t>
            </a:r>
          </a:p>
          <a:p>
            <a:r>
              <a:rPr lang="en-US" sz="1800" dirty="0"/>
              <a:t>Fully automated </a:t>
            </a:r>
            <a:r>
              <a:rPr lang="en-US" sz="1800" dirty="0" smtClean="0"/>
              <a:t>workflow</a:t>
            </a:r>
            <a:endParaRPr lang="en-US" sz="1800" dirty="0"/>
          </a:p>
          <a:p>
            <a:r>
              <a:rPr lang="en-US" sz="1800" dirty="0"/>
              <a:t>Drop-down boxes, links and look-up tables for </a:t>
            </a:r>
            <a:r>
              <a:rPr lang="en-US" sz="1800" dirty="0" smtClean="0"/>
              <a:t>convenience</a:t>
            </a:r>
            <a:endParaRPr lang="en-US" sz="1800" dirty="0"/>
          </a:p>
          <a:p>
            <a:r>
              <a:rPr lang="en-US" sz="1800" dirty="0"/>
              <a:t>Unlimited travel duration per single </a:t>
            </a:r>
            <a:r>
              <a:rPr lang="en-US" sz="1800" dirty="0" smtClean="0"/>
              <a:t>submission</a:t>
            </a:r>
            <a:endParaRPr lang="en-US" sz="1800" dirty="0"/>
          </a:p>
          <a:p>
            <a:r>
              <a:rPr lang="en-US" sz="1800" dirty="0"/>
              <a:t>Automatic notification to travel </a:t>
            </a:r>
            <a:r>
              <a:rPr lang="en-US" sz="1800" dirty="0" smtClean="0"/>
              <a:t>agencies</a:t>
            </a:r>
            <a:endParaRPr lang="en-US" sz="1800" dirty="0"/>
          </a:p>
          <a:p>
            <a:r>
              <a:rPr lang="en-US" sz="1800" dirty="0"/>
              <a:t>Administrative Portal for managing multiple </a:t>
            </a:r>
            <a:r>
              <a:rPr lang="en-US" sz="1800" dirty="0" smtClean="0"/>
              <a:t>travelers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120887" y="0"/>
            <a:ext cx="373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UMBC Travel </a:t>
            </a:r>
            <a:r>
              <a:rPr lang="en-US" sz="3200" dirty="0">
                <a:solidFill>
                  <a:schemeClr val="bg1"/>
                </a:solidFill>
              </a:rPr>
              <a:t>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2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17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808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108" y="676225"/>
            <a:ext cx="578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Creates an automated workflow</a:t>
            </a:r>
          </a:p>
        </p:txBody>
      </p:sp>
      <p:pic>
        <p:nvPicPr>
          <p:cNvPr id="3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C39F272-EDF7-4542-A0F6-2DDD3F849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1141583"/>
            <a:ext cx="6490253" cy="965730"/>
          </a:xfrm>
          <a:prstGeom prst="rect">
            <a:avLst/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58C2A04-C8EE-4B6B-89B6-BE5907B42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2" y="2107313"/>
            <a:ext cx="2210264" cy="834886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58462E5-001F-497E-94B6-42B4A2572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804" y="2067356"/>
            <a:ext cx="3624754" cy="121793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7264BC-BC22-4929-B6A8-19805C7C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52" y="3125253"/>
            <a:ext cx="1661544" cy="18691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flipV="1">
            <a:off x="2315817" y="4166733"/>
            <a:ext cx="1292087" cy="24847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7904" y="3640286"/>
            <a:ext cx="1222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DocuSign is used for approval workflow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04051" y="29079"/>
            <a:ext cx="4253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5100" y="4749453"/>
            <a:ext cx="422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18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259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" y="642991"/>
            <a:ext cx="6472720" cy="38494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02395" y="0"/>
            <a:ext cx="4255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6506237" y="4773970"/>
            <a:ext cx="3609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50" dirty="0" smtClean="0">
                <a:solidFill>
                  <a:prstClr val="black"/>
                </a:solidFill>
              </a:rPr>
              <a:t>19</a:t>
            </a:r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66083" y="0"/>
            <a:ext cx="1717813" cy="64406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Agenda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8309" y="728870"/>
            <a:ext cx="6172200" cy="3856382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9:00am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	Welcome: 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Kathy </a:t>
            </a:r>
            <a:r>
              <a:rPr lang="en-US" sz="18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Dettloff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9:10am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	 Financial Services Highlights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Financial Reporting: 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Kathy </a:t>
            </a:r>
            <a:r>
              <a:rPr lang="en-US" sz="1800" i="1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Dettloff</a:t>
            </a:r>
            <a:endParaRPr lang="en-US" sz="1800" i="1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Budget Update: </a:t>
            </a:r>
            <a:r>
              <a:rPr lang="en-US" sz="1800" i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Kristy Michel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Travel System: 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Gayle Chapman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9:50am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	Procurement Update: 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</a:rPr>
              <a:t>Elizabeth Moss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10:10am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	Human Resources Updates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Hybrid Workplace Training Series: </a:t>
            </a:r>
            <a:r>
              <a:rPr lang="en-US" sz="1800" i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Jill Wardell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Lunch 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with HR: </a:t>
            </a:r>
            <a:r>
              <a:rPr lang="en-US" sz="1800" i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Valerie Thomas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Staff announcements/introductions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10:25am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	Questions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816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32" y="573364"/>
            <a:ext cx="5192782" cy="2229472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3906078" y="2474843"/>
            <a:ext cx="2047462" cy="21866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670" y="1530626"/>
            <a:ext cx="1938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address</a:t>
            </a:r>
          </a:p>
          <a:p>
            <a:r>
              <a:rPr lang="en-US" dirty="0"/>
              <a:t>conveniently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76" y="2991391"/>
            <a:ext cx="3314908" cy="129581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3906080" y="3100722"/>
            <a:ext cx="2047460" cy="238539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34070" y="3538330"/>
            <a:ext cx="204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unlimited</a:t>
            </a:r>
          </a:p>
          <a:p>
            <a:r>
              <a:rPr lang="en-US" dirty="0"/>
              <a:t>destinations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2391" y="6626"/>
            <a:ext cx="4135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5100" y="4749453"/>
            <a:ext cx="4025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281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21" y="666750"/>
            <a:ext cx="6335161" cy="1827972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4333461" y="805069"/>
            <a:ext cx="2007705" cy="238539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74035" y="2613991"/>
            <a:ext cx="3826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travel agency:</a:t>
            </a:r>
          </a:p>
          <a:p>
            <a:r>
              <a:rPr lang="en-US" dirty="0"/>
              <a:t>NONE</a:t>
            </a:r>
          </a:p>
          <a:p>
            <a:r>
              <a:rPr lang="en-US" dirty="0"/>
              <a:t>Globetrotter Travel</a:t>
            </a:r>
          </a:p>
          <a:p>
            <a:r>
              <a:rPr lang="en-US" dirty="0"/>
              <a:t>Travel Leaders</a:t>
            </a:r>
          </a:p>
          <a:p>
            <a:r>
              <a:rPr lang="en-US" dirty="0"/>
              <a:t>Omega</a:t>
            </a:r>
          </a:p>
          <a:p>
            <a:r>
              <a:rPr lang="en-US" dirty="0"/>
              <a:t>Anthony Travel (athletics only)</a:t>
            </a:r>
          </a:p>
          <a:p>
            <a:r>
              <a:rPr lang="en-US" dirty="0"/>
              <a:t>Other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8961" y="12815"/>
            <a:ext cx="42390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5100" y="4749453"/>
            <a:ext cx="4091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21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065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450" y="741869"/>
            <a:ext cx="4770784" cy="444279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143000" y="1381539"/>
            <a:ext cx="1431235" cy="12920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7261" y="680829"/>
            <a:ext cx="141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Workflow for</a:t>
            </a:r>
          </a:p>
          <a:p>
            <a:r>
              <a:rPr lang="en-US" dirty="0"/>
              <a:t>Working Fund</a:t>
            </a:r>
          </a:p>
        </p:txBody>
      </p:sp>
      <p:sp>
        <p:nvSpPr>
          <p:cNvPr id="5" name="Left Arrow 4"/>
          <p:cNvSpPr/>
          <p:nvPr/>
        </p:nvSpPr>
        <p:spPr>
          <a:xfrm>
            <a:off x="4492487" y="2305878"/>
            <a:ext cx="1580322" cy="139148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9565" y="2547767"/>
            <a:ext cx="1729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Includes personal funds in calculation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52939" y="4323522"/>
            <a:ext cx="1560444" cy="15902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7261" y="3677191"/>
            <a:ext cx="119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Links to</a:t>
            </a:r>
          </a:p>
          <a:p>
            <a:r>
              <a:rPr lang="en-US" dirty="0"/>
              <a:t>policies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76161" y="0"/>
            <a:ext cx="3786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5100" y="4749453"/>
            <a:ext cx="442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728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1" y="548723"/>
            <a:ext cx="6023113" cy="2293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6226" y="3041374"/>
            <a:ext cx="5734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Documents and other data in the Pre-Approval carry over to the Reimbursement.</a:t>
            </a:r>
          </a:p>
          <a:p>
            <a:endParaRPr lang="en-US" dirty="0"/>
          </a:p>
          <a:p>
            <a:r>
              <a:rPr lang="en-US" dirty="0"/>
              <a:t>The document number assigned to the Pre-Approval is the same document number for the Reimbursement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7317" y="0"/>
            <a:ext cx="39706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5681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23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2396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02" y="796994"/>
            <a:ext cx="3843338" cy="4142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6687" y="1699591"/>
            <a:ext cx="2653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Provides a number of convenient useful links and the Directory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9596" y="0"/>
            <a:ext cx="3798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555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344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444" y="2490544"/>
            <a:ext cx="5913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Provides current per diem meal and mileage rates and drop down of high costs cities.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4" y="601078"/>
            <a:ext cx="5933661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4" y="3048622"/>
            <a:ext cx="3062909" cy="1771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353" y="3535639"/>
            <a:ext cx="25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Automatically totals estimates/expenses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56014" y="8381"/>
            <a:ext cx="4301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5100" y="4749453"/>
            <a:ext cx="3892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25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135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728599"/>
            <a:ext cx="6738730" cy="1650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4070" y="675861"/>
            <a:ext cx="141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up to 5</a:t>
            </a:r>
          </a:p>
          <a:p>
            <a:r>
              <a:rPr lang="en-US" dirty="0"/>
              <a:t>Chart strings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1357" y="2335694"/>
            <a:ext cx="212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approvers from drop down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2913" y="2335695"/>
            <a:ext cx="1550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Validate chart strings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6" y="3235518"/>
            <a:ext cx="4881444" cy="1343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991" y="4377408"/>
            <a:ext cx="183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Send emails within the 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2286" y="4513187"/>
            <a:ext cx="3597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 the PA or RB system history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615648" y="17077"/>
            <a:ext cx="4242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5099" y="4749453"/>
            <a:ext cx="4157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26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792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06" y="1575148"/>
            <a:ext cx="5824332" cy="1800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994" y="3289768"/>
            <a:ext cx="184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Manage multiple requests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6298" y="0"/>
            <a:ext cx="474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68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27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069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1669" y="732256"/>
            <a:ext cx="5936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UMBC is successfully using </a:t>
            </a:r>
            <a:r>
              <a:rPr lang="en-US" sz="2400" dirty="0" smtClean="0"/>
              <a:t>Travel System (TS)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84111" y="1534841"/>
            <a:ext cx="55559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TS went live on August 25</a:t>
            </a:r>
            <a:r>
              <a:rPr lang="en-US" baseline="30000" dirty="0"/>
              <a:t>th</a:t>
            </a:r>
            <a:r>
              <a:rPr lang="en-US" dirty="0"/>
              <a:t>.  As of September 27</a:t>
            </a:r>
            <a:r>
              <a:rPr lang="en-US" baseline="30000" dirty="0"/>
              <a:t>th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40 Pre-Approvals were created in TS and </a:t>
            </a:r>
            <a:r>
              <a:rPr lang="en-US" dirty="0" smtClean="0"/>
              <a:t>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31 Reimbursements have been created and </a:t>
            </a:r>
            <a:r>
              <a:rPr lang="en-US" dirty="0" smtClean="0"/>
              <a:t>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27 Requests are in processing at different </a:t>
            </a:r>
            <a:r>
              <a:rPr lang="en-US" dirty="0" smtClean="0"/>
              <a:t>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18 Tickets have been issued by travel </a:t>
            </a:r>
            <a:r>
              <a:rPr lang="en-US" dirty="0" smtClean="0"/>
              <a:t>agencies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6426" y="-7070"/>
            <a:ext cx="3811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356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28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9237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496" y="1048256"/>
            <a:ext cx="6281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More information, FAQs and training videos can be found at:</a:t>
            </a:r>
          </a:p>
          <a:p>
            <a:endParaRPr lang="en-US" dirty="0"/>
          </a:p>
          <a:p>
            <a:pPr algn="ctr"/>
            <a:r>
              <a:rPr lang="en-US" dirty="0">
                <a:hlinkClick r:id="rId2" action="ppaction://hlinkfile"/>
              </a:rPr>
              <a:t>Businssservices.umbc.edu/travel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430" y="2358887"/>
            <a:ext cx="5933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Join us for live (virtual) training sessions:</a:t>
            </a:r>
          </a:p>
          <a:p>
            <a:pPr algn="ctr"/>
            <a:r>
              <a:rPr lang="en-US" i="1" dirty="0"/>
              <a:t>Creating a Pre-Approval in the Travel System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on October 15th at 10 am</a:t>
            </a:r>
          </a:p>
          <a:p>
            <a:pPr algn="ctr"/>
            <a:r>
              <a:rPr lang="en-US" i="1" dirty="0"/>
              <a:t>Creating a Reimbursement in the Travel System</a:t>
            </a:r>
          </a:p>
          <a:p>
            <a:pPr algn="ctr"/>
            <a:r>
              <a:rPr lang="en-US" dirty="0"/>
              <a:t>on October 20th at 2 pm</a:t>
            </a:r>
          </a:p>
          <a:p>
            <a:pPr algn="ctr"/>
            <a:r>
              <a:rPr lang="en-US" dirty="0">
                <a:hlinkClick r:id="rId3"/>
              </a:rPr>
              <a:t>https://my3.my.umbc.edu/events/workshops-and-training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83126" y="6626"/>
            <a:ext cx="4374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UMBC Travel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5100" y="4749453"/>
            <a:ext cx="468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29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6865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Welcome</a:t>
            </a: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28700" y="2417995"/>
            <a:ext cx="4800600" cy="131445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Kathy </a:t>
            </a:r>
            <a:r>
              <a:rPr lang="en-US" sz="2200" dirty="0" err="1" smtClean="0"/>
              <a:t>Dettloff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5106367" y="-6637"/>
            <a:ext cx="1751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3200" dirty="0">
                <a:solidFill>
                  <a:prstClr val="white"/>
                </a:solidFill>
              </a:rPr>
              <a:t>Welcome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97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718" y="1323163"/>
            <a:ext cx="5974568" cy="1817642"/>
          </a:xfrm>
        </p:spPr>
        <p:txBody>
          <a:bodyPr>
            <a:normAutofit/>
          </a:bodyPr>
          <a:lstStyle/>
          <a:p>
            <a:r>
              <a:rPr lang="en-US" sz="2000" dirty="0"/>
              <a:t>PAW PROCUREMENT SYSTEM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User Interface Changes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CB5DBB-CD54-C147-A54F-5D67CD69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671" y="1372626"/>
            <a:ext cx="530915" cy="530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8291" y="0"/>
            <a:ext cx="41297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300" dirty="0">
                <a:solidFill>
                  <a:schemeClr val="bg1"/>
                </a:solidFill>
                <a:ea typeface="+mj-ea"/>
                <a:cs typeface="+mj-cs"/>
              </a:rPr>
              <a:t>PAW </a:t>
            </a:r>
            <a:r>
              <a:rPr lang="en-US" sz="3300" dirty="0" smtClean="0">
                <a:solidFill>
                  <a:schemeClr val="bg1"/>
                </a:solidFill>
                <a:ea typeface="+mj-ea"/>
                <a:cs typeface="+mj-cs"/>
              </a:rPr>
              <a:t>Procurement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489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560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172200" cy="644065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Timeframe for new UI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54934" y="1226418"/>
            <a:ext cx="5839240" cy="258358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Toggle button available now in Test</a:t>
            </a:r>
          </a:p>
          <a:p>
            <a:r>
              <a:rPr lang="en-US" sz="1800" dirty="0" smtClean="0"/>
              <a:t>October 15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Toggle button will appear in production</a:t>
            </a:r>
          </a:p>
          <a:p>
            <a:pPr lvl="1"/>
            <a:r>
              <a:rPr lang="en-US" sz="1800" dirty="0" smtClean="0"/>
              <a:t>New user interface will appear in Test</a:t>
            </a:r>
          </a:p>
          <a:p>
            <a:r>
              <a:rPr lang="en-US" sz="1800" dirty="0" smtClean="0"/>
              <a:t>Friday, November 12</a:t>
            </a:r>
            <a:r>
              <a:rPr lang="en-US" sz="1800" baseline="30000" dirty="0" smtClean="0"/>
              <a:t>th</a:t>
            </a:r>
            <a:endParaRPr lang="en-US" sz="1800" dirty="0" smtClean="0"/>
          </a:p>
          <a:p>
            <a:pPr lvl="1"/>
            <a:r>
              <a:rPr lang="en-US" sz="1800" dirty="0" smtClean="0"/>
              <a:t>New user interface will be in production</a:t>
            </a:r>
          </a:p>
          <a:p>
            <a:pPr lvl="1"/>
            <a:r>
              <a:rPr lang="en-US" sz="1800" dirty="0" smtClean="0"/>
              <a:t>Classic interface will no longer be available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456" y="1199874"/>
            <a:ext cx="530398" cy="530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5100" y="4749453"/>
            <a:ext cx="4555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31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053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96" y="-24240"/>
            <a:ext cx="6172200" cy="644065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Toggle Button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851" y="1169921"/>
            <a:ext cx="530398" cy="53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94" y="1163296"/>
            <a:ext cx="2690893" cy="1606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886" y="1793529"/>
            <a:ext cx="3372679" cy="29838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5100" y="4749453"/>
            <a:ext cx="4157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882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39100" y="5955506"/>
            <a:ext cx="4762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 baseline="0">
                <a:solidFill>
                  <a:schemeClr val="tx1"/>
                </a:solidFill>
                <a:latin typeface="KievitPro-Regular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B6004F-53F9-E74D-AC89-56EA63355CB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54" y="4407738"/>
            <a:ext cx="485153" cy="735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25" y="671543"/>
            <a:ext cx="6200906" cy="3736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5100" y="4749453"/>
            <a:ext cx="468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33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9268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70" y="742122"/>
            <a:ext cx="6335594" cy="3783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5100" y="4749453"/>
            <a:ext cx="495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784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3" y="611425"/>
            <a:ext cx="6261976" cy="4212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5100" y="4749453"/>
            <a:ext cx="4621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35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8224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674916"/>
            <a:ext cx="6281530" cy="4195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5100" y="4749453"/>
            <a:ext cx="4489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36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6491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1B56299-FCE5-2841-A524-D86CC585FDD7}"/>
              </a:ext>
            </a:extLst>
          </p:cNvPr>
          <p:cNvSpPr txBox="1"/>
          <p:nvPr/>
        </p:nvSpPr>
        <p:spPr>
          <a:xfrm>
            <a:off x="5639480" y="1279752"/>
            <a:ext cx="391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highlight>
                  <a:srgbClr val="FFFF00"/>
                </a:highlight>
              </a:rPr>
              <a:t>Op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7C931B-9144-5D41-83B9-865E67DDC46B}"/>
              </a:ext>
            </a:extLst>
          </p:cNvPr>
          <p:cNvSpPr txBox="1">
            <a:spLocks/>
          </p:cNvSpPr>
          <p:nvPr/>
        </p:nvSpPr>
        <p:spPr>
          <a:xfrm>
            <a:off x="685800" y="59861"/>
            <a:ext cx="6172200" cy="4830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Training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281" y="1098378"/>
            <a:ext cx="530398" cy="530398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14570" y="1484283"/>
            <a:ext cx="4898655" cy="218656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Training will be provided in October, November, and December</a:t>
            </a:r>
          </a:p>
          <a:p>
            <a:endParaRPr lang="en-US" sz="1800" dirty="0" smtClean="0"/>
          </a:p>
          <a:p>
            <a:r>
              <a:rPr lang="en-US" sz="1800" dirty="0" smtClean="0"/>
              <a:t>User training guides will be updated</a:t>
            </a:r>
          </a:p>
          <a:p>
            <a:endParaRPr lang="en-US" sz="1800" dirty="0" smtClean="0"/>
          </a:p>
          <a:p>
            <a:r>
              <a:rPr lang="en-US" sz="1800" dirty="0" smtClean="0"/>
              <a:t>Drop in hours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6515100" y="4749453"/>
            <a:ext cx="442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37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675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7C931B-9144-5D41-83B9-865E67DDC46B}"/>
              </a:ext>
            </a:extLst>
          </p:cNvPr>
          <p:cNvSpPr txBox="1">
            <a:spLocks/>
          </p:cNvSpPr>
          <p:nvPr/>
        </p:nvSpPr>
        <p:spPr>
          <a:xfrm>
            <a:off x="685800" y="86849"/>
            <a:ext cx="6172200" cy="4830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Additional reminders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032" y="1079781"/>
            <a:ext cx="530398" cy="53039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6226" y="1444527"/>
            <a:ext cx="5627204" cy="231246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All authorized campus delivery addresses are again available in the system</a:t>
            </a:r>
          </a:p>
          <a:p>
            <a:endParaRPr lang="en-US" sz="1800" dirty="0" smtClean="0"/>
          </a:p>
          <a:p>
            <a:r>
              <a:rPr lang="en-US" sz="1800" dirty="0" smtClean="0"/>
              <a:t>Be sure to indicate the building and room number</a:t>
            </a:r>
          </a:p>
          <a:p>
            <a:endParaRPr lang="en-US" sz="1800" dirty="0" smtClean="0"/>
          </a:p>
          <a:p>
            <a:r>
              <a:rPr lang="en-US" sz="1800" dirty="0" smtClean="0"/>
              <a:t>Keep addresses short and clear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091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38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377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835" y="633309"/>
            <a:ext cx="530398" cy="53039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6172200" cy="644065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Additional reminders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647" y="1237636"/>
            <a:ext cx="6172200" cy="417145"/>
          </a:xfrm>
        </p:spPr>
        <p:txBody>
          <a:bodyPr>
            <a:normAutofit/>
          </a:bodyPr>
          <a:lstStyle/>
          <a:p>
            <a:r>
              <a:rPr lang="en-US" sz="1800" dirty="0"/>
              <a:t>Check history of transaction</a:t>
            </a:r>
          </a:p>
          <a:p>
            <a:pPr marL="0" indent="0">
              <a:buNone/>
            </a:pP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9" y="1574807"/>
            <a:ext cx="3187001" cy="28542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1574808"/>
            <a:ext cx="2765582" cy="10286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899" y="2537791"/>
            <a:ext cx="2765583" cy="1987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3649" y="4544617"/>
            <a:ext cx="260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Classic Interface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0069" y="4564787"/>
            <a:ext cx="264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Interface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5100" y="4749453"/>
            <a:ext cx="5019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39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651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Business Administrators Meeting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Reporting Initiative Update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1961322" y="0"/>
            <a:ext cx="48966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 smtClean="0">
                <a:solidFill>
                  <a:prstClr val="white"/>
                </a:solidFill>
              </a:rPr>
              <a:t>Reporting Initiative Update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855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C82C44B-62FB-5847-8347-61E702602603}"/>
              </a:ext>
            </a:extLst>
          </p:cNvPr>
          <p:cNvSpPr txBox="1">
            <a:spLocks/>
          </p:cNvSpPr>
          <p:nvPr/>
        </p:nvSpPr>
        <p:spPr>
          <a:xfrm>
            <a:off x="685800" y="57645"/>
            <a:ext cx="6172200" cy="4830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Additional reminders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499" y="642383"/>
            <a:ext cx="530398" cy="53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6" y="678398"/>
            <a:ext cx="4455770" cy="318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835" y="1542114"/>
            <a:ext cx="4036927" cy="2864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405" y="4256596"/>
            <a:ext cx="23223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108466" y="4023822"/>
            <a:ext cx="248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Notification preferences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4236" y="1172781"/>
            <a:ext cx="190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Department name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5100" y="4749453"/>
            <a:ext cx="468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0611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919"/>
            <a:ext cx="6172200" cy="483049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Paw Resources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" y="623748"/>
            <a:ext cx="4242351" cy="301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266" y="2429708"/>
            <a:ext cx="3976759" cy="2543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5100" y="4749453"/>
            <a:ext cx="4687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41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894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172200" cy="644065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Human Resources Updates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4132" y="1119850"/>
            <a:ext cx="6662531" cy="1861890"/>
          </a:xfrm>
        </p:spPr>
        <p:txBody>
          <a:bodyPr/>
          <a:lstStyle/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Hybrid 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Workplace Training Series: </a:t>
            </a:r>
            <a:r>
              <a:rPr lang="en-US" sz="1800" i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Jill </a:t>
            </a:r>
            <a:r>
              <a:rPr lang="en-US" sz="1800" i="1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Wardell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Lunch with HR: </a:t>
            </a:r>
            <a:r>
              <a:rPr lang="en-US" sz="1800" i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Valerie </a:t>
            </a:r>
            <a:r>
              <a:rPr lang="en-US" sz="1800" i="1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Thomas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Staff announcements/introductions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15100" y="4749453"/>
            <a:ext cx="4091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42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5674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31C35C3-D56E-41B5-A332-CC45B1D3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7286"/>
            <a:ext cx="6172200" cy="555688"/>
          </a:xfrm>
        </p:spPr>
        <p:txBody>
          <a:bodyPr anchor="ctr">
            <a:no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The Hybrid Workplace</a:t>
            </a:r>
          </a:p>
        </p:txBody>
      </p:sp>
      <p:pic>
        <p:nvPicPr>
          <p:cNvPr id="13" name="Content Placeholder 12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B64106D0-88A1-4E8D-9BAD-C285D35E7E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225" r="12212" b="-1"/>
          <a:stretch/>
        </p:blipFill>
        <p:spPr>
          <a:xfrm>
            <a:off x="342900" y="935107"/>
            <a:ext cx="3028950" cy="3394472"/>
          </a:xfrm>
          <a:noFill/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255B532-1A17-4561-B248-4115A4549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6150" y="939607"/>
            <a:ext cx="3028950" cy="3394472"/>
          </a:xfrm>
        </p:spPr>
        <p:txBody>
          <a:bodyPr>
            <a:normAutofit/>
          </a:bodyPr>
          <a:lstStyle/>
          <a:p>
            <a:r>
              <a:rPr lang="en-US" sz="1800" dirty="0"/>
              <a:t>Why? New skills &amp; tools are needed success in hybrid work</a:t>
            </a:r>
          </a:p>
          <a:p>
            <a:r>
              <a:rPr lang="en-US" sz="1800" dirty="0"/>
              <a:t>How? Partnership with </a:t>
            </a:r>
            <a:r>
              <a:rPr lang="en-US" sz="1800" dirty="0" err="1"/>
              <a:t>DoIT</a:t>
            </a:r>
            <a:r>
              <a:rPr lang="en-US" sz="1800" dirty="0"/>
              <a:t> &amp; HR</a:t>
            </a:r>
          </a:p>
          <a:p>
            <a:r>
              <a:rPr lang="en-US" sz="1800" dirty="0"/>
              <a:t>What? Two summer live boot camps offered 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</a:rPr>
              <a:t>Asynchronous video courses now available on Panopto for viewing 24/7!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5100" y="4749453"/>
            <a:ext cx="442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43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679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E60ED8-71B7-414B-AE74-46E21386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51478"/>
            <a:ext cx="6172200" cy="65507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Two Options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65FA97-6A49-4A57-85F8-3D51E1C5D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995720"/>
            <a:ext cx="3028950" cy="40252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Foundations of the Hybrid Workplace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Target Audience: Individual Contributors</a:t>
            </a:r>
          </a:p>
          <a:p>
            <a:r>
              <a:rPr lang="en-US" dirty="0" err="1"/>
              <a:t>Webex</a:t>
            </a:r>
            <a:r>
              <a:rPr lang="en-US" dirty="0"/>
              <a:t> Messaging &amp; Calling</a:t>
            </a:r>
          </a:p>
          <a:p>
            <a:r>
              <a:rPr lang="en-US" dirty="0" err="1"/>
              <a:t>Webex</a:t>
            </a:r>
            <a:r>
              <a:rPr lang="en-US" dirty="0"/>
              <a:t> Meetings</a:t>
            </a:r>
          </a:p>
          <a:p>
            <a:r>
              <a:rPr lang="en-US" dirty="0"/>
              <a:t>Google Sheets</a:t>
            </a:r>
          </a:p>
          <a:p>
            <a:r>
              <a:rPr lang="en-US" dirty="0"/>
              <a:t>Gmail &amp; Calendar</a:t>
            </a:r>
          </a:p>
          <a:p>
            <a:r>
              <a:rPr lang="en-US" dirty="0"/>
              <a:t>Google Slides</a:t>
            </a:r>
          </a:p>
          <a:p>
            <a:r>
              <a:rPr lang="en-US" dirty="0"/>
              <a:t>Google Docs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Take 5 of the 6 and earn a digital badge!</a:t>
            </a:r>
          </a:p>
          <a:p>
            <a:pPr marL="0" indent="0">
              <a:buNone/>
            </a:pPr>
            <a:r>
              <a:rPr lang="en-US" dirty="0"/>
              <a:t>Foundations:  </a:t>
            </a:r>
            <a:r>
              <a:rPr lang="en-US" dirty="0">
                <a:hlinkClick r:id="rId2"/>
              </a:rPr>
              <a:t>Course Folder Access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35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1173090-8E1E-403C-A5E4-9CDA3D35DA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000" y="966783"/>
            <a:ext cx="3028950" cy="405418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Strategic Planning </a:t>
            </a:r>
            <a:r>
              <a:rPr lang="en-US" dirty="0" smtClean="0"/>
              <a:t>Series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Target Audience: Individuals who manage or coordinate the work of others</a:t>
            </a:r>
          </a:p>
          <a:p>
            <a:r>
              <a:rPr lang="en-US" dirty="0" err="1"/>
              <a:t>Webex</a:t>
            </a:r>
            <a:r>
              <a:rPr lang="en-US" dirty="0"/>
              <a:t> Messaging &amp; Calling Part II</a:t>
            </a:r>
          </a:p>
          <a:p>
            <a:r>
              <a:rPr lang="en-US" dirty="0" err="1"/>
              <a:t>Webex</a:t>
            </a:r>
            <a:r>
              <a:rPr lang="en-US" dirty="0"/>
              <a:t> Meetings Part II</a:t>
            </a:r>
          </a:p>
          <a:p>
            <a:r>
              <a:rPr lang="en-US" dirty="0"/>
              <a:t>Facilitating Hybrid Meetings</a:t>
            </a:r>
          </a:p>
          <a:p>
            <a:r>
              <a:rPr lang="en-US" dirty="0"/>
              <a:t>Leading Hybrid Teams</a:t>
            </a:r>
          </a:p>
          <a:p>
            <a:r>
              <a:rPr lang="en-US" dirty="0"/>
              <a:t>Surveys with Google Forms &amp; Qualtrics</a:t>
            </a:r>
          </a:p>
          <a:p>
            <a:r>
              <a:rPr lang="en-US" dirty="0" err="1"/>
              <a:t>Docusign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Take 5 of the 6 and earn a digital badge!</a:t>
            </a:r>
          </a:p>
          <a:p>
            <a:pPr marL="0" indent="0">
              <a:buNone/>
            </a:pPr>
            <a:r>
              <a:rPr lang="en-US" dirty="0"/>
              <a:t>Strategic Planning: </a:t>
            </a:r>
            <a:r>
              <a:rPr lang="en-US" dirty="0">
                <a:hlinkClick r:id="rId3"/>
              </a:rPr>
              <a:t>Course Folder Access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61666" y="0"/>
            <a:ext cx="3877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The Hybrid Workplace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15100" y="4749453"/>
            <a:ext cx="4244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2649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57B85-5811-4263-B8F7-802DE922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224" y="90519"/>
            <a:ext cx="3328768" cy="525708"/>
          </a:xfrm>
        </p:spPr>
        <p:txBody>
          <a:bodyPr>
            <a:noAutofit/>
          </a:bodyPr>
          <a:lstStyle/>
          <a:p>
            <a:pPr algn="r"/>
            <a:r>
              <a:rPr lang="en-US" sz="3200" b="0" dirty="0">
                <a:solidFill>
                  <a:schemeClr val="bg1"/>
                </a:solidFill>
              </a:rPr>
              <a:t>Lunch With HR</a:t>
            </a:r>
          </a:p>
        </p:txBody>
      </p:sp>
      <p:pic>
        <p:nvPicPr>
          <p:cNvPr id="6" name="Content Placeholder 5" descr="A person work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541D3754-47BD-4682-9DEF-7309D59E3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1608" y="747559"/>
            <a:ext cx="3666392" cy="2555719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5BC130-E972-4B69-A763-359B23283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84" y="686735"/>
            <a:ext cx="3018616" cy="4382222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-apple-system"/>
              </a:rPr>
              <a:t>Our chance to get to know what matters to YOU during this time of transition - what you care about, what keeps you up at night, your hopes and dreams, etc. 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-apple-system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-apple-system"/>
              </a:rPr>
            </a:br>
            <a:r>
              <a:rPr lang="en-US" sz="1600" dirty="0">
                <a:solidFill>
                  <a:srgbClr val="000000"/>
                </a:solidFill>
                <a:latin typeface="-apple-system"/>
              </a:rPr>
              <a:t>Series of monthly lunch chats with us and other leaders in the community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-apple-system"/>
              </a:rPr>
              <a:t>Our Goal? Help </a:t>
            </a:r>
            <a:r>
              <a:rPr lang="en-US" sz="1600" b="1" i="1" dirty="0">
                <a:solidFill>
                  <a:srgbClr val="000000"/>
                </a:solidFill>
                <a:latin typeface="-apple-system"/>
              </a:rPr>
              <a:t>support you </a:t>
            </a:r>
            <a:r>
              <a:rPr lang="en-US" sz="1600" dirty="0">
                <a:solidFill>
                  <a:srgbClr val="000000"/>
                </a:solidFill>
                <a:latin typeface="-apple-system"/>
              </a:rPr>
              <a:t>and to help </a:t>
            </a:r>
            <a:r>
              <a:rPr lang="en-US" sz="1600" b="1" i="1" dirty="0">
                <a:solidFill>
                  <a:srgbClr val="000000"/>
                </a:solidFill>
                <a:latin typeface="-apple-system"/>
              </a:rPr>
              <a:t>inform us </a:t>
            </a:r>
            <a:r>
              <a:rPr lang="en-US" sz="1600" dirty="0">
                <a:solidFill>
                  <a:srgbClr val="000000"/>
                </a:solidFill>
                <a:latin typeface="-apple-system"/>
              </a:rPr>
              <a:t>as to the pulse of our community so that we can do our best to make informed and inspired choices that lead to a thriving workplace culture.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2D52062-9796-4F02-9B22-A4CD3008587B}"/>
              </a:ext>
            </a:extLst>
          </p:cNvPr>
          <p:cNvSpPr txBox="1">
            <a:spLocks/>
          </p:cNvSpPr>
          <p:nvPr/>
        </p:nvSpPr>
        <p:spPr>
          <a:xfrm>
            <a:off x="3191608" y="3144251"/>
            <a:ext cx="3418450" cy="1924706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solidFill>
                <a:srgbClr val="000000"/>
              </a:solidFill>
              <a:latin typeface="-apple-system"/>
            </a:endParaRPr>
          </a:p>
          <a:p>
            <a:r>
              <a:rPr lang="en-US" sz="1700" b="1" dirty="0">
                <a:solidFill>
                  <a:srgbClr val="C00000"/>
                </a:solidFill>
                <a:latin typeface="-apple-system"/>
              </a:rPr>
              <a:t>Submit your questions in advance for each of our sessions:</a:t>
            </a:r>
          </a:p>
          <a:p>
            <a:r>
              <a:rPr lang="en-US" sz="1700" dirty="0">
                <a:solidFill>
                  <a:srgbClr val="000000"/>
                </a:solidFill>
                <a:latin typeface="-apple-system"/>
              </a:rPr>
              <a:t/>
            </a:r>
            <a:br>
              <a:rPr lang="en-US" sz="1700" dirty="0">
                <a:solidFill>
                  <a:srgbClr val="000000"/>
                </a:solidFill>
                <a:latin typeface="-apple-system"/>
              </a:rPr>
            </a:br>
            <a:r>
              <a:rPr lang="en-US" sz="1700" b="1" dirty="0">
                <a:solidFill>
                  <a:srgbClr val="000000"/>
                </a:solidFill>
                <a:latin typeface="-apple-system"/>
                <a:hlinkClick r:id="rId3"/>
              </a:rPr>
              <a:t>9/29</a:t>
            </a:r>
            <a:endParaRPr lang="en-US" sz="1700" b="1" dirty="0">
              <a:solidFill>
                <a:srgbClr val="000000"/>
              </a:solidFill>
              <a:latin typeface="-apple-system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-apple-system"/>
                <a:hlinkClick r:id="rId4"/>
              </a:rPr>
              <a:t>10/27</a:t>
            </a:r>
            <a:endParaRPr lang="en-US" sz="1700" b="1" dirty="0">
              <a:solidFill>
                <a:srgbClr val="000000"/>
              </a:solidFill>
              <a:latin typeface="-apple-system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-apple-system"/>
                <a:hlinkClick r:id="rId5"/>
              </a:rPr>
              <a:t>11/17</a:t>
            </a:r>
            <a:endParaRPr lang="en-US" sz="1700" b="1" dirty="0">
              <a:solidFill>
                <a:srgbClr val="000000"/>
              </a:solidFill>
              <a:latin typeface="-apple-system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-apple-system"/>
                <a:hlinkClick r:id="rId6"/>
              </a:rPr>
              <a:t>12/15</a:t>
            </a:r>
            <a:endParaRPr lang="en-US" sz="1700" b="1" dirty="0">
              <a:solidFill>
                <a:srgbClr val="000000"/>
              </a:solidFill>
              <a:latin typeface="-apple-syste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5100" y="4749453"/>
            <a:ext cx="4820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45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510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FD8C0560-6BA0-43EB-8D77-2E8AC13E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3102"/>
            <a:ext cx="6172200" cy="437098"/>
          </a:xfrm>
        </p:spPr>
        <p:txBody>
          <a:bodyPr>
            <a:noAutofit/>
          </a:bodyPr>
          <a:lstStyle/>
          <a:p>
            <a:pPr algn="r"/>
            <a:r>
              <a:rPr lang="en-US" sz="2900" dirty="0">
                <a:solidFill>
                  <a:schemeClr val="bg1"/>
                </a:solidFill>
              </a:rPr>
              <a:t>Supports For Health &amp; Well-Being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46B4C3-375A-46EF-982D-E65981F9A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8" y="630104"/>
            <a:ext cx="6197007" cy="52346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Program Facilitated Virtually On </a:t>
            </a:r>
            <a:r>
              <a:rPr lang="en-US" dirty="0" err="1"/>
              <a:t>Hopin</a:t>
            </a:r>
            <a:endParaRPr lang="en-US" dirty="0"/>
          </a:p>
          <a:p>
            <a:pPr algn="ctr"/>
            <a:endParaRPr lang="en-US" sz="1350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DE04A478-31B0-4CF9-8333-587C7110C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633" y="1024869"/>
            <a:ext cx="3272210" cy="3702843"/>
          </a:xfrm>
        </p:spPr>
        <p:txBody>
          <a:bodyPr>
            <a:noAutofit/>
          </a:bodyPr>
          <a:lstStyle/>
          <a:p>
            <a:r>
              <a:rPr lang="en-US" sz="1400" dirty="0"/>
              <a:t>Sessions and program activities for Monday-Friday</a:t>
            </a:r>
          </a:p>
          <a:p>
            <a:r>
              <a:rPr lang="en-US" sz="1400" dirty="0"/>
              <a:t>Offered by EAP ComPsych Facilitators</a:t>
            </a:r>
          </a:p>
          <a:p>
            <a:r>
              <a:rPr lang="en-US" sz="1400" dirty="0"/>
              <a:t>6 75-minute interactive sessions. Topics likely to include:</a:t>
            </a:r>
          </a:p>
          <a:p>
            <a:pPr lvl="1"/>
            <a:r>
              <a:rPr lang="en-US" sz="1400" dirty="0"/>
              <a:t>Managing Worry &amp; Anxiety</a:t>
            </a:r>
          </a:p>
          <a:p>
            <a:pPr lvl="1"/>
            <a:r>
              <a:rPr lang="en-US" sz="1400" dirty="0"/>
              <a:t>Mindfulness &amp; Presence</a:t>
            </a:r>
          </a:p>
          <a:p>
            <a:pPr lvl="1"/>
            <a:r>
              <a:rPr lang="en-US" sz="1400" dirty="0"/>
              <a:t>Dealing with Change</a:t>
            </a:r>
          </a:p>
          <a:p>
            <a:pPr lvl="1"/>
            <a:r>
              <a:rPr lang="en-US" sz="1400" dirty="0"/>
              <a:t>Healthy Food Choices on the Go</a:t>
            </a:r>
          </a:p>
          <a:p>
            <a:pPr lvl="1"/>
            <a:r>
              <a:rPr lang="en-US" sz="1400" dirty="0"/>
              <a:t>Stress management</a:t>
            </a:r>
          </a:p>
          <a:p>
            <a:pPr lvl="1"/>
            <a:r>
              <a:rPr lang="en-US" sz="1400" dirty="0"/>
              <a:t>Relaxation techniques</a:t>
            </a:r>
          </a:p>
          <a:p>
            <a:pPr lvl="1"/>
            <a:r>
              <a:rPr lang="en-US" sz="1400" dirty="0"/>
              <a:t>Mental Health Awareness etc. </a:t>
            </a:r>
          </a:p>
          <a:p>
            <a:pPr marL="342900" lvl="1" indent="0" algn="ctr">
              <a:buNone/>
            </a:pPr>
            <a:endParaRPr lang="en-US" sz="1400" dirty="0">
              <a:solidFill>
                <a:srgbClr val="FF0000"/>
              </a:solidFill>
            </a:endParaRPr>
          </a:p>
          <a:p>
            <a:pPr marL="342900" lvl="1" indent="0" algn="ctr">
              <a:buNone/>
            </a:pPr>
            <a:r>
              <a:rPr lang="en-US" sz="1400" dirty="0">
                <a:solidFill>
                  <a:srgbClr val="FF0000"/>
                </a:solidFill>
              </a:rPr>
              <a:t>Stay tuned for registration information on </a:t>
            </a:r>
            <a:r>
              <a:rPr lang="en-US" sz="1400" dirty="0" err="1">
                <a:solidFill>
                  <a:srgbClr val="FF0000"/>
                </a:solidFill>
              </a:rPr>
              <a:t>myUMBC</a:t>
            </a:r>
            <a:r>
              <a:rPr lang="en-US" sz="1400" dirty="0">
                <a:solidFill>
                  <a:srgbClr val="FF0000"/>
                </a:solidFill>
              </a:rPr>
              <a:t>!</a:t>
            </a:r>
            <a:r>
              <a:rPr lang="en-US" sz="1400" dirty="0"/>
              <a:t>	</a:t>
            </a:r>
          </a:p>
        </p:txBody>
      </p:sp>
      <p:pic>
        <p:nvPicPr>
          <p:cNvPr id="9" name="Picture Placeholder 8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9E822F0F-4CAD-48FF-9928-317D5BD99E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1083" r="-4" b="1151"/>
          <a:stretch/>
        </p:blipFill>
        <p:spPr>
          <a:xfrm>
            <a:off x="3441402" y="1253468"/>
            <a:ext cx="3031331" cy="3318531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6515100" y="4749453"/>
            <a:ext cx="4555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46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082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5DC88-909B-994D-BE36-1A64BEA049DA}"/>
              </a:ext>
            </a:extLst>
          </p:cNvPr>
          <p:cNvSpPr/>
          <p:nvPr/>
        </p:nvSpPr>
        <p:spPr>
          <a:xfrm>
            <a:off x="480848" y="564749"/>
            <a:ext cx="602242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Department of Human Resources – New Staff Hired as of 1/1/21</a:t>
            </a:r>
            <a:br>
              <a:rPr lang="en-US" sz="1600" b="1" dirty="0"/>
            </a:b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dirty="0" err="1"/>
              <a:t>Nadah</a:t>
            </a:r>
            <a:r>
              <a:rPr lang="en-US" sz="1600" dirty="0"/>
              <a:t> Ali, HRIS Analyst/Specialist – January 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Ayana Thompson, Benefits Manager – April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Joseph </a:t>
            </a:r>
            <a:r>
              <a:rPr lang="en-US" sz="1600" dirty="0" err="1"/>
              <a:t>Michelizzi</a:t>
            </a:r>
            <a:r>
              <a:rPr lang="en-US" sz="1600" dirty="0"/>
              <a:t>, Employment Specialist – May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Susan Harkins, Classification &amp; Compensation Manager – June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Carolina Ethridge, Payroll Manager, September 27, 2021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err="1"/>
              <a:t>Michale</a:t>
            </a:r>
            <a:r>
              <a:rPr lang="en-US" sz="1600" dirty="0"/>
              <a:t> </a:t>
            </a:r>
            <a:r>
              <a:rPr lang="en-US" sz="1600" dirty="0" err="1"/>
              <a:t>Sheckleford</a:t>
            </a:r>
            <a:r>
              <a:rPr lang="en-US" sz="1600" dirty="0"/>
              <a:t> </a:t>
            </a:r>
            <a:r>
              <a:rPr lang="en-US" sz="1600" dirty="0" err="1"/>
              <a:t>Tallon</a:t>
            </a:r>
            <a:r>
              <a:rPr lang="en-US" sz="1600" dirty="0"/>
              <a:t>, Director of Employee &amp; Labor Relations, September 27, 2021</a:t>
            </a:r>
            <a:br>
              <a:rPr lang="en-US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Retirees:  Elmer Falconer, Employee &amp; Labor Relations and Rochelle Sanders, Benefits and Class/Comp will continue to work with HR until the end of the fiscal year</a:t>
            </a:r>
            <a:r>
              <a:rPr lang="en-US" sz="1350" dirty="0"/>
              <a:t>.</a:t>
            </a:r>
            <a:br>
              <a:rPr lang="en-US" sz="1350" dirty="0"/>
            </a:br>
            <a:r>
              <a:rPr lang="en-US" sz="1350" dirty="0"/>
              <a:t/>
            </a:r>
            <a:br>
              <a:rPr lang="en-US" sz="1350" dirty="0"/>
            </a:br>
            <a:r>
              <a:rPr lang="en-US" sz="1350" dirty="0"/>
              <a:t/>
            </a:r>
            <a:br>
              <a:rPr lang="en-US" sz="1350" dirty="0"/>
            </a:br>
            <a:r>
              <a:rPr lang="en-US" sz="1350" b="1" dirty="0"/>
              <a:t/>
            </a:r>
            <a:br>
              <a:rPr lang="en-US" sz="1350" b="1" dirty="0"/>
            </a:br>
            <a:endParaRPr lang="en-US" sz="1350" dirty="0"/>
          </a:p>
        </p:txBody>
      </p:sp>
      <p:sp>
        <p:nvSpPr>
          <p:cNvPr id="3" name="Rectangle 2"/>
          <p:cNvSpPr/>
          <p:nvPr/>
        </p:nvSpPr>
        <p:spPr>
          <a:xfrm>
            <a:off x="925996" y="13252"/>
            <a:ext cx="59320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Human Resources </a:t>
            </a:r>
            <a:r>
              <a:rPr lang="en-US" sz="3200" dirty="0" smtClean="0">
                <a:solidFill>
                  <a:schemeClr val="bg1"/>
                </a:solidFill>
              </a:rPr>
              <a:t>New </a:t>
            </a:r>
            <a:r>
              <a:rPr lang="en-US" sz="3200" dirty="0">
                <a:solidFill>
                  <a:schemeClr val="bg1"/>
                </a:solidFill>
              </a:rPr>
              <a:t>Staff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5100" y="4749453"/>
            <a:ext cx="4621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47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3745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7F0BC2-2662-514D-8346-FE2ADAE0FE35}"/>
              </a:ext>
            </a:extLst>
          </p:cNvPr>
          <p:cNvSpPr/>
          <p:nvPr/>
        </p:nvSpPr>
        <p:spPr>
          <a:xfrm>
            <a:off x="227514" y="659947"/>
            <a:ext cx="64559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Department of Human Resources </a:t>
            </a:r>
          </a:p>
          <a:p>
            <a:pPr algn="ctr"/>
            <a:r>
              <a:rPr lang="en-US" b="1" dirty="0"/>
              <a:t>Staff Vacancies/Position </a:t>
            </a:r>
            <a:r>
              <a:rPr lang="en-US" b="1" dirty="0" smtClean="0"/>
              <a:t>Searches</a:t>
            </a:r>
            <a:endParaRPr lang="en-US" b="1" dirty="0"/>
          </a:p>
          <a:p>
            <a:endParaRPr lang="en-US" sz="1700" dirty="0"/>
          </a:p>
          <a:p>
            <a:r>
              <a:rPr lang="en-US" sz="1700" dirty="0"/>
              <a:t>Director of Employment, Classification/Compensation &amp; Benefits – Search in Progress </a:t>
            </a:r>
          </a:p>
          <a:p>
            <a:endParaRPr lang="en-US" sz="1700" dirty="0"/>
          </a:p>
          <a:p>
            <a:r>
              <a:rPr lang="en-US" sz="1700" dirty="0"/>
              <a:t>HR Specialist I, HRIS – Position Posted  (Denise Rollins)</a:t>
            </a:r>
          </a:p>
          <a:p>
            <a:endParaRPr lang="en-US" sz="1700" dirty="0"/>
          </a:p>
          <a:p>
            <a:r>
              <a:rPr lang="en-US" sz="1700" dirty="0"/>
              <a:t>Executive Administrative Assistant I – Position Posted (Michele </a:t>
            </a:r>
            <a:r>
              <a:rPr lang="en-US" sz="1700" dirty="0" err="1"/>
              <a:t>Kimery</a:t>
            </a:r>
            <a:r>
              <a:rPr lang="en-US" sz="1700" dirty="0"/>
              <a:t>)</a:t>
            </a:r>
          </a:p>
          <a:p>
            <a:endParaRPr lang="en-US" sz="1700" dirty="0"/>
          </a:p>
          <a:p>
            <a:r>
              <a:rPr lang="en-US" sz="1700" dirty="0"/>
              <a:t>Human Resources Talent Acquisition Specialist – Position Posted (Rosemarie Mahoney)</a:t>
            </a:r>
          </a:p>
          <a:p>
            <a:endParaRPr lang="en-US" sz="1700" dirty="0"/>
          </a:p>
          <a:p>
            <a:r>
              <a:rPr lang="en-US" sz="1700" dirty="0"/>
              <a:t>Payroll Processing Associate – Position to be Posted  (Samantha Sutton)</a:t>
            </a:r>
          </a:p>
          <a:p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-821635" y="22436"/>
            <a:ext cx="77392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000" dirty="0">
                <a:solidFill>
                  <a:schemeClr val="bg1"/>
                </a:solidFill>
              </a:rPr>
              <a:t>Human </a:t>
            </a:r>
            <a:r>
              <a:rPr lang="en-US" sz="3000" dirty="0" smtClean="0">
                <a:solidFill>
                  <a:schemeClr val="bg1"/>
                </a:solidFill>
              </a:rPr>
              <a:t>Resources Staff </a:t>
            </a:r>
            <a:r>
              <a:rPr lang="en-US" sz="3000" dirty="0">
                <a:solidFill>
                  <a:schemeClr val="bg1"/>
                </a:solidFill>
              </a:rPr>
              <a:t>Vacancies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15100" y="4749453"/>
            <a:ext cx="4025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48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057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52" y="648486"/>
            <a:ext cx="5183174" cy="483049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5" name="Content Placeholder 4" descr="Question Help Mark · Free image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58" y="1442727"/>
            <a:ext cx="1893106" cy="2465215"/>
          </a:xfrm>
        </p:spPr>
      </p:pic>
      <p:sp>
        <p:nvSpPr>
          <p:cNvPr id="3" name="Rectangle 2"/>
          <p:cNvSpPr/>
          <p:nvPr/>
        </p:nvSpPr>
        <p:spPr>
          <a:xfrm>
            <a:off x="2276358" y="44906"/>
            <a:ext cx="4600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5100" y="4749453"/>
            <a:ext cx="3614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49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17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26" y="74330"/>
            <a:ext cx="5183174" cy="483049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Reporting Initiative Update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" y="1562350"/>
            <a:ext cx="5581227" cy="3533322"/>
          </a:xfrm>
        </p:spPr>
        <p:txBody>
          <a:bodyPr>
            <a:noAutofit/>
          </a:bodyPr>
          <a:lstStyle/>
          <a:p>
            <a:r>
              <a:rPr lang="en-US" sz="1600" dirty="0" smtClean="0"/>
              <a:t>Last time we met we introduced you to </a:t>
            </a:r>
            <a:r>
              <a:rPr lang="en-US" sz="1600" dirty="0" err="1" smtClean="0"/>
              <a:t>HelioCampus</a:t>
            </a:r>
            <a:r>
              <a:rPr lang="en-US" sz="1600" dirty="0" smtClean="0"/>
              <a:t>, which is currently being used for student reporting, as a possible solution for financial reporting</a:t>
            </a:r>
          </a:p>
          <a:p>
            <a:endParaRPr lang="en-US" sz="1600" dirty="0" smtClean="0"/>
          </a:p>
          <a:p>
            <a:r>
              <a:rPr lang="en-US" sz="1600" dirty="0" smtClean="0"/>
              <a:t>After further exploration, it is now necessary to look at other alternatives </a:t>
            </a:r>
          </a:p>
          <a:p>
            <a:endParaRPr lang="en-US" sz="1600" dirty="0" smtClean="0"/>
          </a:p>
          <a:p>
            <a:r>
              <a:rPr lang="en-US" sz="1600" dirty="0" smtClean="0"/>
              <a:t>Software is being researched that will provide UMBC the financial reporting functionality to ensure we fulfill our fiduciary responsibility</a:t>
            </a:r>
          </a:p>
          <a:p>
            <a:endParaRPr lang="en-US" sz="1600" dirty="0" smtClean="0"/>
          </a:p>
          <a:p>
            <a:r>
              <a:rPr lang="en-US" sz="1600" dirty="0" smtClean="0"/>
              <a:t>Input will be solicited to ensure the new reporting tool can meet user needs.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5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589280" y="660102"/>
            <a:ext cx="5581227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Goal:  </a:t>
            </a:r>
            <a:r>
              <a:rPr lang="en-US" sz="1600" dirty="0"/>
              <a:t>To have one “single source of </a:t>
            </a:r>
            <a:r>
              <a:rPr lang="en-US" sz="1600" dirty="0" smtClean="0"/>
              <a:t>truth.” Reports that have parameter </a:t>
            </a:r>
            <a:r>
              <a:rPr lang="en-US" sz="1600" dirty="0"/>
              <a:t>flexibility to allow end-users the ability to run reports to manage operations. Reports should be user friendly.</a:t>
            </a:r>
          </a:p>
        </p:txBody>
      </p:sp>
    </p:spTree>
    <p:extLst>
      <p:ext uri="{BB962C8B-B14F-4D97-AF65-F5344CB8AC3E}">
        <p14:creationId xmlns:p14="http://schemas.microsoft.com/office/powerpoint/2010/main" val="32064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26" y="76027"/>
            <a:ext cx="5183174" cy="483049"/>
          </a:xfrm>
        </p:spPr>
        <p:txBody>
          <a:bodyPr>
            <a:noAutofit/>
          </a:bodyPr>
          <a:lstStyle/>
          <a:p>
            <a:pPr algn="r"/>
            <a:r>
              <a:rPr lang="en-US" sz="3000" dirty="0">
                <a:solidFill>
                  <a:schemeClr val="bg1"/>
                </a:solidFill>
              </a:rPr>
              <a:t>Reporting Initiative </a:t>
            </a:r>
            <a:r>
              <a:rPr lang="en-US" sz="3000" dirty="0" smtClean="0">
                <a:solidFill>
                  <a:schemeClr val="bg1"/>
                </a:solidFill>
              </a:rPr>
              <a:t>Next Steps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765387"/>
            <a:ext cx="5554133" cy="320363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Convene a group of REX “super users” to guide our initiative and gather input from others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Identify changes in accounting practices and account code structure that will improve reporting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Develop a timeline and project plan for implementation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761" y="1683027"/>
            <a:ext cx="6172200" cy="135834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Budget Update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Kristy Michel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573061" y="6626"/>
            <a:ext cx="4284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3200" dirty="0" smtClean="0">
                <a:solidFill>
                  <a:prstClr val="white"/>
                </a:solidFill>
              </a:rPr>
              <a:t>Budget Update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733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68680" y="1523303"/>
          <a:ext cx="5686425" cy="2508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6638" y="743538"/>
            <a:ext cx="239168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1875" b="1" dirty="0">
                <a:solidFill>
                  <a:prstClr val="white"/>
                </a:solidFill>
                <a:latin typeface="Calibri"/>
              </a:rPr>
              <a:t> 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539410"/>
              </p:ext>
            </p:extLst>
          </p:nvPr>
        </p:nvGraphicFramePr>
        <p:xfrm>
          <a:off x="768626" y="1728686"/>
          <a:ext cx="5214979" cy="318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15142" y="1230420"/>
            <a:ext cx="405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dirty="0">
                <a:solidFill>
                  <a:prstClr val="black"/>
                </a:solidFill>
                <a:latin typeface="Calibri"/>
              </a:rPr>
              <a:t>All Funds Budget - $523.3M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1698" y="0"/>
            <a:ext cx="5044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FY 2022 Budget by Fund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8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8987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43702-C1B1-0042-9631-6C43992D3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31418"/>
            <a:ext cx="6172200" cy="382608"/>
          </a:xfrm>
        </p:spPr>
        <p:txBody>
          <a:bodyPr>
            <a:noAutofit/>
          </a:bodyPr>
          <a:lstStyle/>
          <a:p>
            <a:r>
              <a:rPr lang="en-US" altLang="en-US" sz="1800" dirty="0">
                <a:latin typeface="+mn-lt"/>
                <a:cs typeface="Arial" panose="020B0604020202020204" pitchFamily="34" charset="0"/>
              </a:rPr>
              <a:t>All Funds Revenue: $523.3 Million</a:t>
            </a:r>
            <a:endParaRPr lang="en-US" sz="165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618" y="0"/>
            <a:ext cx="4778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514350"/>
            <a:r>
              <a:rPr lang="en-US" sz="3200" dirty="0">
                <a:solidFill>
                  <a:prstClr val="white"/>
                </a:solidFill>
                <a:cs typeface="Arial" panose="020B0604020202020204" pitchFamily="34" charset="0"/>
              </a:rPr>
              <a:t>Where Does it Come From?</a:t>
            </a: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496525"/>
              </p:ext>
            </p:extLst>
          </p:nvPr>
        </p:nvGraphicFramePr>
        <p:xfrm>
          <a:off x="342900" y="1441192"/>
          <a:ext cx="6172200" cy="3329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15100" y="4749453"/>
            <a:ext cx="226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9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689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9628</TotalTime>
  <Words>1623</Words>
  <Application>Microsoft Office PowerPoint</Application>
  <PresentationFormat>Custom</PresentationFormat>
  <Paragraphs>349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-apple-system</vt:lpstr>
      <vt:lpstr>Arial</vt:lpstr>
      <vt:lpstr>Calibri</vt:lpstr>
      <vt:lpstr>KievitPro-Regular</vt:lpstr>
      <vt:lpstr>Times New Roman</vt:lpstr>
      <vt:lpstr>Office Theme</vt:lpstr>
      <vt:lpstr>3_Office Theme</vt:lpstr>
      <vt:lpstr>1_Office Theme</vt:lpstr>
      <vt:lpstr>2_Office Theme</vt:lpstr>
      <vt:lpstr>Business Administrators Meeting (BAM)</vt:lpstr>
      <vt:lpstr>Agenda</vt:lpstr>
      <vt:lpstr>Welcome</vt:lpstr>
      <vt:lpstr>Business Administrators Meeting</vt:lpstr>
      <vt:lpstr>Reporting Initiative Update</vt:lpstr>
      <vt:lpstr>Reporting Initiative Next Steps</vt:lpstr>
      <vt:lpstr>Budget Update  Kristy Michel</vt:lpstr>
      <vt:lpstr>PowerPoint Presentation</vt:lpstr>
      <vt:lpstr>All Funds Revenue: $523.3 Million</vt:lpstr>
      <vt:lpstr>All Funds Expenses: $523.3 Million</vt:lpstr>
      <vt:lpstr>Total Revenue:  $292.4 Million</vt:lpstr>
      <vt:lpstr>Total Expenditures:  $292.4 Million</vt:lpstr>
      <vt:lpstr>Total Revenue:  $64.6 million</vt:lpstr>
      <vt:lpstr>Total Expenses: $64.6 Million</vt:lpstr>
      <vt:lpstr>Total $47.5 Million</vt:lpstr>
      <vt:lpstr> Introduction</vt:lpstr>
      <vt:lpstr>What is the UMBC Travel System?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PAW PROCUREMENT SYSTEM  User Interface Changes</vt:lpstr>
      <vt:lpstr>Timeframe for new UI</vt:lpstr>
      <vt:lpstr>Toggle Button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reminders</vt:lpstr>
      <vt:lpstr>PowerPoint Presentation</vt:lpstr>
      <vt:lpstr>Paw Resources</vt:lpstr>
      <vt:lpstr>Human Resources Updates</vt:lpstr>
      <vt:lpstr>The Hybrid Workplace</vt:lpstr>
      <vt:lpstr>Two Options</vt:lpstr>
      <vt:lpstr>Lunch With HR</vt:lpstr>
      <vt:lpstr>Supports For Health &amp; Well-Being</vt:lpstr>
      <vt:lpstr>PowerPoint Presentation</vt:lpstr>
      <vt:lpstr>PowerPoint Presentation</vt:lpstr>
      <vt:lpstr>Questions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Desiree Stonesifer</cp:lastModifiedBy>
  <cp:revision>121</cp:revision>
  <dcterms:created xsi:type="dcterms:W3CDTF">2019-02-27T15:38:32Z</dcterms:created>
  <dcterms:modified xsi:type="dcterms:W3CDTF">2021-09-29T12:49:38Z</dcterms:modified>
</cp:coreProperties>
</file>