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8" r:id="rId2"/>
    <p:sldMasterId id="2147483660" r:id="rId3"/>
    <p:sldMasterId id="2147483680" r:id="rId4"/>
  </p:sldMasterIdLst>
  <p:notesMasterIdLst>
    <p:notesMasterId r:id="rId47"/>
  </p:notesMasterIdLst>
  <p:sldIdLst>
    <p:sldId id="256" r:id="rId5"/>
    <p:sldId id="306" r:id="rId6"/>
    <p:sldId id="349" r:id="rId7"/>
    <p:sldId id="388" r:id="rId8"/>
    <p:sldId id="401" r:id="rId9"/>
    <p:sldId id="402" r:id="rId10"/>
    <p:sldId id="403" r:id="rId11"/>
    <p:sldId id="404" r:id="rId12"/>
    <p:sldId id="405" r:id="rId13"/>
    <p:sldId id="406" r:id="rId14"/>
    <p:sldId id="407" r:id="rId15"/>
    <p:sldId id="408" r:id="rId16"/>
    <p:sldId id="409" r:id="rId17"/>
    <p:sldId id="416" r:id="rId18"/>
    <p:sldId id="417" r:id="rId19"/>
    <p:sldId id="418" r:id="rId20"/>
    <p:sldId id="410" r:id="rId21"/>
    <p:sldId id="419" r:id="rId22"/>
    <p:sldId id="420" r:id="rId23"/>
    <p:sldId id="421" r:id="rId24"/>
    <p:sldId id="430" r:id="rId25"/>
    <p:sldId id="431" r:id="rId26"/>
    <p:sldId id="432" r:id="rId27"/>
    <p:sldId id="433" r:id="rId28"/>
    <p:sldId id="422" r:id="rId29"/>
    <p:sldId id="423" r:id="rId30"/>
    <p:sldId id="424" r:id="rId31"/>
    <p:sldId id="425" r:id="rId32"/>
    <p:sldId id="426" r:id="rId33"/>
    <p:sldId id="427" r:id="rId34"/>
    <p:sldId id="411" r:id="rId35"/>
    <p:sldId id="428" r:id="rId36"/>
    <p:sldId id="429" r:id="rId37"/>
    <p:sldId id="412" r:id="rId38"/>
    <p:sldId id="435" r:id="rId39"/>
    <p:sldId id="436" r:id="rId40"/>
    <p:sldId id="437" r:id="rId41"/>
    <p:sldId id="438" r:id="rId42"/>
    <p:sldId id="439" r:id="rId43"/>
    <p:sldId id="440" r:id="rId44"/>
    <p:sldId id="441" r:id="rId45"/>
    <p:sldId id="340" r:id="rId46"/>
  </p:sldIdLst>
  <p:sldSz cx="6858000" cy="51435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16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lianne Simpson" initials="JS" lastIdx="3" clrIdx="0">
    <p:extLst>
      <p:ext uri="{19B8F6BF-5375-455C-9EA6-DF929625EA0E}">
        <p15:presenceInfo xmlns:p15="http://schemas.microsoft.com/office/powerpoint/2012/main" userId="Julianne Simpso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52" autoAdjust="0"/>
    <p:restoredTop sz="94660"/>
  </p:normalViewPr>
  <p:slideViewPr>
    <p:cSldViewPr snapToGrid="0" snapToObjects="1">
      <p:cViewPr varScale="1">
        <p:scale>
          <a:sx n="86" d="100"/>
          <a:sy n="86" d="100"/>
        </p:scale>
        <p:origin x="1352" y="64"/>
      </p:cViewPr>
      <p:guideLst>
        <p:guide orient="horz" pos="1620"/>
        <p:guide pos="2160"/>
      </p:guideLst>
    </p:cSldViewPr>
  </p:slideViewPr>
  <p:notesTextViewPr>
    <p:cViewPr>
      <p:scale>
        <a:sx n="100" d="100"/>
        <a:sy n="100" d="100"/>
      </p:scale>
      <p:origin x="0" y="0"/>
    </p:cViewPr>
  </p:notesTextViewPr>
  <p:sorterViewPr>
    <p:cViewPr>
      <p:scale>
        <a:sx n="100" d="100"/>
        <a:sy n="100" d="100"/>
      </p:scale>
      <p:origin x="0" y="-45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r>
              <a:rPr lang="en-US" sz="2400" b="1"/>
              <a:t>Total Punch</a:t>
            </a:r>
            <a:r>
              <a:rPr lang="en-US" sz="2400" b="1" baseline="0"/>
              <a:t> Out Back Log</a:t>
            </a:r>
            <a:endParaRPr lang="en-US" sz="2400" b="1"/>
          </a:p>
        </c:rich>
      </c:tx>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7"/>
          <c:order val="7"/>
          <c:tx>
            <c:strRef>
              <c:f>Sheet2!$A$52</c:f>
              <c:strCache>
                <c:ptCount val="1"/>
                <c:pt idx="0">
                  <c:v>Total</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Sheet2!$B$44:$G$44</c:f>
              <c:numCache>
                <c:formatCode>m/d/yyyy</c:formatCode>
                <c:ptCount val="6"/>
                <c:pt idx="0">
                  <c:v>44500</c:v>
                </c:pt>
                <c:pt idx="1">
                  <c:v>44530</c:v>
                </c:pt>
                <c:pt idx="2">
                  <c:v>44545</c:v>
                </c:pt>
                <c:pt idx="3">
                  <c:v>44587</c:v>
                </c:pt>
                <c:pt idx="4">
                  <c:v>44620</c:v>
                </c:pt>
                <c:pt idx="5">
                  <c:v>44631</c:v>
                </c:pt>
              </c:numCache>
            </c:numRef>
          </c:cat>
          <c:val>
            <c:numRef>
              <c:f>Sheet2!$B$52:$G$52</c:f>
              <c:numCache>
                <c:formatCode>General</c:formatCode>
                <c:ptCount val="6"/>
                <c:pt idx="0">
                  <c:v>776</c:v>
                </c:pt>
                <c:pt idx="1">
                  <c:v>1288</c:v>
                </c:pt>
                <c:pt idx="2">
                  <c:v>1473</c:v>
                </c:pt>
                <c:pt idx="3">
                  <c:v>604</c:v>
                </c:pt>
                <c:pt idx="4">
                  <c:v>448</c:v>
                </c:pt>
                <c:pt idx="5">
                  <c:v>432</c:v>
                </c:pt>
              </c:numCache>
            </c:numRef>
          </c:val>
          <c:extLst>
            <c:ext xmlns:c16="http://schemas.microsoft.com/office/drawing/2014/chart" uri="{C3380CC4-5D6E-409C-BE32-E72D297353CC}">
              <c16:uniqueId val="{00000000-CF6E-44E4-A36D-F36B459A6F71}"/>
            </c:ext>
          </c:extLst>
        </c:ser>
        <c:dLbls>
          <c:showLegendKey val="0"/>
          <c:showVal val="0"/>
          <c:showCatName val="0"/>
          <c:showSerName val="0"/>
          <c:showPercent val="0"/>
          <c:showBubbleSize val="0"/>
        </c:dLbls>
        <c:gapWidth val="150"/>
        <c:axId val="1431056896"/>
        <c:axId val="1431057312"/>
        <c:extLst>
          <c:ext xmlns:c15="http://schemas.microsoft.com/office/drawing/2012/chart" uri="{02D57815-91ED-43cb-92C2-25804820EDAC}">
            <c15:filteredBarSeries>
              <c15:ser>
                <c:idx val="0"/>
                <c:order val="0"/>
                <c:tx>
                  <c:strRef>
                    <c:extLst>
                      <c:ext uri="{02D57815-91ED-43cb-92C2-25804820EDAC}">
                        <c15:formulaRef>
                          <c15:sqref>Sheet2!$A$45</c15:sqref>
                        </c15:formulaRef>
                      </c:ext>
                    </c:extLst>
                    <c:strCache>
                      <c:ptCount val="1"/>
                      <c:pt idx="0">
                        <c:v> &lt; 1 Week</c:v>
                      </c:pt>
                    </c:strCache>
                  </c:strRef>
                </c:tx>
                <c:spPr>
                  <a:solidFill>
                    <a:schemeClr val="accent1"/>
                  </a:solidFill>
                  <a:ln>
                    <a:noFill/>
                  </a:ln>
                  <a:effectLst/>
                </c:spPr>
                <c:invertIfNegative val="0"/>
                <c:cat>
                  <c:numRef>
                    <c:extLst>
                      <c:ext uri="{02D57815-91ED-43cb-92C2-25804820EDAC}">
                        <c15:formulaRef>
                          <c15:sqref>Sheet2!$B$44:$G$44</c15:sqref>
                        </c15:formulaRef>
                      </c:ext>
                    </c:extLst>
                    <c:numCache>
                      <c:formatCode>m/d/yyyy</c:formatCode>
                      <c:ptCount val="6"/>
                      <c:pt idx="0">
                        <c:v>44500</c:v>
                      </c:pt>
                      <c:pt idx="1">
                        <c:v>44530</c:v>
                      </c:pt>
                      <c:pt idx="2">
                        <c:v>44545</c:v>
                      </c:pt>
                      <c:pt idx="3">
                        <c:v>44587</c:v>
                      </c:pt>
                      <c:pt idx="4">
                        <c:v>44620</c:v>
                      </c:pt>
                      <c:pt idx="5">
                        <c:v>44631</c:v>
                      </c:pt>
                    </c:numCache>
                  </c:numRef>
                </c:cat>
                <c:val>
                  <c:numRef>
                    <c:extLst>
                      <c:ext uri="{02D57815-91ED-43cb-92C2-25804820EDAC}">
                        <c15:formulaRef>
                          <c15:sqref>Sheet2!$B$45:$G$45</c15:sqref>
                        </c15:formulaRef>
                      </c:ext>
                    </c:extLst>
                    <c:numCache>
                      <c:formatCode>General</c:formatCode>
                      <c:ptCount val="6"/>
                      <c:pt idx="0">
                        <c:v>225</c:v>
                      </c:pt>
                      <c:pt idx="1">
                        <c:v>219</c:v>
                      </c:pt>
                      <c:pt idx="2">
                        <c:v>331</c:v>
                      </c:pt>
                      <c:pt idx="3">
                        <c:v>280</c:v>
                      </c:pt>
                      <c:pt idx="4">
                        <c:v>256</c:v>
                      </c:pt>
                      <c:pt idx="5">
                        <c:v>221</c:v>
                      </c:pt>
                    </c:numCache>
                  </c:numRef>
                </c:val>
                <c:extLst>
                  <c:ext xmlns:c16="http://schemas.microsoft.com/office/drawing/2014/chart" uri="{C3380CC4-5D6E-409C-BE32-E72D297353CC}">
                    <c16:uniqueId val="{00000001-CF6E-44E4-A36D-F36B459A6F71}"/>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Sheet2!$A$46</c15:sqref>
                        </c15:formulaRef>
                      </c:ext>
                    </c:extLst>
                    <c:strCache>
                      <c:ptCount val="1"/>
                      <c:pt idx="0">
                        <c:v> &lt; 2 Weeks</c:v>
                      </c:pt>
                    </c:strCache>
                  </c:strRef>
                </c:tx>
                <c:spPr>
                  <a:solidFill>
                    <a:schemeClr val="accent2"/>
                  </a:solidFill>
                  <a:ln>
                    <a:noFill/>
                  </a:ln>
                  <a:effectLst/>
                </c:spPr>
                <c:invertIfNegative val="0"/>
                <c:cat>
                  <c:numRef>
                    <c:extLst xmlns:c15="http://schemas.microsoft.com/office/drawing/2012/chart">
                      <c:ext xmlns:c15="http://schemas.microsoft.com/office/drawing/2012/chart" uri="{02D57815-91ED-43cb-92C2-25804820EDAC}">
                        <c15:formulaRef>
                          <c15:sqref>Sheet2!$B$44:$G$44</c15:sqref>
                        </c15:formulaRef>
                      </c:ext>
                    </c:extLst>
                    <c:numCache>
                      <c:formatCode>m/d/yyyy</c:formatCode>
                      <c:ptCount val="6"/>
                      <c:pt idx="0">
                        <c:v>44500</c:v>
                      </c:pt>
                      <c:pt idx="1">
                        <c:v>44530</c:v>
                      </c:pt>
                      <c:pt idx="2">
                        <c:v>44545</c:v>
                      </c:pt>
                      <c:pt idx="3">
                        <c:v>44587</c:v>
                      </c:pt>
                      <c:pt idx="4">
                        <c:v>44620</c:v>
                      </c:pt>
                      <c:pt idx="5">
                        <c:v>44631</c:v>
                      </c:pt>
                    </c:numCache>
                  </c:numRef>
                </c:cat>
                <c:val>
                  <c:numRef>
                    <c:extLst xmlns:c15="http://schemas.microsoft.com/office/drawing/2012/chart">
                      <c:ext xmlns:c15="http://schemas.microsoft.com/office/drawing/2012/chart" uri="{02D57815-91ED-43cb-92C2-25804820EDAC}">
                        <c15:formulaRef>
                          <c15:sqref>Sheet2!$B$46:$G$46</c15:sqref>
                        </c15:formulaRef>
                      </c:ext>
                    </c:extLst>
                    <c:numCache>
                      <c:formatCode>General</c:formatCode>
                      <c:ptCount val="6"/>
                      <c:pt idx="0">
                        <c:v>31</c:v>
                      </c:pt>
                      <c:pt idx="1">
                        <c:v>219</c:v>
                      </c:pt>
                      <c:pt idx="2">
                        <c:v>217</c:v>
                      </c:pt>
                      <c:pt idx="3">
                        <c:v>39</c:v>
                      </c:pt>
                      <c:pt idx="4">
                        <c:v>64</c:v>
                      </c:pt>
                      <c:pt idx="5">
                        <c:v>58</c:v>
                      </c:pt>
                    </c:numCache>
                  </c:numRef>
                </c:val>
                <c:extLst xmlns:c15="http://schemas.microsoft.com/office/drawing/2012/chart">
                  <c:ext xmlns:c16="http://schemas.microsoft.com/office/drawing/2014/chart" uri="{C3380CC4-5D6E-409C-BE32-E72D297353CC}">
                    <c16:uniqueId val="{00000002-CF6E-44E4-A36D-F36B459A6F71}"/>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Sheet2!$A$47</c15:sqref>
                        </c15:formulaRef>
                      </c:ext>
                    </c:extLst>
                    <c:strCache>
                      <c:ptCount val="1"/>
                      <c:pt idx="0">
                        <c:v> &lt; 3 Week</c:v>
                      </c:pt>
                    </c:strCache>
                  </c:strRef>
                </c:tx>
                <c:spPr>
                  <a:solidFill>
                    <a:schemeClr val="accent3"/>
                  </a:solidFill>
                  <a:ln>
                    <a:noFill/>
                  </a:ln>
                  <a:effectLst/>
                </c:spPr>
                <c:invertIfNegative val="0"/>
                <c:cat>
                  <c:numRef>
                    <c:extLst xmlns:c15="http://schemas.microsoft.com/office/drawing/2012/chart">
                      <c:ext xmlns:c15="http://schemas.microsoft.com/office/drawing/2012/chart" uri="{02D57815-91ED-43cb-92C2-25804820EDAC}">
                        <c15:formulaRef>
                          <c15:sqref>Sheet2!$B$44:$G$44</c15:sqref>
                        </c15:formulaRef>
                      </c:ext>
                    </c:extLst>
                    <c:numCache>
                      <c:formatCode>m/d/yyyy</c:formatCode>
                      <c:ptCount val="6"/>
                      <c:pt idx="0">
                        <c:v>44500</c:v>
                      </c:pt>
                      <c:pt idx="1">
                        <c:v>44530</c:v>
                      </c:pt>
                      <c:pt idx="2">
                        <c:v>44545</c:v>
                      </c:pt>
                      <c:pt idx="3">
                        <c:v>44587</c:v>
                      </c:pt>
                      <c:pt idx="4">
                        <c:v>44620</c:v>
                      </c:pt>
                      <c:pt idx="5">
                        <c:v>44631</c:v>
                      </c:pt>
                    </c:numCache>
                  </c:numRef>
                </c:cat>
                <c:val>
                  <c:numRef>
                    <c:extLst xmlns:c15="http://schemas.microsoft.com/office/drawing/2012/chart">
                      <c:ext xmlns:c15="http://schemas.microsoft.com/office/drawing/2012/chart" uri="{02D57815-91ED-43cb-92C2-25804820EDAC}">
                        <c15:formulaRef>
                          <c15:sqref>Sheet2!$B$47:$G$47</c15:sqref>
                        </c15:formulaRef>
                      </c:ext>
                    </c:extLst>
                    <c:numCache>
                      <c:formatCode>General</c:formatCode>
                      <c:ptCount val="6"/>
                      <c:pt idx="0">
                        <c:v>30</c:v>
                      </c:pt>
                      <c:pt idx="1">
                        <c:v>177</c:v>
                      </c:pt>
                      <c:pt idx="2">
                        <c:v>93</c:v>
                      </c:pt>
                      <c:pt idx="3">
                        <c:v>27</c:v>
                      </c:pt>
                      <c:pt idx="4">
                        <c:v>21</c:v>
                      </c:pt>
                      <c:pt idx="5">
                        <c:v>35</c:v>
                      </c:pt>
                    </c:numCache>
                  </c:numRef>
                </c:val>
                <c:extLst xmlns:c15="http://schemas.microsoft.com/office/drawing/2012/chart">
                  <c:ext xmlns:c16="http://schemas.microsoft.com/office/drawing/2014/chart" uri="{C3380CC4-5D6E-409C-BE32-E72D297353CC}">
                    <c16:uniqueId val="{00000003-CF6E-44E4-A36D-F36B459A6F71}"/>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Sheet2!$A$48</c15:sqref>
                        </c15:formulaRef>
                      </c:ext>
                    </c:extLst>
                    <c:strCache>
                      <c:ptCount val="1"/>
                      <c:pt idx="0">
                        <c:v> &lt; 1 Month</c:v>
                      </c:pt>
                    </c:strCache>
                  </c:strRef>
                </c:tx>
                <c:spPr>
                  <a:solidFill>
                    <a:schemeClr val="accent4"/>
                  </a:solidFill>
                  <a:ln>
                    <a:noFill/>
                  </a:ln>
                  <a:effectLst/>
                </c:spPr>
                <c:invertIfNegative val="0"/>
                <c:cat>
                  <c:numRef>
                    <c:extLst xmlns:c15="http://schemas.microsoft.com/office/drawing/2012/chart">
                      <c:ext xmlns:c15="http://schemas.microsoft.com/office/drawing/2012/chart" uri="{02D57815-91ED-43cb-92C2-25804820EDAC}">
                        <c15:formulaRef>
                          <c15:sqref>Sheet2!$B$44:$G$44</c15:sqref>
                        </c15:formulaRef>
                      </c:ext>
                    </c:extLst>
                    <c:numCache>
                      <c:formatCode>m/d/yyyy</c:formatCode>
                      <c:ptCount val="6"/>
                      <c:pt idx="0">
                        <c:v>44500</c:v>
                      </c:pt>
                      <c:pt idx="1">
                        <c:v>44530</c:v>
                      </c:pt>
                      <c:pt idx="2">
                        <c:v>44545</c:v>
                      </c:pt>
                      <c:pt idx="3">
                        <c:v>44587</c:v>
                      </c:pt>
                      <c:pt idx="4">
                        <c:v>44620</c:v>
                      </c:pt>
                      <c:pt idx="5">
                        <c:v>44631</c:v>
                      </c:pt>
                    </c:numCache>
                  </c:numRef>
                </c:cat>
                <c:val>
                  <c:numRef>
                    <c:extLst xmlns:c15="http://schemas.microsoft.com/office/drawing/2012/chart">
                      <c:ext xmlns:c15="http://schemas.microsoft.com/office/drawing/2012/chart" uri="{02D57815-91ED-43cb-92C2-25804820EDAC}">
                        <c15:formulaRef>
                          <c15:sqref>Sheet2!$B$48:$G$48</c15:sqref>
                        </c15:formulaRef>
                      </c:ext>
                    </c:extLst>
                    <c:numCache>
                      <c:formatCode>General</c:formatCode>
                      <c:ptCount val="6"/>
                      <c:pt idx="0">
                        <c:v>29</c:v>
                      </c:pt>
                      <c:pt idx="1">
                        <c:v>132</c:v>
                      </c:pt>
                      <c:pt idx="2">
                        <c:v>223</c:v>
                      </c:pt>
                      <c:pt idx="3">
                        <c:v>2</c:v>
                      </c:pt>
                      <c:pt idx="4">
                        <c:v>5</c:v>
                      </c:pt>
                      <c:pt idx="5">
                        <c:v>21</c:v>
                      </c:pt>
                    </c:numCache>
                  </c:numRef>
                </c:val>
                <c:extLst xmlns:c15="http://schemas.microsoft.com/office/drawing/2012/chart">
                  <c:ext xmlns:c16="http://schemas.microsoft.com/office/drawing/2014/chart" uri="{C3380CC4-5D6E-409C-BE32-E72D297353CC}">
                    <c16:uniqueId val="{00000004-CF6E-44E4-A36D-F36B459A6F71}"/>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Sheet2!$A$49</c15:sqref>
                        </c15:formulaRef>
                      </c:ext>
                    </c:extLst>
                    <c:strCache>
                      <c:ptCount val="1"/>
                      <c:pt idx="0">
                        <c:v> &lt; 45 Days</c:v>
                      </c:pt>
                    </c:strCache>
                  </c:strRef>
                </c:tx>
                <c:spPr>
                  <a:solidFill>
                    <a:schemeClr val="accent5"/>
                  </a:solidFill>
                  <a:ln>
                    <a:noFill/>
                  </a:ln>
                  <a:effectLst/>
                </c:spPr>
                <c:invertIfNegative val="0"/>
                <c:cat>
                  <c:numRef>
                    <c:extLst xmlns:c15="http://schemas.microsoft.com/office/drawing/2012/chart">
                      <c:ext xmlns:c15="http://schemas.microsoft.com/office/drawing/2012/chart" uri="{02D57815-91ED-43cb-92C2-25804820EDAC}">
                        <c15:formulaRef>
                          <c15:sqref>Sheet2!$B$44:$G$44</c15:sqref>
                        </c15:formulaRef>
                      </c:ext>
                    </c:extLst>
                    <c:numCache>
                      <c:formatCode>m/d/yyyy</c:formatCode>
                      <c:ptCount val="6"/>
                      <c:pt idx="0">
                        <c:v>44500</c:v>
                      </c:pt>
                      <c:pt idx="1">
                        <c:v>44530</c:v>
                      </c:pt>
                      <c:pt idx="2">
                        <c:v>44545</c:v>
                      </c:pt>
                      <c:pt idx="3">
                        <c:v>44587</c:v>
                      </c:pt>
                      <c:pt idx="4">
                        <c:v>44620</c:v>
                      </c:pt>
                      <c:pt idx="5">
                        <c:v>44631</c:v>
                      </c:pt>
                    </c:numCache>
                  </c:numRef>
                </c:cat>
                <c:val>
                  <c:numRef>
                    <c:extLst xmlns:c15="http://schemas.microsoft.com/office/drawing/2012/chart">
                      <c:ext xmlns:c15="http://schemas.microsoft.com/office/drawing/2012/chart" uri="{02D57815-91ED-43cb-92C2-25804820EDAC}">
                        <c15:formulaRef>
                          <c15:sqref>Sheet2!$B$49:$G$49</c15:sqref>
                        </c15:formulaRef>
                      </c:ext>
                    </c:extLst>
                    <c:numCache>
                      <c:formatCode>General</c:formatCode>
                      <c:ptCount val="6"/>
                      <c:pt idx="0">
                        <c:v>159</c:v>
                      </c:pt>
                      <c:pt idx="1">
                        <c:v>35</c:v>
                      </c:pt>
                      <c:pt idx="2">
                        <c:v>164</c:v>
                      </c:pt>
                      <c:pt idx="3">
                        <c:v>41</c:v>
                      </c:pt>
                      <c:pt idx="4">
                        <c:v>6</c:v>
                      </c:pt>
                      <c:pt idx="5">
                        <c:v>7</c:v>
                      </c:pt>
                    </c:numCache>
                  </c:numRef>
                </c:val>
                <c:extLst xmlns:c15="http://schemas.microsoft.com/office/drawing/2012/chart">
                  <c:ext xmlns:c16="http://schemas.microsoft.com/office/drawing/2014/chart" uri="{C3380CC4-5D6E-409C-BE32-E72D297353CC}">
                    <c16:uniqueId val="{00000005-CF6E-44E4-A36D-F36B459A6F71}"/>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Sheet2!$A$50</c15:sqref>
                        </c15:formulaRef>
                      </c:ext>
                    </c:extLst>
                    <c:strCache>
                      <c:ptCount val="1"/>
                      <c:pt idx="0">
                        <c:v> &lt; 60 Days</c:v>
                      </c:pt>
                    </c:strCache>
                  </c:strRef>
                </c:tx>
                <c:spPr>
                  <a:solidFill>
                    <a:schemeClr val="accent6"/>
                  </a:solidFill>
                  <a:ln>
                    <a:noFill/>
                  </a:ln>
                  <a:effectLst/>
                </c:spPr>
                <c:invertIfNegative val="0"/>
                <c:cat>
                  <c:numRef>
                    <c:extLst xmlns:c15="http://schemas.microsoft.com/office/drawing/2012/chart">
                      <c:ext xmlns:c15="http://schemas.microsoft.com/office/drawing/2012/chart" uri="{02D57815-91ED-43cb-92C2-25804820EDAC}">
                        <c15:formulaRef>
                          <c15:sqref>Sheet2!$B$44:$G$44</c15:sqref>
                        </c15:formulaRef>
                      </c:ext>
                    </c:extLst>
                    <c:numCache>
                      <c:formatCode>m/d/yyyy</c:formatCode>
                      <c:ptCount val="6"/>
                      <c:pt idx="0">
                        <c:v>44500</c:v>
                      </c:pt>
                      <c:pt idx="1">
                        <c:v>44530</c:v>
                      </c:pt>
                      <c:pt idx="2">
                        <c:v>44545</c:v>
                      </c:pt>
                      <c:pt idx="3">
                        <c:v>44587</c:v>
                      </c:pt>
                      <c:pt idx="4">
                        <c:v>44620</c:v>
                      </c:pt>
                      <c:pt idx="5">
                        <c:v>44631</c:v>
                      </c:pt>
                    </c:numCache>
                  </c:numRef>
                </c:cat>
                <c:val>
                  <c:numRef>
                    <c:extLst xmlns:c15="http://schemas.microsoft.com/office/drawing/2012/chart">
                      <c:ext xmlns:c15="http://schemas.microsoft.com/office/drawing/2012/chart" uri="{02D57815-91ED-43cb-92C2-25804820EDAC}">
                        <c15:formulaRef>
                          <c15:sqref>Sheet2!$B$50:$G$50</c15:sqref>
                        </c15:formulaRef>
                      </c:ext>
                    </c:extLst>
                    <c:numCache>
                      <c:formatCode>General</c:formatCode>
                      <c:ptCount val="6"/>
                      <c:pt idx="0">
                        <c:v>54</c:v>
                      </c:pt>
                      <c:pt idx="1">
                        <c:v>50</c:v>
                      </c:pt>
                      <c:pt idx="2">
                        <c:v>36</c:v>
                      </c:pt>
                      <c:pt idx="3">
                        <c:v>20</c:v>
                      </c:pt>
                      <c:pt idx="4">
                        <c:v>8</c:v>
                      </c:pt>
                      <c:pt idx="5">
                        <c:v>5</c:v>
                      </c:pt>
                    </c:numCache>
                  </c:numRef>
                </c:val>
                <c:extLst xmlns:c15="http://schemas.microsoft.com/office/drawing/2012/chart">
                  <c:ext xmlns:c16="http://schemas.microsoft.com/office/drawing/2014/chart" uri="{C3380CC4-5D6E-409C-BE32-E72D297353CC}">
                    <c16:uniqueId val="{00000006-CF6E-44E4-A36D-F36B459A6F71}"/>
                  </c:ext>
                </c:extLst>
              </c15:ser>
            </c15:filteredBarSeries>
            <c15:filteredBarSeries>
              <c15:ser>
                <c:idx val="6"/>
                <c:order val="6"/>
                <c:tx>
                  <c:strRef>
                    <c:extLst xmlns:c15="http://schemas.microsoft.com/office/drawing/2012/chart">
                      <c:ext xmlns:c15="http://schemas.microsoft.com/office/drawing/2012/chart" uri="{02D57815-91ED-43cb-92C2-25804820EDAC}">
                        <c15:formulaRef>
                          <c15:sqref>Sheet2!$A$51</c15:sqref>
                        </c15:formulaRef>
                      </c:ext>
                    </c:extLst>
                    <c:strCache>
                      <c:ptCount val="1"/>
                      <c:pt idx="0">
                        <c:v> &gt; 60 Days</c:v>
                      </c:pt>
                    </c:strCache>
                  </c:strRef>
                </c:tx>
                <c:spPr>
                  <a:solidFill>
                    <a:schemeClr val="accent1">
                      <a:lumMod val="60000"/>
                    </a:schemeClr>
                  </a:solidFill>
                  <a:ln>
                    <a:noFill/>
                  </a:ln>
                  <a:effectLst/>
                </c:spPr>
                <c:invertIfNegative val="0"/>
                <c:cat>
                  <c:numRef>
                    <c:extLst xmlns:c15="http://schemas.microsoft.com/office/drawing/2012/chart">
                      <c:ext xmlns:c15="http://schemas.microsoft.com/office/drawing/2012/chart" uri="{02D57815-91ED-43cb-92C2-25804820EDAC}">
                        <c15:formulaRef>
                          <c15:sqref>Sheet2!$B$44:$G$44</c15:sqref>
                        </c15:formulaRef>
                      </c:ext>
                    </c:extLst>
                    <c:numCache>
                      <c:formatCode>m/d/yyyy</c:formatCode>
                      <c:ptCount val="6"/>
                      <c:pt idx="0">
                        <c:v>44500</c:v>
                      </c:pt>
                      <c:pt idx="1">
                        <c:v>44530</c:v>
                      </c:pt>
                      <c:pt idx="2">
                        <c:v>44545</c:v>
                      </c:pt>
                      <c:pt idx="3">
                        <c:v>44587</c:v>
                      </c:pt>
                      <c:pt idx="4">
                        <c:v>44620</c:v>
                      </c:pt>
                      <c:pt idx="5">
                        <c:v>44631</c:v>
                      </c:pt>
                    </c:numCache>
                  </c:numRef>
                </c:cat>
                <c:val>
                  <c:numRef>
                    <c:extLst xmlns:c15="http://schemas.microsoft.com/office/drawing/2012/chart">
                      <c:ext xmlns:c15="http://schemas.microsoft.com/office/drawing/2012/chart" uri="{02D57815-91ED-43cb-92C2-25804820EDAC}">
                        <c15:formulaRef>
                          <c15:sqref>Sheet2!$B$51:$G$51</c15:sqref>
                        </c15:formulaRef>
                      </c:ext>
                    </c:extLst>
                    <c:numCache>
                      <c:formatCode>General</c:formatCode>
                      <c:ptCount val="6"/>
                      <c:pt idx="0">
                        <c:v>248</c:v>
                      </c:pt>
                      <c:pt idx="1">
                        <c:v>456</c:v>
                      </c:pt>
                      <c:pt idx="2">
                        <c:v>409</c:v>
                      </c:pt>
                      <c:pt idx="3">
                        <c:v>195</c:v>
                      </c:pt>
                      <c:pt idx="4">
                        <c:v>88</c:v>
                      </c:pt>
                      <c:pt idx="5">
                        <c:v>85</c:v>
                      </c:pt>
                    </c:numCache>
                  </c:numRef>
                </c:val>
                <c:extLst xmlns:c15="http://schemas.microsoft.com/office/drawing/2012/chart">
                  <c:ext xmlns:c16="http://schemas.microsoft.com/office/drawing/2014/chart" uri="{C3380CC4-5D6E-409C-BE32-E72D297353CC}">
                    <c16:uniqueId val="{00000007-CF6E-44E4-A36D-F36B459A6F71}"/>
                  </c:ext>
                </c:extLst>
              </c15:ser>
            </c15:filteredBarSeries>
          </c:ext>
        </c:extLst>
      </c:barChart>
      <c:catAx>
        <c:axId val="1431056896"/>
        <c:scaling>
          <c:orientation val="minMax"/>
        </c:scaling>
        <c:delete val="0"/>
        <c:axPos val="b"/>
        <c:numFmt formatCode="m/d/yyyy"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31057312"/>
        <c:crosses val="autoZero"/>
        <c:auto val="0"/>
        <c:lblAlgn val="ctr"/>
        <c:lblOffset val="100"/>
        <c:noMultiLvlLbl val="0"/>
      </c:catAx>
      <c:valAx>
        <c:axId val="14310573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310568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6827413222368047E-2"/>
          <c:y val="4.0637789175653555E-2"/>
          <c:w val="0.91174044362551721"/>
          <c:h val="0.76773397913258901"/>
        </c:manualLayout>
      </c:layout>
      <c:barChart>
        <c:barDir val="col"/>
        <c:grouping val="clustered"/>
        <c:varyColors val="0"/>
        <c:ser>
          <c:idx val="0"/>
          <c:order val="0"/>
          <c:tx>
            <c:strRef>
              <c:f>Sheet1!$B$1</c:f>
              <c:strCache>
                <c:ptCount val="1"/>
                <c:pt idx="0">
                  <c:v>10/31/2021</c:v>
                </c:pt>
              </c:strCache>
            </c:strRef>
          </c:tx>
          <c:spPr>
            <a:solidFill>
              <a:schemeClr val="accent1"/>
            </a:solidFill>
            <a:ln>
              <a:noFill/>
            </a:ln>
            <a:effectLst/>
          </c:spPr>
          <c:invertIfNegative val="0"/>
          <c:dLbls>
            <c:dLbl>
              <c:idx val="1"/>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B88-4D70-9B75-8D51042557DF}"/>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 &lt; 1 Week</c:v>
                </c:pt>
                <c:pt idx="1">
                  <c:v> &lt; 2 Weeks</c:v>
                </c:pt>
                <c:pt idx="2">
                  <c:v> &lt; 3 Week</c:v>
                </c:pt>
                <c:pt idx="3">
                  <c:v> &lt; 1 Month</c:v>
                </c:pt>
                <c:pt idx="4">
                  <c:v> &lt; 45 Days</c:v>
                </c:pt>
                <c:pt idx="5">
                  <c:v> &lt; 60 Days</c:v>
                </c:pt>
                <c:pt idx="6">
                  <c:v> &gt; 60 Days</c:v>
                </c:pt>
              </c:strCache>
            </c:strRef>
          </c:cat>
          <c:val>
            <c:numRef>
              <c:f>Sheet1!$B$2:$B$8</c:f>
              <c:numCache>
                <c:formatCode>General</c:formatCode>
                <c:ptCount val="7"/>
                <c:pt idx="0">
                  <c:v>225</c:v>
                </c:pt>
                <c:pt idx="1">
                  <c:v>31</c:v>
                </c:pt>
                <c:pt idx="2">
                  <c:v>30</c:v>
                </c:pt>
                <c:pt idx="3">
                  <c:v>29</c:v>
                </c:pt>
                <c:pt idx="4">
                  <c:v>159</c:v>
                </c:pt>
                <c:pt idx="5">
                  <c:v>54</c:v>
                </c:pt>
                <c:pt idx="6">
                  <c:v>248</c:v>
                </c:pt>
              </c:numCache>
            </c:numRef>
          </c:val>
          <c:extLst>
            <c:ext xmlns:c16="http://schemas.microsoft.com/office/drawing/2014/chart" uri="{C3380CC4-5D6E-409C-BE32-E72D297353CC}">
              <c16:uniqueId val="{00000001-7B88-4D70-9B75-8D51042557DF}"/>
            </c:ext>
          </c:extLst>
        </c:ser>
        <c:ser>
          <c:idx val="1"/>
          <c:order val="1"/>
          <c:tx>
            <c:strRef>
              <c:f>Sheet1!$C$1</c:f>
              <c:strCache>
                <c:ptCount val="1"/>
                <c:pt idx="0">
                  <c:v>11/30/2021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 &lt; 1 Week</c:v>
                </c:pt>
                <c:pt idx="1">
                  <c:v> &lt; 2 Weeks</c:v>
                </c:pt>
                <c:pt idx="2">
                  <c:v> &lt; 3 Week</c:v>
                </c:pt>
                <c:pt idx="3">
                  <c:v> &lt; 1 Month</c:v>
                </c:pt>
                <c:pt idx="4">
                  <c:v> &lt; 45 Days</c:v>
                </c:pt>
                <c:pt idx="5">
                  <c:v> &lt; 60 Days</c:v>
                </c:pt>
                <c:pt idx="6">
                  <c:v> &gt; 60 Days</c:v>
                </c:pt>
              </c:strCache>
            </c:strRef>
          </c:cat>
          <c:val>
            <c:numRef>
              <c:f>Sheet1!$C$2:$C$8</c:f>
              <c:numCache>
                <c:formatCode>General</c:formatCode>
                <c:ptCount val="7"/>
                <c:pt idx="0">
                  <c:v>219</c:v>
                </c:pt>
                <c:pt idx="1">
                  <c:v>219</c:v>
                </c:pt>
                <c:pt idx="2">
                  <c:v>177</c:v>
                </c:pt>
                <c:pt idx="3">
                  <c:v>132</c:v>
                </c:pt>
                <c:pt idx="4">
                  <c:v>35</c:v>
                </c:pt>
                <c:pt idx="5">
                  <c:v>50</c:v>
                </c:pt>
                <c:pt idx="6">
                  <c:v>456</c:v>
                </c:pt>
              </c:numCache>
            </c:numRef>
          </c:val>
          <c:extLst>
            <c:ext xmlns:c16="http://schemas.microsoft.com/office/drawing/2014/chart" uri="{C3380CC4-5D6E-409C-BE32-E72D297353CC}">
              <c16:uniqueId val="{00000002-7B88-4D70-9B75-8D51042557DF}"/>
            </c:ext>
          </c:extLst>
        </c:ser>
        <c:ser>
          <c:idx val="2"/>
          <c:order val="2"/>
          <c:tx>
            <c:strRef>
              <c:f>Sheet1!$D$1</c:f>
              <c:strCache>
                <c:ptCount val="1"/>
                <c:pt idx="0">
                  <c:v>12/15/2021</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 &lt; 1 Week</c:v>
                </c:pt>
                <c:pt idx="1">
                  <c:v> &lt; 2 Weeks</c:v>
                </c:pt>
                <c:pt idx="2">
                  <c:v> &lt; 3 Week</c:v>
                </c:pt>
                <c:pt idx="3">
                  <c:v> &lt; 1 Month</c:v>
                </c:pt>
                <c:pt idx="4">
                  <c:v> &lt; 45 Days</c:v>
                </c:pt>
                <c:pt idx="5">
                  <c:v> &lt; 60 Days</c:v>
                </c:pt>
                <c:pt idx="6">
                  <c:v> &gt; 60 Days</c:v>
                </c:pt>
              </c:strCache>
            </c:strRef>
          </c:cat>
          <c:val>
            <c:numRef>
              <c:f>Sheet1!$D$2:$D$8</c:f>
              <c:numCache>
                <c:formatCode>General</c:formatCode>
                <c:ptCount val="7"/>
                <c:pt idx="0">
                  <c:v>331</c:v>
                </c:pt>
                <c:pt idx="1">
                  <c:v>217</c:v>
                </c:pt>
                <c:pt idx="2">
                  <c:v>93</c:v>
                </c:pt>
                <c:pt idx="3">
                  <c:v>223</c:v>
                </c:pt>
                <c:pt idx="4">
                  <c:v>164</c:v>
                </c:pt>
                <c:pt idx="5">
                  <c:v>36</c:v>
                </c:pt>
                <c:pt idx="6">
                  <c:v>409</c:v>
                </c:pt>
              </c:numCache>
            </c:numRef>
          </c:val>
          <c:extLst>
            <c:ext xmlns:c16="http://schemas.microsoft.com/office/drawing/2014/chart" uri="{C3380CC4-5D6E-409C-BE32-E72D297353CC}">
              <c16:uniqueId val="{00000003-7B88-4D70-9B75-8D51042557DF}"/>
            </c:ext>
          </c:extLst>
        </c:ser>
        <c:ser>
          <c:idx val="3"/>
          <c:order val="3"/>
          <c:tx>
            <c:strRef>
              <c:f>Sheet1!$E$1</c:f>
              <c:strCache>
                <c:ptCount val="1"/>
                <c:pt idx="0">
                  <c:v>1/26/2022</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 &lt; 1 Week</c:v>
                </c:pt>
                <c:pt idx="1">
                  <c:v> &lt; 2 Weeks</c:v>
                </c:pt>
                <c:pt idx="2">
                  <c:v> &lt; 3 Week</c:v>
                </c:pt>
                <c:pt idx="3">
                  <c:v> &lt; 1 Month</c:v>
                </c:pt>
                <c:pt idx="4">
                  <c:v> &lt; 45 Days</c:v>
                </c:pt>
                <c:pt idx="5">
                  <c:v> &lt; 60 Days</c:v>
                </c:pt>
                <c:pt idx="6">
                  <c:v> &gt; 60 Days</c:v>
                </c:pt>
              </c:strCache>
            </c:strRef>
          </c:cat>
          <c:val>
            <c:numRef>
              <c:f>Sheet1!$E$2:$E$8</c:f>
              <c:numCache>
                <c:formatCode>General</c:formatCode>
                <c:ptCount val="7"/>
                <c:pt idx="0">
                  <c:v>280</c:v>
                </c:pt>
                <c:pt idx="1">
                  <c:v>39</c:v>
                </c:pt>
                <c:pt idx="2">
                  <c:v>27</c:v>
                </c:pt>
                <c:pt idx="3">
                  <c:v>2</c:v>
                </c:pt>
                <c:pt idx="4">
                  <c:v>41</c:v>
                </c:pt>
                <c:pt idx="5">
                  <c:v>20</c:v>
                </c:pt>
                <c:pt idx="6">
                  <c:v>195</c:v>
                </c:pt>
              </c:numCache>
            </c:numRef>
          </c:val>
          <c:extLst>
            <c:ext xmlns:c16="http://schemas.microsoft.com/office/drawing/2014/chart" uri="{C3380CC4-5D6E-409C-BE32-E72D297353CC}">
              <c16:uniqueId val="{00000004-7B88-4D70-9B75-8D51042557DF}"/>
            </c:ext>
          </c:extLst>
        </c:ser>
        <c:ser>
          <c:idx val="4"/>
          <c:order val="4"/>
          <c:tx>
            <c:strRef>
              <c:f>Sheet1!$F$1</c:f>
              <c:strCache>
                <c:ptCount val="1"/>
                <c:pt idx="0">
                  <c:v>2/28/2022</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 &lt; 1 Week</c:v>
                </c:pt>
                <c:pt idx="1">
                  <c:v> &lt; 2 Weeks</c:v>
                </c:pt>
                <c:pt idx="2">
                  <c:v> &lt; 3 Week</c:v>
                </c:pt>
                <c:pt idx="3">
                  <c:v> &lt; 1 Month</c:v>
                </c:pt>
                <c:pt idx="4">
                  <c:v> &lt; 45 Days</c:v>
                </c:pt>
                <c:pt idx="5">
                  <c:v> &lt; 60 Days</c:v>
                </c:pt>
                <c:pt idx="6">
                  <c:v> &gt; 60 Days</c:v>
                </c:pt>
              </c:strCache>
            </c:strRef>
          </c:cat>
          <c:val>
            <c:numRef>
              <c:f>Sheet1!$F$2:$F$8</c:f>
              <c:numCache>
                <c:formatCode>General</c:formatCode>
                <c:ptCount val="7"/>
                <c:pt idx="0">
                  <c:v>256</c:v>
                </c:pt>
                <c:pt idx="1">
                  <c:v>64</c:v>
                </c:pt>
                <c:pt idx="2">
                  <c:v>21</c:v>
                </c:pt>
                <c:pt idx="3">
                  <c:v>5</c:v>
                </c:pt>
                <c:pt idx="4">
                  <c:v>6</c:v>
                </c:pt>
                <c:pt idx="5">
                  <c:v>8</c:v>
                </c:pt>
                <c:pt idx="6">
                  <c:v>88</c:v>
                </c:pt>
              </c:numCache>
            </c:numRef>
          </c:val>
          <c:extLst>
            <c:ext xmlns:c16="http://schemas.microsoft.com/office/drawing/2014/chart" uri="{C3380CC4-5D6E-409C-BE32-E72D297353CC}">
              <c16:uniqueId val="{00000005-7B88-4D70-9B75-8D51042557DF}"/>
            </c:ext>
          </c:extLst>
        </c:ser>
        <c:ser>
          <c:idx val="5"/>
          <c:order val="5"/>
          <c:tx>
            <c:strRef>
              <c:f>Sheet1!$G$1</c:f>
              <c:strCache>
                <c:ptCount val="1"/>
                <c:pt idx="0">
                  <c:v>3/11/2022</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 &lt; 1 Week</c:v>
                </c:pt>
                <c:pt idx="1">
                  <c:v> &lt; 2 Weeks</c:v>
                </c:pt>
                <c:pt idx="2">
                  <c:v> &lt; 3 Week</c:v>
                </c:pt>
                <c:pt idx="3">
                  <c:v> &lt; 1 Month</c:v>
                </c:pt>
                <c:pt idx="4">
                  <c:v> &lt; 45 Days</c:v>
                </c:pt>
                <c:pt idx="5">
                  <c:v> &lt; 60 Days</c:v>
                </c:pt>
                <c:pt idx="6">
                  <c:v> &gt; 60 Days</c:v>
                </c:pt>
              </c:strCache>
            </c:strRef>
          </c:cat>
          <c:val>
            <c:numRef>
              <c:f>Sheet1!$G$2:$G$8</c:f>
              <c:numCache>
                <c:formatCode>General</c:formatCode>
                <c:ptCount val="7"/>
                <c:pt idx="0">
                  <c:v>221</c:v>
                </c:pt>
                <c:pt idx="1">
                  <c:v>58</c:v>
                </c:pt>
                <c:pt idx="2">
                  <c:v>35</c:v>
                </c:pt>
                <c:pt idx="3">
                  <c:v>21</c:v>
                </c:pt>
                <c:pt idx="4">
                  <c:v>7</c:v>
                </c:pt>
                <c:pt idx="5">
                  <c:v>5</c:v>
                </c:pt>
                <c:pt idx="6">
                  <c:v>85</c:v>
                </c:pt>
              </c:numCache>
            </c:numRef>
          </c:val>
          <c:extLst>
            <c:ext xmlns:c16="http://schemas.microsoft.com/office/drawing/2014/chart" uri="{C3380CC4-5D6E-409C-BE32-E72D297353CC}">
              <c16:uniqueId val="{00000006-7B88-4D70-9B75-8D51042557DF}"/>
            </c:ext>
          </c:extLst>
        </c:ser>
        <c:dLbls>
          <c:showLegendKey val="0"/>
          <c:showVal val="0"/>
          <c:showCatName val="0"/>
          <c:showSerName val="0"/>
          <c:showPercent val="0"/>
          <c:showBubbleSize val="0"/>
        </c:dLbls>
        <c:gapWidth val="219"/>
        <c:overlap val="-27"/>
        <c:axId val="1516927535"/>
        <c:axId val="1516928367"/>
      </c:barChart>
      <c:catAx>
        <c:axId val="151692753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16928367"/>
        <c:crosses val="autoZero"/>
        <c:auto val="1"/>
        <c:lblAlgn val="ctr"/>
        <c:lblOffset val="100"/>
        <c:noMultiLvlLbl val="0"/>
      </c:catAx>
      <c:valAx>
        <c:axId val="151692836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1692753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FC0BFB-2B0F-4D6A-96BC-7A8E7BE1B6AD}" type="datetimeFigureOut">
              <a:rPr lang="en-US" smtClean="0"/>
              <a:t>3/16/2022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AF223B-2D4B-4756-86B0-CD2B58CBF179}" type="slidenum">
              <a:rPr lang="en-US" smtClean="0"/>
              <a:t>‹#›</a:t>
            </a:fld>
            <a:endParaRPr lang="en-US"/>
          </a:p>
        </p:txBody>
      </p:sp>
    </p:spTree>
    <p:extLst>
      <p:ext uri="{BB962C8B-B14F-4D97-AF65-F5344CB8AC3E}">
        <p14:creationId xmlns:p14="http://schemas.microsoft.com/office/powerpoint/2010/main" val="7313866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0275" rtl="0" eaLnBrk="0" fontAlgn="base" latinLnBrk="0" hangingPunct="0">
              <a:lnSpc>
                <a:spcPct val="100000"/>
              </a:lnSpc>
              <a:spcBef>
                <a:spcPct val="0"/>
              </a:spcBef>
              <a:spcAft>
                <a:spcPct val="0"/>
              </a:spcAft>
              <a:buClrTx/>
              <a:buSzTx/>
              <a:buFontTx/>
              <a:buNone/>
              <a:tabLst/>
              <a:defRPr/>
            </a:pPr>
            <a:fld id="{F32478F2-FEB5-4F1E-9A60-BCA9E8B0789B}"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30275" rtl="0" eaLnBrk="0" fontAlgn="base" latinLnBrk="0" hangingPunct="0">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1139919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0275" rtl="0" eaLnBrk="0" fontAlgn="base" latinLnBrk="0" hangingPunct="0">
              <a:lnSpc>
                <a:spcPct val="100000"/>
              </a:lnSpc>
              <a:spcBef>
                <a:spcPct val="0"/>
              </a:spcBef>
              <a:spcAft>
                <a:spcPct val="0"/>
              </a:spcAft>
              <a:buClrTx/>
              <a:buSzTx/>
              <a:buFontTx/>
              <a:buNone/>
              <a:tabLst/>
              <a:defRPr/>
            </a:pPr>
            <a:fld id="{F32478F2-FEB5-4F1E-9A60-BCA9E8B0789B}"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30275" rtl="0" eaLnBrk="0" fontAlgn="base" latinLnBrk="0" hangingPunct="0">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41708013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Times New Roman"/>
                <a:cs typeface="Times New Roman"/>
              </a:rPr>
              <a:t>MSRPS - Maryland State Retirement and Pension System- no findings.</a:t>
            </a:r>
          </a:p>
          <a:p>
            <a:r>
              <a:rPr lang="en-US" dirty="0">
                <a:latin typeface="Times New Roman"/>
                <a:cs typeface="Times New Roman"/>
              </a:rPr>
              <a:t>Americorp Background testing- 1 finding that was "self reported".</a:t>
            </a:r>
          </a:p>
          <a:p>
            <a:r>
              <a:rPr lang="en-US" dirty="0">
                <a:latin typeface="Times New Roman"/>
                <a:cs typeface="Times New Roman"/>
              </a:rPr>
              <a:t>MHEC OSFA- no findings.</a:t>
            </a:r>
          </a:p>
          <a:p>
            <a:r>
              <a:rPr lang="en-US" dirty="0">
                <a:latin typeface="Times New Roman"/>
                <a:cs typeface="Times New Roman"/>
              </a:rPr>
              <a:t>MHEC Student Enrollment- ongoing.</a:t>
            </a:r>
          </a:p>
        </p:txBody>
      </p:sp>
      <p:sp>
        <p:nvSpPr>
          <p:cNvPr id="4" name="Slide Number Placeholder 3"/>
          <p:cNvSpPr>
            <a:spLocks noGrp="1"/>
          </p:cNvSpPr>
          <p:nvPr>
            <p:ph type="sldNum" sz="quarter" idx="5"/>
          </p:nvPr>
        </p:nvSpPr>
        <p:spPr/>
        <p:txBody>
          <a:bodyPr/>
          <a:lstStyle/>
          <a:p>
            <a:pPr marL="0" marR="0" lvl="0" indent="0" algn="r" defTabSz="930275" rtl="0" eaLnBrk="0" fontAlgn="base" latinLnBrk="0" hangingPunct="0">
              <a:lnSpc>
                <a:spcPct val="100000"/>
              </a:lnSpc>
              <a:spcBef>
                <a:spcPct val="0"/>
              </a:spcBef>
              <a:spcAft>
                <a:spcPct val="0"/>
              </a:spcAft>
              <a:buClrTx/>
              <a:buSzTx/>
              <a:buFontTx/>
              <a:buNone/>
              <a:tabLst/>
              <a:defRPr/>
            </a:pPr>
            <a:fld id="{F32478F2-FEB5-4F1E-9A60-BCA9E8B0789B}"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30275" rtl="0" eaLnBrk="0" fontAlgn="base" latinLnBrk="0" hangingPunct="0">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5631016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Times New Roman"/>
                <a:cs typeface="Times New Roman"/>
              </a:rPr>
              <a:t>MSRPS - Maryland State Retirement and Pension System- no findings.</a:t>
            </a:r>
          </a:p>
          <a:p>
            <a:r>
              <a:rPr lang="en-US" dirty="0">
                <a:latin typeface="Times New Roman"/>
                <a:cs typeface="Times New Roman"/>
              </a:rPr>
              <a:t>Americorp Background testing- 1 finding that was "self reported".</a:t>
            </a:r>
          </a:p>
          <a:p>
            <a:r>
              <a:rPr lang="en-US" dirty="0">
                <a:latin typeface="Times New Roman"/>
                <a:cs typeface="Times New Roman"/>
              </a:rPr>
              <a:t>MHEC OSFA- no findings.</a:t>
            </a:r>
          </a:p>
          <a:p>
            <a:r>
              <a:rPr lang="en-US" dirty="0">
                <a:latin typeface="Times New Roman"/>
                <a:cs typeface="Times New Roman"/>
              </a:rPr>
              <a:t>MHEC Student Enrollment- ongoing.</a:t>
            </a:r>
          </a:p>
        </p:txBody>
      </p:sp>
      <p:sp>
        <p:nvSpPr>
          <p:cNvPr id="4" name="Slide Number Placeholder 3"/>
          <p:cNvSpPr>
            <a:spLocks noGrp="1"/>
          </p:cNvSpPr>
          <p:nvPr>
            <p:ph type="sldNum" sz="quarter" idx="5"/>
          </p:nvPr>
        </p:nvSpPr>
        <p:spPr/>
        <p:txBody>
          <a:bodyPr/>
          <a:lstStyle/>
          <a:p>
            <a:pPr marL="0" marR="0" lvl="0" indent="0" algn="r" defTabSz="930275" rtl="0" eaLnBrk="0" fontAlgn="base" latinLnBrk="0" hangingPunct="0">
              <a:lnSpc>
                <a:spcPct val="100000"/>
              </a:lnSpc>
              <a:spcBef>
                <a:spcPct val="0"/>
              </a:spcBef>
              <a:spcAft>
                <a:spcPct val="0"/>
              </a:spcAft>
              <a:buClrTx/>
              <a:buSzTx/>
              <a:buFontTx/>
              <a:buNone/>
              <a:tabLst/>
              <a:defRPr/>
            </a:pPr>
            <a:fld id="{F32478F2-FEB5-4F1E-9A60-BCA9E8B0789B}"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30275" rtl="0" eaLnBrk="0" fontAlgn="base" latinLnBrk="0" hangingPunct="0">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8254946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7820"/>
            <a:ext cx="58293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028700" y="2914650"/>
            <a:ext cx="48006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463C41C-A487-0C45-A261-16903102544D}" type="datetimeFigureOut">
              <a:rPr lang="en-US" smtClean="0"/>
              <a:t>3/16/2022</a:t>
            </a:fld>
            <a:endParaRPr lang="en-US"/>
          </a:p>
        </p:txBody>
      </p:sp>
      <p:sp>
        <p:nvSpPr>
          <p:cNvPr id="5" name="Footer Placeholder 4"/>
          <p:cNvSpPr>
            <a:spLocks noGrp="1"/>
          </p:cNvSpPr>
          <p:nvPr>
            <p:ph type="ftr" sz="quarter" idx="11"/>
          </p:nvPr>
        </p:nvSpPr>
        <p:spPr/>
        <p:txBody>
          <a:bodyPr/>
          <a:lstStyle/>
          <a:p>
            <a:r>
              <a:rPr lang="en-US" dirty="0" smtClean="0"/>
              <a:t>URL</a:t>
            </a:r>
            <a:endParaRPr lang="en-US" dirty="0"/>
          </a:p>
        </p:txBody>
      </p:sp>
    </p:spTree>
    <p:extLst>
      <p:ext uri="{BB962C8B-B14F-4D97-AF65-F5344CB8AC3E}">
        <p14:creationId xmlns:p14="http://schemas.microsoft.com/office/powerpoint/2010/main" val="33874584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463C41C-A487-0C45-A261-16903102544D}" type="datetimeFigureOut">
              <a:rPr lang="en-US" smtClean="0"/>
              <a:t>3/16/2022</a:t>
            </a:fld>
            <a:endParaRPr lang="en-US"/>
          </a:p>
        </p:txBody>
      </p:sp>
      <p:sp>
        <p:nvSpPr>
          <p:cNvPr id="5" name="Footer Placeholder 4"/>
          <p:cNvSpPr>
            <a:spLocks noGrp="1"/>
          </p:cNvSpPr>
          <p:nvPr>
            <p:ph type="ftr" sz="quarter" idx="11"/>
          </p:nvPr>
        </p:nvSpPr>
        <p:spPr/>
        <p:txBody>
          <a:bodyPr/>
          <a:lstStyle/>
          <a:p>
            <a:r>
              <a:rPr lang="en-US" dirty="0"/>
              <a:t>URL</a:t>
            </a:r>
          </a:p>
        </p:txBody>
      </p:sp>
    </p:spTree>
    <p:extLst>
      <p:ext uri="{BB962C8B-B14F-4D97-AF65-F5344CB8AC3E}">
        <p14:creationId xmlns:p14="http://schemas.microsoft.com/office/powerpoint/2010/main" val="885610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463C41C-A487-0C45-A261-16903102544D}" type="datetimeFigureOut">
              <a:rPr lang="en-US" smtClean="0"/>
              <a:t>3/16/2022</a:t>
            </a:fld>
            <a:endParaRPr lang="en-US"/>
          </a:p>
        </p:txBody>
      </p:sp>
      <p:sp>
        <p:nvSpPr>
          <p:cNvPr id="5" name="Footer Placeholder 4"/>
          <p:cNvSpPr>
            <a:spLocks noGrp="1"/>
          </p:cNvSpPr>
          <p:nvPr>
            <p:ph type="ftr" sz="quarter" idx="11"/>
          </p:nvPr>
        </p:nvSpPr>
        <p:spPr/>
        <p:txBody>
          <a:bodyPr/>
          <a:lstStyle/>
          <a:p>
            <a:r>
              <a:rPr lang="en-US" dirty="0"/>
              <a:t>URL</a:t>
            </a:r>
          </a:p>
        </p:txBody>
      </p:sp>
    </p:spTree>
    <p:extLst>
      <p:ext uri="{BB962C8B-B14F-4D97-AF65-F5344CB8AC3E}">
        <p14:creationId xmlns:p14="http://schemas.microsoft.com/office/powerpoint/2010/main" val="35587472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2900" y="702645"/>
            <a:ext cx="6172200" cy="644065"/>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342900" y="1610179"/>
            <a:ext cx="6172200" cy="298444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463C41C-A487-0C45-A261-16903102544D}" type="datetimeFigureOut">
              <a:rPr lang="en-US" smtClean="0"/>
              <a:t>3/16/2022</a:t>
            </a:fld>
            <a:endParaRPr lang="en-US"/>
          </a:p>
        </p:txBody>
      </p:sp>
      <p:sp>
        <p:nvSpPr>
          <p:cNvPr id="5" name="Footer Placeholder 4"/>
          <p:cNvSpPr>
            <a:spLocks noGrp="1"/>
          </p:cNvSpPr>
          <p:nvPr>
            <p:ph type="ftr" sz="quarter" idx="11"/>
          </p:nvPr>
        </p:nvSpPr>
        <p:spPr/>
        <p:txBody>
          <a:bodyPr/>
          <a:lstStyle/>
          <a:p>
            <a:r>
              <a:rPr lang="en-US" dirty="0"/>
              <a:t>URL</a:t>
            </a:r>
          </a:p>
        </p:txBody>
      </p:sp>
    </p:spTree>
    <p:extLst>
      <p:ext uri="{BB962C8B-B14F-4D97-AF65-F5344CB8AC3E}">
        <p14:creationId xmlns:p14="http://schemas.microsoft.com/office/powerpoint/2010/main" val="40318661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5176"/>
            <a:ext cx="5829300" cy="1021556"/>
          </a:xfrm>
          <a:prstGeom prst="rect">
            <a:avLst/>
          </a:prstGeo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541735" y="2180035"/>
            <a:ext cx="5829300" cy="1125140"/>
          </a:xfrm>
          <a:prstGeom prst="rect">
            <a:avLst/>
          </a:prstGeom>
        </p:spPr>
        <p:txBody>
          <a:bodyPr anchor="b"/>
          <a:lstStyle>
            <a:lvl1pPr marL="0" indent="0">
              <a:buNone/>
              <a:defRPr sz="1500">
                <a:solidFill>
                  <a:schemeClr val="tx1">
                    <a:tint val="75000"/>
                  </a:schemeClr>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4"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9" indent="0">
              <a:buNone/>
              <a:defRPr sz="1050">
                <a:solidFill>
                  <a:schemeClr val="tx1">
                    <a:tint val="75000"/>
                  </a:schemeClr>
                </a:solidFill>
              </a:defRPr>
            </a:lvl7pPr>
            <a:lvl8pPr marL="2400240" indent="0">
              <a:buNone/>
              <a:defRPr sz="1050">
                <a:solidFill>
                  <a:schemeClr val="tx1">
                    <a:tint val="75000"/>
                  </a:schemeClr>
                </a:solidFill>
              </a:defRPr>
            </a:lvl8pPr>
            <a:lvl9pPr marL="2743131"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463C41C-A487-0C45-A261-16903102544D}" type="datetimeFigureOut">
              <a:rPr lang="en-US" smtClean="0"/>
              <a:t>3/16/2022</a:t>
            </a:fld>
            <a:endParaRPr lang="en-US"/>
          </a:p>
        </p:txBody>
      </p:sp>
      <p:sp>
        <p:nvSpPr>
          <p:cNvPr id="5" name="Footer Placeholder 4"/>
          <p:cNvSpPr>
            <a:spLocks noGrp="1"/>
          </p:cNvSpPr>
          <p:nvPr>
            <p:ph type="ftr" sz="quarter" idx="11"/>
          </p:nvPr>
        </p:nvSpPr>
        <p:spPr/>
        <p:txBody>
          <a:bodyPr/>
          <a:lstStyle/>
          <a:p>
            <a:r>
              <a:rPr lang="en-US" dirty="0"/>
              <a:t>URL</a:t>
            </a:r>
          </a:p>
        </p:txBody>
      </p:sp>
    </p:spTree>
    <p:extLst>
      <p:ext uri="{BB962C8B-B14F-4D97-AF65-F5344CB8AC3E}">
        <p14:creationId xmlns:p14="http://schemas.microsoft.com/office/powerpoint/2010/main" val="37368248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42900" y="702645"/>
            <a:ext cx="6172200" cy="644065"/>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342900" y="1451427"/>
            <a:ext cx="3028950" cy="3173395"/>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1451427"/>
            <a:ext cx="3028950" cy="3173395"/>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463C41C-A487-0C45-A261-16903102544D}" type="datetimeFigureOut">
              <a:rPr lang="en-US" smtClean="0"/>
              <a:t>3/16/2022</a:t>
            </a:fld>
            <a:endParaRPr lang="en-US"/>
          </a:p>
        </p:txBody>
      </p:sp>
      <p:sp>
        <p:nvSpPr>
          <p:cNvPr id="6" name="Footer Placeholder 5"/>
          <p:cNvSpPr>
            <a:spLocks noGrp="1"/>
          </p:cNvSpPr>
          <p:nvPr>
            <p:ph type="ftr" sz="quarter" idx="11"/>
          </p:nvPr>
        </p:nvSpPr>
        <p:spPr/>
        <p:txBody>
          <a:bodyPr/>
          <a:lstStyle/>
          <a:p>
            <a:r>
              <a:rPr lang="en-US" dirty="0"/>
              <a:t>URL</a:t>
            </a:r>
          </a:p>
        </p:txBody>
      </p:sp>
    </p:spTree>
    <p:extLst>
      <p:ext uri="{BB962C8B-B14F-4D97-AF65-F5344CB8AC3E}">
        <p14:creationId xmlns:p14="http://schemas.microsoft.com/office/powerpoint/2010/main" val="34487020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702645"/>
            <a:ext cx="6172200" cy="644065"/>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1397256"/>
            <a:ext cx="3030141" cy="436202"/>
          </a:xfrm>
          <a:prstGeom prst="rect">
            <a:avLst/>
          </a:prstGeom>
        </p:spPr>
        <p:txBody>
          <a:bodyPr anchor="b"/>
          <a:lstStyle>
            <a:lvl1pPr marL="0" indent="0">
              <a:buNone/>
              <a:defRPr sz="1800" b="1"/>
            </a:lvl1pPr>
            <a:lvl2pPr marL="342892" indent="0">
              <a:buNone/>
              <a:defRPr sz="1500" b="1"/>
            </a:lvl2pPr>
            <a:lvl3pPr marL="685783" indent="0">
              <a:buNone/>
              <a:defRPr sz="1350"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US"/>
              <a:t>Click to edit Master text styles</a:t>
            </a:r>
          </a:p>
        </p:txBody>
      </p:sp>
      <p:sp>
        <p:nvSpPr>
          <p:cNvPr id="4" name="Content Placeholder 3"/>
          <p:cNvSpPr>
            <a:spLocks noGrp="1"/>
          </p:cNvSpPr>
          <p:nvPr>
            <p:ph sz="half" idx="2"/>
          </p:nvPr>
        </p:nvSpPr>
        <p:spPr>
          <a:xfrm>
            <a:off x="342900" y="1989969"/>
            <a:ext cx="3030141" cy="2694060"/>
          </a:xfrm>
          <a:prstGeom prst="rect">
            <a:avLst/>
          </a:prstGeo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70" y="1397256"/>
            <a:ext cx="3031331" cy="436202"/>
          </a:xfrm>
          <a:prstGeom prst="rect">
            <a:avLst/>
          </a:prstGeom>
        </p:spPr>
        <p:txBody>
          <a:bodyPr anchor="b"/>
          <a:lstStyle>
            <a:lvl1pPr marL="0" indent="0">
              <a:buNone/>
              <a:defRPr sz="1800" b="1"/>
            </a:lvl1pPr>
            <a:lvl2pPr marL="342892" indent="0">
              <a:buNone/>
              <a:defRPr sz="1500" b="1"/>
            </a:lvl2pPr>
            <a:lvl3pPr marL="685783" indent="0">
              <a:buNone/>
              <a:defRPr sz="1350"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83770" y="1989969"/>
            <a:ext cx="3031331" cy="2694060"/>
          </a:xfrm>
          <a:prstGeom prst="rect">
            <a:avLst/>
          </a:prstGeo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463C41C-A487-0C45-A261-16903102544D}" type="datetimeFigureOut">
              <a:rPr lang="en-US" smtClean="0"/>
              <a:t>3/16/2022</a:t>
            </a:fld>
            <a:endParaRPr lang="en-US"/>
          </a:p>
        </p:txBody>
      </p:sp>
      <p:sp>
        <p:nvSpPr>
          <p:cNvPr id="8" name="Footer Placeholder 7"/>
          <p:cNvSpPr>
            <a:spLocks noGrp="1"/>
          </p:cNvSpPr>
          <p:nvPr>
            <p:ph type="ftr" sz="quarter" idx="11"/>
          </p:nvPr>
        </p:nvSpPr>
        <p:spPr/>
        <p:txBody>
          <a:bodyPr/>
          <a:lstStyle/>
          <a:p>
            <a:r>
              <a:rPr lang="en-US" dirty="0"/>
              <a:t>URL</a:t>
            </a:r>
          </a:p>
        </p:txBody>
      </p:sp>
    </p:spTree>
    <p:extLst>
      <p:ext uri="{BB962C8B-B14F-4D97-AF65-F5344CB8AC3E}">
        <p14:creationId xmlns:p14="http://schemas.microsoft.com/office/powerpoint/2010/main" val="27438465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42900" y="702645"/>
            <a:ext cx="6172200" cy="644065"/>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p:txBody>
          <a:bodyPr/>
          <a:lstStyle/>
          <a:p>
            <a:fld id="{7463C41C-A487-0C45-A261-16903102544D}" type="datetimeFigureOut">
              <a:rPr lang="en-US" smtClean="0"/>
              <a:t>3/16/2022</a:t>
            </a:fld>
            <a:endParaRPr lang="en-US"/>
          </a:p>
        </p:txBody>
      </p:sp>
      <p:sp>
        <p:nvSpPr>
          <p:cNvPr id="4" name="Footer Placeholder 3"/>
          <p:cNvSpPr>
            <a:spLocks noGrp="1"/>
          </p:cNvSpPr>
          <p:nvPr>
            <p:ph type="ftr" sz="quarter" idx="11"/>
          </p:nvPr>
        </p:nvSpPr>
        <p:spPr/>
        <p:txBody>
          <a:bodyPr/>
          <a:lstStyle/>
          <a:p>
            <a:r>
              <a:rPr lang="en-US" dirty="0"/>
              <a:t>URL</a:t>
            </a:r>
          </a:p>
        </p:txBody>
      </p:sp>
    </p:spTree>
    <p:extLst>
      <p:ext uri="{BB962C8B-B14F-4D97-AF65-F5344CB8AC3E}">
        <p14:creationId xmlns:p14="http://schemas.microsoft.com/office/powerpoint/2010/main" val="14541899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63C41C-A487-0C45-A261-16903102544D}" type="datetimeFigureOut">
              <a:rPr lang="en-US" smtClean="0"/>
              <a:t>3/16/2022</a:t>
            </a:fld>
            <a:endParaRPr lang="en-US"/>
          </a:p>
        </p:txBody>
      </p:sp>
      <p:sp>
        <p:nvSpPr>
          <p:cNvPr id="3" name="Footer Placeholder 2"/>
          <p:cNvSpPr>
            <a:spLocks noGrp="1"/>
          </p:cNvSpPr>
          <p:nvPr>
            <p:ph type="ftr" sz="quarter" idx="11"/>
          </p:nvPr>
        </p:nvSpPr>
        <p:spPr/>
        <p:txBody>
          <a:bodyPr/>
          <a:lstStyle/>
          <a:p>
            <a:r>
              <a:rPr lang="en-US" dirty="0"/>
              <a:t>URL</a:t>
            </a:r>
          </a:p>
        </p:txBody>
      </p:sp>
    </p:spTree>
    <p:extLst>
      <p:ext uri="{BB962C8B-B14F-4D97-AF65-F5344CB8AC3E}">
        <p14:creationId xmlns:p14="http://schemas.microsoft.com/office/powerpoint/2010/main" val="42436402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679122"/>
            <a:ext cx="2256235" cy="777366"/>
          </a:xfrm>
          <a:prstGeom prst="rect">
            <a:avLst/>
          </a:prstGeo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2681287" y="679123"/>
            <a:ext cx="3833813" cy="3915501"/>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1" y="1609519"/>
            <a:ext cx="2256235" cy="2985104"/>
          </a:xfrm>
          <a:prstGeom prst="rect">
            <a:avLst/>
          </a:prstGeom>
        </p:spPr>
        <p:txBody>
          <a:bodyPr/>
          <a:lstStyle>
            <a:lvl1pPr marL="0" indent="0">
              <a:buNone/>
              <a:defRPr sz="1050"/>
            </a:lvl1pPr>
            <a:lvl2pPr marL="342892" indent="0">
              <a:buNone/>
              <a:defRPr sz="900"/>
            </a:lvl2pPr>
            <a:lvl3pPr marL="685783" indent="0">
              <a:buNone/>
              <a:defRPr sz="750"/>
            </a:lvl3pPr>
            <a:lvl4pPr marL="1028674" indent="0">
              <a:buNone/>
              <a:defRPr sz="675"/>
            </a:lvl4pPr>
            <a:lvl5pPr marL="1371566" indent="0">
              <a:buNone/>
              <a:defRPr sz="675"/>
            </a:lvl5pPr>
            <a:lvl6pPr marL="1714457" indent="0">
              <a:buNone/>
              <a:defRPr sz="675"/>
            </a:lvl6pPr>
            <a:lvl7pPr marL="2057349" indent="0">
              <a:buNone/>
              <a:defRPr sz="675"/>
            </a:lvl7pPr>
            <a:lvl8pPr marL="2400240" indent="0">
              <a:buNone/>
              <a:defRPr sz="675"/>
            </a:lvl8pPr>
            <a:lvl9pPr marL="2743131"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7463C41C-A487-0C45-A261-16903102544D}" type="datetimeFigureOut">
              <a:rPr lang="en-US" smtClean="0"/>
              <a:t>3/16/2022</a:t>
            </a:fld>
            <a:endParaRPr lang="en-US"/>
          </a:p>
        </p:txBody>
      </p:sp>
      <p:sp>
        <p:nvSpPr>
          <p:cNvPr id="6" name="Footer Placeholder 5"/>
          <p:cNvSpPr>
            <a:spLocks noGrp="1"/>
          </p:cNvSpPr>
          <p:nvPr>
            <p:ph type="ftr" sz="quarter" idx="11"/>
          </p:nvPr>
        </p:nvSpPr>
        <p:spPr/>
        <p:txBody>
          <a:bodyPr/>
          <a:lstStyle/>
          <a:p>
            <a:r>
              <a:rPr lang="en-US" dirty="0"/>
              <a:t>URL</a:t>
            </a:r>
          </a:p>
        </p:txBody>
      </p:sp>
    </p:spTree>
    <p:extLst>
      <p:ext uri="{BB962C8B-B14F-4D97-AF65-F5344CB8AC3E}">
        <p14:creationId xmlns:p14="http://schemas.microsoft.com/office/powerpoint/2010/main" val="41889806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858517"/>
            <a:ext cx="4114800" cy="425054"/>
          </a:xfrm>
          <a:prstGeom prst="rect">
            <a:avLst/>
          </a:prstGeo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344216" y="717648"/>
            <a:ext cx="4114800" cy="3086100"/>
          </a:xfrm>
          <a:prstGeom prst="rect">
            <a:avLst/>
          </a:prstGeom>
        </p:spPr>
        <p:txBody>
          <a:bodyPr/>
          <a:lstStyle>
            <a:lvl1pPr marL="0" indent="0">
              <a:buNone/>
              <a:defRPr sz="2400"/>
            </a:lvl1pPr>
            <a:lvl2pPr marL="342892" indent="0">
              <a:buNone/>
              <a:defRPr sz="2100"/>
            </a:lvl2pPr>
            <a:lvl3pPr marL="685783" indent="0">
              <a:buNone/>
              <a:defRPr sz="1800"/>
            </a:lvl3pPr>
            <a:lvl4pPr marL="1028674" indent="0">
              <a:buNone/>
              <a:defRPr sz="1500"/>
            </a:lvl4pPr>
            <a:lvl5pPr marL="1371566" indent="0">
              <a:buNone/>
              <a:defRPr sz="1500"/>
            </a:lvl5pPr>
            <a:lvl6pPr marL="1714457" indent="0">
              <a:buNone/>
              <a:defRPr sz="1500"/>
            </a:lvl6pPr>
            <a:lvl7pPr marL="2057349" indent="0">
              <a:buNone/>
              <a:defRPr sz="1500"/>
            </a:lvl7pPr>
            <a:lvl8pPr marL="2400240" indent="0">
              <a:buNone/>
              <a:defRPr sz="1500"/>
            </a:lvl8pPr>
            <a:lvl9pPr marL="2743131" indent="0">
              <a:buNone/>
              <a:defRPr sz="1500"/>
            </a:lvl9pPr>
          </a:lstStyle>
          <a:p>
            <a:endParaRPr lang="en-US"/>
          </a:p>
        </p:txBody>
      </p:sp>
      <p:sp>
        <p:nvSpPr>
          <p:cNvPr id="4" name="Text Placeholder 3"/>
          <p:cNvSpPr>
            <a:spLocks noGrp="1"/>
          </p:cNvSpPr>
          <p:nvPr>
            <p:ph type="body" sz="half" idx="2"/>
          </p:nvPr>
        </p:nvSpPr>
        <p:spPr>
          <a:xfrm>
            <a:off x="1344216" y="4283571"/>
            <a:ext cx="4114800" cy="603647"/>
          </a:xfrm>
          <a:prstGeom prst="rect">
            <a:avLst/>
          </a:prstGeom>
        </p:spPr>
        <p:txBody>
          <a:bodyPr/>
          <a:lstStyle>
            <a:lvl1pPr marL="0" indent="0">
              <a:buNone/>
              <a:defRPr sz="1050"/>
            </a:lvl1pPr>
            <a:lvl2pPr marL="342892" indent="0">
              <a:buNone/>
              <a:defRPr sz="900"/>
            </a:lvl2pPr>
            <a:lvl3pPr marL="685783" indent="0">
              <a:buNone/>
              <a:defRPr sz="750"/>
            </a:lvl3pPr>
            <a:lvl4pPr marL="1028674" indent="0">
              <a:buNone/>
              <a:defRPr sz="675"/>
            </a:lvl4pPr>
            <a:lvl5pPr marL="1371566" indent="0">
              <a:buNone/>
              <a:defRPr sz="675"/>
            </a:lvl5pPr>
            <a:lvl6pPr marL="1714457" indent="0">
              <a:buNone/>
              <a:defRPr sz="675"/>
            </a:lvl6pPr>
            <a:lvl7pPr marL="2057349" indent="0">
              <a:buNone/>
              <a:defRPr sz="675"/>
            </a:lvl7pPr>
            <a:lvl8pPr marL="2400240" indent="0">
              <a:buNone/>
              <a:defRPr sz="675"/>
            </a:lvl8pPr>
            <a:lvl9pPr marL="2743131" indent="0">
              <a:buNone/>
              <a:defRPr sz="675"/>
            </a:lvl9pPr>
          </a:lstStyle>
          <a:p>
            <a:pPr lvl="0"/>
            <a:r>
              <a:rPr lang="en-US"/>
              <a:t>Click to edit Master text styles</a:t>
            </a:r>
          </a:p>
        </p:txBody>
      </p:sp>
    </p:spTree>
    <p:extLst>
      <p:ext uri="{BB962C8B-B14F-4D97-AF65-F5344CB8AC3E}">
        <p14:creationId xmlns:p14="http://schemas.microsoft.com/office/powerpoint/2010/main" val="14190442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63C41C-A487-0C45-A261-16903102544D}" type="datetimeFigureOut">
              <a:rPr lang="en-US" smtClean="0"/>
              <a:t>3/16/2022</a:t>
            </a:fld>
            <a:endParaRPr lang="en-US"/>
          </a:p>
        </p:txBody>
      </p:sp>
      <p:sp>
        <p:nvSpPr>
          <p:cNvPr id="5" name="Footer Placeholder 4"/>
          <p:cNvSpPr>
            <a:spLocks noGrp="1"/>
          </p:cNvSpPr>
          <p:nvPr>
            <p:ph type="ftr" sz="quarter" idx="11"/>
          </p:nvPr>
        </p:nvSpPr>
        <p:spPr/>
        <p:txBody>
          <a:bodyPr/>
          <a:lstStyle/>
          <a:p>
            <a:r>
              <a:rPr lang="en-US" dirty="0" smtClean="0"/>
              <a:t>URL</a:t>
            </a:r>
            <a:endParaRPr lang="en-US" dirty="0"/>
          </a:p>
        </p:txBody>
      </p:sp>
    </p:spTree>
    <p:extLst>
      <p:ext uri="{BB962C8B-B14F-4D97-AF65-F5344CB8AC3E}">
        <p14:creationId xmlns:p14="http://schemas.microsoft.com/office/powerpoint/2010/main" val="30735165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4"/>
          <p:cNvSpPr>
            <a:spLocks noChangeArrowheads="1"/>
          </p:cNvSpPr>
          <p:nvPr/>
        </p:nvSpPr>
        <p:spPr bwMode="auto">
          <a:xfrm>
            <a:off x="0" y="0"/>
            <a:ext cx="1257300" cy="5143500"/>
          </a:xfrm>
          <a:prstGeom prst="rect">
            <a:avLst/>
          </a:prstGeom>
          <a:solidFill>
            <a:schemeClr val="tx2"/>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z="1350" dirty="0"/>
          </a:p>
        </p:txBody>
      </p:sp>
      <p:sp>
        <p:nvSpPr>
          <p:cNvPr id="5" name="Rectangle 7"/>
          <p:cNvSpPr>
            <a:spLocks noChangeArrowheads="1"/>
          </p:cNvSpPr>
          <p:nvPr/>
        </p:nvSpPr>
        <p:spPr bwMode="auto">
          <a:xfrm>
            <a:off x="4914900" y="4686300"/>
            <a:ext cx="142875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en-US" altLang="en-US" sz="1050" dirty="0">
                <a:latin typeface="Arial Rounded MT Bold" pitchFamily="34" charset="0"/>
              </a:rPr>
              <a:t>www.umbc.edu</a:t>
            </a:r>
            <a:endParaRPr lang="en-US" altLang="en-US" sz="1050" dirty="0">
              <a:solidFill>
                <a:schemeClr val="bg1"/>
              </a:solidFill>
            </a:endParaRPr>
          </a:p>
        </p:txBody>
      </p:sp>
      <p:pic>
        <p:nvPicPr>
          <p:cNvPr id="6" name="Pictur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8848" y="3714750"/>
            <a:ext cx="659606"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8834" name="Rectangle 2"/>
          <p:cNvSpPr>
            <a:spLocks noGrp="1" noChangeArrowheads="1"/>
          </p:cNvSpPr>
          <p:nvPr>
            <p:ph type="subTitle" idx="1"/>
          </p:nvPr>
        </p:nvSpPr>
        <p:spPr>
          <a:xfrm>
            <a:off x="1543050" y="2628900"/>
            <a:ext cx="4800600" cy="914400"/>
          </a:xfrm>
        </p:spPr>
        <p:txBody>
          <a:bodyPr/>
          <a:lstStyle>
            <a:lvl1pPr marL="0" indent="0" algn="ctr">
              <a:buFontTx/>
              <a:buNone/>
              <a:defRPr>
                <a:effectLst>
                  <a:outerShdw blurRad="38100" dist="38100" dir="2700000" algn="tl">
                    <a:srgbClr val="C0C0C0"/>
                  </a:outerShdw>
                </a:effectLst>
              </a:defRPr>
            </a:lvl1pPr>
          </a:lstStyle>
          <a:p>
            <a:r>
              <a:rPr lang="en-US"/>
              <a:t>Click to edit Master subtitle style</a:t>
            </a:r>
          </a:p>
        </p:txBody>
      </p:sp>
      <p:sp>
        <p:nvSpPr>
          <p:cNvPr id="248838" name="Rectangle 6"/>
          <p:cNvSpPr>
            <a:spLocks noGrp="1" noChangeArrowheads="1"/>
          </p:cNvSpPr>
          <p:nvPr>
            <p:ph type="ctrTitle"/>
          </p:nvPr>
        </p:nvSpPr>
        <p:spPr>
          <a:xfrm>
            <a:off x="514350" y="1428750"/>
            <a:ext cx="5829300" cy="857250"/>
          </a:xfrm>
          <a:solidFill>
            <a:srgbClr val="FFCC00"/>
          </a:solidFill>
        </p:spPr>
        <p:txBody>
          <a:bodyPr/>
          <a:lstStyle>
            <a:lvl1pPr>
              <a:defRPr>
                <a:effectLst>
                  <a:outerShdw blurRad="38100" dist="38100" dir="2700000" algn="tl">
                    <a:srgbClr val="FFFFFF"/>
                  </a:outerShdw>
                </a:effectLst>
              </a:defRPr>
            </a:lvl1pPr>
          </a:lstStyle>
          <a:p>
            <a:r>
              <a:rPr lang="en-US"/>
              <a:t>Click to edit Master title style</a:t>
            </a:r>
          </a:p>
        </p:txBody>
      </p:sp>
      <p:sp>
        <p:nvSpPr>
          <p:cNvPr id="7" name="Rectangle 3"/>
          <p:cNvSpPr>
            <a:spLocks noGrp="1" noChangeArrowheads="1"/>
          </p:cNvSpPr>
          <p:nvPr>
            <p:ph type="dt" sz="half" idx="10"/>
          </p:nvPr>
        </p:nvSpPr>
        <p:spPr>
          <a:xfrm>
            <a:off x="1543050" y="4686300"/>
            <a:ext cx="1428750" cy="342900"/>
          </a:xfrm>
        </p:spPr>
        <p:txBody>
          <a:bodyPr/>
          <a:lstStyle>
            <a:lvl1pPr>
              <a:defRPr>
                <a:solidFill>
                  <a:schemeClr val="bg1"/>
                </a:solidFill>
              </a:defRPr>
            </a:lvl1pPr>
          </a:lstStyle>
          <a:p>
            <a:pPr>
              <a:defRPr/>
            </a:pPr>
            <a:fld id="{CDC764B8-9907-4BE4-9377-099DF54DF402}" type="datetime1">
              <a:rPr lang="en-US"/>
              <a:pPr>
                <a:defRPr/>
              </a:pPr>
              <a:t>3/16/2022</a:t>
            </a:fld>
            <a:endParaRPr lang="en-US" dirty="0"/>
          </a:p>
        </p:txBody>
      </p:sp>
    </p:spTree>
    <p:extLst>
      <p:ext uri="{BB962C8B-B14F-4D97-AF65-F5344CB8AC3E}">
        <p14:creationId xmlns:p14="http://schemas.microsoft.com/office/powerpoint/2010/main" val="30571119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1A14E38-271D-4D1F-9C66-40C91C877656}" type="datetime1">
              <a:rPr lang="en-US"/>
              <a:pPr>
                <a:defRPr/>
              </a:pPr>
              <a:t>3/16/2022</a:t>
            </a:fld>
            <a:endParaRPr lang="en-US" dirty="0">
              <a:latin typeface="+mn-lt"/>
            </a:endParaRPr>
          </a:p>
        </p:txBody>
      </p:sp>
    </p:spTree>
    <p:extLst>
      <p:ext uri="{BB962C8B-B14F-4D97-AF65-F5344CB8AC3E}">
        <p14:creationId xmlns:p14="http://schemas.microsoft.com/office/powerpoint/2010/main" val="10935211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5176"/>
            <a:ext cx="58293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541735" y="2180035"/>
            <a:ext cx="5829300" cy="1125140"/>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B9462727-B0FC-42D9-8B9E-31B7B799DE6C}" type="datetime1">
              <a:rPr lang="en-US"/>
              <a:pPr>
                <a:defRPr/>
              </a:pPr>
              <a:t>3/16/2022</a:t>
            </a:fld>
            <a:endParaRPr lang="en-US" dirty="0">
              <a:latin typeface="+mn-lt"/>
            </a:endParaRPr>
          </a:p>
        </p:txBody>
      </p:sp>
    </p:spTree>
    <p:extLst>
      <p:ext uri="{BB962C8B-B14F-4D97-AF65-F5344CB8AC3E}">
        <p14:creationId xmlns:p14="http://schemas.microsoft.com/office/powerpoint/2010/main" val="2566299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371600" y="1485900"/>
            <a:ext cx="2428875" cy="30861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14775" y="1485900"/>
            <a:ext cx="2428875" cy="30861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a:defRPr/>
            </a:pPr>
            <a:fld id="{017F2BC9-B4A9-41E7-904D-F8B9E8B040C1}" type="datetime1">
              <a:rPr lang="en-US"/>
              <a:pPr>
                <a:defRPr/>
              </a:pPr>
              <a:t>3/16/2022</a:t>
            </a:fld>
            <a:endParaRPr lang="en-US" dirty="0">
              <a:latin typeface="+mn-lt"/>
            </a:endParaRPr>
          </a:p>
        </p:txBody>
      </p:sp>
    </p:spTree>
    <p:extLst>
      <p:ext uri="{BB962C8B-B14F-4D97-AF65-F5344CB8AC3E}">
        <p14:creationId xmlns:p14="http://schemas.microsoft.com/office/powerpoint/2010/main" val="25174750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205979"/>
            <a:ext cx="61722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1151335"/>
            <a:ext cx="3030141"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42900" y="1631156"/>
            <a:ext cx="3030141"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69" y="1151335"/>
            <a:ext cx="3031331"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83769" y="1631156"/>
            <a:ext cx="3031331"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pPr>
              <a:defRPr/>
            </a:pPr>
            <a:fld id="{4287B3CE-94A7-4281-9BAA-74D4EB6BFF26}" type="datetime1">
              <a:rPr lang="en-US"/>
              <a:pPr>
                <a:defRPr/>
              </a:pPr>
              <a:t>3/16/2022</a:t>
            </a:fld>
            <a:endParaRPr lang="en-US" dirty="0">
              <a:latin typeface="+mn-lt"/>
            </a:endParaRPr>
          </a:p>
        </p:txBody>
      </p:sp>
    </p:spTree>
    <p:extLst>
      <p:ext uri="{BB962C8B-B14F-4D97-AF65-F5344CB8AC3E}">
        <p14:creationId xmlns:p14="http://schemas.microsoft.com/office/powerpoint/2010/main" val="34971738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fld id="{C52E5E0F-A38A-49A7-8924-77E3DECE8DE3}" type="datetime1">
              <a:rPr lang="en-US"/>
              <a:pPr>
                <a:defRPr/>
              </a:pPr>
              <a:t>3/16/2022</a:t>
            </a:fld>
            <a:endParaRPr lang="en-US" dirty="0">
              <a:latin typeface="+mn-lt"/>
            </a:endParaRPr>
          </a:p>
        </p:txBody>
      </p:sp>
    </p:spTree>
    <p:extLst>
      <p:ext uri="{BB962C8B-B14F-4D97-AF65-F5344CB8AC3E}">
        <p14:creationId xmlns:p14="http://schemas.microsoft.com/office/powerpoint/2010/main" val="10466331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C4245B9A-80EF-4255-99E6-0780736758C1}" type="datetime1">
              <a:rPr lang="en-US"/>
              <a:pPr>
                <a:defRPr/>
              </a:pPr>
              <a:t>3/16/2022</a:t>
            </a:fld>
            <a:endParaRPr lang="en-US" dirty="0">
              <a:latin typeface="+mn-lt"/>
            </a:endParaRPr>
          </a:p>
        </p:txBody>
      </p:sp>
    </p:spTree>
    <p:extLst>
      <p:ext uri="{BB962C8B-B14F-4D97-AF65-F5344CB8AC3E}">
        <p14:creationId xmlns:p14="http://schemas.microsoft.com/office/powerpoint/2010/main" val="15460579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204787"/>
            <a:ext cx="2256235"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2681287" y="204788"/>
            <a:ext cx="3833813"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0" y="1076326"/>
            <a:ext cx="2256235"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fld id="{1AAB7A5E-1A06-427C-B660-71AD4EC27F22}" type="datetime1">
              <a:rPr lang="en-US"/>
              <a:pPr>
                <a:defRPr/>
              </a:pPr>
              <a:t>3/16/2022</a:t>
            </a:fld>
            <a:endParaRPr lang="en-US" dirty="0">
              <a:latin typeface="+mn-lt"/>
            </a:endParaRPr>
          </a:p>
        </p:txBody>
      </p:sp>
    </p:spTree>
    <p:extLst>
      <p:ext uri="{BB962C8B-B14F-4D97-AF65-F5344CB8AC3E}">
        <p14:creationId xmlns:p14="http://schemas.microsoft.com/office/powerpoint/2010/main" val="7089241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0450"/>
            <a:ext cx="41148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344216" y="459581"/>
            <a:ext cx="41148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dirty="0"/>
          </a:p>
        </p:txBody>
      </p:sp>
      <p:sp>
        <p:nvSpPr>
          <p:cNvPr id="4" name="Text Placeholder 3"/>
          <p:cNvSpPr>
            <a:spLocks noGrp="1"/>
          </p:cNvSpPr>
          <p:nvPr>
            <p:ph type="body" sz="half" idx="2"/>
          </p:nvPr>
        </p:nvSpPr>
        <p:spPr>
          <a:xfrm>
            <a:off x="1344216" y="4025503"/>
            <a:ext cx="41148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fld id="{846A4BD9-4BF7-4578-8D72-EB3F231B0D52}" type="datetime1">
              <a:rPr lang="en-US"/>
              <a:pPr>
                <a:defRPr/>
              </a:pPr>
              <a:t>3/16/2022</a:t>
            </a:fld>
            <a:endParaRPr lang="en-US" dirty="0">
              <a:latin typeface="+mn-lt"/>
            </a:endParaRPr>
          </a:p>
        </p:txBody>
      </p:sp>
    </p:spTree>
    <p:extLst>
      <p:ext uri="{BB962C8B-B14F-4D97-AF65-F5344CB8AC3E}">
        <p14:creationId xmlns:p14="http://schemas.microsoft.com/office/powerpoint/2010/main" val="18732334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54EE23F-2101-4897-8760-3929B1CE466A}" type="datetime1">
              <a:rPr lang="en-US"/>
              <a:pPr>
                <a:defRPr/>
              </a:pPr>
              <a:t>3/16/2022</a:t>
            </a:fld>
            <a:endParaRPr lang="en-US" dirty="0">
              <a:latin typeface="+mn-lt"/>
            </a:endParaRPr>
          </a:p>
        </p:txBody>
      </p:sp>
    </p:spTree>
    <p:extLst>
      <p:ext uri="{BB962C8B-B14F-4D97-AF65-F5344CB8AC3E}">
        <p14:creationId xmlns:p14="http://schemas.microsoft.com/office/powerpoint/2010/main" val="41959092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5176"/>
            <a:ext cx="5829300" cy="1021556"/>
          </a:xfrm>
        </p:spPr>
        <p:txBody>
          <a:bodyPr anchor="t"/>
          <a:lstStyle>
            <a:lvl1pPr algn="l">
              <a:defRPr sz="3000" b="1" cap="all"/>
            </a:lvl1pPr>
          </a:lstStyle>
          <a:p>
            <a:r>
              <a:rPr lang="en-US" smtClean="0"/>
              <a:t>Click to edit Master title style</a:t>
            </a:r>
            <a:endParaRPr lang="en-US"/>
          </a:p>
        </p:txBody>
      </p:sp>
      <p:sp>
        <p:nvSpPr>
          <p:cNvPr id="3" name="Text Placeholder 2"/>
          <p:cNvSpPr>
            <a:spLocks noGrp="1"/>
          </p:cNvSpPr>
          <p:nvPr>
            <p:ph type="body" idx="1"/>
          </p:nvPr>
        </p:nvSpPr>
        <p:spPr>
          <a:xfrm>
            <a:off x="541735" y="2180035"/>
            <a:ext cx="58293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463C41C-A487-0C45-A261-16903102544D}" type="datetimeFigureOut">
              <a:rPr lang="en-US" smtClean="0"/>
              <a:t>3/16/2022</a:t>
            </a:fld>
            <a:endParaRPr lang="en-US"/>
          </a:p>
        </p:txBody>
      </p:sp>
      <p:sp>
        <p:nvSpPr>
          <p:cNvPr id="5" name="Footer Placeholder 4"/>
          <p:cNvSpPr>
            <a:spLocks noGrp="1"/>
          </p:cNvSpPr>
          <p:nvPr>
            <p:ph type="ftr" sz="quarter" idx="11"/>
          </p:nvPr>
        </p:nvSpPr>
        <p:spPr/>
        <p:txBody>
          <a:bodyPr/>
          <a:lstStyle/>
          <a:p>
            <a:r>
              <a:rPr lang="en-US" dirty="0" smtClean="0"/>
              <a:t>URL</a:t>
            </a:r>
            <a:endParaRPr lang="en-US" dirty="0"/>
          </a:p>
        </p:txBody>
      </p:sp>
    </p:spTree>
    <p:extLst>
      <p:ext uri="{BB962C8B-B14F-4D97-AF65-F5344CB8AC3E}">
        <p14:creationId xmlns:p14="http://schemas.microsoft.com/office/powerpoint/2010/main" val="9979528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100637" y="457200"/>
            <a:ext cx="1243013" cy="4114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371600" y="457200"/>
            <a:ext cx="3614738" cy="4114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8FDF30A-F39A-4F56-8A3B-0CC59F1EFCB5}" type="datetime1">
              <a:rPr lang="en-US"/>
              <a:pPr>
                <a:defRPr/>
              </a:pPr>
              <a:t>3/16/2022</a:t>
            </a:fld>
            <a:endParaRPr lang="en-US" dirty="0">
              <a:latin typeface="+mn-lt"/>
            </a:endParaRPr>
          </a:p>
        </p:txBody>
      </p:sp>
    </p:spTree>
    <p:extLst>
      <p:ext uri="{BB962C8B-B14F-4D97-AF65-F5344CB8AC3E}">
        <p14:creationId xmlns:p14="http://schemas.microsoft.com/office/powerpoint/2010/main" val="245397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0E1CC593-B71D-4BF4-9DAD-BF8D170341E6}" type="datetime1">
              <a:rPr lang="en-US" smtClean="0"/>
              <a:pPr>
                <a:defRPr/>
              </a:pPr>
              <a:t>3/16/2022</a:t>
            </a:fld>
            <a:endParaRPr lang="en-US" dirty="0"/>
          </a:p>
        </p:txBody>
      </p:sp>
    </p:spTree>
    <p:extLst>
      <p:ext uri="{BB962C8B-B14F-4D97-AF65-F5344CB8AC3E}">
        <p14:creationId xmlns:p14="http://schemas.microsoft.com/office/powerpoint/2010/main" val="2253649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42900" y="1451427"/>
            <a:ext cx="3028950" cy="317339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486150" y="1451427"/>
            <a:ext cx="3028950" cy="317339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463C41C-A487-0C45-A261-16903102544D}" type="datetimeFigureOut">
              <a:rPr lang="en-US" smtClean="0"/>
              <a:t>3/16/2022</a:t>
            </a:fld>
            <a:endParaRPr lang="en-US"/>
          </a:p>
        </p:txBody>
      </p:sp>
      <p:sp>
        <p:nvSpPr>
          <p:cNvPr id="6" name="Footer Placeholder 5"/>
          <p:cNvSpPr>
            <a:spLocks noGrp="1"/>
          </p:cNvSpPr>
          <p:nvPr>
            <p:ph type="ftr" sz="quarter" idx="11"/>
          </p:nvPr>
        </p:nvSpPr>
        <p:spPr/>
        <p:txBody>
          <a:bodyPr/>
          <a:lstStyle/>
          <a:p>
            <a:r>
              <a:rPr lang="en-US" dirty="0" smtClean="0"/>
              <a:t>URL</a:t>
            </a:r>
            <a:endParaRPr lang="en-US" dirty="0"/>
          </a:p>
        </p:txBody>
      </p:sp>
    </p:spTree>
    <p:extLst>
      <p:ext uri="{BB962C8B-B14F-4D97-AF65-F5344CB8AC3E}">
        <p14:creationId xmlns:p14="http://schemas.microsoft.com/office/powerpoint/2010/main" val="7678191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42899" y="1397255"/>
            <a:ext cx="3030141" cy="43620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342899" y="1989969"/>
            <a:ext cx="3030141" cy="269406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483769" y="1397255"/>
            <a:ext cx="3031331" cy="43620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3483769" y="1989969"/>
            <a:ext cx="3031331" cy="269406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463C41C-A487-0C45-A261-16903102544D}" type="datetimeFigureOut">
              <a:rPr lang="en-US" smtClean="0"/>
              <a:t>3/16/2022</a:t>
            </a:fld>
            <a:endParaRPr lang="en-US"/>
          </a:p>
        </p:txBody>
      </p:sp>
      <p:sp>
        <p:nvSpPr>
          <p:cNvPr id="8" name="Footer Placeholder 7"/>
          <p:cNvSpPr>
            <a:spLocks noGrp="1"/>
          </p:cNvSpPr>
          <p:nvPr>
            <p:ph type="ftr" sz="quarter" idx="11"/>
          </p:nvPr>
        </p:nvSpPr>
        <p:spPr/>
        <p:txBody>
          <a:bodyPr/>
          <a:lstStyle/>
          <a:p>
            <a:r>
              <a:rPr lang="en-US" dirty="0" smtClean="0"/>
              <a:t>URL</a:t>
            </a:r>
            <a:endParaRPr lang="en-US" dirty="0"/>
          </a:p>
        </p:txBody>
      </p:sp>
    </p:spTree>
    <p:extLst>
      <p:ext uri="{BB962C8B-B14F-4D97-AF65-F5344CB8AC3E}">
        <p14:creationId xmlns:p14="http://schemas.microsoft.com/office/powerpoint/2010/main" val="2205807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463C41C-A487-0C45-A261-16903102544D}" type="datetimeFigureOut">
              <a:rPr lang="en-US" smtClean="0"/>
              <a:t>3/16/2022</a:t>
            </a:fld>
            <a:endParaRPr lang="en-US"/>
          </a:p>
        </p:txBody>
      </p:sp>
      <p:sp>
        <p:nvSpPr>
          <p:cNvPr id="4" name="Footer Placeholder 3"/>
          <p:cNvSpPr>
            <a:spLocks noGrp="1"/>
          </p:cNvSpPr>
          <p:nvPr>
            <p:ph type="ftr" sz="quarter" idx="11"/>
          </p:nvPr>
        </p:nvSpPr>
        <p:spPr/>
        <p:txBody>
          <a:bodyPr/>
          <a:lstStyle/>
          <a:p>
            <a:r>
              <a:rPr lang="en-US" dirty="0" smtClean="0"/>
              <a:t>URL</a:t>
            </a:r>
            <a:endParaRPr lang="en-US" dirty="0"/>
          </a:p>
        </p:txBody>
      </p:sp>
    </p:spTree>
    <p:extLst>
      <p:ext uri="{BB962C8B-B14F-4D97-AF65-F5344CB8AC3E}">
        <p14:creationId xmlns:p14="http://schemas.microsoft.com/office/powerpoint/2010/main" val="25355401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63C41C-A487-0C45-A261-16903102544D}" type="datetimeFigureOut">
              <a:rPr lang="en-US" smtClean="0"/>
              <a:t>3/16/2022</a:t>
            </a:fld>
            <a:endParaRPr lang="en-US"/>
          </a:p>
        </p:txBody>
      </p:sp>
      <p:sp>
        <p:nvSpPr>
          <p:cNvPr id="3" name="Footer Placeholder 2"/>
          <p:cNvSpPr>
            <a:spLocks noGrp="1"/>
          </p:cNvSpPr>
          <p:nvPr>
            <p:ph type="ftr" sz="quarter" idx="11"/>
          </p:nvPr>
        </p:nvSpPr>
        <p:spPr/>
        <p:txBody>
          <a:bodyPr/>
          <a:lstStyle/>
          <a:p>
            <a:r>
              <a:rPr lang="en-US" dirty="0" smtClean="0"/>
              <a:t>URL</a:t>
            </a:r>
            <a:endParaRPr lang="en-US" dirty="0"/>
          </a:p>
        </p:txBody>
      </p:sp>
    </p:spTree>
    <p:extLst>
      <p:ext uri="{BB962C8B-B14F-4D97-AF65-F5344CB8AC3E}">
        <p14:creationId xmlns:p14="http://schemas.microsoft.com/office/powerpoint/2010/main" val="14108093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679122"/>
            <a:ext cx="2256235" cy="777366"/>
          </a:xfrm>
        </p:spPr>
        <p:txBody>
          <a:bodyPr anchor="b"/>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2681287" y="679122"/>
            <a:ext cx="3833813" cy="391550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42901" y="1609519"/>
            <a:ext cx="2256235" cy="2985104"/>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63C41C-A487-0C45-A261-16903102544D}" type="datetimeFigureOut">
              <a:rPr lang="en-US" smtClean="0"/>
              <a:t>3/16/2022</a:t>
            </a:fld>
            <a:endParaRPr lang="en-US"/>
          </a:p>
        </p:txBody>
      </p:sp>
      <p:sp>
        <p:nvSpPr>
          <p:cNvPr id="6" name="Footer Placeholder 5"/>
          <p:cNvSpPr>
            <a:spLocks noGrp="1"/>
          </p:cNvSpPr>
          <p:nvPr>
            <p:ph type="ftr" sz="quarter" idx="11"/>
          </p:nvPr>
        </p:nvSpPr>
        <p:spPr/>
        <p:txBody>
          <a:bodyPr/>
          <a:lstStyle/>
          <a:p>
            <a:r>
              <a:rPr lang="en-US" dirty="0" smtClean="0"/>
              <a:t>URL</a:t>
            </a:r>
            <a:endParaRPr lang="en-US" dirty="0"/>
          </a:p>
        </p:txBody>
      </p:sp>
    </p:spTree>
    <p:extLst>
      <p:ext uri="{BB962C8B-B14F-4D97-AF65-F5344CB8AC3E}">
        <p14:creationId xmlns:p14="http://schemas.microsoft.com/office/powerpoint/2010/main" val="23734305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858517"/>
            <a:ext cx="4114800" cy="425054"/>
          </a:xfr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1344216" y="717648"/>
            <a:ext cx="41148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344216" y="4283571"/>
            <a:ext cx="41148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Tree>
    <p:extLst>
      <p:ext uri="{BB962C8B-B14F-4D97-AF65-F5344CB8AC3E}">
        <p14:creationId xmlns:p14="http://schemas.microsoft.com/office/powerpoint/2010/main" val="18080327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0.xml"/><Relationship Id="rId4"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image" Target="../media/image4.pn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image" Target="../media/image1.png"/><Relationship Id="rId5" Type="http://schemas.openxmlformats.org/officeDocument/2006/relationships/slideLayout" Target="../slideLayouts/slideLayout15.xml"/><Relationship Id="rId10" Type="http://schemas.openxmlformats.org/officeDocument/2006/relationships/theme" Target="../theme/theme3.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theme" Target="../theme/theme4.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702645"/>
            <a:ext cx="6172200" cy="644065"/>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42900" y="1610179"/>
            <a:ext cx="6172200" cy="2984444"/>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342900" y="4767263"/>
            <a:ext cx="16002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7463C41C-A487-0C45-A261-16903102544D}" type="datetimeFigureOut">
              <a:rPr lang="en-US" smtClean="0"/>
              <a:t>3/16/2022</a:t>
            </a:fld>
            <a:endParaRPr lang="en-US"/>
          </a:p>
        </p:txBody>
      </p:sp>
      <p:sp>
        <p:nvSpPr>
          <p:cNvPr id="5" name="Footer Placeholder 4"/>
          <p:cNvSpPr>
            <a:spLocks noGrp="1"/>
          </p:cNvSpPr>
          <p:nvPr>
            <p:ph type="ftr" sz="quarter" idx="3"/>
          </p:nvPr>
        </p:nvSpPr>
        <p:spPr>
          <a:xfrm>
            <a:off x="2343150" y="4767263"/>
            <a:ext cx="21717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dirty="0" smtClean="0"/>
              <a:t>URL</a:t>
            </a:r>
            <a:endParaRPr lang="en-US" dirty="0"/>
          </a:p>
        </p:txBody>
      </p:sp>
      <p:pic>
        <p:nvPicPr>
          <p:cNvPr id="7" name="Picture 6" descr="MD-flag-background-ppt.png"/>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 y="0"/>
            <a:ext cx="6857999" cy="571500"/>
          </a:xfrm>
          <a:prstGeom prst="rect">
            <a:avLst/>
          </a:prstGeom>
        </p:spPr>
      </p:pic>
      <p:pic>
        <p:nvPicPr>
          <p:cNvPr id="8" name="Picture 7" descr="UMBC-primary-logo-CMYK-on-black.png"/>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220715" y="86178"/>
            <a:ext cx="1311939" cy="402989"/>
          </a:xfrm>
          <a:prstGeom prst="rect">
            <a:avLst/>
          </a:prstGeom>
        </p:spPr>
      </p:pic>
      <p:pic>
        <p:nvPicPr>
          <p:cNvPr id="10" name="Picture 9" descr="corner-element.pn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5939939" y="3901058"/>
            <a:ext cx="918061" cy="1242442"/>
          </a:xfrm>
          <a:prstGeom prst="rect">
            <a:avLst/>
          </a:prstGeom>
          <a:noFill/>
          <a:ln>
            <a:noFill/>
          </a:ln>
        </p:spPr>
      </p:pic>
    </p:spTree>
    <p:extLst>
      <p:ext uri="{BB962C8B-B14F-4D97-AF65-F5344CB8AC3E}">
        <p14:creationId xmlns:p14="http://schemas.microsoft.com/office/powerpoint/2010/main" val="8029037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ctr" defTabSz="3429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342900" y="4767264"/>
            <a:ext cx="16002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7463C41C-A487-0C45-A261-16903102544D}" type="datetimeFigureOut">
              <a:rPr lang="en-US" smtClean="0"/>
              <a:t>3/16/2022</a:t>
            </a:fld>
            <a:endParaRPr lang="en-US"/>
          </a:p>
        </p:txBody>
      </p:sp>
      <p:sp>
        <p:nvSpPr>
          <p:cNvPr id="5" name="Footer Placeholder 4"/>
          <p:cNvSpPr>
            <a:spLocks noGrp="1"/>
          </p:cNvSpPr>
          <p:nvPr>
            <p:ph type="ftr" sz="quarter" idx="3"/>
          </p:nvPr>
        </p:nvSpPr>
        <p:spPr>
          <a:xfrm>
            <a:off x="2343150" y="4767264"/>
            <a:ext cx="21717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dirty="0"/>
              <a:t>URL</a:t>
            </a:r>
          </a:p>
        </p:txBody>
      </p:sp>
      <p:pic>
        <p:nvPicPr>
          <p:cNvPr id="7" name="Picture 6" descr="MD-flag-background-ppt.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 y="0"/>
            <a:ext cx="6857999" cy="571500"/>
          </a:xfrm>
          <a:prstGeom prst="rect">
            <a:avLst/>
          </a:prstGeom>
        </p:spPr>
      </p:pic>
      <p:pic>
        <p:nvPicPr>
          <p:cNvPr id="8" name="Picture 7" descr="UMBC-primary-logo-CMYK-on-black.png"/>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220715" y="86178"/>
            <a:ext cx="1311939" cy="402989"/>
          </a:xfrm>
          <a:prstGeom prst="rect">
            <a:avLst/>
          </a:prstGeom>
        </p:spPr>
      </p:pic>
      <p:sp>
        <p:nvSpPr>
          <p:cNvPr id="6" name="Rectangle 5">
            <a:extLst>
              <a:ext uri="{FF2B5EF4-FFF2-40B4-BE49-F238E27FC236}">
                <a16:creationId xmlns:a16="http://schemas.microsoft.com/office/drawing/2014/main" id="{532219C8-4B4C-774A-B1BD-2C7858BE7985}"/>
              </a:ext>
            </a:extLst>
          </p:cNvPr>
          <p:cNvSpPr/>
          <p:nvPr userDrawn="1"/>
        </p:nvSpPr>
        <p:spPr>
          <a:xfrm>
            <a:off x="0" y="571500"/>
            <a:ext cx="6858000" cy="4572000"/>
          </a:xfrm>
          <a:prstGeom prst="rect">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sp>
        <p:nvSpPr>
          <p:cNvPr id="9" name="Rectangle 8">
            <a:extLst>
              <a:ext uri="{FF2B5EF4-FFF2-40B4-BE49-F238E27FC236}">
                <a16:creationId xmlns:a16="http://schemas.microsoft.com/office/drawing/2014/main" id="{4DF77B68-6024-B345-B90A-0FD6E221A595}"/>
              </a:ext>
            </a:extLst>
          </p:cNvPr>
          <p:cNvSpPr/>
          <p:nvPr userDrawn="1"/>
        </p:nvSpPr>
        <p:spPr>
          <a:xfrm>
            <a:off x="220715" y="571500"/>
            <a:ext cx="1311940" cy="4571999"/>
          </a:xfrm>
          <a:prstGeom prst="rect">
            <a:avLst/>
          </a:prstGeom>
          <a:solidFill>
            <a:srgbClr val="FDB31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spTree>
    <p:extLst>
      <p:ext uri="{BB962C8B-B14F-4D97-AF65-F5344CB8AC3E}">
        <p14:creationId xmlns:p14="http://schemas.microsoft.com/office/powerpoint/2010/main" val="3909810104"/>
      </p:ext>
    </p:extLst>
  </p:cSld>
  <p:clrMap bg1="lt1" tx1="dk1" bg2="lt2" tx2="dk2" accent1="accent1" accent2="accent2" accent3="accent3" accent4="accent4" accent5="accent5" accent6="accent6" hlink="hlink" folHlink="folHlink"/>
  <p:sldLayoutIdLst>
    <p:sldLayoutId id="2147483659" r:id="rId1"/>
  </p:sldLayoutIdLst>
  <p:txStyles>
    <p:titleStyle>
      <a:lvl1pPr algn="ctr" defTabSz="342892" rtl="0" eaLnBrk="1" latinLnBrk="0" hangingPunct="1">
        <a:spcBef>
          <a:spcPct val="0"/>
        </a:spcBef>
        <a:buNone/>
        <a:defRPr sz="3300" kern="1200">
          <a:solidFill>
            <a:schemeClr val="tx1"/>
          </a:solidFill>
          <a:latin typeface="+mj-lt"/>
          <a:ea typeface="+mj-ea"/>
          <a:cs typeface="+mj-cs"/>
        </a:defRPr>
      </a:lvl1pPr>
    </p:titleStyle>
    <p:bodyStyle>
      <a:lvl1pPr marL="257169" indent="-257169" algn="l" defTabSz="342892" rtl="0" eaLnBrk="1" latinLnBrk="0" hangingPunct="1">
        <a:spcBef>
          <a:spcPct val="20000"/>
        </a:spcBef>
        <a:buFont typeface="Arial"/>
        <a:buChar char="•"/>
        <a:defRPr sz="2400" kern="1200">
          <a:solidFill>
            <a:schemeClr val="tx1"/>
          </a:solidFill>
          <a:latin typeface="+mn-lt"/>
          <a:ea typeface="+mn-ea"/>
          <a:cs typeface="+mn-cs"/>
        </a:defRPr>
      </a:lvl1pPr>
      <a:lvl2pPr marL="557198" indent="-214307" algn="l" defTabSz="342892" rtl="0" eaLnBrk="1" latinLnBrk="0" hangingPunct="1">
        <a:spcBef>
          <a:spcPct val="20000"/>
        </a:spcBef>
        <a:buFont typeface="Arial"/>
        <a:buChar char="–"/>
        <a:defRPr sz="2100" kern="1200">
          <a:solidFill>
            <a:schemeClr val="tx1"/>
          </a:solidFill>
          <a:latin typeface="+mn-lt"/>
          <a:ea typeface="+mn-ea"/>
          <a:cs typeface="+mn-cs"/>
        </a:defRPr>
      </a:lvl2pPr>
      <a:lvl3pPr marL="857229" indent="-171446" algn="l" defTabSz="342892" rtl="0" eaLnBrk="1" latinLnBrk="0" hangingPunct="1">
        <a:spcBef>
          <a:spcPct val="20000"/>
        </a:spcBef>
        <a:buFont typeface="Arial"/>
        <a:buChar char="•"/>
        <a:defRPr sz="1800" kern="1200">
          <a:solidFill>
            <a:schemeClr val="tx1"/>
          </a:solidFill>
          <a:latin typeface="+mn-lt"/>
          <a:ea typeface="+mn-ea"/>
          <a:cs typeface="+mn-cs"/>
        </a:defRPr>
      </a:lvl3pPr>
      <a:lvl4pPr marL="1200120" indent="-171446" algn="l" defTabSz="342892" rtl="0" eaLnBrk="1" latinLnBrk="0" hangingPunct="1">
        <a:spcBef>
          <a:spcPct val="20000"/>
        </a:spcBef>
        <a:buFont typeface="Arial"/>
        <a:buChar char="–"/>
        <a:defRPr sz="1500" kern="1200">
          <a:solidFill>
            <a:schemeClr val="tx1"/>
          </a:solidFill>
          <a:latin typeface="+mn-lt"/>
          <a:ea typeface="+mn-ea"/>
          <a:cs typeface="+mn-cs"/>
        </a:defRPr>
      </a:lvl4pPr>
      <a:lvl5pPr marL="1543011" indent="-171446" algn="l" defTabSz="342892" rtl="0" eaLnBrk="1" latinLnBrk="0" hangingPunct="1">
        <a:spcBef>
          <a:spcPct val="20000"/>
        </a:spcBef>
        <a:buFont typeface="Arial"/>
        <a:buChar char="»"/>
        <a:defRPr sz="1500" kern="1200">
          <a:solidFill>
            <a:schemeClr val="tx1"/>
          </a:solidFill>
          <a:latin typeface="+mn-lt"/>
          <a:ea typeface="+mn-ea"/>
          <a:cs typeface="+mn-cs"/>
        </a:defRPr>
      </a:lvl5pPr>
      <a:lvl6pPr marL="1885903" indent="-171446" algn="l" defTabSz="342892" rtl="0" eaLnBrk="1" latinLnBrk="0" hangingPunct="1">
        <a:spcBef>
          <a:spcPct val="20000"/>
        </a:spcBef>
        <a:buFont typeface="Arial"/>
        <a:buChar char="•"/>
        <a:defRPr sz="1500" kern="1200">
          <a:solidFill>
            <a:schemeClr val="tx1"/>
          </a:solidFill>
          <a:latin typeface="+mn-lt"/>
          <a:ea typeface="+mn-ea"/>
          <a:cs typeface="+mn-cs"/>
        </a:defRPr>
      </a:lvl6pPr>
      <a:lvl7pPr marL="2228794" indent="-171446" algn="l" defTabSz="342892" rtl="0" eaLnBrk="1" latinLnBrk="0" hangingPunct="1">
        <a:spcBef>
          <a:spcPct val="20000"/>
        </a:spcBef>
        <a:buFont typeface="Arial"/>
        <a:buChar char="•"/>
        <a:defRPr sz="1500" kern="1200">
          <a:solidFill>
            <a:schemeClr val="tx1"/>
          </a:solidFill>
          <a:latin typeface="+mn-lt"/>
          <a:ea typeface="+mn-ea"/>
          <a:cs typeface="+mn-cs"/>
        </a:defRPr>
      </a:lvl7pPr>
      <a:lvl8pPr marL="2571686" indent="-171446" algn="l" defTabSz="342892" rtl="0" eaLnBrk="1" latinLnBrk="0" hangingPunct="1">
        <a:spcBef>
          <a:spcPct val="20000"/>
        </a:spcBef>
        <a:buFont typeface="Arial"/>
        <a:buChar char="•"/>
        <a:defRPr sz="1500" kern="1200">
          <a:solidFill>
            <a:schemeClr val="tx1"/>
          </a:solidFill>
          <a:latin typeface="+mn-lt"/>
          <a:ea typeface="+mn-ea"/>
          <a:cs typeface="+mn-cs"/>
        </a:defRPr>
      </a:lvl8pPr>
      <a:lvl9pPr marL="2914577" indent="-171446" algn="l" defTabSz="342892"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892" rtl="0" eaLnBrk="1" latinLnBrk="0" hangingPunct="1">
        <a:defRPr sz="1350" kern="1200">
          <a:solidFill>
            <a:schemeClr val="tx1"/>
          </a:solidFill>
          <a:latin typeface="+mn-lt"/>
          <a:ea typeface="+mn-ea"/>
          <a:cs typeface="+mn-cs"/>
        </a:defRPr>
      </a:lvl1pPr>
      <a:lvl2pPr marL="342892" algn="l" defTabSz="342892" rtl="0" eaLnBrk="1" latinLnBrk="0" hangingPunct="1">
        <a:defRPr sz="1350" kern="1200">
          <a:solidFill>
            <a:schemeClr val="tx1"/>
          </a:solidFill>
          <a:latin typeface="+mn-lt"/>
          <a:ea typeface="+mn-ea"/>
          <a:cs typeface="+mn-cs"/>
        </a:defRPr>
      </a:lvl2pPr>
      <a:lvl3pPr marL="685783" algn="l" defTabSz="342892" rtl="0" eaLnBrk="1" latinLnBrk="0" hangingPunct="1">
        <a:defRPr sz="1350" kern="1200">
          <a:solidFill>
            <a:schemeClr val="tx1"/>
          </a:solidFill>
          <a:latin typeface="+mn-lt"/>
          <a:ea typeface="+mn-ea"/>
          <a:cs typeface="+mn-cs"/>
        </a:defRPr>
      </a:lvl3pPr>
      <a:lvl4pPr marL="1028674" algn="l" defTabSz="342892" rtl="0" eaLnBrk="1" latinLnBrk="0" hangingPunct="1">
        <a:defRPr sz="1350" kern="1200">
          <a:solidFill>
            <a:schemeClr val="tx1"/>
          </a:solidFill>
          <a:latin typeface="+mn-lt"/>
          <a:ea typeface="+mn-ea"/>
          <a:cs typeface="+mn-cs"/>
        </a:defRPr>
      </a:lvl4pPr>
      <a:lvl5pPr marL="1371566" algn="l" defTabSz="342892" rtl="0" eaLnBrk="1" latinLnBrk="0" hangingPunct="1">
        <a:defRPr sz="1350" kern="1200">
          <a:solidFill>
            <a:schemeClr val="tx1"/>
          </a:solidFill>
          <a:latin typeface="+mn-lt"/>
          <a:ea typeface="+mn-ea"/>
          <a:cs typeface="+mn-cs"/>
        </a:defRPr>
      </a:lvl5pPr>
      <a:lvl6pPr marL="1714457" algn="l" defTabSz="342892" rtl="0" eaLnBrk="1" latinLnBrk="0" hangingPunct="1">
        <a:defRPr sz="1350" kern="1200">
          <a:solidFill>
            <a:schemeClr val="tx1"/>
          </a:solidFill>
          <a:latin typeface="+mn-lt"/>
          <a:ea typeface="+mn-ea"/>
          <a:cs typeface="+mn-cs"/>
        </a:defRPr>
      </a:lvl6pPr>
      <a:lvl7pPr marL="2057349" algn="l" defTabSz="342892" rtl="0" eaLnBrk="1" latinLnBrk="0" hangingPunct="1">
        <a:defRPr sz="1350" kern="1200">
          <a:solidFill>
            <a:schemeClr val="tx1"/>
          </a:solidFill>
          <a:latin typeface="+mn-lt"/>
          <a:ea typeface="+mn-ea"/>
          <a:cs typeface="+mn-cs"/>
        </a:defRPr>
      </a:lvl7pPr>
      <a:lvl8pPr marL="2400240" algn="l" defTabSz="342892" rtl="0" eaLnBrk="1" latinLnBrk="0" hangingPunct="1">
        <a:defRPr sz="1350" kern="1200">
          <a:solidFill>
            <a:schemeClr val="tx1"/>
          </a:solidFill>
          <a:latin typeface="+mn-lt"/>
          <a:ea typeface="+mn-ea"/>
          <a:cs typeface="+mn-cs"/>
        </a:defRPr>
      </a:lvl8pPr>
      <a:lvl9pPr marL="2743131" algn="l" defTabSz="342892"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342900" y="4767264"/>
            <a:ext cx="16002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7463C41C-A487-0C45-A261-16903102544D}" type="datetimeFigureOut">
              <a:rPr lang="en-US" smtClean="0"/>
              <a:t>3/16/2022</a:t>
            </a:fld>
            <a:endParaRPr lang="en-US"/>
          </a:p>
        </p:txBody>
      </p:sp>
      <p:sp>
        <p:nvSpPr>
          <p:cNvPr id="5" name="Footer Placeholder 4"/>
          <p:cNvSpPr>
            <a:spLocks noGrp="1"/>
          </p:cNvSpPr>
          <p:nvPr>
            <p:ph type="ftr" sz="quarter" idx="3"/>
          </p:nvPr>
        </p:nvSpPr>
        <p:spPr>
          <a:xfrm>
            <a:off x="2343150" y="4767264"/>
            <a:ext cx="21717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dirty="0"/>
              <a:t>URL</a:t>
            </a:r>
          </a:p>
        </p:txBody>
      </p:sp>
      <p:pic>
        <p:nvPicPr>
          <p:cNvPr id="7" name="Picture 6" descr="MD-flag-background-ppt.png"/>
          <p:cNvPicPr>
            <a:picLocks noChangeAspect="1"/>
          </p:cNvPicPr>
          <p:nvPr userDrawn="1"/>
        </p:nvPicPr>
        <p:blipFill>
          <a:blip r:embed="rId11">
            <a:extLst>
              <a:ext uri="{28A0092B-C50C-407E-A947-70E740481C1C}">
                <a14:useLocalDpi xmlns:a14="http://schemas.microsoft.com/office/drawing/2010/main"/>
              </a:ext>
            </a:extLst>
          </a:blip>
          <a:stretch>
            <a:fillRect/>
          </a:stretch>
        </p:blipFill>
        <p:spPr>
          <a:xfrm>
            <a:off x="1" y="0"/>
            <a:ext cx="6857999" cy="571500"/>
          </a:xfrm>
          <a:prstGeom prst="rect">
            <a:avLst/>
          </a:prstGeom>
        </p:spPr>
      </p:pic>
      <p:pic>
        <p:nvPicPr>
          <p:cNvPr id="8" name="Picture 7" descr="UMBC-primary-logo-CMYK-on-black.png"/>
          <p:cNvPicPr>
            <a:picLocks noChangeAspect="1"/>
          </p:cNvPicPr>
          <p:nvPr userDrawn="1"/>
        </p:nvPicPr>
        <p:blipFill>
          <a:blip r:embed="rId12" cstate="print">
            <a:extLst>
              <a:ext uri="{28A0092B-C50C-407E-A947-70E740481C1C}">
                <a14:useLocalDpi xmlns:a14="http://schemas.microsoft.com/office/drawing/2010/main"/>
              </a:ext>
            </a:extLst>
          </a:blip>
          <a:stretch>
            <a:fillRect/>
          </a:stretch>
        </p:blipFill>
        <p:spPr>
          <a:xfrm>
            <a:off x="220715" y="86178"/>
            <a:ext cx="1311939" cy="402989"/>
          </a:xfrm>
          <a:prstGeom prst="rect">
            <a:avLst/>
          </a:prstGeom>
        </p:spPr>
      </p:pic>
    </p:spTree>
    <p:extLst>
      <p:ext uri="{BB962C8B-B14F-4D97-AF65-F5344CB8AC3E}">
        <p14:creationId xmlns:p14="http://schemas.microsoft.com/office/powerpoint/2010/main" val="24521415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ctr" defTabSz="342892" rtl="0" eaLnBrk="1" latinLnBrk="0" hangingPunct="1">
        <a:spcBef>
          <a:spcPct val="0"/>
        </a:spcBef>
        <a:buNone/>
        <a:defRPr sz="3300" kern="1200">
          <a:solidFill>
            <a:schemeClr val="tx1"/>
          </a:solidFill>
          <a:latin typeface="+mj-lt"/>
          <a:ea typeface="+mj-ea"/>
          <a:cs typeface="+mj-cs"/>
        </a:defRPr>
      </a:lvl1pPr>
    </p:titleStyle>
    <p:bodyStyle>
      <a:lvl1pPr marL="257169" indent="-257169" algn="l" defTabSz="342892" rtl="0" eaLnBrk="1" latinLnBrk="0" hangingPunct="1">
        <a:spcBef>
          <a:spcPct val="20000"/>
        </a:spcBef>
        <a:buFont typeface="Arial"/>
        <a:buChar char="•"/>
        <a:defRPr sz="2400" kern="1200">
          <a:solidFill>
            <a:schemeClr val="tx1"/>
          </a:solidFill>
          <a:latin typeface="+mn-lt"/>
          <a:ea typeface="+mn-ea"/>
          <a:cs typeface="+mn-cs"/>
        </a:defRPr>
      </a:lvl1pPr>
      <a:lvl2pPr marL="557198" indent="-214307" algn="l" defTabSz="342892" rtl="0" eaLnBrk="1" latinLnBrk="0" hangingPunct="1">
        <a:spcBef>
          <a:spcPct val="20000"/>
        </a:spcBef>
        <a:buFont typeface="Arial"/>
        <a:buChar char="–"/>
        <a:defRPr sz="2100" kern="1200">
          <a:solidFill>
            <a:schemeClr val="tx1"/>
          </a:solidFill>
          <a:latin typeface="+mn-lt"/>
          <a:ea typeface="+mn-ea"/>
          <a:cs typeface="+mn-cs"/>
        </a:defRPr>
      </a:lvl2pPr>
      <a:lvl3pPr marL="857229" indent="-171446" algn="l" defTabSz="342892" rtl="0" eaLnBrk="1" latinLnBrk="0" hangingPunct="1">
        <a:spcBef>
          <a:spcPct val="20000"/>
        </a:spcBef>
        <a:buFont typeface="Arial"/>
        <a:buChar char="•"/>
        <a:defRPr sz="1800" kern="1200">
          <a:solidFill>
            <a:schemeClr val="tx1"/>
          </a:solidFill>
          <a:latin typeface="+mn-lt"/>
          <a:ea typeface="+mn-ea"/>
          <a:cs typeface="+mn-cs"/>
        </a:defRPr>
      </a:lvl3pPr>
      <a:lvl4pPr marL="1200120" indent="-171446" algn="l" defTabSz="342892" rtl="0" eaLnBrk="1" latinLnBrk="0" hangingPunct="1">
        <a:spcBef>
          <a:spcPct val="20000"/>
        </a:spcBef>
        <a:buFont typeface="Arial"/>
        <a:buChar char="–"/>
        <a:defRPr sz="1500" kern="1200">
          <a:solidFill>
            <a:schemeClr val="tx1"/>
          </a:solidFill>
          <a:latin typeface="+mn-lt"/>
          <a:ea typeface="+mn-ea"/>
          <a:cs typeface="+mn-cs"/>
        </a:defRPr>
      </a:lvl4pPr>
      <a:lvl5pPr marL="1543011" indent="-171446" algn="l" defTabSz="342892" rtl="0" eaLnBrk="1" latinLnBrk="0" hangingPunct="1">
        <a:spcBef>
          <a:spcPct val="20000"/>
        </a:spcBef>
        <a:buFont typeface="Arial"/>
        <a:buChar char="»"/>
        <a:defRPr sz="1500" kern="1200">
          <a:solidFill>
            <a:schemeClr val="tx1"/>
          </a:solidFill>
          <a:latin typeface="+mn-lt"/>
          <a:ea typeface="+mn-ea"/>
          <a:cs typeface="+mn-cs"/>
        </a:defRPr>
      </a:lvl5pPr>
      <a:lvl6pPr marL="1885903" indent="-171446" algn="l" defTabSz="342892" rtl="0" eaLnBrk="1" latinLnBrk="0" hangingPunct="1">
        <a:spcBef>
          <a:spcPct val="20000"/>
        </a:spcBef>
        <a:buFont typeface="Arial"/>
        <a:buChar char="•"/>
        <a:defRPr sz="1500" kern="1200">
          <a:solidFill>
            <a:schemeClr val="tx1"/>
          </a:solidFill>
          <a:latin typeface="+mn-lt"/>
          <a:ea typeface="+mn-ea"/>
          <a:cs typeface="+mn-cs"/>
        </a:defRPr>
      </a:lvl6pPr>
      <a:lvl7pPr marL="2228794" indent="-171446" algn="l" defTabSz="342892" rtl="0" eaLnBrk="1" latinLnBrk="0" hangingPunct="1">
        <a:spcBef>
          <a:spcPct val="20000"/>
        </a:spcBef>
        <a:buFont typeface="Arial"/>
        <a:buChar char="•"/>
        <a:defRPr sz="1500" kern="1200">
          <a:solidFill>
            <a:schemeClr val="tx1"/>
          </a:solidFill>
          <a:latin typeface="+mn-lt"/>
          <a:ea typeface="+mn-ea"/>
          <a:cs typeface="+mn-cs"/>
        </a:defRPr>
      </a:lvl7pPr>
      <a:lvl8pPr marL="2571686" indent="-171446" algn="l" defTabSz="342892" rtl="0" eaLnBrk="1" latinLnBrk="0" hangingPunct="1">
        <a:spcBef>
          <a:spcPct val="20000"/>
        </a:spcBef>
        <a:buFont typeface="Arial"/>
        <a:buChar char="•"/>
        <a:defRPr sz="1500" kern="1200">
          <a:solidFill>
            <a:schemeClr val="tx1"/>
          </a:solidFill>
          <a:latin typeface="+mn-lt"/>
          <a:ea typeface="+mn-ea"/>
          <a:cs typeface="+mn-cs"/>
        </a:defRPr>
      </a:lvl8pPr>
      <a:lvl9pPr marL="2914577" indent="-171446" algn="l" defTabSz="342892"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892" rtl="0" eaLnBrk="1" latinLnBrk="0" hangingPunct="1">
        <a:defRPr sz="1350" kern="1200">
          <a:solidFill>
            <a:schemeClr val="tx1"/>
          </a:solidFill>
          <a:latin typeface="+mn-lt"/>
          <a:ea typeface="+mn-ea"/>
          <a:cs typeface="+mn-cs"/>
        </a:defRPr>
      </a:lvl1pPr>
      <a:lvl2pPr marL="342892" algn="l" defTabSz="342892" rtl="0" eaLnBrk="1" latinLnBrk="0" hangingPunct="1">
        <a:defRPr sz="1350" kern="1200">
          <a:solidFill>
            <a:schemeClr val="tx1"/>
          </a:solidFill>
          <a:latin typeface="+mn-lt"/>
          <a:ea typeface="+mn-ea"/>
          <a:cs typeface="+mn-cs"/>
        </a:defRPr>
      </a:lvl2pPr>
      <a:lvl3pPr marL="685783" algn="l" defTabSz="342892" rtl="0" eaLnBrk="1" latinLnBrk="0" hangingPunct="1">
        <a:defRPr sz="1350" kern="1200">
          <a:solidFill>
            <a:schemeClr val="tx1"/>
          </a:solidFill>
          <a:latin typeface="+mn-lt"/>
          <a:ea typeface="+mn-ea"/>
          <a:cs typeface="+mn-cs"/>
        </a:defRPr>
      </a:lvl3pPr>
      <a:lvl4pPr marL="1028674" algn="l" defTabSz="342892" rtl="0" eaLnBrk="1" latinLnBrk="0" hangingPunct="1">
        <a:defRPr sz="1350" kern="1200">
          <a:solidFill>
            <a:schemeClr val="tx1"/>
          </a:solidFill>
          <a:latin typeface="+mn-lt"/>
          <a:ea typeface="+mn-ea"/>
          <a:cs typeface="+mn-cs"/>
        </a:defRPr>
      </a:lvl4pPr>
      <a:lvl5pPr marL="1371566" algn="l" defTabSz="342892" rtl="0" eaLnBrk="1" latinLnBrk="0" hangingPunct="1">
        <a:defRPr sz="1350" kern="1200">
          <a:solidFill>
            <a:schemeClr val="tx1"/>
          </a:solidFill>
          <a:latin typeface="+mn-lt"/>
          <a:ea typeface="+mn-ea"/>
          <a:cs typeface="+mn-cs"/>
        </a:defRPr>
      </a:lvl5pPr>
      <a:lvl6pPr marL="1714457" algn="l" defTabSz="342892" rtl="0" eaLnBrk="1" latinLnBrk="0" hangingPunct="1">
        <a:defRPr sz="1350" kern="1200">
          <a:solidFill>
            <a:schemeClr val="tx1"/>
          </a:solidFill>
          <a:latin typeface="+mn-lt"/>
          <a:ea typeface="+mn-ea"/>
          <a:cs typeface="+mn-cs"/>
        </a:defRPr>
      </a:lvl6pPr>
      <a:lvl7pPr marL="2057349" algn="l" defTabSz="342892" rtl="0" eaLnBrk="1" latinLnBrk="0" hangingPunct="1">
        <a:defRPr sz="1350" kern="1200">
          <a:solidFill>
            <a:schemeClr val="tx1"/>
          </a:solidFill>
          <a:latin typeface="+mn-lt"/>
          <a:ea typeface="+mn-ea"/>
          <a:cs typeface="+mn-cs"/>
        </a:defRPr>
      </a:lvl7pPr>
      <a:lvl8pPr marL="2400240" algn="l" defTabSz="342892" rtl="0" eaLnBrk="1" latinLnBrk="0" hangingPunct="1">
        <a:defRPr sz="1350" kern="1200">
          <a:solidFill>
            <a:schemeClr val="tx1"/>
          </a:solidFill>
          <a:latin typeface="+mn-lt"/>
          <a:ea typeface="+mn-ea"/>
          <a:cs typeface="+mn-cs"/>
        </a:defRPr>
      </a:lvl8pPr>
      <a:lvl9pPr marL="2743131" algn="l" defTabSz="342892"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bwMode="gray">
      <p:bgPr>
        <a:solidFill>
          <a:schemeClr val="bg1"/>
        </a:solidFill>
        <a:effectLst/>
      </p:bgPr>
    </p:bg>
    <p:spTree>
      <p:nvGrpSpPr>
        <p:cNvPr id="1" name=""/>
        <p:cNvGrpSpPr/>
        <p:nvPr/>
      </p:nvGrpSpPr>
      <p:grpSpPr>
        <a:xfrm>
          <a:off x="0" y="0"/>
          <a:ext cx="0" cy="0"/>
          <a:chOff x="0" y="0"/>
          <a:chExt cx="0" cy="0"/>
        </a:xfrm>
      </p:grpSpPr>
      <p:sp>
        <p:nvSpPr>
          <p:cNvPr id="247810" name="Rectangle 2"/>
          <p:cNvSpPr>
            <a:spLocks noGrp="1" noChangeArrowheads="1"/>
          </p:cNvSpPr>
          <p:nvPr>
            <p:ph type="title"/>
          </p:nvPr>
        </p:nvSpPr>
        <p:spPr bwMode="auto">
          <a:xfrm>
            <a:off x="1371600" y="457200"/>
            <a:ext cx="4972050" cy="8572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1371600" y="1485900"/>
            <a:ext cx="497205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47812" name="Rectangle 4"/>
          <p:cNvSpPr>
            <a:spLocks noGrp="1" noChangeArrowheads="1"/>
          </p:cNvSpPr>
          <p:nvPr>
            <p:ph type="dt" sz="half" idx="2"/>
          </p:nvPr>
        </p:nvSpPr>
        <p:spPr bwMode="auto">
          <a:xfrm>
            <a:off x="1371600" y="4686300"/>
            <a:ext cx="142875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50">
                <a:latin typeface="Arial Rounded MT Bold" pitchFamily="34" charset="0"/>
              </a:defRPr>
            </a:lvl1pPr>
          </a:lstStyle>
          <a:p>
            <a:pPr>
              <a:defRPr/>
            </a:pPr>
            <a:fld id="{0E1CC593-B71D-4BF4-9DAD-BF8D170341E6}" type="datetime1">
              <a:rPr lang="en-US"/>
              <a:pPr>
                <a:defRPr/>
              </a:pPr>
              <a:t>3/16/2022</a:t>
            </a:fld>
            <a:endParaRPr lang="en-US" dirty="0"/>
          </a:p>
        </p:txBody>
      </p:sp>
      <p:sp>
        <p:nvSpPr>
          <p:cNvPr id="1029" name="Rectangle 5"/>
          <p:cNvSpPr>
            <a:spLocks noChangeArrowheads="1"/>
          </p:cNvSpPr>
          <p:nvPr/>
        </p:nvSpPr>
        <p:spPr bwMode="auto">
          <a:xfrm>
            <a:off x="4914900" y="4686300"/>
            <a:ext cx="142875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en-US" altLang="en-US" sz="1050" dirty="0">
                <a:latin typeface="Arial Rounded MT Bold" pitchFamily="34" charset="0"/>
              </a:rPr>
              <a:t>www.umbc.edu</a:t>
            </a:r>
            <a:endParaRPr lang="en-US" altLang="en-US" sz="1050" dirty="0">
              <a:solidFill>
                <a:schemeClr val="bg1"/>
              </a:solidFill>
            </a:endParaRPr>
          </a:p>
        </p:txBody>
      </p:sp>
      <p:sp>
        <p:nvSpPr>
          <p:cNvPr id="1031" name="Rectangle 7"/>
          <p:cNvSpPr>
            <a:spLocks noChangeArrowheads="1"/>
          </p:cNvSpPr>
          <p:nvPr/>
        </p:nvSpPr>
        <p:spPr bwMode="auto">
          <a:xfrm>
            <a:off x="0" y="0"/>
            <a:ext cx="1257300" cy="5143500"/>
          </a:xfrm>
          <a:prstGeom prst="rect">
            <a:avLst/>
          </a:prstGeom>
          <a:solidFill>
            <a:schemeClr val="tx2"/>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z="1350" dirty="0"/>
          </a:p>
        </p:txBody>
      </p:sp>
      <p:pic>
        <p:nvPicPr>
          <p:cNvPr id="2" name="Picture 1"/>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285750" y="3657600"/>
            <a:ext cx="73223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51771822"/>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Lst>
  <p:hf sldNum="0" hdr="0" ftr="0" dt="0"/>
  <p:txStyles>
    <p:titleStyle>
      <a:lvl1pPr algn="ctr" rtl="0" eaLnBrk="0" fontAlgn="base" hangingPunct="0">
        <a:spcBef>
          <a:spcPct val="0"/>
        </a:spcBef>
        <a:spcAft>
          <a:spcPct val="0"/>
        </a:spcAft>
        <a:defRPr sz="2700">
          <a:solidFill>
            <a:schemeClr val="tx1"/>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2700">
          <a:solidFill>
            <a:schemeClr val="tx1"/>
          </a:solidFill>
          <a:effectLst>
            <a:outerShdw blurRad="38100" dist="38100" dir="2700000" algn="tl">
              <a:srgbClr val="C0C0C0"/>
            </a:outerShdw>
          </a:effectLst>
          <a:latin typeface="Arial Black" pitchFamily="34" charset="0"/>
        </a:defRPr>
      </a:lvl2pPr>
      <a:lvl3pPr algn="ctr" rtl="0" eaLnBrk="0" fontAlgn="base" hangingPunct="0">
        <a:spcBef>
          <a:spcPct val="0"/>
        </a:spcBef>
        <a:spcAft>
          <a:spcPct val="0"/>
        </a:spcAft>
        <a:defRPr sz="2700">
          <a:solidFill>
            <a:schemeClr val="tx1"/>
          </a:solidFill>
          <a:effectLst>
            <a:outerShdw blurRad="38100" dist="38100" dir="2700000" algn="tl">
              <a:srgbClr val="C0C0C0"/>
            </a:outerShdw>
          </a:effectLst>
          <a:latin typeface="Arial Black" pitchFamily="34" charset="0"/>
        </a:defRPr>
      </a:lvl3pPr>
      <a:lvl4pPr algn="ctr" rtl="0" eaLnBrk="0" fontAlgn="base" hangingPunct="0">
        <a:spcBef>
          <a:spcPct val="0"/>
        </a:spcBef>
        <a:spcAft>
          <a:spcPct val="0"/>
        </a:spcAft>
        <a:defRPr sz="2700">
          <a:solidFill>
            <a:schemeClr val="tx1"/>
          </a:solidFill>
          <a:effectLst>
            <a:outerShdw blurRad="38100" dist="38100" dir="2700000" algn="tl">
              <a:srgbClr val="C0C0C0"/>
            </a:outerShdw>
          </a:effectLst>
          <a:latin typeface="Arial Black" pitchFamily="34" charset="0"/>
        </a:defRPr>
      </a:lvl4pPr>
      <a:lvl5pPr algn="ctr" rtl="0" eaLnBrk="0" fontAlgn="base" hangingPunct="0">
        <a:spcBef>
          <a:spcPct val="0"/>
        </a:spcBef>
        <a:spcAft>
          <a:spcPct val="0"/>
        </a:spcAft>
        <a:defRPr sz="2700">
          <a:solidFill>
            <a:schemeClr val="tx1"/>
          </a:solidFill>
          <a:effectLst>
            <a:outerShdw blurRad="38100" dist="38100" dir="2700000" algn="tl">
              <a:srgbClr val="C0C0C0"/>
            </a:outerShdw>
          </a:effectLst>
          <a:latin typeface="Arial Black" pitchFamily="34" charset="0"/>
        </a:defRPr>
      </a:lvl5pPr>
      <a:lvl6pPr marL="342900" algn="ctr" rtl="0" fontAlgn="base">
        <a:spcBef>
          <a:spcPct val="0"/>
        </a:spcBef>
        <a:spcAft>
          <a:spcPct val="0"/>
        </a:spcAft>
        <a:defRPr sz="2700">
          <a:solidFill>
            <a:schemeClr val="tx1"/>
          </a:solidFill>
          <a:effectLst>
            <a:outerShdw blurRad="38100" dist="38100" dir="2700000" algn="tl">
              <a:srgbClr val="C0C0C0"/>
            </a:outerShdw>
          </a:effectLst>
          <a:latin typeface="Arial Black" pitchFamily="34" charset="0"/>
        </a:defRPr>
      </a:lvl6pPr>
      <a:lvl7pPr marL="685800" algn="ctr" rtl="0" fontAlgn="base">
        <a:spcBef>
          <a:spcPct val="0"/>
        </a:spcBef>
        <a:spcAft>
          <a:spcPct val="0"/>
        </a:spcAft>
        <a:defRPr sz="2700">
          <a:solidFill>
            <a:schemeClr val="tx1"/>
          </a:solidFill>
          <a:effectLst>
            <a:outerShdw blurRad="38100" dist="38100" dir="2700000" algn="tl">
              <a:srgbClr val="C0C0C0"/>
            </a:outerShdw>
          </a:effectLst>
          <a:latin typeface="Arial Black" pitchFamily="34" charset="0"/>
        </a:defRPr>
      </a:lvl7pPr>
      <a:lvl8pPr marL="1028700" algn="ctr" rtl="0" fontAlgn="base">
        <a:spcBef>
          <a:spcPct val="0"/>
        </a:spcBef>
        <a:spcAft>
          <a:spcPct val="0"/>
        </a:spcAft>
        <a:defRPr sz="2700">
          <a:solidFill>
            <a:schemeClr val="tx1"/>
          </a:solidFill>
          <a:effectLst>
            <a:outerShdw blurRad="38100" dist="38100" dir="2700000" algn="tl">
              <a:srgbClr val="C0C0C0"/>
            </a:outerShdw>
          </a:effectLst>
          <a:latin typeface="Arial Black" pitchFamily="34" charset="0"/>
        </a:defRPr>
      </a:lvl8pPr>
      <a:lvl9pPr marL="1371600" algn="ctr" rtl="0" fontAlgn="base">
        <a:spcBef>
          <a:spcPct val="0"/>
        </a:spcBef>
        <a:spcAft>
          <a:spcPct val="0"/>
        </a:spcAft>
        <a:defRPr sz="2700">
          <a:solidFill>
            <a:schemeClr val="tx1"/>
          </a:solidFill>
          <a:effectLst>
            <a:outerShdw blurRad="38100" dist="38100" dir="2700000" algn="tl">
              <a:srgbClr val="C0C0C0"/>
            </a:outerShdw>
          </a:effectLst>
          <a:latin typeface="Arial Black" pitchFamily="34" charset="0"/>
        </a:defRPr>
      </a:lvl9pPr>
    </p:titleStyle>
    <p:bodyStyle>
      <a:lvl1pPr marL="257175" indent="-257175" algn="l" rtl="0" eaLnBrk="0" fontAlgn="base" hangingPunct="0">
        <a:spcBef>
          <a:spcPct val="20000"/>
        </a:spcBef>
        <a:spcAft>
          <a:spcPct val="0"/>
        </a:spcAft>
        <a:buClr>
          <a:srgbClr val="FF0000"/>
        </a:buClr>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Clr>
          <a:srgbClr val="FF0000"/>
        </a:buClr>
        <a:buChar char="–"/>
        <a:defRPr sz="2100">
          <a:solidFill>
            <a:schemeClr val="tx1"/>
          </a:solidFill>
          <a:latin typeface="+mn-lt"/>
        </a:defRPr>
      </a:lvl2pPr>
      <a:lvl3pPr marL="814388" indent="-171450" algn="l" rtl="0" eaLnBrk="0" fontAlgn="base" hangingPunct="0">
        <a:spcBef>
          <a:spcPct val="20000"/>
        </a:spcBef>
        <a:spcAft>
          <a:spcPct val="0"/>
        </a:spcAft>
        <a:buClr>
          <a:srgbClr val="FF0000"/>
        </a:buClr>
        <a:buChar char="•"/>
        <a:defRPr sz="1800">
          <a:solidFill>
            <a:schemeClr val="tx1"/>
          </a:solidFill>
          <a:latin typeface="+mn-lt"/>
        </a:defRPr>
      </a:lvl3pPr>
      <a:lvl4pPr marL="1071563" indent="-171450" algn="l" rtl="0" eaLnBrk="0" fontAlgn="base" hangingPunct="0">
        <a:spcBef>
          <a:spcPct val="20000"/>
        </a:spcBef>
        <a:spcAft>
          <a:spcPct val="0"/>
        </a:spcAft>
        <a:buClr>
          <a:srgbClr val="FF0000"/>
        </a:buClr>
        <a:buChar char="–"/>
        <a:defRPr sz="1500">
          <a:solidFill>
            <a:schemeClr val="tx1"/>
          </a:solidFill>
          <a:latin typeface="+mn-lt"/>
        </a:defRPr>
      </a:lvl4pPr>
      <a:lvl5pPr marL="1328738" indent="-171450" algn="l" rtl="0" eaLnBrk="0" fontAlgn="base" hangingPunct="0">
        <a:spcBef>
          <a:spcPct val="20000"/>
        </a:spcBef>
        <a:spcAft>
          <a:spcPct val="0"/>
        </a:spcAft>
        <a:buClr>
          <a:srgbClr val="FF0000"/>
        </a:buClr>
        <a:buChar char="»"/>
        <a:defRPr sz="1500">
          <a:solidFill>
            <a:schemeClr val="tx1"/>
          </a:solidFill>
          <a:latin typeface="+mn-lt"/>
        </a:defRPr>
      </a:lvl5pPr>
      <a:lvl6pPr marL="1671638" indent="-171450" algn="l" rtl="0" fontAlgn="base">
        <a:spcBef>
          <a:spcPct val="20000"/>
        </a:spcBef>
        <a:spcAft>
          <a:spcPct val="0"/>
        </a:spcAft>
        <a:buClr>
          <a:srgbClr val="FF0000"/>
        </a:buClr>
        <a:buChar char="»"/>
        <a:defRPr sz="1500">
          <a:solidFill>
            <a:schemeClr val="tx1"/>
          </a:solidFill>
          <a:latin typeface="+mn-lt"/>
        </a:defRPr>
      </a:lvl6pPr>
      <a:lvl7pPr marL="2014538" indent="-171450" algn="l" rtl="0" fontAlgn="base">
        <a:spcBef>
          <a:spcPct val="20000"/>
        </a:spcBef>
        <a:spcAft>
          <a:spcPct val="0"/>
        </a:spcAft>
        <a:buClr>
          <a:srgbClr val="FF0000"/>
        </a:buClr>
        <a:buChar char="»"/>
        <a:defRPr sz="1500">
          <a:solidFill>
            <a:schemeClr val="tx1"/>
          </a:solidFill>
          <a:latin typeface="+mn-lt"/>
        </a:defRPr>
      </a:lvl7pPr>
      <a:lvl8pPr marL="2357438" indent="-171450" algn="l" rtl="0" fontAlgn="base">
        <a:spcBef>
          <a:spcPct val="20000"/>
        </a:spcBef>
        <a:spcAft>
          <a:spcPct val="0"/>
        </a:spcAft>
        <a:buClr>
          <a:srgbClr val="FF0000"/>
        </a:buClr>
        <a:buChar char="»"/>
        <a:defRPr sz="1500">
          <a:solidFill>
            <a:schemeClr val="tx1"/>
          </a:solidFill>
          <a:latin typeface="+mn-lt"/>
        </a:defRPr>
      </a:lvl8pPr>
      <a:lvl9pPr marL="2700338" indent="-171450" algn="l" rtl="0" fontAlgn="base">
        <a:spcBef>
          <a:spcPct val="20000"/>
        </a:spcBef>
        <a:spcAft>
          <a:spcPct val="0"/>
        </a:spcAft>
        <a:buClr>
          <a:srgbClr val="FF0000"/>
        </a:buClr>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Business Administrators Meeting (BAM)</a:t>
            </a:r>
            <a:endParaRPr lang="en-US" dirty="0"/>
          </a:p>
        </p:txBody>
      </p:sp>
      <p:sp>
        <p:nvSpPr>
          <p:cNvPr id="3" name="Subtitle 2"/>
          <p:cNvSpPr>
            <a:spLocks noGrp="1"/>
          </p:cNvSpPr>
          <p:nvPr>
            <p:ph type="subTitle" idx="1"/>
          </p:nvPr>
        </p:nvSpPr>
        <p:spPr/>
        <p:txBody>
          <a:bodyPr/>
          <a:lstStyle/>
          <a:p>
            <a:r>
              <a:rPr lang="en-US" dirty="0" smtClean="0"/>
              <a:t>Wednesday, March 16, 2022</a:t>
            </a:r>
            <a:endParaRPr lang="en-US" dirty="0"/>
          </a:p>
        </p:txBody>
      </p:sp>
    </p:spTree>
    <p:extLst>
      <p:ext uri="{BB962C8B-B14F-4D97-AF65-F5344CB8AC3E}">
        <p14:creationId xmlns:p14="http://schemas.microsoft.com/office/powerpoint/2010/main" val="26894097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71450"/>
            <a:ext cx="4972050" cy="571500"/>
          </a:xfrm>
        </p:spPr>
        <p:txBody>
          <a:bodyPr/>
          <a:lstStyle/>
          <a:p>
            <a:pPr>
              <a:defRPr/>
            </a:pPr>
            <a:r>
              <a:rPr lang="en-US" sz="2100" dirty="0"/>
              <a:t>Signature Authority Delegation</a:t>
            </a:r>
          </a:p>
        </p:txBody>
      </p:sp>
      <p:sp>
        <p:nvSpPr>
          <p:cNvPr id="17411" name="Content Placeholder 2"/>
          <p:cNvSpPr>
            <a:spLocks noGrp="1"/>
          </p:cNvSpPr>
          <p:nvPr>
            <p:ph idx="1"/>
          </p:nvPr>
        </p:nvSpPr>
        <p:spPr>
          <a:xfrm>
            <a:off x="1485900" y="742950"/>
            <a:ext cx="4972050" cy="4000500"/>
          </a:xfrm>
        </p:spPr>
        <p:txBody>
          <a:bodyPr/>
          <a:lstStyle/>
          <a:p>
            <a:pPr marL="0" indent="0">
              <a:buNone/>
              <a:tabLst>
                <a:tab pos="342900" algn="l"/>
              </a:tabLst>
            </a:pPr>
            <a:r>
              <a:rPr lang="en-US" altLang="en-US" sz="1500" i="1" dirty="0"/>
              <a:t>Provost</a:t>
            </a:r>
            <a:r>
              <a:rPr lang="en-US" altLang="en-US" sz="1500" dirty="0"/>
              <a:t>:  (a) Academic agreements,(b) agreements for i</a:t>
            </a:r>
            <a:r>
              <a:rPr lang="en-US" sz="1500" dirty="0"/>
              <a:t>nternships, externships and other training purposes for students, (c) DPS income generating offerings, (d) gallery exhibit agreements for the library, and (e) personnel contracts associated with faculty.</a:t>
            </a:r>
          </a:p>
          <a:p>
            <a:pPr marL="0" indent="0">
              <a:buNone/>
              <a:tabLst>
                <a:tab pos="342900" algn="l"/>
              </a:tabLst>
            </a:pPr>
            <a:endParaRPr lang="en-US" sz="1500" dirty="0"/>
          </a:p>
          <a:p>
            <a:pPr marL="0" indent="0">
              <a:buNone/>
              <a:tabLst>
                <a:tab pos="342900" algn="l"/>
              </a:tabLst>
            </a:pPr>
            <a:r>
              <a:rPr lang="en-US" altLang="en-US" sz="1500" i="1" dirty="0"/>
              <a:t>Provost or applicable Dean or Vice President</a:t>
            </a:r>
            <a:r>
              <a:rPr lang="en-US" altLang="en-US" sz="1500" dirty="0"/>
              <a:t> with oversight responsibilities on fee for services </a:t>
            </a:r>
            <a:r>
              <a:rPr lang="en-US" altLang="en-US" sz="1500" i="1" dirty="0"/>
              <a:t>over</a:t>
            </a:r>
            <a:r>
              <a:rPr lang="en-US" altLang="en-US" sz="1500" dirty="0"/>
              <a:t> $25K</a:t>
            </a:r>
          </a:p>
          <a:p>
            <a:pPr marL="0" indent="0">
              <a:buNone/>
              <a:tabLst>
                <a:tab pos="342900" algn="l"/>
              </a:tabLst>
            </a:pPr>
            <a:endParaRPr lang="en-US" altLang="en-US" sz="1500" dirty="0"/>
          </a:p>
          <a:p>
            <a:pPr marL="0" indent="0">
              <a:buNone/>
              <a:tabLst>
                <a:tab pos="342900" algn="l"/>
              </a:tabLst>
            </a:pPr>
            <a:r>
              <a:rPr lang="en-US" altLang="en-US" sz="1500" i="1" dirty="0"/>
              <a:t>Vice President for Administration &amp; Finance</a:t>
            </a:r>
            <a:r>
              <a:rPr lang="en-US" altLang="en-US" sz="1500" dirty="0"/>
              <a:t>:  (a) affiliation and incubator agreements for bwtech South and Columbus Center, (b) facilities rentals, (c) gallery exhibits (excluding library), (d) contracts as a result of procurement action, (e) specific real property items, (f) sponsorships, and (g) miscellaneous agreement such as entertainment contracts and non-research MOUs </a:t>
            </a:r>
          </a:p>
          <a:p>
            <a:pPr marL="0" indent="0">
              <a:buNone/>
              <a:tabLst>
                <a:tab pos="342900" algn="l"/>
              </a:tabLst>
            </a:pPr>
            <a:endParaRPr lang="en-US" altLang="en-US" sz="1050" dirty="0"/>
          </a:p>
          <a:p>
            <a:pPr marL="0" indent="0">
              <a:buNone/>
              <a:tabLst>
                <a:tab pos="342900" algn="l"/>
              </a:tabLst>
            </a:pPr>
            <a:endParaRPr lang="en-US" altLang="en-US" sz="1050" dirty="0"/>
          </a:p>
        </p:txBody>
      </p:sp>
      <p:sp>
        <p:nvSpPr>
          <p:cNvPr id="3" name="Rectangle 2"/>
          <p:cNvSpPr/>
          <p:nvPr/>
        </p:nvSpPr>
        <p:spPr>
          <a:xfrm>
            <a:off x="3292584" y="2421709"/>
            <a:ext cx="272832" cy="300082"/>
          </a:xfrm>
          <a:prstGeom prst="rect">
            <a:avLst/>
          </a:prstGeom>
        </p:spPr>
        <p:txBody>
          <a:bodyPr wrap="none">
            <a:spAutoFit/>
          </a:bodyPr>
          <a:lstStyle/>
          <a:p>
            <a:pPr lvl="0"/>
            <a:r>
              <a:rPr lang="en-US" sz="1350" dirty="0">
                <a:solidFill>
                  <a:prstClr val="black"/>
                </a:solidFill>
                <a:latin typeface="Calibri"/>
              </a:rPr>
              <a:t>4</a:t>
            </a:r>
          </a:p>
        </p:txBody>
      </p:sp>
      <p:sp>
        <p:nvSpPr>
          <p:cNvPr id="4" name="Rectangle 3"/>
          <p:cNvSpPr/>
          <p:nvPr/>
        </p:nvSpPr>
        <p:spPr>
          <a:xfrm>
            <a:off x="6457950" y="4743450"/>
            <a:ext cx="360996" cy="300082"/>
          </a:xfrm>
          <a:prstGeom prst="rect">
            <a:avLst/>
          </a:prstGeom>
        </p:spPr>
        <p:txBody>
          <a:bodyPr wrap="none">
            <a:spAutoFit/>
          </a:bodyPr>
          <a:lstStyle/>
          <a:p>
            <a:pPr lvl="0"/>
            <a:r>
              <a:rPr lang="en-US" sz="1350" dirty="0" smtClean="0">
                <a:solidFill>
                  <a:prstClr val="black"/>
                </a:solidFill>
                <a:latin typeface="Calibri"/>
              </a:rPr>
              <a:t>10</a:t>
            </a:r>
            <a:endParaRPr lang="en-US" sz="1350" dirty="0">
              <a:solidFill>
                <a:prstClr val="black"/>
              </a:solidFill>
              <a:latin typeface="Calibri"/>
            </a:endParaRPr>
          </a:p>
        </p:txBody>
      </p:sp>
    </p:spTree>
    <p:extLst>
      <p:ext uri="{BB962C8B-B14F-4D97-AF65-F5344CB8AC3E}">
        <p14:creationId xmlns:p14="http://schemas.microsoft.com/office/powerpoint/2010/main" val="24294486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71450"/>
            <a:ext cx="4972050" cy="342900"/>
          </a:xfrm>
        </p:spPr>
        <p:txBody>
          <a:bodyPr/>
          <a:lstStyle/>
          <a:p>
            <a:pPr>
              <a:defRPr/>
            </a:pPr>
            <a:r>
              <a:rPr lang="en-US" sz="2100" dirty="0"/>
              <a:t>Signature Authority Delegation</a:t>
            </a:r>
          </a:p>
        </p:txBody>
      </p:sp>
      <p:sp>
        <p:nvSpPr>
          <p:cNvPr id="17411" name="Content Placeholder 2"/>
          <p:cNvSpPr>
            <a:spLocks noGrp="1"/>
          </p:cNvSpPr>
          <p:nvPr>
            <p:ph idx="1"/>
          </p:nvPr>
        </p:nvSpPr>
        <p:spPr>
          <a:xfrm>
            <a:off x="1485900" y="742950"/>
            <a:ext cx="4972050" cy="4229100"/>
          </a:xfrm>
        </p:spPr>
        <p:txBody>
          <a:bodyPr/>
          <a:lstStyle/>
          <a:p>
            <a:pPr marL="0" indent="0">
              <a:buNone/>
              <a:tabLst>
                <a:tab pos="342900" algn="l"/>
              </a:tabLst>
            </a:pPr>
            <a:r>
              <a:rPr lang="en-US" altLang="en-US" sz="1500" i="1" dirty="0"/>
              <a:t>Vice President for Institutional Advancement</a:t>
            </a:r>
            <a:r>
              <a:rPr lang="en-US" altLang="en-US" sz="1500" dirty="0"/>
              <a:t>:  (a) UMBC marks, (b) corporate relationships, (c) gifts/donations, and (d) personnel contracts with Associate and Assistant coaches in Athletics</a:t>
            </a:r>
          </a:p>
          <a:p>
            <a:pPr marL="0" indent="0">
              <a:buNone/>
              <a:tabLst>
                <a:tab pos="342900" algn="l"/>
              </a:tabLst>
            </a:pPr>
            <a:endParaRPr lang="en-US" altLang="en-US" sz="1500" dirty="0"/>
          </a:p>
          <a:p>
            <a:pPr marL="0" indent="0">
              <a:buNone/>
              <a:tabLst>
                <a:tab pos="342900" algn="l"/>
              </a:tabLst>
            </a:pPr>
            <a:r>
              <a:rPr lang="en-US" altLang="en-US" sz="1500" i="1" dirty="0"/>
              <a:t>Vice President for Research</a:t>
            </a:r>
            <a:r>
              <a:rPr lang="en-US" altLang="en-US" sz="1500" dirty="0"/>
              <a:t>:  (a) sponsored research, (b) intellectual property matters, and (c) unfunded research and data sharing</a:t>
            </a:r>
          </a:p>
          <a:p>
            <a:pPr marL="0" indent="0">
              <a:buNone/>
              <a:tabLst>
                <a:tab pos="342900" algn="l"/>
              </a:tabLst>
            </a:pPr>
            <a:endParaRPr lang="en-US" altLang="en-US" sz="1500" dirty="0"/>
          </a:p>
          <a:p>
            <a:pPr marL="0" indent="0">
              <a:buNone/>
              <a:tabLst>
                <a:tab pos="342900" algn="l"/>
              </a:tabLst>
            </a:pPr>
            <a:r>
              <a:rPr lang="en-US" altLang="en-US" sz="1500" i="1" dirty="0"/>
              <a:t>Applicable Vice President, Dean and/or Department Head</a:t>
            </a:r>
            <a:r>
              <a:rPr lang="en-US" altLang="en-US" sz="1500" dirty="0"/>
              <a:t>: (a) fee for services at $25K or below, (b) mutual aid agreements, and (c) teleworking</a:t>
            </a:r>
          </a:p>
          <a:p>
            <a:pPr marL="0" indent="0">
              <a:buNone/>
              <a:tabLst>
                <a:tab pos="342900" algn="l"/>
              </a:tabLst>
            </a:pPr>
            <a:endParaRPr lang="en-US" altLang="en-US" sz="1500" dirty="0"/>
          </a:p>
          <a:p>
            <a:pPr marL="0" indent="0">
              <a:buNone/>
              <a:tabLst>
                <a:tab pos="342900" algn="l"/>
              </a:tabLst>
            </a:pPr>
            <a:r>
              <a:rPr lang="en-US" altLang="en-US" sz="1500" i="1" dirty="0"/>
              <a:t>Athletic Director:  </a:t>
            </a:r>
            <a:r>
              <a:rPr lang="en-US" altLang="en-US" sz="1500" dirty="0"/>
              <a:t>Intercollegiate games and Athletics activities (with prior sign off by Vice President for Administration and Finance)</a:t>
            </a:r>
          </a:p>
          <a:p>
            <a:pPr marL="0" indent="0">
              <a:buNone/>
              <a:tabLst>
                <a:tab pos="342900" algn="l"/>
              </a:tabLst>
            </a:pPr>
            <a:endParaRPr lang="en-US" altLang="en-US" sz="1500" dirty="0"/>
          </a:p>
          <a:p>
            <a:pPr marL="0" indent="0">
              <a:buNone/>
              <a:tabLst>
                <a:tab pos="342900" algn="l"/>
              </a:tabLst>
            </a:pPr>
            <a:endParaRPr lang="en-US" altLang="en-US" sz="1050" dirty="0"/>
          </a:p>
        </p:txBody>
      </p:sp>
      <p:sp>
        <p:nvSpPr>
          <p:cNvPr id="3" name="Rectangle 2"/>
          <p:cNvSpPr/>
          <p:nvPr/>
        </p:nvSpPr>
        <p:spPr>
          <a:xfrm>
            <a:off x="6457950" y="4763465"/>
            <a:ext cx="360996" cy="300082"/>
          </a:xfrm>
          <a:prstGeom prst="rect">
            <a:avLst/>
          </a:prstGeom>
        </p:spPr>
        <p:txBody>
          <a:bodyPr wrap="none">
            <a:spAutoFit/>
          </a:bodyPr>
          <a:lstStyle/>
          <a:p>
            <a:pPr lvl="0"/>
            <a:r>
              <a:rPr lang="en-US" sz="1350" dirty="0" smtClean="0">
                <a:solidFill>
                  <a:prstClr val="black"/>
                </a:solidFill>
                <a:latin typeface="Calibri"/>
              </a:rPr>
              <a:t>11</a:t>
            </a:r>
            <a:endParaRPr lang="en-US" sz="1350" dirty="0">
              <a:solidFill>
                <a:prstClr val="black"/>
              </a:solidFill>
              <a:latin typeface="Calibri"/>
            </a:endParaRPr>
          </a:p>
        </p:txBody>
      </p:sp>
    </p:spTree>
    <p:extLst>
      <p:ext uri="{BB962C8B-B14F-4D97-AF65-F5344CB8AC3E}">
        <p14:creationId xmlns:p14="http://schemas.microsoft.com/office/powerpoint/2010/main" val="30370125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11F3D-EB62-4193-83E0-6C6F13231305}"/>
              </a:ext>
            </a:extLst>
          </p:cNvPr>
          <p:cNvSpPr>
            <a:spLocks noGrp="1"/>
          </p:cNvSpPr>
          <p:nvPr>
            <p:ph type="title"/>
          </p:nvPr>
        </p:nvSpPr>
        <p:spPr>
          <a:xfrm>
            <a:off x="1371600" y="228600"/>
            <a:ext cx="5372100" cy="857250"/>
          </a:xfrm>
        </p:spPr>
        <p:txBody>
          <a:bodyPr/>
          <a:lstStyle/>
          <a:p>
            <a:r>
              <a:rPr lang="en-US" dirty="0" smtClean="0"/>
              <a:t>Signature Authority Policy</a:t>
            </a:r>
            <a:endParaRPr lang="en-US" dirty="0"/>
          </a:p>
        </p:txBody>
      </p:sp>
      <p:sp>
        <p:nvSpPr>
          <p:cNvPr id="3" name="Content Placeholder 2">
            <a:extLst>
              <a:ext uri="{FF2B5EF4-FFF2-40B4-BE49-F238E27FC236}">
                <a16:creationId xmlns:a16="http://schemas.microsoft.com/office/drawing/2014/main" id="{75DC885A-79AF-4738-9B39-6DAE1D2D9A9A}"/>
              </a:ext>
            </a:extLst>
          </p:cNvPr>
          <p:cNvSpPr>
            <a:spLocks noGrp="1"/>
          </p:cNvSpPr>
          <p:nvPr>
            <p:ph idx="1"/>
          </p:nvPr>
        </p:nvSpPr>
        <p:spPr>
          <a:xfrm>
            <a:off x="1257300" y="1088136"/>
            <a:ext cx="5372100" cy="3483864"/>
          </a:xfrm>
        </p:spPr>
        <p:txBody>
          <a:bodyPr/>
          <a:lstStyle/>
          <a:p>
            <a:pPr marL="342900" lvl="1" indent="0" algn="ctr">
              <a:buNone/>
            </a:pPr>
            <a:r>
              <a:rPr lang="en-US" sz="2400" dirty="0"/>
              <a:t>Joint Initiative between</a:t>
            </a:r>
          </a:p>
          <a:p>
            <a:pPr marL="342900" lvl="1" indent="0" algn="ctr">
              <a:buNone/>
            </a:pPr>
            <a:endParaRPr lang="en-US" sz="1050" dirty="0"/>
          </a:p>
          <a:p>
            <a:pPr marL="342900" lvl="1" indent="0" algn="ctr">
              <a:buNone/>
            </a:pPr>
            <a:r>
              <a:rPr lang="en-US" sz="2400" dirty="0"/>
              <a:t>Division of Administration &amp; Finance </a:t>
            </a:r>
          </a:p>
          <a:p>
            <a:pPr marL="342900" lvl="1" indent="0" algn="ctr">
              <a:buNone/>
            </a:pPr>
            <a:r>
              <a:rPr lang="en-US" sz="2400" dirty="0"/>
              <a:t>and</a:t>
            </a:r>
          </a:p>
          <a:p>
            <a:pPr marL="342900" lvl="1" indent="0" algn="ctr">
              <a:buNone/>
            </a:pPr>
            <a:r>
              <a:rPr lang="en-US" sz="2400" dirty="0"/>
              <a:t>Office of the General Counsel</a:t>
            </a:r>
          </a:p>
          <a:p>
            <a:pPr marL="342900" lvl="1" indent="0" algn="ctr">
              <a:buNone/>
            </a:pPr>
            <a:endParaRPr lang="en-US" sz="2400" dirty="0"/>
          </a:p>
          <a:p>
            <a:pPr marL="342900" lvl="1" indent="0" algn="ctr">
              <a:buNone/>
            </a:pPr>
            <a:r>
              <a:rPr lang="en-US" sz="2400" dirty="0"/>
              <a:t>Business Administrators Meeting</a:t>
            </a:r>
          </a:p>
          <a:p>
            <a:pPr marL="342900" lvl="1" indent="0" algn="ctr">
              <a:buNone/>
            </a:pPr>
            <a:r>
              <a:rPr lang="en-US" sz="2400"/>
              <a:t>March 16, </a:t>
            </a:r>
            <a:r>
              <a:rPr lang="en-US" sz="2400" dirty="0"/>
              <a:t>2022</a:t>
            </a:r>
          </a:p>
        </p:txBody>
      </p:sp>
      <p:sp>
        <p:nvSpPr>
          <p:cNvPr id="4" name="Rectangle 3"/>
          <p:cNvSpPr/>
          <p:nvPr/>
        </p:nvSpPr>
        <p:spPr>
          <a:xfrm>
            <a:off x="6448902" y="4748597"/>
            <a:ext cx="360996" cy="300082"/>
          </a:xfrm>
          <a:prstGeom prst="rect">
            <a:avLst/>
          </a:prstGeom>
        </p:spPr>
        <p:txBody>
          <a:bodyPr wrap="none">
            <a:spAutoFit/>
          </a:bodyPr>
          <a:lstStyle/>
          <a:p>
            <a:pPr lvl="0"/>
            <a:r>
              <a:rPr lang="en-US" sz="1350" dirty="0" smtClean="0">
                <a:solidFill>
                  <a:prstClr val="black"/>
                </a:solidFill>
                <a:latin typeface="Calibri"/>
              </a:rPr>
              <a:t>12</a:t>
            </a:r>
            <a:endParaRPr lang="en-US" sz="1350" dirty="0">
              <a:solidFill>
                <a:prstClr val="black"/>
              </a:solidFill>
              <a:latin typeface="Calibri"/>
            </a:endParaRPr>
          </a:p>
        </p:txBody>
      </p:sp>
    </p:spTree>
    <p:extLst>
      <p:ext uri="{BB962C8B-B14F-4D97-AF65-F5344CB8AC3E}">
        <p14:creationId xmlns:p14="http://schemas.microsoft.com/office/powerpoint/2010/main" val="9687142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2200" dirty="0" err="1" smtClean="0"/>
              <a:t>AssetWorks</a:t>
            </a:r>
            <a:endParaRPr lang="en-US" sz="2200" dirty="0"/>
          </a:p>
        </p:txBody>
      </p:sp>
      <p:sp>
        <p:nvSpPr>
          <p:cNvPr id="3" name="Subtitle 2"/>
          <p:cNvSpPr>
            <a:spLocks noGrp="1"/>
          </p:cNvSpPr>
          <p:nvPr>
            <p:ph type="subTitle" idx="1"/>
          </p:nvPr>
        </p:nvSpPr>
        <p:spPr/>
        <p:txBody>
          <a:bodyPr>
            <a:normAutofit/>
          </a:bodyPr>
          <a:lstStyle/>
          <a:p>
            <a:r>
              <a:rPr lang="en-US" sz="2200" dirty="0" smtClean="0"/>
              <a:t>Anna </a:t>
            </a:r>
            <a:r>
              <a:rPr lang="en-US" sz="2200" dirty="0" err="1" smtClean="0"/>
              <a:t>Gosden</a:t>
            </a:r>
            <a:endParaRPr lang="en-US" sz="2200" dirty="0"/>
          </a:p>
        </p:txBody>
      </p:sp>
      <p:sp>
        <p:nvSpPr>
          <p:cNvPr id="4" name="Rectangle 3"/>
          <p:cNvSpPr/>
          <p:nvPr/>
        </p:nvSpPr>
        <p:spPr>
          <a:xfrm>
            <a:off x="1961322" y="0"/>
            <a:ext cx="4896678" cy="584775"/>
          </a:xfrm>
          <a:prstGeom prst="rect">
            <a:avLst/>
          </a:prstGeom>
        </p:spPr>
        <p:txBody>
          <a:bodyPr wrap="squar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smtClean="0">
                <a:ln>
                  <a:noFill/>
                </a:ln>
                <a:solidFill>
                  <a:prstClr val="white"/>
                </a:solidFill>
                <a:effectLst/>
                <a:uLnTx/>
                <a:uFillTx/>
                <a:latin typeface="Calibri"/>
                <a:ea typeface="+mn-ea"/>
                <a:cs typeface="+mn-cs"/>
              </a:rPr>
              <a:t>AssetWorks</a:t>
            </a:r>
            <a:endParaRPr kumimoji="0" lang="en-US" sz="3200" b="0" i="0" u="none" strike="noStrike" kern="1200" cap="none" spc="0" normalizeH="0" baseline="0" noProof="0" dirty="0">
              <a:ln>
                <a:noFill/>
              </a:ln>
              <a:solidFill>
                <a:prstClr val="white"/>
              </a:solidFill>
              <a:effectLst/>
              <a:uLnTx/>
              <a:uFillTx/>
              <a:latin typeface="Calibri"/>
              <a:ea typeface="+mn-ea"/>
              <a:cs typeface="+mn-cs"/>
            </a:endParaRPr>
          </a:p>
        </p:txBody>
      </p:sp>
      <p:sp>
        <p:nvSpPr>
          <p:cNvPr id="5" name="TextBox 4"/>
          <p:cNvSpPr txBox="1"/>
          <p:nvPr/>
        </p:nvSpPr>
        <p:spPr>
          <a:xfrm>
            <a:off x="6452839" y="4749453"/>
            <a:ext cx="405161" cy="30008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smtClean="0">
                <a:ln>
                  <a:noFill/>
                </a:ln>
                <a:solidFill>
                  <a:prstClr val="black"/>
                </a:solidFill>
                <a:effectLst/>
                <a:uLnTx/>
                <a:uFillTx/>
                <a:latin typeface="Calibri"/>
                <a:ea typeface="+mn-ea"/>
                <a:cs typeface="+mn-cs"/>
              </a:rPr>
              <a:t>13</a:t>
            </a:r>
            <a:endParaRPr kumimoji="0" lang="en-US" sz="135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735968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460489" y="0"/>
            <a:ext cx="2523408" cy="644065"/>
          </a:xfrm>
        </p:spPr>
        <p:txBody>
          <a:bodyPr>
            <a:normAutofit/>
          </a:bodyPr>
          <a:lstStyle/>
          <a:p>
            <a:r>
              <a:rPr lang="en-US" sz="3200" dirty="0" err="1" smtClean="0">
                <a:solidFill>
                  <a:schemeClr val="bg1"/>
                </a:solidFill>
              </a:rPr>
              <a:t>AssetWorks</a:t>
            </a:r>
            <a:endParaRPr lang="en-US" sz="3200" dirty="0">
              <a:solidFill>
                <a:schemeClr val="bg1"/>
              </a:solidFill>
            </a:endParaRPr>
          </a:p>
        </p:txBody>
      </p:sp>
      <p:sp>
        <p:nvSpPr>
          <p:cNvPr id="4" name="Content Placeholder 3"/>
          <p:cNvSpPr>
            <a:spLocks noGrp="1"/>
          </p:cNvSpPr>
          <p:nvPr>
            <p:ph idx="1"/>
          </p:nvPr>
        </p:nvSpPr>
        <p:spPr>
          <a:xfrm>
            <a:off x="4327643" y="644065"/>
            <a:ext cx="2187457" cy="4292208"/>
          </a:xfrm>
        </p:spPr>
        <p:txBody>
          <a:bodyPr>
            <a:noAutofit/>
          </a:bodyPr>
          <a:lstStyle/>
          <a:p>
            <a:pPr marL="0" lvl="0" indent="0" algn="ctr" defTabSz="514350">
              <a:spcBef>
                <a:spcPts val="0"/>
              </a:spcBef>
              <a:buNone/>
            </a:pPr>
            <a:r>
              <a:rPr lang="en-US" sz="1100" dirty="0">
                <a:solidFill>
                  <a:prstClr val="black"/>
                </a:solidFill>
              </a:rPr>
              <a:t>Facilities Management </a:t>
            </a:r>
          </a:p>
          <a:p>
            <a:pPr marL="0" lvl="0" indent="0" algn="ctr" defTabSz="514350">
              <a:spcBef>
                <a:spcPts val="0"/>
              </a:spcBef>
              <a:buNone/>
            </a:pPr>
            <a:r>
              <a:rPr lang="en-US" sz="1100" dirty="0">
                <a:solidFill>
                  <a:prstClr val="black"/>
                </a:solidFill>
              </a:rPr>
              <a:t>and</a:t>
            </a:r>
          </a:p>
          <a:p>
            <a:pPr marL="0" lvl="0" indent="0" algn="ctr" defTabSz="514350">
              <a:spcBef>
                <a:spcPts val="0"/>
              </a:spcBef>
              <a:buNone/>
            </a:pPr>
            <a:r>
              <a:rPr lang="en-US" sz="1100" dirty="0">
                <a:solidFill>
                  <a:prstClr val="black"/>
                </a:solidFill>
              </a:rPr>
              <a:t>Residential Life</a:t>
            </a:r>
          </a:p>
          <a:p>
            <a:pPr marL="0" lvl="0" indent="0" algn="ctr" defTabSz="514350">
              <a:spcBef>
                <a:spcPts val="0"/>
              </a:spcBef>
              <a:buNone/>
            </a:pPr>
            <a:endParaRPr lang="en-US" sz="1100" dirty="0">
              <a:solidFill>
                <a:prstClr val="black"/>
              </a:solidFill>
            </a:endParaRPr>
          </a:p>
          <a:p>
            <a:pPr marL="0" lvl="0" indent="0" algn="ctr" defTabSz="514350">
              <a:spcBef>
                <a:spcPts val="0"/>
              </a:spcBef>
              <a:buNone/>
            </a:pPr>
            <a:r>
              <a:rPr lang="en-US" sz="1100" dirty="0">
                <a:solidFill>
                  <a:prstClr val="black"/>
                </a:solidFill>
              </a:rPr>
              <a:t>are working together</a:t>
            </a:r>
          </a:p>
          <a:p>
            <a:pPr marL="0" lvl="0" indent="0" algn="ctr" defTabSz="514350">
              <a:spcBef>
                <a:spcPts val="0"/>
              </a:spcBef>
              <a:buNone/>
            </a:pPr>
            <a:r>
              <a:rPr lang="en-US" sz="1100" dirty="0">
                <a:solidFill>
                  <a:prstClr val="black"/>
                </a:solidFill>
              </a:rPr>
              <a:t>to implement an updated</a:t>
            </a:r>
          </a:p>
          <a:p>
            <a:pPr marL="0" lvl="0" indent="0" algn="ctr" defTabSz="514350">
              <a:spcBef>
                <a:spcPts val="0"/>
              </a:spcBef>
              <a:buNone/>
            </a:pPr>
            <a:r>
              <a:rPr lang="en-US" sz="1100" dirty="0">
                <a:solidFill>
                  <a:prstClr val="black"/>
                </a:solidFill>
              </a:rPr>
              <a:t>Integrated Work Management System</a:t>
            </a:r>
          </a:p>
          <a:p>
            <a:pPr marL="0" lvl="0" indent="0" algn="ctr" defTabSz="514350">
              <a:spcBef>
                <a:spcPts val="0"/>
              </a:spcBef>
              <a:buNone/>
            </a:pPr>
            <a:endParaRPr lang="en-US" sz="1100" dirty="0">
              <a:solidFill>
                <a:prstClr val="black"/>
              </a:solidFill>
            </a:endParaRPr>
          </a:p>
          <a:p>
            <a:pPr marL="0" lvl="0" indent="0" algn="ctr" defTabSz="514350">
              <a:spcBef>
                <a:spcPts val="0"/>
              </a:spcBef>
              <a:buNone/>
            </a:pPr>
            <a:r>
              <a:rPr lang="en-US" sz="1100" dirty="0">
                <a:solidFill>
                  <a:prstClr val="black"/>
                </a:solidFill>
              </a:rPr>
              <a:t>Anticipate “go live” Summer 2022</a:t>
            </a:r>
          </a:p>
          <a:p>
            <a:pPr marL="0" lvl="0" indent="0" algn="ctr" defTabSz="514350">
              <a:spcBef>
                <a:spcPts val="0"/>
              </a:spcBef>
              <a:buNone/>
            </a:pPr>
            <a:r>
              <a:rPr lang="en-US" sz="1100" dirty="0">
                <a:solidFill>
                  <a:prstClr val="black"/>
                </a:solidFill>
              </a:rPr>
              <a:t>Training materials/video will be provided</a:t>
            </a:r>
          </a:p>
          <a:p>
            <a:pPr marL="0" lvl="0" indent="0" algn="ctr" defTabSz="514350">
              <a:spcBef>
                <a:spcPts val="0"/>
              </a:spcBef>
              <a:buNone/>
            </a:pPr>
            <a:endParaRPr lang="en-US" sz="1100" dirty="0">
              <a:solidFill>
                <a:prstClr val="black"/>
              </a:solidFill>
            </a:endParaRPr>
          </a:p>
          <a:p>
            <a:pPr marL="0" lvl="0" indent="0" algn="ctr" defTabSz="514350">
              <a:spcBef>
                <a:spcPts val="0"/>
              </a:spcBef>
              <a:buNone/>
            </a:pPr>
            <a:endParaRPr lang="en-US" sz="1100" dirty="0">
              <a:solidFill>
                <a:prstClr val="black"/>
              </a:solidFill>
            </a:endParaRPr>
          </a:p>
          <a:p>
            <a:pPr marL="0" lvl="0" indent="0" algn="ctr" defTabSz="514350">
              <a:spcBef>
                <a:spcPts val="0"/>
              </a:spcBef>
              <a:buNone/>
            </a:pPr>
            <a:r>
              <a:rPr lang="en-US" sz="1100" dirty="0" err="1">
                <a:solidFill>
                  <a:prstClr val="black"/>
                </a:solidFill>
              </a:rPr>
              <a:t>AiM</a:t>
            </a:r>
            <a:r>
              <a:rPr lang="en-US" sz="1100" dirty="0">
                <a:solidFill>
                  <a:prstClr val="black"/>
                </a:solidFill>
              </a:rPr>
              <a:t> ~ used by our Facilities and Work Control staff to manage and track maintenance work</a:t>
            </a:r>
          </a:p>
          <a:p>
            <a:pPr marL="0" lvl="0" indent="0" algn="ctr" defTabSz="514350">
              <a:spcBef>
                <a:spcPts val="0"/>
              </a:spcBef>
              <a:buNone/>
            </a:pPr>
            <a:endParaRPr lang="en-US" sz="1100" dirty="0">
              <a:solidFill>
                <a:prstClr val="black"/>
              </a:solidFill>
            </a:endParaRPr>
          </a:p>
          <a:p>
            <a:pPr marL="0" lvl="0" indent="0" algn="ctr" defTabSz="514350">
              <a:spcBef>
                <a:spcPts val="0"/>
              </a:spcBef>
              <a:buNone/>
            </a:pPr>
            <a:r>
              <a:rPr lang="en-US" sz="1100" dirty="0" err="1">
                <a:solidFill>
                  <a:prstClr val="black"/>
                </a:solidFill>
              </a:rPr>
              <a:t>ReADY</a:t>
            </a:r>
            <a:r>
              <a:rPr lang="en-US" sz="1100" dirty="0">
                <a:solidFill>
                  <a:prstClr val="black"/>
                </a:solidFill>
              </a:rPr>
              <a:t> ~ used by our campus customers to report maintenance issues and to request work</a:t>
            </a:r>
          </a:p>
          <a:p>
            <a:pPr marL="0" lvl="0" indent="0" algn="ctr" defTabSz="514350">
              <a:spcBef>
                <a:spcPts val="0"/>
              </a:spcBef>
              <a:buNone/>
            </a:pPr>
            <a:endParaRPr lang="en-US" sz="1100" dirty="0">
              <a:solidFill>
                <a:prstClr val="black"/>
              </a:solidFill>
            </a:endParaRPr>
          </a:p>
          <a:p>
            <a:pPr marL="0" lvl="0" indent="0" algn="ctr" defTabSz="514350">
              <a:spcBef>
                <a:spcPts val="0"/>
              </a:spcBef>
              <a:buNone/>
            </a:pPr>
            <a:r>
              <a:rPr lang="en-US" sz="1100" dirty="0">
                <a:solidFill>
                  <a:prstClr val="black"/>
                </a:solidFill>
              </a:rPr>
              <a:t>Go ~ used by our Facilities technicians to receive and complete maintenance requests</a:t>
            </a:r>
          </a:p>
          <a:p>
            <a:pPr marL="0" indent="0">
              <a:buNone/>
            </a:pPr>
            <a:endParaRPr lang="en-US" sz="1800" dirty="0"/>
          </a:p>
        </p:txBody>
      </p:sp>
      <p:sp>
        <p:nvSpPr>
          <p:cNvPr id="5" name="TextBox 4"/>
          <p:cNvSpPr txBox="1"/>
          <p:nvPr/>
        </p:nvSpPr>
        <p:spPr>
          <a:xfrm>
            <a:off x="6515100" y="4749453"/>
            <a:ext cx="406090" cy="300082"/>
          </a:xfrm>
          <a:prstGeom prst="rect">
            <a:avLst/>
          </a:prstGeom>
          <a:noFill/>
        </p:spPr>
        <p:txBody>
          <a:bodyPr wrap="square" rtlCol="0">
            <a:spAutoFit/>
          </a:bodyPr>
          <a:lstStyle/>
          <a:p>
            <a:r>
              <a:rPr lang="en-US" sz="1350" dirty="0" smtClean="0"/>
              <a:t>14</a:t>
            </a:r>
            <a:endParaRPr lang="en-US" sz="1350" dirty="0"/>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7281" t="6392" r="58710" b="3691"/>
          <a:stretch/>
        </p:blipFill>
        <p:spPr>
          <a:xfrm>
            <a:off x="172875" y="813675"/>
            <a:ext cx="3960511" cy="3271659"/>
          </a:xfrm>
          <a:prstGeom prst="rect">
            <a:avLst/>
          </a:prstGeom>
        </p:spPr>
      </p:pic>
    </p:spTree>
    <p:extLst>
      <p:ext uri="{BB962C8B-B14F-4D97-AF65-F5344CB8AC3E}">
        <p14:creationId xmlns:p14="http://schemas.microsoft.com/office/powerpoint/2010/main" val="10089088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460489" y="0"/>
            <a:ext cx="2523408" cy="644065"/>
          </a:xfrm>
        </p:spPr>
        <p:txBody>
          <a:bodyPr>
            <a:normAutofit/>
          </a:bodyPr>
          <a:lstStyle/>
          <a:p>
            <a:r>
              <a:rPr lang="en-US" sz="3200" dirty="0" err="1" smtClean="0">
                <a:solidFill>
                  <a:schemeClr val="bg1"/>
                </a:solidFill>
              </a:rPr>
              <a:t>AssetWorks</a:t>
            </a:r>
            <a:endParaRPr lang="en-US" sz="3200" dirty="0">
              <a:solidFill>
                <a:schemeClr val="bg1"/>
              </a:solidFill>
            </a:endParaRPr>
          </a:p>
        </p:txBody>
      </p:sp>
      <p:sp>
        <p:nvSpPr>
          <p:cNvPr id="4" name="Content Placeholder 3"/>
          <p:cNvSpPr>
            <a:spLocks noGrp="1"/>
          </p:cNvSpPr>
          <p:nvPr>
            <p:ph idx="1"/>
          </p:nvPr>
        </p:nvSpPr>
        <p:spPr>
          <a:xfrm>
            <a:off x="3873189" y="548321"/>
            <a:ext cx="2842591" cy="4501586"/>
          </a:xfrm>
        </p:spPr>
        <p:txBody>
          <a:bodyPr>
            <a:noAutofit/>
          </a:bodyPr>
          <a:lstStyle/>
          <a:p>
            <a:pPr marL="0" lvl="0" indent="0" defTabSz="514350">
              <a:spcBef>
                <a:spcPts val="0"/>
              </a:spcBef>
              <a:buNone/>
            </a:pPr>
            <a:r>
              <a:rPr lang="en-US" sz="1150" dirty="0">
                <a:solidFill>
                  <a:prstClr val="black"/>
                </a:solidFill>
              </a:rPr>
              <a:t>Anyone with a UMBC log-on will be able to request services ~ uses SSO technology</a:t>
            </a:r>
          </a:p>
          <a:p>
            <a:pPr marL="0" lvl="0" indent="0" defTabSz="514350">
              <a:spcBef>
                <a:spcPts val="0"/>
              </a:spcBef>
              <a:buNone/>
            </a:pPr>
            <a:endParaRPr lang="en-US" sz="1150" dirty="0">
              <a:solidFill>
                <a:prstClr val="black"/>
              </a:solidFill>
            </a:endParaRPr>
          </a:p>
          <a:p>
            <a:pPr marL="160734" lvl="0" indent="-160734" defTabSz="514350">
              <a:spcBef>
                <a:spcPts val="0"/>
              </a:spcBef>
              <a:buFont typeface="Arial" panose="020B0604020202020204" pitchFamily="34" charset="0"/>
              <a:buChar char="•"/>
            </a:pPr>
            <a:r>
              <a:rPr lang="en-US" sz="1150" dirty="0">
                <a:solidFill>
                  <a:prstClr val="black"/>
                </a:solidFill>
              </a:rPr>
              <a:t>Customer will provide contact and location information</a:t>
            </a:r>
          </a:p>
          <a:p>
            <a:pPr marL="160734" lvl="0" indent="-160734" defTabSz="514350">
              <a:spcBef>
                <a:spcPts val="0"/>
              </a:spcBef>
              <a:buFont typeface="Arial" panose="020B0604020202020204" pitchFamily="34" charset="0"/>
              <a:buChar char="•"/>
            </a:pPr>
            <a:r>
              <a:rPr lang="en-US" sz="1150" dirty="0">
                <a:solidFill>
                  <a:prstClr val="black"/>
                </a:solidFill>
              </a:rPr>
              <a:t>Tiles will offer selection of available services</a:t>
            </a:r>
          </a:p>
          <a:p>
            <a:pPr marL="160734" lvl="0" indent="-160734" defTabSz="514350">
              <a:spcBef>
                <a:spcPts val="0"/>
              </a:spcBef>
              <a:buFont typeface="Arial" panose="020B0604020202020204" pitchFamily="34" charset="0"/>
              <a:buChar char="•"/>
            </a:pPr>
            <a:r>
              <a:rPr lang="en-US" sz="1150" dirty="0">
                <a:solidFill>
                  <a:prstClr val="black"/>
                </a:solidFill>
              </a:rPr>
              <a:t>Requests will route through the system to become a work order assigned to a facilities shop</a:t>
            </a:r>
          </a:p>
          <a:p>
            <a:pPr marL="0" lvl="0" indent="0" defTabSz="514350">
              <a:spcBef>
                <a:spcPts val="0"/>
              </a:spcBef>
              <a:buNone/>
            </a:pPr>
            <a:endParaRPr lang="en-US" sz="1150" dirty="0">
              <a:solidFill>
                <a:prstClr val="black"/>
              </a:solidFill>
            </a:endParaRPr>
          </a:p>
          <a:p>
            <a:pPr marL="0" lvl="0" indent="0" defTabSz="514350">
              <a:spcBef>
                <a:spcPts val="0"/>
              </a:spcBef>
              <a:buNone/>
            </a:pPr>
            <a:r>
              <a:rPr lang="en-US" sz="1150" dirty="0">
                <a:solidFill>
                  <a:prstClr val="black"/>
                </a:solidFill>
              </a:rPr>
              <a:t>Some requests for services will incur a charge to the department</a:t>
            </a:r>
          </a:p>
          <a:p>
            <a:pPr marL="160734" lvl="0" indent="-160734" defTabSz="514350">
              <a:spcBef>
                <a:spcPts val="0"/>
              </a:spcBef>
              <a:buFont typeface="Arial" panose="020B0604020202020204" pitchFamily="34" charset="0"/>
              <a:buChar char="•"/>
            </a:pPr>
            <a:r>
              <a:rPr lang="en-US" sz="1150" dirty="0">
                <a:solidFill>
                  <a:prstClr val="black"/>
                </a:solidFill>
              </a:rPr>
              <a:t>customers will select a chart string from a pull-down list</a:t>
            </a:r>
          </a:p>
          <a:p>
            <a:pPr marL="160734" lvl="0" indent="-160734" defTabSz="514350">
              <a:spcBef>
                <a:spcPts val="0"/>
              </a:spcBef>
              <a:buFont typeface="Arial" panose="020B0604020202020204" pitchFamily="34" charset="0"/>
              <a:buChar char="•"/>
            </a:pPr>
            <a:r>
              <a:rPr lang="en-US" sz="1150" dirty="0">
                <a:solidFill>
                  <a:prstClr val="black"/>
                </a:solidFill>
              </a:rPr>
              <a:t>validated chart strings are auto-populated through integration with PS (only unrestricted funds available)</a:t>
            </a:r>
          </a:p>
          <a:p>
            <a:pPr marL="160734" lvl="0" indent="-160734" defTabSz="514350">
              <a:spcBef>
                <a:spcPts val="0"/>
              </a:spcBef>
              <a:buFont typeface="Arial" panose="020B0604020202020204" pitchFamily="34" charset="0"/>
              <a:buChar char="•"/>
            </a:pPr>
            <a:r>
              <a:rPr lang="en-US" sz="1150" dirty="0">
                <a:solidFill>
                  <a:prstClr val="black"/>
                </a:solidFill>
              </a:rPr>
              <a:t>chargeable requests will route to the PS departmental approver before a work order is created</a:t>
            </a:r>
          </a:p>
          <a:p>
            <a:pPr marL="0" lvl="0" indent="0" defTabSz="514350">
              <a:spcBef>
                <a:spcPts val="0"/>
              </a:spcBef>
              <a:buNone/>
            </a:pPr>
            <a:endParaRPr lang="en-US" sz="1150" dirty="0">
              <a:solidFill>
                <a:prstClr val="black"/>
              </a:solidFill>
            </a:endParaRPr>
          </a:p>
          <a:p>
            <a:pPr marL="0" lvl="0" indent="0" defTabSz="514350">
              <a:spcBef>
                <a:spcPts val="0"/>
              </a:spcBef>
              <a:buNone/>
            </a:pPr>
            <a:r>
              <a:rPr lang="en-US" sz="1150" dirty="0">
                <a:solidFill>
                  <a:prstClr val="black"/>
                </a:solidFill>
              </a:rPr>
              <a:t>Customers will receive email notifications and be able to monitor status of requests through </a:t>
            </a:r>
            <a:r>
              <a:rPr lang="en-US" sz="1150" dirty="0" err="1">
                <a:solidFill>
                  <a:prstClr val="black"/>
                </a:solidFill>
              </a:rPr>
              <a:t>ReADY</a:t>
            </a:r>
            <a:endParaRPr lang="en-US" sz="1150" dirty="0">
              <a:solidFill>
                <a:prstClr val="black"/>
              </a:solidFill>
            </a:endParaRPr>
          </a:p>
          <a:p>
            <a:pPr marL="0" indent="0">
              <a:buNone/>
            </a:pPr>
            <a:endParaRPr lang="en-US" sz="1800" dirty="0"/>
          </a:p>
        </p:txBody>
      </p:sp>
      <p:sp>
        <p:nvSpPr>
          <p:cNvPr id="5" name="TextBox 4"/>
          <p:cNvSpPr txBox="1"/>
          <p:nvPr/>
        </p:nvSpPr>
        <p:spPr>
          <a:xfrm>
            <a:off x="6515100" y="4749453"/>
            <a:ext cx="370549" cy="30008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350" dirty="0" smtClean="0">
                <a:solidFill>
                  <a:prstClr val="black"/>
                </a:solidFill>
                <a:latin typeface="Calibri"/>
              </a:rPr>
              <a:t>15</a:t>
            </a:r>
            <a:endParaRPr kumimoji="0" lang="en-US" sz="1350" b="0" i="0" u="none" strike="noStrike" kern="1200" cap="none" spc="0" normalizeH="0" baseline="0" noProof="0" dirty="0">
              <a:ln>
                <a:noFill/>
              </a:ln>
              <a:solidFill>
                <a:prstClr val="black"/>
              </a:solidFill>
              <a:effectLst/>
              <a:uLnTx/>
              <a:uFillTx/>
              <a:latin typeface="Calibri"/>
              <a:ea typeface="+mn-ea"/>
              <a:cs typeface="+mn-cs"/>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623" y="1409746"/>
            <a:ext cx="3781567" cy="2492605"/>
          </a:xfrm>
          <a:prstGeom prst="rect">
            <a:avLst/>
          </a:prstGeom>
        </p:spPr>
      </p:pic>
      <p:sp>
        <p:nvSpPr>
          <p:cNvPr id="9" name="TextBox 8"/>
          <p:cNvSpPr txBox="1"/>
          <p:nvPr/>
        </p:nvSpPr>
        <p:spPr>
          <a:xfrm>
            <a:off x="0" y="1119766"/>
            <a:ext cx="3703320" cy="300082"/>
          </a:xfrm>
          <a:prstGeom prst="rect">
            <a:avLst/>
          </a:prstGeom>
          <a:noFill/>
        </p:spPr>
        <p:txBody>
          <a:bodyPr wrap="square" rtlCol="0">
            <a:spAutoFit/>
          </a:bodyPr>
          <a:lstStyle/>
          <a:p>
            <a:pPr marL="0" marR="0" lvl="0" indent="0" algn="ctr" defTabSz="514350" eaLnBrk="1" fontAlgn="auto" latinLnBrk="0" hangingPunct="1">
              <a:lnSpc>
                <a:spcPct val="100000"/>
              </a:lnSpc>
              <a:spcBef>
                <a:spcPts val="0"/>
              </a:spcBef>
              <a:spcAft>
                <a:spcPts val="0"/>
              </a:spcAft>
              <a:buClrTx/>
              <a:buSzTx/>
              <a:buFontTx/>
              <a:buNone/>
              <a:tabLst/>
              <a:defRPr/>
            </a:pPr>
            <a:r>
              <a:rPr kumimoji="0" lang="en-US" sz="1350" b="0" i="0" u="none" strike="noStrike" kern="0" cap="none" spc="0" normalizeH="0" baseline="0" noProof="0" dirty="0" err="1" smtClean="0">
                <a:ln>
                  <a:noFill/>
                </a:ln>
                <a:solidFill>
                  <a:prstClr val="black"/>
                </a:solidFill>
                <a:effectLst/>
                <a:uLnTx/>
                <a:uFillTx/>
              </a:rPr>
              <a:t>ReADY</a:t>
            </a:r>
            <a:r>
              <a:rPr kumimoji="0" lang="en-US" sz="1350" b="0" i="0" u="none" strike="noStrike" kern="0" cap="none" spc="0" normalizeH="0" baseline="0" noProof="0" dirty="0" smtClean="0">
                <a:ln>
                  <a:noFill/>
                </a:ln>
                <a:solidFill>
                  <a:prstClr val="black"/>
                </a:solidFill>
                <a:effectLst/>
                <a:uLnTx/>
                <a:uFillTx/>
              </a:rPr>
              <a:t> Request Tiles</a:t>
            </a:r>
          </a:p>
        </p:txBody>
      </p:sp>
      <p:sp>
        <p:nvSpPr>
          <p:cNvPr id="10" name="TextBox 9"/>
          <p:cNvSpPr txBox="1"/>
          <p:nvPr/>
        </p:nvSpPr>
        <p:spPr>
          <a:xfrm>
            <a:off x="873769" y="3902351"/>
            <a:ext cx="2217274" cy="246221"/>
          </a:xfrm>
          <a:prstGeom prst="rect">
            <a:avLst/>
          </a:prstGeom>
          <a:noFill/>
        </p:spPr>
        <p:txBody>
          <a:bodyPr wrap="none" rtlCol="0">
            <a:spAutoFit/>
          </a:bodyPr>
          <a:lstStyle/>
          <a:p>
            <a:pPr marL="0" marR="0" lvl="0" indent="0" defTabSz="514350" eaLnBrk="1" fontAlgn="auto" latinLnBrk="0" hangingPunct="1">
              <a:lnSpc>
                <a:spcPct val="100000"/>
              </a:lnSpc>
              <a:spcBef>
                <a:spcPts val="0"/>
              </a:spcBef>
              <a:spcAft>
                <a:spcPts val="0"/>
              </a:spcAft>
              <a:buClrTx/>
              <a:buSzTx/>
              <a:buFontTx/>
              <a:buNone/>
              <a:tabLst/>
              <a:defRPr/>
            </a:pPr>
            <a:r>
              <a:rPr kumimoji="0" lang="en-US" sz="1000" b="0" i="1" u="none" strike="noStrike" kern="0" cap="none" spc="0" normalizeH="0" baseline="0" noProof="0" dirty="0" smtClean="0">
                <a:ln>
                  <a:noFill/>
                </a:ln>
                <a:solidFill>
                  <a:prstClr val="black"/>
                </a:solidFill>
                <a:effectLst/>
                <a:uLnTx/>
                <a:uFillTx/>
              </a:rPr>
              <a:t>Not all tiles will be available to all users</a:t>
            </a:r>
          </a:p>
        </p:txBody>
      </p:sp>
    </p:spTree>
    <p:extLst>
      <p:ext uri="{BB962C8B-B14F-4D97-AF65-F5344CB8AC3E}">
        <p14:creationId xmlns:p14="http://schemas.microsoft.com/office/powerpoint/2010/main" val="321981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460489" y="0"/>
            <a:ext cx="2523408" cy="644065"/>
          </a:xfrm>
        </p:spPr>
        <p:txBody>
          <a:bodyPr>
            <a:normAutofit/>
          </a:bodyPr>
          <a:lstStyle/>
          <a:p>
            <a:r>
              <a:rPr lang="en-US" sz="3200" dirty="0" err="1" smtClean="0">
                <a:solidFill>
                  <a:schemeClr val="bg1"/>
                </a:solidFill>
              </a:rPr>
              <a:t>AssetWorks</a:t>
            </a:r>
            <a:endParaRPr lang="en-US" sz="3200" dirty="0">
              <a:solidFill>
                <a:schemeClr val="bg1"/>
              </a:solidFill>
            </a:endParaRPr>
          </a:p>
        </p:txBody>
      </p:sp>
      <p:sp>
        <p:nvSpPr>
          <p:cNvPr id="4" name="Content Placeholder 3"/>
          <p:cNvSpPr>
            <a:spLocks noGrp="1"/>
          </p:cNvSpPr>
          <p:nvPr>
            <p:ph idx="1"/>
          </p:nvPr>
        </p:nvSpPr>
        <p:spPr>
          <a:xfrm>
            <a:off x="1475690" y="691050"/>
            <a:ext cx="4761559" cy="997981"/>
          </a:xfrm>
        </p:spPr>
        <p:txBody>
          <a:bodyPr>
            <a:noAutofit/>
          </a:bodyPr>
          <a:lstStyle/>
          <a:p>
            <a:pPr marL="0" indent="0" defTabSz="514350">
              <a:buNone/>
            </a:pPr>
            <a:r>
              <a:rPr lang="en-US" sz="1200" dirty="0">
                <a:solidFill>
                  <a:prstClr val="black"/>
                </a:solidFill>
              </a:rPr>
              <a:t>Requests for chargeable services will route to the department for financial </a:t>
            </a:r>
            <a:r>
              <a:rPr lang="en-US" sz="1200" dirty="0" smtClean="0">
                <a:solidFill>
                  <a:prstClr val="black"/>
                </a:solidFill>
              </a:rPr>
              <a:t>approval</a:t>
            </a:r>
          </a:p>
          <a:p>
            <a:pPr marL="342900" lvl="1" indent="0" defTabSz="514350">
              <a:buNone/>
            </a:pPr>
            <a:r>
              <a:rPr lang="en-US" sz="1200" dirty="0" smtClean="0">
                <a:solidFill>
                  <a:prstClr val="black"/>
                </a:solidFill>
              </a:rPr>
              <a:t>We </a:t>
            </a:r>
            <a:r>
              <a:rPr lang="en-US" sz="1200" dirty="0">
                <a:solidFill>
                  <a:prstClr val="black"/>
                </a:solidFill>
              </a:rPr>
              <a:t>are working with Procurement and Financial Services to obtain the list of departmental approvers</a:t>
            </a:r>
          </a:p>
          <a:p>
            <a:pPr marL="0" indent="0">
              <a:buNone/>
            </a:pPr>
            <a:endParaRPr lang="en-US" sz="1800" dirty="0"/>
          </a:p>
        </p:txBody>
      </p:sp>
      <p:sp>
        <p:nvSpPr>
          <p:cNvPr id="5" name="TextBox 4"/>
          <p:cNvSpPr txBox="1"/>
          <p:nvPr/>
        </p:nvSpPr>
        <p:spPr>
          <a:xfrm>
            <a:off x="6515100" y="4749453"/>
            <a:ext cx="413524" cy="30008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smtClean="0">
                <a:ln>
                  <a:noFill/>
                </a:ln>
                <a:solidFill>
                  <a:prstClr val="black"/>
                </a:solidFill>
                <a:effectLst/>
                <a:uLnTx/>
                <a:uFillTx/>
                <a:latin typeface="Calibri"/>
                <a:ea typeface="+mn-ea"/>
                <a:cs typeface="+mn-cs"/>
              </a:rPr>
              <a:t>16</a:t>
            </a:r>
            <a:endParaRPr kumimoji="0" lang="en-US" sz="1350" b="0" i="0" u="none" strike="noStrike" kern="1200" cap="none" spc="0" normalizeH="0" baseline="0" noProof="0" dirty="0">
              <a:ln>
                <a:noFill/>
              </a:ln>
              <a:solidFill>
                <a:prstClr val="black"/>
              </a:solidFill>
              <a:effectLst/>
              <a:uLnTx/>
              <a:uFillTx/>
              <a:latin typeface="Calibri"/>
              <a:ea typeface="+mn-ea"/>
              <a:cs typeface="+mn-cs"/>
            </a:endParaRPr>
          </a:p>
        </p:txBody>
      </p:sp>
      <p:pic>
        <p:nvPicPr>
          <p:cNvPr id="11" name="Picture 10"/>
          <p:cNvPicPr>
            <a:picLocks noChangeAspect="1"/>
          </p:cNvPicPr>
          <p:nvPr/>
        </p:nvPicPr>
        <p:blipFill>
          <a:blip r:embed="rId2"/>
          <a:stretch>
            <a:fillRect/>
          </a:stretch>
        </p:blipFill>
        <p:spPr>
          <a:xfrm>
            <a:off x="618337" y="833156"/>
            <a:ext cx="331738" cy="593296"/>
          </a:xfrm>
          <a:prstGeom prst="rect">
            <a:avLst/>
          </a:prstGeom>
        </p:spPr>
      </p:pic>
      <p:cxnSp>
        <p:nvCxnSpPr>
          <p:cNvPr id="12" name="Straight Connector 11"/>
          <p:cNvCxnSpPr/>
          <p:nvPr/>
        </p:nvCxnSpPr>
        <p:spPr>
          <a:xfrm flipH="1">
            <a:off x="75597" y="1843264"/>
            <a:ext cx="6666214" cy="228"/>
          </a:xfrm>
          <a:prstGeom prst="line">
            <a:avLst/>
          </a:prstGeom>
          <a:noFill/>
          <a:ln w="57150" cap="flat" cmpd="sng" algn="ctr">
            <a:solidFill>
              <a:srgbClr val="FFC000"/>
            </a:solidFill>
            <a:prstDash val="solid"/>
            <a:miter lim="800000"/>
          </a:ln>
          <a:effectLst/>
        </p:spPr>
      </p:cxnSp>
      <p:sp>
        <p:nvSpPr>
          <p:cNvPr id="13" name="TextBox 12"/>
          <p:cNvSpPr txBox="1"/>
          <p:nvPr/>
        </p:nvSpPr>
        <p:spPr>
          <a:xfrm>
            <a:off x="2235969" y="1907226"/>
            <a:ext cx="2012089" cy="369332"/>
          </a:xfrm>
          <a:prstGeom prst="rect">
            <a:avLst/>
          </a:prstGeom>
          <a:noFill/>
        </p:spPr>
        <p:txBody>
          <a:bodyPr wrap="none" rtlCol="0">
            <a:spAutoFit/>
          </a:bodyPr>
          <a:lstStyle/>
          <a:p>
            <a:pPr marL="0" marR="0" lvl="0" indent="0" defTabSz="514350" eaLnBrk="1" fontAlgn="auto" latinLnBrk="0" hangingPunct="1">
              <a:lnSpc>
                <a:spcPct val="100000"/>
              </a:lnSpc>
              <a:spcBef>
                <a:spcPts val="0"/>
              </a:spcBef>
              <a:spcAft>
                <a:spcPts val="0"/>
              </a:spcAft>
              <a:buClrTx/>
              <a:buSzTx/>
              <a:buFontTx/>
              <a:buNone/>
              <a:tabLst/>
              <a:defRPr/>
            </a:pPr>
            <a:r>
              <a:rPr kumimoji="0" lang="en-US" b="0" i="1" u="none" strike="noStrike" kern="0" cap="none" spc="0" normalizeH="0" baseline="0" noProof="0" dirty="0" smtClean="0">
                <a:ln>
                  <a:noFill/>
                </a:ln>
                <a:solidFill>
                  <a:srgbClr val="CC0000"/>
                </a:solidFill>
                <a:effectLst/>
                <a:uLnTx/>
                <a:uFillTx/>
              </a:rPr>
              <a:t>We need your help!</a:t>
            </a:r>
          </a:p>
        </p:txBody>
      </p:sp>
      <p:pic>
        <p:nvPicPr>
          <p:cNvPr id="14" name="Picture 13"/>
          <p:cNvPicPr>
            <a:picLocks noChangeAspect="1"/>
          </p:cNvPicPr>
          <p:nvPr/>
        </p:nvPicPr>
        <p:blipFill>
          <a:blip r:embed="rId3"/>
          <a:stretch>
            <a:fillRect/>
          </a:stretch>
        </p:blipFill>
        <p:spPr>
          <a:xfrm>
            <a:off x="617433" y="2501716"/>
            <a:ext cx="596698" cy="296578"/>
          </a:xfrm>
          <a:prstGeom prst="rect">
            <a:avLst/>
          </a:prstGeom>
        </p:spPr>
      </p:pic>
      <p:sp>
        <p:nvSpPr>
          <p:cNvPr id="2" name="Rectangle 1"/>
          <p:cNvSpPr/>
          <p:nvPr/>
        </p:nvSpPr>
        <p:spPr>
          <a:xfrm>
            <a:off x="1491617" y="2458931"/>
            <a:ext cx="4745632" cy="646331"/>
          </a:xfrm>
          <a:prstGeom prst="rect">
            <a:avLst/>
          </a:prstGeom>
        </p:spPr>
        <p:txBody>
          <a:bodyPr wrap="square">
            <a:spAutoFit/>
          </a:bodyPr>
          <a:lstStyle/>
          <a:p>
            <a:pPr marL="0" marR="0" lvl="0" indent="0" defTabSz="51435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rPr>
              <a:t>Requests for keys will route to the department’s key coordinator</a:t>
            </a:r>
          </a:p>
          <a:p>
            <a:pPr marL="257175" marR="0" lvl="1" indent="0" defTabSz="51435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rPr>
              <a:t>Please provide: your department name(s) + name and email for primary and alternate Key Coordinators</a:t>
            </a:r>
            <a:endParaRPr kumimoji="0" lang="en-US" sz="1200" b="0" i="0" u="none" strike="noStrike" kern="0" cap="none" spc="0" normalizeH="0" baseline="0" noProof="0" dirty="0">
              <a:ln>
                <a:noFill/>
              </a:ln>
              <a:solidFill>
                <a:prstClr val="black"/>
              </a:solidFill>
              <a:effectLst/>
              <a:uLnTx/>
              <a:uFillTx/>
            </a:endParaRPr>
          </a:p>
        </p:txBody>
      </p:sp>
      <p:pic>
        <p:nvPicPr>
          <p:cNvPr id="15" name="Picture 14"/>
          <p:cNvPicPr>
            <a:picLocks noChangeAspect="1"/>
          </p:cNvPicPr>
          <p:nvPr/>
        </p:nvPicPr>
        <p:blipFill>
          <a:blip r:embed="rId4"/>
          <a:stretch>
            <a:fillRect/>
          </a:stretch>
        </p:blipFill>
        <p:spPr>
          <a:xfrm>
            <a:off x="618337" y="3341092"/>
            <a:ext cx="665284" cy="603556"/>
          </a:xfrm>
          <a:prstGeom prst="rect">
            <a:avLst/>
          </a:prstGeom>
        </p:spPr>
      </p:pic>
      <p:sp>
        <p:nvSpPr>
          <p:cNvPr id="7" name="Rectangle 6"/>
          <p:cNvSpPr/>
          <p:nvPr/>
        </p:nvSpPr>
        <p:spPr>
          <a:xfrm>
            <a:off x="1491617" y="3113651"/>
            <a:ext cx="4834842" cy="830997"/>
          </a:xfrm>
          <a:prstGeom prst="rect">
            <a:avLst/>
          </a:prstGeom>
        </p:spPr>
        <p:txBody>
          <a:bodyPr wrap="square">
            <a:spAutoFit/>
          </a:bodyPr>
          <a:lstStyle/>
          <a:p>
            <a:pPr marL="0" marR="0" lvl="0" indent="0" defTabSz="51435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smtClean="0">
              <a:ln>
                <a:noFill/>
              </a:ln>
              <a:solidFill>
                <a:prstClr val="black"/>
              </a:solidFill>
              <a:effectLst/>
              <a:uLnTx/>
              <a:uFillTx/>
            </a:endParaRPr>
          </a:p>
          <a:p>
            <a:pPr marL="0" marR="0" lvl="0" indent="0" defTabSz="51435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rPr>
              <a:t>Building Managers will receive notifications</a:t>
            </a:r>
          </a:p>
          <a:p>
            <a:pPr marL="257175" marR="0" lvl="1" indent="0" defTabSz="51435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rPr>
              <a:t>Please provide: building name(s) + name and email for building manager(s</a:t>
            </a:r>
            <a:endParaRPr kumimoji="0" lang="en-US" sz="1200" b="0" i="0" u="none" strike="noStrike" kern="0" cap="none" spc="0" normalizeH="0" baseline="0" noProof="0" dirty="0" smtClean="0">
              <a:ln>
                <a:noFill/>
              </a:ln>
              <a:solidFill>
                <a:sysClr val="windowText" lastClr="000000"/>
              </a:solidFill>
              <a:effectLst/>
              <a:uLnTx/>
              <a:uFillTx/>
            </a:endParaRPr>
          </a:p>
        </p:txBody>
      </p:sp>
      <p:sp>
        <p:nvSpPr>
          <p:cNvPr id="16" name="Rectangle 15"/>
          <p:cNvSpPr/>
          <p:nvPr/>
        </p:nvSpPr>
        <p:spPr>
          <a:xfrm>
            <a:off x="618337" y="4068453"/>
            <a:ext cx="5440676" cy="830997"/>
          </a:xfrm>
          <a:prstGeom prst="rect">
            <a:avLst/>
          </a:prstGeom>
        </p:spPr>
        <p:txBody>
          <a:bodyPr wrap="square">
            <a:spAutoFit/>
          </a:bodyPr>
          <a:lstStyle/>
          <a:p>
            <a:pPr marL="0" marR="0" lvl="0" indent="0" algn="ctr" defTabSz="51435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rgbClr val="CC0000"/>
                </a:solidFill>
                <a:effectLst/>
                <a:uLnTx/>
                <a:uFillTx/>
              </a:rPr>
              <a:t>If you did not respond to our survey this past Fall, please email this information to workorder@umbc.edu</a:t>
            </a:r>
          </a:p>
          <a:p>
            <a:pPr marL="0" marR="0" lvl="0" indent="0" algn="ctr" defTabSz="51435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rgbClr val="CC0000"/>
                </a:solidFill>
                <a:effectLst/>
                <a:uLnTx/>
                <a:uFillTx/>
              </a:rPr>
              <a:t>SUBJ: Building Manager and/or Key Coordinator + department number</a:t>
            </a:r>
          </a:p>
          <a:p>
            <a:pPr marL="0" marR="0" lvl="0" indent="0" algn="ctr" defTabSz="51435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rgbClr val="CC0000"/>
                </a:solidFill>
                <a:effectLst/>
                <a:uLnTx/>
                <a:uFillTx/>
              </a:rPr>
              <a:t>before COB Thursday, March 31</a:t>
            </a:r>
            <a:endParaRPr kumimoji="0" lang="en-US" sz="1200" b="1" i="0" u="none" strike="noStrike" kern="0" cap="none" spc="0" normalizeH="0" baseline="0" noProof="0" dirty="0">
              <a:ln>
                <a:noFill/>
              </a:ln>
              <a:solidFill>
                <a:srgbClr val="CC0000"/>
              </a:solidFill>
              <a:effectLst/>
              <a:uLnTx/>
              <a:uFillTx/>
            </a:endParaRPr>
          </a:p>
        </p:txBody>
      </p:sp>
    </p:spTree>
    <p:extLst>
      <p:ext uri="{BB962C8B-B14F-4D97-AF65-F5344CB8AC3E}">
        <p14:creationId xmlns:p14="http://schemas.microsoft.com/office/powerpoint/2010/main" val="42853220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2400" dirty="0"/>
              <a:t>PAW Procurement Punch </a:t>
            </a:r>
            <a:r>
              <a:rPr lang="en-US" sz="2400" dirty="0" smtClean="0"/>
              <a:t>Out Back Log</a:t>
            </a:r>
            <a:r>
              <a:rPr lang="en-US" sz="2400" dirty="0"/>
              <a:t/>
            </a:r>
            <a:br>
              <a:rPr lang="en-US" sz="2400" dirty="0"/>
            </a:br>
            <a:endParaRPr lang="en-US" sz="2200" dirty="0"/>
          </a:p>
        </p:txBody>
      </p:sp>
      <p:sp>
        <p:nvSpPr>
          <p:cNvPr id="3" name="Subtitle 2"/>
          <p:cNvSpPr>
            <a:spLocks noGrp="1"/>
          </p:cNvSpPr>
          <p:nvPr>
            <p:ph type="subTitle" idx="1"/>
          </p:nvPr>
        </p:nvSpPr>
        <p:spPr/>
        <p:txBody>
          <a:bodyPr>
            <a:normAutofit/>
          </a:bodyPr>
          <a:lstStyle/>
          <a:p>
            <a:r>
              <a:rPr lang="en-US" sz="2000" i="1" dirty="0"/>
              <a:t>Gayle Chapman &amp; Bryan Casey</a:t>
            </a:r>
            <a:endParaRPr lang="en-US" sz="2200" dirty="0"/>
          </a:p>
        </p:txBody>
      </p:sp>
      <p:sp>
        <p:nvSpPr>
          <p:cNvPr id="4" name="Rectangle 3"/>
          <p:cNvSpPr/>
          <p:nvPr/>
        </p:nvSpPr>
        <p:spPr>
          <a:xfrm>
            <a:off x="1961322" y="0"/>
            <a:ext cx="4896678" cy="584775"/>
          </a:xfrm>
          <a:prstGeom prst="rect">
            <a:avLst/>
          </a:prstGeom>
        </p:spPr>
        <p:txBody>
          <a:bodyPr wrap="squar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prstClr val="white"/>
                </a:solidFill>
                <a:effectLst/>
                <a:uLnTx/>
                <a:uFillTx/>
                <a:latin typeface="Calibri"/>
                <a:ea typeface="+mn-ea"/>
                <a:cs typeface="+mn-cs"/>
              </a:rPr>
              <a:t>PAW</a:t>
            </a:r>
            <a:r>
              <a:rPr kumimoji="0" lang="en-US" sz="3200" b="0" i="0" u="none" strike="noStrike" kern="1200" cap="none" spc="0" normalizeH="0" noProof="0" dirty="0" smtClean="0">
                <a:ln>
                  <a:noFill/>
                </a:ln>
                <a:solidFill>
                  <a:prstClr val="white"/>
                </a:solidFill>
                <a:effectLst/>
                <a:uLnTx/>
                <a:uFillTx/>
                <a:latin typeface="Calibri"/>
                <a:ea typeface="+mn-ea"/>
                <a:cs typeface="+mn-cs"/>
              </a:rPr>
              <a:t> </a:t>
            </a:r>
            <a:r>
              <a:rPr kumimoji="0" lang="en-US" sz="3200" b="0" i="0" u="none" strike="noStrike" kern="1200" cap="none" spc="0" normalizeH="0" noProof="0" dirty="0" err="1" smtClean="0">
                <a:ln>
                  <a:noFill/>
                </a:ln>
                <a:solidFill>
                  <a:prstClr val="white"/>
                </a:solidFill>
                <a:effectLst/>
                <a:uLnTx/>
                <a:uFillTx/>
                <a:latin typeface="Calibri"/>
                <a:ea typeface="+mn-ea"/>
                <a:cs typeface="+mn-cs"/>
              </a:rPr>
              <a:t>Punchout</a:t>
            </a:r>
            <a:r>
              <a:rPr kumimoji="0" lang="en-US" sz="3200" b="0" i="0" u="none" strike="noStrike" kern="1200" cap="none" spc="0" normalizeH="0" noProof="0" dirty="0" smtClean="0">
                <a:ln>
                  <a:noFill/>
                </a:ln>
                <a:solidFill>
                  <a:prstClr val="white"/>
                </a:solidFill>
                <a:effectLst/>
                <a:uLnTx/>
                <a:uFillTx/>
                <a:latin typeface="Calibri"/>
                <a:ea typeface="+mn-ea"/>
                <a:cs typeface="+mn-cs"/>
              </a:rPr>
              <a:t> Back Log</a:t>
            </a:r>
            <a:endParaRPr kumimoji="0" lang="en-US" sz="3200" b="0" i="0" u="none" strike="noStrike" kern="1200" cap="none" spc="0" normalizeH="0" baseline="0" noProof="0" dirty="0">
              <a:ln>
                <a:noFill/>
              </a:ln>
              <a:solidFill>
                <a:prstClr val="white"/>
              </a:solidFill>
              <a:effectLst/>
              <a:uLnTx/>
              <a:uFillTx/>
              <a:latin typeface="Calibri"/>
              <a:ea typeface="+mn-ea"/>
              <a:cs typeface="+mn-cs"/>
            </a:endParaRPr>
          </a:p>
        </p:txBody>
      </p:sp>
      <p:sp>
        <p:nvSpPr>
          <p:cNvPr id="5" name="TextBox 4"/>
          <p:cNvSpPr txBox="1"/>
          <p:nvPr/>
        </p:nvSpPr>
        <p:spPr>
          <a:xfrm>
            <a:off x="6515100" y="4749453"/>
            <a:ext cx="413524" cy="30008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smtClean="0">
                <a:ln>
                  <a:noFill/>
                </a:ln>
                <a:solidFill>
                  <a:prstClr val="black"/>
                </a:solidFill>
                <a:effectLst/>
                <a:uLnTx/>
                <a:uFillTx/>
                <a:latin typeface="Calibri"/>
                <a:ea typeface="+mn-ea"/>
                <a:cs typeface="+mn-cs"/>
              </a:rPr>
              <a:t>17</a:t>
            </a:r>
            <a:endParaRPr kumimoji="0" lang="en-US" sz="135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44863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66900" y="3619"/>
            <a:ext cx="4991100" cy="584775"/>
          </a:xfrm>
          <a:prstGeom prst="rect">
            <a:avLst/>
          </a:prstGeom>
        </p:spPr>
        <p:txBody>
          <a:bodyPr wrap="square">
            <a:spAutoFit/>
          </a:bodyPr>
          <a:lstStyle/>
          <a:p>
            <a:pPr lvl="0" algn="r">
              <a:defRPr/>
            </a:pPr>
            <a:r>
              <a:rPr lang="en-US" sz="3200" dirty="0">
                <a:solidFill>
                  <a:prstClr val="white"/>
                </a:solidFill>
              </a:rPr>
              <a:t>PAW </a:t>
            </a:r>
            <a:r>
              <a:rPr lang="en-US" sz="3200" dirty="0" err="1">
                <a:solidFill>
                  <a:prstClr val="white"/>
                </a:solidFill>
              </a:rPr>
              <a:t>Punchout</a:t>
            </a:r>
            <a:r>
              <a:rPr lang="en-US" sz="3200" dirty="0">
                <a:solidFill>
                  <a:prstClr val="white"/>
                </a:solidFill>
              </a:rPr>
              <a:t> Back Log</a:t>
            </a:r>
          </a:p>
        </p:txBody>
      </p:sp>
      <p:graphicFrame>
        <p:nvGraphicFramePr>
          <p:cNvPr id="3" name="Chart 2"/>
          <p:cNvGraphicFramePr>
            <a:graphicFrameLocks/>
          </p:cNvGraphicFramePr>
          <p:nvPr>
            <p:extLst>
              <p:ext uri="{D42A27DB-BD31-4B8C-83A1-F6EECF244321}">
                <p14:modId xmlns:p14="http://schemas.microsoft.com/office/powerpoint/2010/main" val="819372054"/>
              </p:ext>
            </p:extLst>
          </p:nvPr>
        </p:nvGraphicFramePr>
        <p:xfrm>
          <a:off x="364210" y="697424"/>
          <a:ext cx="6129579" cy="4269783"/>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angle 3"/>
          <p:cNvSpPr/>
          <p:nvPr/>
        </p:nvSpPr>
        <p:spPr>
          <a:xfrm>
            <a:off x="6493789" y="4774332"/>
            <a:ext cx="360996" cy="300082"/>
          </a:xfrm>
          <a:prstGeom prst="rect">
            <a:avLst/>
          </a:prstGeom>
        </p:spPr>
        <p:txBody>
          <a:bodyPr wrap="none">
            <a:spAutoFit/>
          </a:bodyPr>
          <a:lstStyle/>
          <a:p>
            <a:pPr lvl="0">
              <a:defRPr/>
            </a:pPr>
            <a:r>
              <a:rPr lang="en-US" sz="1350" dirty="0" smtClean="0">
                <a:solidFill>
                  <a:prstClr val="black"/>
                </a:solidFill>
              </a:rPr>
              <a:t>18</a:t>
            </a:r>
            <a:endParaRPr lang="en-US" sz="1350" dirty="0">
              <a:solidFill>
                <a:prstClr val="black"/>
              </a:solidFill>
            </a:endParaRPr>
          </a:p>
        </p:txBody>
      </p:sp>
    </p:spTree>
    <p:extLst>
      <p:ext uri="{BB962C8B-B14F-4D97-AF65-F5344CB8AC3E}">
        <p14:creationId xmlns:p14="http://schemas.microsoft.com/office/powerpoint/2010/main" val="38098372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66900" y="3619"/>
            <a:ext cx="4991100" cy="584775"/>
          </a:xfrm>
          <a:prstGeom prst="rect">
            <a:avLst/>
          </a:prstGeom>
        </p:spPr>
        <p:txBody>
          <a:bodyPr wrap="square">
            <a:spAutoFit/>
          </a:bodyPr>
          <a:lstStyle/>
          <a:p>
            <a:pPr lvl="0" algn="r">
              <a:defRPr/>
            </a:pPr>
            <a:r>
              <a:rPr lang="en-US" sz="3200" dirty="0">
                <a:solidFill>
                  <a:prstClr val="white"/>
                </a:solidFill>
              </a:rPr>
              <a:t>PAW </a:t>
            </a:r>
            <a:r>
              <a:rPr lang="en-US" sz="3200" dirty="0" err="1">
                <a:solidFill>
                  <a:prstClr val="white"/>
                </a:solidFill>
              </a:rPr>
              <a:t>Punchout</a:t>
            </a:r>
            <a:r>
              <a:rPr lang="en-US" sz="3200" dirty="0">
                <a:solidFill>
                  <a:prstClr val="white"/>
                </a:solidFill>
              </a:rPr>
              <a:t> Back Log</a:t>
            </a:r>
          </a:p>
        </p:txBody>
      </p:sp>
      <p:sp>
        <p:nvSpPr>
          <p:cNvPr id="3" name="Rectangle 2"/>
          <p:cNvSpPr/>
          <p:nvPr/>
        </p:nvSpPr>
        <p:spPr>
          <a:xfrm>
            <a:off x="1249551" y="616065"/>
            <a:ext cx="4353086" cy="461665"/>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prstClr val="black"/>
                </a:solidFill>
                <a:effectLst/>
                <a:uLnTx/>
                <a:uFillTx/>
                <a:latin typeface="Calibri Light" panose="020F0302020204030204"/>
                <a:ea typeface="+mj-ea"/>
                <a:cs typeface="+mj-cs"/>
              </a:rPr>
              <a:t>Punch Out Vendor Back Log Aging</a:t>
            </a:r>
            <a:endParaRPr kumimoji="0" lang="en-US" sz="2400" b="1" i="0" u="none" strike="noStrike" kern="0" cap="none" spc="0" normalizeH="0" baseline="0" noProof="0" dirty="0" smtClean="0">
              <a:ln>
                <a:noFill/>
              </a:ln>
              <a:solidFill>
                <a:sysClr val="windowText" lastClr="000000"/>
              </a:solidFill>
              <a:effectLst/>
              <a:uLnTx/>
              <a:uFillTx/>
            </a:endParaRPr>
          </a:p>
        </p:txBody>
      </p:sp>
      <p:graphicFrame>
        <p:nvGraphicFramePr>
          <p:cNvPr id="4" name="Content Placeholder 5"/>
          <p:cNvGraphicFramePr>
            <a:graphicFrameLocks/>
          </p:cNvGraphicFramePr>
          <p:nvPr>
            <p:extLst>
              <p:ext uri="{D42A27DB-BD31-4B8C-83A1-F6EECF244321}">
                <p14:modId xmlns:p14="http://schemas.microsoft.com/office/powerpoint/2010/main" val="388781399"/>
              </p:ext>
            </p:extLst>
          </p:nvPr>
        </p:nvGraphicFramePr>
        <p:xfrm>
          <a:off x="141249" y="1182029"/>
          <a:ext cx="6355755" cy="3594481"/>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6497004" y="4776511"/>
            <a:ext cx="360996" cy="300082"/>
          </a:xfrm>
          <a:prstGeom prst="rect">
            <a:avLst/>
          </a:prstGeom>
        </p:spPr>
        <p:txBody>
          <a:bodyPr wrap="none">
            <a:spAutoFit/>
          </a:bodyPr>
          <a:lstStyle/>
          <a:p>
            <a:pPr lvl="0">
              <a:defRPr/>
            </a:pPr>
            <a:r>
              <a:rPr lang="en-US" sz="1350" dirty="0" smtClean="0">
                <a:solidFill>
                  <a:prstClr val="black"/>
                </a:solidFill>
              </a:rPr>
              <a:t>19</a:t>
            </a:r>
            <a:endParaRPr lang="en-US" sz="1350" dirty="0">
              <a:solidFill>
                <a:prstClr val="black"/>
              </a:solidFill>
            </a:endParaRPr>
          </a:p>
        </p:txBody>
      </p:sp>
    </p:spTree>
    <p:extLst>
      <p:ext uri="{BB962C8B-B14F-4D97-AF65-F5344CB8AC3E}">
        <p14:creationId xmlns:p14="http://schemas.microsoft.com/office/powerpoint/2010/main" val="34993675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266083" y="0"/>
            <a:ext cx="1717813" cy="644065"/>
          </a:xfrm>
        </p:spPr>
        <p:txBody>
          <a:bodyPr>
            <a:normAutofit/>
          </a:bodyPr>
          <a:lstStyle/>
          <a:p>
            <a:r>
              <a:rPr lang="en-US" sz="3200" dirty="0" smtClean="0">
                <a:solidFill>
                  <a:schemeClr val="bg1"/>
                </a:solidFill>
              </a:rPr>
              <a:t>Agenda</a:t>
            </a:r>
            <a:endParaRPr lang="en-US" sz="3200" dirty="0">
              <a:solidFill>
                <a:schemeClr val="bg1"/>
              </a:solidFill>
            </a:endParaRPr>
          </a:p>
        </p:txBody>
      </p:sp>
      <p:sp>
        <p:nvSpPr>
          <p:cNvPr id="4" name="Content Placeholder 3"/>
          <p:cNvSpPr>
            <a:spLocks noGrp="1"/>
          </p:cNvSpPr>
          <p:nvPr>
            <p:ph idx="1"/>
          </p:nvPr>
        </p:nvSpPr>
        <p:spPr>
          <a:xfrm>
            <a:off x="456255" y="619057"/>
            <a:ext cx="6172200" cy="4329379"/>
          </a:xfrm>
        </p:spPr>
        <p:txBody>
          <a:bodyPr>
            <a:noAutofit/>
          </a:bodyPr>
          <a:lstStyle/>
          <a:p>
            <a:r>
              <a:rPr lang="en-US" sz="1700" b="1" dirty="0"/>
              <a:t>12:30pm</a:t>
            </a:r>
            <a:r>
              <a:rPr lang="en-US" sz="1700" dirty="0"/>
              <a:t> 	Welcome: </a:t>
            </a:r>
            <a:r>
              <a:rPr lang="en-US" sz="1700" i="1" dirty="0"/>
              <a:t>Kathy </a:t>
            </a:r>
            <a:r>
              <a:rPr lang="en-US" sz="1700" i="1" dirty="0" err="1"/>
              <a:t>Dettloff</a:t>
            </a:r>
            <a:endParaRPr lang="en-US" sz="1700" dirty="0"/>
          </a:p>
          <a:p>
            <a:pPr marL="0" indent="0">
              <a:buNone/>
            </a:pPr>
            <a:endParaRPr lang="en-US" sz="1700" dirty="0"/>
          </a:p>
          <a:p>
            <a:r>
              <a:rPr lang="en-US" sz="1700" b="1" dirty="0"/>
              <a:t>12:40am</a:t>
            </a:r>
            <a:r>
              <a:rPr lang="en-US" sz="1700" dirty="0"/>
              <a:t>	 Signature Authority Policy: </a:t>
            </a:r>
            <a:r>
              <a:rPr lang="en-US" sz="1700" i="1" dirty="0"/>
              <a:t>Terry </a:t>
            </a:r>
            <a:r>
              <a:rPr lang="en-US" sz="1700" i="1" dirty="0" smtClean="0"/>
              <a:t>Cook</a:t>
            </a:r>
            <a:endParaRPr lang="en-US" sz="1700" dirty="0"/>
          </a:p>
          <a:p>
            <a:pPr marL="0" indent="0">
              <a:buNone/>
            </a:pPr>
            <a:r>
              <a:rPr lang="en-US" sz="1700" dirty="0"/>
              <a:t> </a:t>
            </a:r>
          </a:p>
          <a:p>
            <a:r>
              <a:rPr lang="en-US" sz="1700" b="1" dirty="0"/>
              <a:t>12:55pm</a:t>
            </a:r>
            <a:r>
              <a:rPr lang="en-US" sz="1700" dirty="0"/>
              <a:t> 	</a:t>
            </a:r>
            <a:r>
              <a:rPr lang="en-US" sz="1700" dirty="0" err="1"/>
              <a:t>AssetWorks</a:t>
            </a:r>
            <a:r>
              <a:rPr lang="en-US" sz="1700" dirty="0"/>
              <a:t>: </a:t>
            </a:r>
            <a:r>
              <a:rPr lang="en-US" sz="1700" i="1" dirty="0"/>
              <a:t>Anna </a:t>
            </a:r>
            <a:r>
              <a:rPr lang="en-US" sz="1700" i="1" dirty="0" err="1"/>
              <a:t>Gosden</a:t>
            </a:r>
            <a:r>
              <a:rPr lang="en-US" sz="1700" dirty="0"/>
              <a:t> </a:t>
            </a:r>
          </a:p>
          <a:p>
            <a:pPr marL="0" indent="0">
              <a:buNone/>
            </a:pPr>
            <a:r>
              <a:rPr lang="en-US" sz="1700" dirty="0"/>
              <a:t> </a:t>
            </a:r>
          </a:p>
          <a:p>
            <a:r>
              <a:rPr lang="en-US" sz="1700" b="1" dirty="0"/>
              <a:t>1:10pm</a:t>
            </a:r>
            <a:r>
              <a:rPr lang="en-US" sz="1700" dirty="0"/>
              <a:t> 	Financial Services Updates</a:t>
            </a:r>
          </a:p>
          <a:p>
            <a:pPr lvl="2"/>
            <a:r>
              <a:rPr lang="en-US" sz="1700" dirty="0"/>
              <a:t>PAW Procurement Punch Out </a:t>
            </a:r>
            <a:r>
              <a:rPr lang="en-US" sz="1700" dirty="0" smtClean="0"/>
              <a:t>Back Log: </a:t>
            </a:r>
            <a:r>
              <a:rPr lang="en-US" sz="1700" i="1" dirty="0"/>
              <a:t>Gayle Chapman &amp; Bryan Casey</a:t>
            </a:r>
            <a:endParaRPr lang="en-US" sz="1700" dirty="0"/>
          </a:p>
          <a:p>
            <a:pPr lvl="2"/>
            <a:r>
              <a:rPr lang="en-US" sz="1700" dirty="0"/>
              <a:t>Reporting </a:t>
            </a:r>
            <a:r>
              <a:rPr lang="en-US" sz="1700" dirty="0" smtClean="0"/>
              <a:t>Initiative: </a:t>
            </a:r>
            <a:r>
              <a:rPr lang="en-US" sz="1700" i="1" dirty="0"/>
              <a:t>Jared </a:t>
            </a:r>
            <a:r>
              <a:rPr lang="en-US" sz="1700" i="1" dirty="0" err="1"/>
              <a:t>Fincke</a:t>
            </a:r>
            <a:endParaRPr lang="en-US" sz="1700" dirty="0"/>
          </a:p>
          <a:p>
            <a:pPr marL="0" indent="0">
              <a:buNone/>
            </a:pPr>
            <a:endParaRPr lang="en-US" sz="1700" b="1" dirty="0"/>
          </a:p>
          <a:p>
            <a:r>
              <a:rPr lang="en-US" sz="1700" b="1" dirty="0" smtClean="0"/>
              <a:t>1:30pm</a:t>
            </a:r>
            <a:r>
              <a:rPr lang="en-US" sz="1700" dirty="0" smtClean="0"/>
              <a:t> </a:t>
            </a:r>
            <a:r>
              <a:rPr lang="en-US" sz="1700" dirty="0"/>
              <a:t>	Human Resources </a:t>
            </a:r>
            <a:r>
              <a:rPr lang="en-US" sz="1700" dirty="0" smtClean="0"/>
              <a:t>New Staff: </a:t>
            </a:r>
            <a:r>
              <a:rPr lang="en-US" sz="1700" i="1" dirty="0" smtClean="0"/>
              <a:t>Valerie Thomas</a:t>
            </a:r>
          </a:p>
          <a:p>
            <a:endParaRPr lang="en-US" sz="1700" dirty="0"/>
          </a:p>
          <a:p>
            <a:r>
              <a:rPr lang="en-US" sz="1700" b="1" dirty="0" smtClean="0"/>
              <a:t>1:45pm </a:t>
            </a:r>
            <a:r>
              <a:rPr lang="en-US" sz="1700" dirty="0" smtClean="0"/>
              <a:t>	Questions</a:t>
            </a:r>
            <a:endParaRPr lang="en-US" sz="1700" dirty="0"/>
          </a:p>
        </p:txBody>
      </p:sp>
      <p:sp>
        <p:nvSpPr>
          <p:cNvPr id="5" name="TextBox 4"/>
          <p:cNvSpPr txBox="1"/>
          <p:nvPr/>
        </p:nvSpPr>
        <p:spPr>
          <a:xfrm>
            <a:off x="6515100" y="4749453"/>
            <a:ext cx="226711" cy="300082"/>
          </a:xfrm>
          <a:prstGeom prst="rect">
            <a:avLst/>
          </a:prstGeom>
          <a:noFill/>
        </p:spPr>
        <p:txBody>
          <a:bodyPr wrap="square" rtlCol="0">
            <a:spAutoFit/>
          </a:bodyPr>
          <a:lstStyle/>
          <a:p>
            <a:r>
              <a:rPr lang="en-US" sz="1350" dirty="0"/>
              <a:t>2</a:t>
            </a:r>
          </a:p>
        </p:txBody>
      </p:sp>
    </p:spTree>
    <p:extLst>
      <p:ext uri="{BB962C8B-B14F-4D97-AF65-F5344CB8AC3E}">
        <p14:creationId xmlns:p14="http://schemas.microsoft.com/office/powerpoint/2010/main" val="35816871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66900" y="3619"/>
            <a:ext cx="4991100" cy="584775"/>
          </a:xfrm>
          <a:prstGeom prst="rect">
            <a:avLst/>
          </a:prstGeom>
        </p:spPr>
        <p:txBody>
          <a:bodyPr wrap="square">
            <a:spAutoFit/>
          </a:bodyPr>
          <a:lstStyle/>
          <a:p>
            <a:pPr lvl="0" algn="r">
              <a:defRPr/>
            </a:pPr>
            <a:r>
              <a:rPr lang="en-US" sz="3200" dirty="0">
                <a:solidFill>
                  <a:prstClr val="white"/>
                </a:solidFill>
              </a:rPr>
              <a:t>PAW </a:t>
            </a:r>
            <a:r>
              <a:rPr lang="en-US" sz="3200" dirty="0" err="1">
                <a:solidFill>
                  <a:prstClr val="white"/>
                </a:solidFill>
              </a:rPr>
              <a:t>Punchout</a:t>
            </a:r>
            <a:r>
              <a:rPr lang="en-US" sz="3200" dirty="0">
                <a:solidFill>
                  <a:prstClr val="white"/>
                </a:solidFill>
              </a:rPr>
              <a:t> Back Log</a:t>
            </a:r>
          </a:p>
        </p:txBody>
      </p:sp>
      <p:sp>
        <p:nvSpPr>
          <p:cNvPr id="3" name="Rectangle 2"/>
          <p:cNvSpPr/>
          <p:nvPr/>
        </p:nvSpPr>
        <p:spPr>
          <a:xfrm>
            <a:off x="1707065" y="1097626"/>
            <a:ext cx="3474534" cy="461665"/>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prstClr val="black"/>
                </a:solidFill>
                <a:effectLst/>
                <a:uLnTx/>
                <a:uFillTx/>
                <a:ea typeface="+mj-ea"/>
                <a:cs typeface="+mj-cs"/>
              </a:rPr>
              <a:t>85 items over 60 days old</a:t>
            </a:r>
            <a:endParaRPr kumimoji="0" lang="en-US" sz="2400" b="0" i="0" u="none" strike="noStrike" kern="0" cap="none" spc="0" normalizeH="0" baseline="0" noProof="0" dirty="0" smtClean="0">
              <a:ln>
                <a:noFill/>
              </a:ln>
              <a:solidFill>
                <a:sysClr val="windowText" lastClr="000000"/>
              </a:solidFill>
              <a:effectLst/>
              <a:uLnTx/>
              <a:uFillTx/>
            </a:endParaRPr>
          </a:p>
        </p:txBody>
      </p:sp>
      <p:sp>
        <p:nvSpPr>
          <p:cNvPr id="4" name="Rectangle 3"/>
          <p:cNvSpPr/>
          <p:nvPr/>
        </p:nvSpPr>
        <p:spPr>
          <a:xfrm>
            <a:off x="190500" y="1855971"/>
            <a:ext cx="6202866" cy="2343206"/>
          </a:xfrm>
          <a:prstGeom prst="rect">
            <a:avLst/>
          </a:prstGeom>
        </p:spPr>
        <p:txBody>
          <a:bodyPr wrap="square">
            <a:spAutoFit/>
          </a:bodyPr>
          <a:lstStyle/>
          <a:p>
            <a:pPr marL="0" marR="0" lvl="0" indent="0" algn="ctr" defTabSz="914400" eaLnBrk="1" fontAlgn="auto" latinLnBrk="0" hangingPunct="1">
              <a:lnSpc>
                <a:spcPct val="90000"/>
              </a:lnSpc>
              <a:spcBef>
                <a:spcPts val="1000"/>
              </a:spcBef>
              <a:spcAft>
                <a:spcPts val="0"/>
              </a:spcAft>
              <a:buClrTx/>
              <a:buSzTx/>
              <a:buFontTx/>
              <a:buNone/>
              <a:tabLst/>
              <a:defRPr/>
            </a:pPr>
            <a:r>
              <a:rPr kumimoji="0" lang="en-US" sz="2400" b="0" i="0" u="none" strike="noStrike" kern="0" cap="none" spc="0" normalizeH="0" baseline="0" noProof="0" dirty="0" smtClean="0">
                <a:ln>
                  <a:noFill/>
                </a:ln>
                <a:solidFill>
                  <a:prstClr val="black"/>
                </a:solidFill>
                <a:effectLst/>
                <a:uLnTx/>
                <a:uFillTx/>
              </a:rPr>
              <a:t>66 of these items are related to only 4 invoice owners</a:t>
            </a:r>
          </a:p>
          <a:p>
            <a:pPr marL="0" marR="0" lvl="0" indent="0" algn="ctr" defTabSz="914400" eaLnBrk="1" fontAlgn="auto" latinLnBrk="0" hangingPunct="1">
              <a:lnSpc>
                <a:spcPct val="90000"/>
              </a:lnSpc>
              <a:spcBef>
                <a:spcPts val="1000"/>
              </a:spcBef>
              <a:spcAft>
                <a:spcPts val="0"/>
              </a:spcAft>
              <a:buClrTx/>
              <a:buSzTx/>
              <a:buFontTx/>
              <a:buNone/>
              <a:tabLst/>
              <a:defRPr/>
            </a:pPr>
            <a:endParaRPr kumimoji="0" lang="en-US" sz="2400" b="0" i="0" u="none" strike="noStrike" kern="0" cap="none" spc="0" normalizeH="0" baseline="0" noProof="0" dirty="0" smtClean="0">
              <a:ln>
                <a:noFill/>
              </a:ln>
              <a:solidFill>
                <a:prstClr val="black"/>
              </a:solidFill>
              <a:effectLst/>
              <a:uLnTx/>
              <a:uFillTx/>
            </a:endParaRPr>
          </a:p>
          <a:p>
            <a:pPr marL="0" marR="0" lvl="0" indent="0" algn="ctr" defTabSz="914400" eaLnBrk="1" fontAlgn="auto" latinLnBrk="0" hangingPunct="1">
              <a:lnSpc>
                <a:spcPct val="90000"/>
              </a:lnSpc>
              <a:spcBef>
                <a:spcPts val="1000"/>
              </a:spcBef>
              <a:spcAft>
                <a:spcPts val="0"/>
              </a:spcAft>
              <a:buClrTx/>
              <a:buSzTx/>
              <a:buFontTx/>
              <a:buNone/>
              <a:tabLst/>
              <a:defRPr/>
            </a:pPr>
            <a:r>
              <a:rPr kumimoji="0" lang="en-US" sz="2400" b="0" i="0" u="none" strike="noStrike" kern="0" cap="none" spc="0" normalizeH="0" baseline="0" noProof="0" dirty="0" smtClean="0">
                <a:ln>
                  <a:noFill/>
                </a:ln>
                <a:solidFill>
                  <a:prstClr val="black"/>
                </a:solidFill>
                <a:effectLst/>
                <a:uLnTx/>
                <a:uFillTx/>
              </a:rPr>
              <a:t>Please continue to monitor your open punch out vendor orders and process receipts as soon as possible.</a:t>
            </a:r>
          </a:p>
        </p:txBody>
      </p:sp>
      <p:sp>
        <p:nvSpPr>
          <p:cNvPr id="5" name="Rectangle 4"/>
          <p:cNvSpPr/>
          <p:nvPr/>
        </p:nvSpPr>
        <p:spPr>
          <a:xfrm>
            <a:off x="6497004" y="4770899"/>
            <a:ext cx="360996" cy="300082"/>
          </a:xfrm>
          <a:prstGeom prst="rect">
            <a:avLst/>
          </a:prstGeom>
        </p:spPr>
        <p:txBody>
          <a:bodyPr wrap="none">
            <a:spAutoFit/>
          </a:bodyPr>
          <a:lstStyle/>
          <a:p>
            <a:pPr lvl="0">
              <a:defRPr/>
            </a:pPr>
            <a:r>
              <a:rPr lang="en-US" sz="1350" dirty="0" smtClean="0">
                <a:solidFill>
                  <a:prstClr val="black"/>
                </a:solidFill>
              </a:rPr>
              <a:t>20</a:t>
            </a:r>
            <a:endParaRPr lang="en-US" sz="1350" dirty="0">
              <a:solidFill>
                <a:prstClr val="black"/>
              </a:solidFill>
            </a:endParaRPr>
          </a:p>
        </p:txBody>
      </p:sp>
    </p:spTree>
    <p:extLst>
      <p:ext uri="{BB962C8B-B14F-4D97-AF65-F5344CB8AC3E}">
        <p14:creationId xmlns:p14="http://schemas.microsoft.com/office/powerpoint/2010/main" val="7151246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66900" y="3619"/>
            <a:ext cx="4991100" cy="584775"/>
          </a:xfrm>
          <a:prstGeom prst="rect">
            <a:avLst/>
          </a:prstGeom>
        </p:spPr>
        <p:txBody>
          <a:bodyPr wrap="squar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a:ea typeface="+mn-ea"/>
                <a:cs typeface="+mn-cs"/>
              </a:rPr>
              <a:t>PAW </a:t>
            </a:r>
            <a:r>
              <a:rPr kumimoji="0" lang="en-US" sz="3200" b="0" i="0" u="none" strike="noStrike" kern="1200" cap="none" spc="0" normalizeH="0" baseline="0" noProof="0" dirty="0" err="1">
                <a:ln>
                  <a:noFill/>
                </a:ln>
                <a:solidFill>
                  <a:prstClr val="white"/>
                </a:solidFill>
                <a:effectLst/>
                <a:uLnTx/>
                <a:uFillTx/>
                <a:latin typeface="Calibri"/>
                <a:ea typeface="+mn-ea"/>
                <a:cs typeface="+mn-cs"/>
              </a:rPr>
              <a:t>Punchout</a:t>
            </a:r>
            <a:r>
              <a:rPr kumimoji="0" lang="en-US" sz="3200" b="0" i="0" u="none" strike="noStrike" kern="1200" cap="none" spc="0" normalizeH="0" baseline="0" noProof="0" dirty="0">
                <a:ln>
                  <a:noFill/>
                </a:ln>
                <a:solidFill>
                  <a:prstClr val="white"/>
                </a:solidFill>
                <a:effectLst/>
                <a:uLnTx/>
                <a:uFillTx/>
                <a:latin typeface="Calibri"/>
                <a:ea typeface="+mn-ea"/>
                <a:cs typeface="+mn-cs"/>
              </a:rPr>
              <a:t> Back Log</a:t>
            </a:r>
          </a:p>
        </p:txBody>
      </p:sp>
      <p:sp>
        <p:nvSpPr>
          <p:cNvPr id="3" name="Rectangle 2"/>
          <p:cNvSpPr/>
          <p:nvPr/>
        </p:nvSpPr>
        <p:spPr>
          <a:xfrm>
            <a:off x="505522" y="640793"/>
            <a:ext cx="3754244" cy="400110"/>
          </a:xfrm>
          <a:prstGeom prst="rect">
            <a:avLst/>
          </a:prstGeom>
        </p:spPr>
        <p:txBody>
          <a:bodyPr wrap="square">
            <a:spAutoFit/>
          </a:bodyPr>
          <a:lstStyle/>
          <a:p>
            <a:pPr lvl="0" defTabSz="914400">
              <a:defRPr/>
            </a:pPr>
            <a:r>
              <a:rPr lang="en-US" sz="2000" dirty="0"/>
              <a:t>Liability Offset</a:t>
            </a:r>
            <a:endParaRPr kumimoji="0" lang="en-US" sz="2000" b="0" i="0" u="none" strike="noStrike" kern="0" cap="none" spc="0" normalizeH="0" baseline="0" noProof="0" dirty="0" smtClean="0">
              <a:ln>
                <a:noFill/>
              </a:ln>
              <a:solidFill>
                <a:sysClr val="windowText" lastClr="000000"/>
              </a:solidFill>
              <a:effectLst/>
              <a:uLnTx/>
              <a:uFillTx/>
              <a:latin typeface="Calibri"/>
              <a:ea typeface="+mn-ea"/>
              <a:cs typeface="+mn-cs"/>
            </a:endParaRPr>
          </a:p>
        </p:txBody>
      </p:sp>
      <p:sp>
        <p:nvSpPr>
          <p:cNvPr id="5" name="Rectangle 4"/>
          <p:cNvSpPr/>
          <p:nvPr/>
        </p:nvSpPr>
        <p:spPr>
          <a:xfrm>
            <a:off x="505521" y="1269921"/>
            <a:ext cx="5657385" cy="1089529"/>
          </a:xfrm>
          <a:prstGeom prst="rect">
            <a:avLst/>
          </a:prstGeom>
        </p:spPr>
        <p:txBody>
          <a:bodyPr wrap="square">
            <a:spAutoFit/>
          </a:bodyPr>
          <a:lstStyle/>
          <a:p>
            <a:pPr marL="228600" marR="0" lvl="0" indent="-228600" defTabSz="91440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b="0" i="0" u="none" strike="noStrike" kern="0" cap="none" spc="0" normalizeH="0" baseline="0" noProof="0" dirty="0" smtClean="0">
                <a:ln>
                  <a:noFill/>
                </a:ln>
                <a:solidFill>
                  <a:prstClr val="black"/>
                </a:solidFill>
                <a:effectLst/>
                <a:uLnTx/>
                <a:uFillTx/>
              </a:rPr>
              <a:t>If a vendor owes money to the State of Maryland or Federal Government, the General Accounting Department (GAD) may  use the proceeds of a payment to offset that liability. </a:t>
            </a:r>
          </a:p>
        </p:txBody>
      </p:sp>
      <p:sp>
        <p:nvSpPr>
          <p:cNvPr id="6" name="Rectangle 5"/>
          <p:cNvSpPr/>
          <p:nvPr/>
        </p:nvSpPr>
        <p:spPr>
          <a:xfrm>
            <a:off x="6519745" y="4787589"/>
            <a:ext cx="460917" cy="300082"/>
          </a:xfrm>
          <a:prstGeom prst="rect">
            <a:avLst/>
          </a:prstGeom>
        </p:spPr>
        <p:txBody>
          <a:bodyPr wrap="square">
            <a:spAutoFit/>
          </a:bodyPr>
          <a:lstStyle/>
          <a:p>
            <a:pPr lvl="0">
              <a:defRPr/>
            </a:pPr>
            <a:r>
              <a:rPr lang="en-US" sz="1350" dirty="0" smtClean="0">
                <a:solidFill>
                  <a:prstClr val="black"/>
                </a:solidFill>
              </a:rPr>
              <a:t>21</a:t>
            </a:r>
            <a:endParaRPr lang="en-US" sz="1350" dirty="0">
              <a:solidFill>
                <a:prstClr val="black"/>
              </a:solidFill>
            </a:endParaRPr>
          </a:p>
        </p:txBody>
      </p:sp>
    </p:spTree>
    <p:extLst>
      <p:ext uri="{BB962C8B-B14F-4D97-AF65-F5344CB8AC3E}">
        <p14:creationId xmlns:p14="http://schemas.microsoft.com/office/powerpoint/2010/main" val="2393385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66900" y="3619"/>
            <a:ext cx="4991100" cy="584775"/>
          </a:xfrm>
          <a:prstGeom prst="rect">
            <a:avLst/>
          </a:prstGeom>
        </p:spPr>
        <p:txBody>
          <a:bodyPr wrap="squar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a:ea typeface="+mn-ea"/>
                <a:cs typeface="+mn-cs"/>
              </a:rPr>
              <a:t>PAW </a:t>
            </a:r>
            <a:r>
              <a:rPr kumimoji="0" lang="en-US" sz="3200" b="0" i="0" u="none" strike="noStrike" kern="1200" cap="none" spc="0" normalizeH="0" baseline="0" noProof="0" dirty="0" err="1">
                <a:ln>
                  <a:noFill/>
                </a:ln>
                <a:solidFill>
                  <a:prstClr val="white"/>
                </a:solidFill>
                <a:effectLst/>
                <a:uLnTx/>
                <a:uFillTx/>
                <a:latin typeface="Calibri"/>
                <a:ea typeface="+mn-ea"/>
                <a:cs typeface="+mn-cs"/>
              </a:rPr>
              <a:t>Punchout</a:t>
            </a:r>
            <a:r>
              <a:rPr kumimoji="0" lang="en-US" sz="3200" b="0" i="0" u="none" strike="noStrike" kern="1200" cap="none" spc="0" normalizeH="0" baseline="0" noProof="0" dirty="0">
                <a:ln>
                  <a:noFill/>
                </a:ln>
                <a:solidFill>
                  <a:prstClr val="white"/>
                </a:solidFill>
                <a:effectLst/>
                <a:uLnTx/>
                <a:uFillTx/>
                <a:latin typeface="Calibri"/>
                <a:ea typeface="+mn-ea"/>
                <a:cs typeface="+mn-cs"/>
              </a:rPr>
              <a:t> Back Log</a:t>
            </a:r>
          </a:p>
        </p:txBody>
      </p:sp>
      <p:sp>
        <p:nvSpPr>
          <p:cNvPr id="3" name="Rectangle 2"/>
          <p:cNvSpPr/>
          <p:nvPr/>
        </p:nvSpPr>
        <p:spPr>
          <a:xfrm>
            <a:off x="505521" y="640793"/>
            <a:ext cx="5858107" cy="707886"/>
          </a:xfrm>
          <a:prstGeom prst="rect">
            <a:avLst/>
          </a:prstGeom>
        </p:spPr>
        <p:txBody>
          <a:bodyPr wrap="square">
            <a:spAutoFit/>
          </a:bodyPr>
          <a:lstStyle/>
          <a:p>
            <a:pPr lvl="0" defTabSz="914400">
              <a:defRPr/>
            </a:pPr>
            <a:r>
              <a:rPr lang="en-US" sz="2000" dirty="0"/>
              <a:t>How can I tell if a payment has been taken as a liability offset?</a:t>
            </a:r>
            <a:endParaRPr kumimoji="0" lang="en-US" sz="2000" b="0" i="0" u="none" strike="noStrike" kern="0" cap="none" spc="0" normalizeH="0" baseline="0" noProof="0" dirty="0" smtClean="0">
              <a:ln>
                <a:noFill/>
              </a:ln>
              <a:solidFill>
                <a:sysClr val="windowText" lastClr="000000"/>
              </a:solidFill>
              <a:effectLst/>
              <a:uLnTx/>
              <a:uFillTx/>
              <a:latin typeface="Calibri"/>
              <a:ea typeface="+mn-ea"/>
              <a:cs typeface="+mn-cs"/>
            </a:endParaRPr>
          </a:p>
        </p:txBody>
      </p:sp>
      <p:pic>
        <p:nvPicPr>
          <p:cNvPr id="6" name="Content Placeholder 3"/>
          <p:cNvPicPr>
            <a:picLocks noChangeAspect="1"/>
          </p:cNvPicPr>
          <p:nvPr/>
        </p:nvPicPr>
        <p:blipFill>
          <a:blip r:embed="rId2"/>
          <a:stretch>
            <a:fillRect/>
          </a:stretch>
        </p:blipFill>
        <p:spPr>
          <a:xfrm>
            <a:off x="230459" y="1324554"/>
            <a:ext cx="5932448" cy="3661936"/>
          </a:xfrm>
          <a:prstGeom prst="rect">
            <a:avLst/>
          </a:prstGeom>
        </p:spPr>
      </p:pic>
      <p:sp>
        <p:nvSpPr>
          <p:cNvPr id="4" name="Rectangle 3"/>
          <p:cNvSpPr/>
          <p:nvPr/>
        </p:nvSpPr>
        <p:spPr>
          <a:xfrm>
            <a:off x="6497004" y="4762108"/>
            <a:ext cx="360996" cy="300082"/>
          </a:xfrm>
          <a:prstGeom prst="rect">
            <a:avLst/>
          </a:prstGeom>
        </p:spPr>
        <p:txBody>
          <a:bodyPr wrap="none">
            <a:spAutoFit/>
          </a:bodyPr>
          <a:lstStyle/>
          <a:p>
            <a:pPr lvl="0">
              <a:defRPr/>
            </a:pPr>
            <a:r>
              <a:rPr lang="en-US" sz="1350" dirty="0" smtClean="0">
                <a:solidFill>
                  <a:prstClr val="black"/>
                </a:solidFill>
              </a:rPr>
              <a:t>22</a:t>
            </a:r>
            <a:endParaRPr lang="en-US" sz="1350" dirty="0">
              <a:solidFill>
                <a:prstClr val="black"/>
              </a:solidFill>
            </a:endParaRPr>
          </a:p>
        </p:txBody>
      </p:sp>
    </p:spTree>
    <p:extLst>
      <p:ext uri="{BB962C8B-B14F-4D97-AF65-F5344CB8AC3E}">
        <p14:creationId xmlns:p14="http://schemas.microsoft.com/office/powerpoint/2010/main" val="18062540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p:cNvPicPr>
            <a:picLocks noChangeAspect="1"/>
          </p:cNvPicPr>
          <p:nvPr/>
        </p:nvPicPr>
        <p:blipFill>
          <a:blip r:embed="rId2"/>
          <a:stretch>
            <a:fillRect/>
          </a:stretch>
        </p:blipFill>
        <p:spPr>
          <a:xfrm>
            <a:off x="627246" y="1038373"/>
            <a:ext cx="5064092" cy="3542540"/>
          </a:xfrm>
          <a:prstGeom prst="rect">
            <a:avLst/>
          </a:prstGeom>
        </p:spPr>
      </p:pic>
      <p:sp>
        <p:nvSpPr>
          <p:cNvPr id="3" name="Rectangle 2"/>
          <p:cNvSpPr/>
          <p:nvPr/>
        </p:nvSpPr>
        <p:spPr>
          <a:xfrm>
            <a:off x="2547124" y="0"/>
            <a:ext cx="4310876" cy="584775"/>
          </a:xfrm>
          <a:prstGeom prst="rect">
            <a:avLst/>
          </a:prstGeom>
        </p:spPr>
        <p:txBody>
          <a:bodyPr wrap="square">
            <a:spAutoFit/>
          </a:bodyPr>
          <a:lstStyle/>
          <a:p>
            <a:pPr lvl="0" algn="r">
              <a:defRPr/>
            </a:pPr>
            <a:r>
              <a:rPr lang="en-US" sz="3200" dirty="0">
                <a:solidFill>
                  <a:prstClr val="white"/>
                </a:solidFill>
              </a:rPr>
              <a:t>PAW </a:t>
            </a:r>
            <a:r>
              <a:rPr lang="en-US" sz="3200" dirty="0" err="1">
                <a:solidFill>
                  <a:prstClr val="white"/>
                </a:solidFill>
              </a:rPr>
              <a:t>Punchout</a:t>
            </a:r>
            <a:r>
              <a:rPr lang="en-US" sz="3200" dirty="0">
                <a:solidFill>
                  <a:prstClr val="white"/>
                </a:solidFill>
              </a:rPr>
              <a:t> Back Log</a:t>
            </a:r>
          </a:p>
        </p:txBody>
      </p:sp>
      <p:sp>
        <p:nvSpPr>
          <p:cNvPr id="6" name="Rectangle 5"/>
          <p:cNvSpPr/>
          <p:nvPr/>
        </p:nvSpPr>
        <p:spPr>
          <a:xfrm>
            <a:off x="6455490" y="4774168"/>
            <a:ext cx="360996" cy="300082"/>
          </a:xfrm>
          <a:prstGeom prst="rect">
            <a:avLst/>
          </a:prstGeom>
        </p:spPr>
        <p:txBody>
          <a:bodyPr wrap="none">
            <a:spAutoFit/>
          </a:bodyPr>
          <a:lstStyle/>
          <a:p>
            <a:pPr lvl="0">
              <a:defRPr/>
            </a:pPr>
            <a:r>
              <a:rPr lang="en-US" sz="1350" dirty="0" smtClean="0">
                <a:solidFill>
                  <a:prstClr val="black"/>
                </a:solidFill>
              </a:rPr>
              <a:t>23</a:t>
            </a:r>
            <a:endParaRPr lang="en-US" sz="1350" dirty="0">
              <a:solidFill>
                <a:prstClr val="black"/>
              </a:solidFill>
            </a:endParaRPr>
          </a:p>
        </p:txBody>
      </p:sp>
    </p:spTree>
    <p:extLst>
      <p:ext uri="{BB962C8B-B14F-4D97-AF65-F5344CB8AC3E}">
        <p14:creationId xmlns:p14="http://schemas.microsoft.com/office/powerpoint/2010/main" val="36617005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66900" y="3619"/>
            <a:ext cx="4991100" cy="584775"/>
          </a:xfrm>
          <a:prstGeom prst="rect">
            <a:avLst/>
          </a:prstGeom>
        </p:spPr>
        <p:txBody>
          <a:bodyPr wrap="squar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a:ea typeface="+mn-ea"/>
                <a:cs typeface="+mn-cs"/>
              </a:rPr>
              <a:t>PAW </a:t>
            </a:r>
            <a:r>
              <a:rPr kumimoji="0" lang="en-US" sz="3200" b="0" i="0" u="none" strike="noStrike" kern="1200" cap="none" spc="0" normalizeH="0" baseline="0" noProof="0" dirty="0" err="1">
                <a:ln>
                  <a:noFill/>
                </a:ln>
                <a:solidFill>
                  <a:prstClr val="white"/>
                </a:solidFill>
                <a:effectLst/>
                <a:uLnTx/>
                <a:uFillTx/>
                <a:latin typeface="Calibri"/>
                <a:ea typeface="+mn-ea"/>
                <a:cs typeface="+mn-cs"/>
              </a:rPr>
              <a:t>Punchout</a:t>
            </a:r>
            <a:r>
              <a:rPr kumimoji="0" lang="en-US" sz="3200" b="0" i="0" u="none" strike="noStrike" kern="1200" cap="none" spc="0" normalizeH="0" baseline="0" noProof="0" dirty="0">
                <a:ln>
                  <a:noFill/>
                </a:ln>
                <a:solidFill>
                  <a:prstClr val="white"/>
                </a:solidFill>
                <a:effectLst/>
                <a:uLnTx/>
                <a:uFillTx/>
                <a:latin typeface="Calibri"/>
                <a:ea typeface="+mn-ea"/>
                <a:cs typeface="+mn-cs"/>
              </a:rPr>
              <a:t> Back Log</a:t>
            </a:r>
          </a:p>
        </p:txBody>
      </p:sp>
      <p:sp>
        <p:nvSpPr>
          <p:cNvPr id="3" name="Rectangle 2"/>
          <p:cNvSpPr/>
          <p:nvPr/>
        </p:nvSpPr>
        <p:spPr>
          <a:xfrm>
            <a:off x="505522" y="640793"/>
            <a:ext cx="3754244" cy="400110"/>
          </a:xfrm>
          <a:prstGeom prst="rect">
            <a:avLst/>
          </a:prstGeom>
        </p:spPr>
        <p:txBody>
          <a:bodyPr wrap="square">
            <a:spAutoFit/>
          </a:bodyPr>
          <a:lstStyle/>
          <a:p>
            <a:pPr lvl="0" defTabSz="914400">
              <a:defRPr/>
            </a:pPr>
            <a:r>
              <a:rPr lang="en-US" sz="2000" dirty="0"/>
              <a:t>Vendor Instructions</a:t>
            </a:r>
            <a:endParaRPr kumimoji="0" lang="en-US" sz="2000" b="0" i="0" u="none" strike="noStrike" kern="0" cap="none" spc="0" normalizeH="0" baseline="0" noProof="0" dirty="0" smtClean="0">
              <a:ln>
                <a:noFill/>
              </a:ln>
              <a:solidFill>
                <a:sysClr val="windowText" lastClr="000000"/>
              </a:solidFill>
              <a:effectLst/>
              <a:uLnTx/>
              <a:uFillTx/>
              <a:latin typeface="Calibri"/>
              <a:ea typeface="+mn-ea"/>
              <a:cs typeface="+mn-cs"/>
            </a:endParaRPr>
          </a:p>
        </p:txBody>
      </p:sp>
      <p:sp>
        <p:nvSpPr>
          <p:cNvPr id="4" name="Rectangle 3"/>
          <p:cNvSpPr/>
          <p:nvPr/>
        </p:nvSpPr>
        <p:spPr>
          <a:xfrm>
            <a:off x="505521" y="1232308"/>
            <a:ext cx="5419493" cy="2414507"/>
          </a:xfrm>
          <a:prstGeom prst="rect">
            <a:avLst/>
          </a:prstGeom>
        </p:spPr>
        <p:txBody>
          <a:bodyPr wrap="square">
            <a:spAutoFit/>
          </a:bodyPr>
          <a:lstStyle/>
          <a:p>
            <a:pPr marL="228600" marR="0" lvl="0" indent="-228600" defTabSz="91440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b="0" i="0" u="none" strike="noStrike" kern="0" cap="none" spc="0" normalizeH="0" baseline="0" noProof="0" dirty="0" smtClean="0">
                <a:ln>
                  <a:noFill/>
                </a:ln>
                <a:solidFill>
                  <a:prstClr val="black"/>
                </a:solidFill>
                <a:effectLst/>
                <a:uLnTx/>
                <a:uFillTx/>
              </a:rPr>
              <a:t>Call the State Of Maryland Compliance Division</a:t>
            </a:r>
          </a:p>
          <a:p>
            <a:pPr marL="685800" marR="0" lvl="1" indent="-228600" defTabSz="91440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b="0" i="0" u="none" strike="noStrike" kern="0" cap="none" spc="0" normalizeH="0" baseline="0" noProof="0" dirty="0" smtClean="0">
                <a:ln>
                  <a:noFill/>
                </a:ln>
                <a:solidFill>
                  <a:prstClr val="black"/>
                </a:solidFill>
                <a:effectLst/>
                <a:uLnTx/>
                <a:uFillTx/>
              </a:rPr>
              <a:t>410-767-1642 or 410-767-1648</a:t>
            </a:r>
          </a:p>
          <a:p>
            <a:pPr marL="228600" marR="0" lvl="0" indent="-228600" defTabSz="91440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b="0" i="0" u="none" strike="noStrike" kern="0" cap="none" spc="0" normalizeH="0" baseline="0" noProof="0" dirty="0" smtClean="0">
              <a:ln>
                <a:noFill/>
              </a:ln>
              <a:solidFill>
                <a:prstClr val="black"/>
              </a:solidFill>
              <a:effectLst/>
              <a:uLnTx/>
              <a:uFillTx/>
            </a:endParaRPr>
          </a:p>
          <a:p>
            <a:pPr marL="228600" marR="0" lvl="0" indent="-228600" defTabSz="91440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b="0" i="0" u="none" strike="noStrike" kern="0" cap="none" spc="0" normalizeH="0" baseline="0" noProof="0" dirty="0" smtClean="0">
                <a:ln>
                  <a:noFill/>
                </a:ln>
                <a:solidFill>
                  <a:prstClr val="black"/>
                </a:solidFill>
                <a:effectLst/>
                <a:uLnTx/>
                <a:uFillTx/>
              </a:rPr>
              <a:t>Refer to the Liability Offset number. </a:t>
            </a:r>
          </a:p>
          <a:p>
            <a:pPr marL="228600" marR="0" lvl="0" indent="-228600" defTabSz="91440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b="0" i="0" u="none" strike="noStrike" kern="0" cap="none" spc="0" normalizeH="0" baseline="0" noProof="0" dirty="0" smtClean="0">
              <a:ln>
                <a:noFill/>
              </a:ln>
              <a:solidFill>
                <a:prstClr val="black"/>
              </a:solidFill>
              <a:effectLst/>
              <a:uLnTx/>
              <a:uFillTx/>
            </a:endParaRPr>
          </a:p>
          <a:p>
            <a:pPr marL="228600" marR="0" lvl="0" indent="-228600" defTabSz="91440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b="0" i="0" u="none" strike="noStrike" kern="0" cap="none" spc="0" normalizeH="0" baseline="0" noProof="0" dirty="0" smtClean="0">
                <a:ln>
                  <a:noFill/>
                </a:ln>
                <a:solidFill>
                  <a:prstClr val="black"/>
                </a:solidFill>
                <a:effectLst/>
                <a:uLnTx/>
                <a:uFillTx/>
              </a:rPr>
              <a:t>The Compliance Division should be able to assist the vendor in resolving their issue.</a:t>
            </a:r>
            <a:endParaRPr kumimoji="0" lang="en-US" b="0" i="0" u="none" strike="noStrike" kern="0" cap="none" spc="0" normalizeH="0" baseline="0" noProof="0" dirty="0">
              <a:ln>
                <a:noFill/>
              </a:ln>
              <a:solidFill>
                <a:prstClr val="black"/>
              </a:solidFill>
              <a:effectLst/>
              <a:uLnTx/>
              <a:uFillTx/>
            </a:endParaRPr>
          </a:p>
        </p:txBody>
      </p:sp>
      <p:sp>
        <p:nvSpPr>
          <p:cNvPr id="6" name="Rectangle 5"/>
          <p:cNvSpPr/>
          <p:nvPr/>
        </p:nvSpPr>
        <p:spPr>
          <a:xfrm>
            <a:off x="6497004" y="4748597"/>
            <a:ext cx="360996" cy="300082"/>
          </a:xfrm>
          <a:prstGeom prst="rect">
            <a:avLst/>
          </a:prstGeom>
        </p:spPr>
        <p:txBody>
          <a:bodyPr wrap="none">
            <a:spAutoFit/>
          </a:bodyPr>
          <a:lstStyle/>
          <a:p>
            <a:pPr lvl="0">
              <a:defRPr/>
            </a:pPr>
            <a:r>
              <a:rPr lang="en-US" sz="1350" dirty="0" smtClean="0">
                <a:solidFill>
                  <a:prstClr val="black"/>
                </a:solidFill>
              </a:rPr>
              <a:t>24</a:t>
            </a:r>
            <a:endParaRPr lang="en-US" sz="1350" dirty="0">
              <a:solidFill>
                <a:prstClr val="black"/>
              </a:solidFill>
            </a:endParaRPr>
          </a:p>
        </p:txBody>
      </p:sp>
    </p:spTree>
    <p:extLst>
      <p:ext uri="{BB962C8B-B14F-4D97-AF65-F5344CB8AC3E}">
        <p14:creationId xmlns:p14="http://schemas.microsoft.com/office/powerpoint/2010/main" val="286072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66900" y="3619"/>
            <a:ext cx="4991100" cy="584775"/>
          </a:xfrm>
          <a:prstGeom prst="rect">
            <a:avLst/>
          </a:prstGeom>
        </p:spPr>
        <p:txBody>
          <a:bodyPr wrap="square">
            <a:spAutoFit/>
          </a:bodyPr>
          <a:lstStyle/>
          <a:p>
            <a:pPr lvl="0" algn="r">
              <a:defRPr/>
            </a:pPr>
            <a:r>
              <a:rPr lang="en-US" sz="3200" dirty="0">
                <a:solidFill>
                  <a:prstClr val="white"/>
                </a:solidFill>
              </a:rPr>
              <a:t>PAW </a:t>
            </a:r>
            <a:r>
              <a:rPr lang="en-US" sz="3200" dirty="0" err="1">
                <a:solidFill>
                  <a:prstClr val="white"/>
                </a:solidFill>
              </a:rPr>
              <a:t>Punchout</a:t>
            </a:r>
            <a:r>
              <a:rPr lang="en-US" sz="3200" dirty="0">
                <a:solidFill>
                  <a:prstClr val="white"/>
                </a:solidFill>
              </a:rPr>
              <a:t> Back Log</a:t>
            </a:r>
          </a:p>
        </p:txBody>
      </p:sp>
      <p:sp>
        <p:nvSpPr>
          <p:cNvPr id="3" name="Rectangle 2"/>
          <p:cNvSpPr/>
          <p:nvPr/>
        </p:nvSpPr>
        <p:spPr>
          <a:xfrm>
            <a:off x="505522" y="640793"/>
            <a:ext cx="3754244" cy="400110"/>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prstClr val="black"/>
                </a:solidFill>
                <a:effectLst/>
                <a:uLnTx/>
                <a:uFillTx/>
                <a:ea typeface="+mj-ea"/>
                <a:cs typeface="+mj-cs"/>
              </a:rPr>
              <a:t>Payment Request Guidance</a:t>
            </a:r>
            <a:endParaRPr kumimoji="0" lang="en-US" sz="2000" b="0" i="0" u="none" strike="noStrike" kern="0" cap="none" spc="0" normalizeH="0" baseline="0" noProof="0" dirty="0" smtClean="0">
              <a:ln>
                <a:noFill/>
              </a:ln>
              <a:solidFill>
                <a:sysClr val="windowText" lastClr="000000"/>
              </a:solidFill>
              <a:effectLst/>
              <a:uLnTx/>
              <a:uFillTx/>
            </a:endParaRPr>
          </a:p>
        </p:txBody>
      </p:sp>
      <p:sp>
        <p:nvSpPr>
          <p:cNvPr id="4" name="Rectangle 3"/>
          <p:cNvSpPr/>
          <p:nvPr/>
        </p:nvSpPr>
        <p:spPr>
          <a:xfrm>
            <a:off x="505521" y="1093302"/>
            <a:ext cx="5754029" cy="3860544"/>
          </a:xfrm>
          <a:prstGeom prst="rect">
            <a:avLst/>
          </a:prstGeom>
        </p:spPr>
        <p:txBody>
          <a:bodyPr wrap="square">
            <a:spAutoFit/>
          </a:bodyPr>
          <a:lstStyle/>
          <a:p>
            <a:pPr marL="228600" marR="0" lvl="0" indent="-228600" defTabSz="91440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b="0" i="0" u="none" strike="noStrike" kern="0" cap="none" spc="0" normalizeH="0" baseline="0" noProof="0" dirty="0" smtClean="0">
                <a:ln>
                  <a:noFill/>
                </a:ln>
                <a:solidFill>
                  <a:prstClr val="black"/>
                </a:solidFill>
                <a:effectLst/>
                <a:uLnTx/>
                <a:uFillTx/>
              </a:rPr>
              <a:t>What are payment request?  When are they used?</a:t>
            </a:r>
          </a:p>
          <a:p>
            <a:pPr marR="0" lvl="0" defTabSz="914400" eaLnBrk="1" fontAlgn="auto" latinLnBrk="0" hangingPunct="1">
              <a:lnSpc>
                <a:spcPct val="90000"/>
              </a:lnSpc>
              <a:spcBef>
                <a:spcPts val="1000"/>
              </a:spcBef>
              <a:spcAft>
                <a:spcPts val="0"/>
              </a:spcAft>
              <a:buClrTx/>
              <a:buSzTx/>
              <a:tabLst/>
              <a:defRPr/>
            </a:pPr>
            <a:endParaRPr kumimoji="0" lang="en-US" b="0" i="0" u="none" strike="noStrike" kern="0" cap="none" spc="0" normalizeH="0" baseline="0" noProof="0" dirty="0" smtClean="0">
              <a:ln>
                <a:noFill/>
              </a:ln>
              <a:solidFill>
                <a:prstClr val="black"/>
              </a:solidFill>
              <a:effectLst/>
              <a:uLnTx/>
              <a:uFillTx/>
            </a:endParaRPr>
          </a:p>
          <a:p>
            <a:pPr marL="228600" marR="0" lvl="0" indent="-228600" defTabSz="91440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b="0" i="0" u="none" strike="noStrike" kern="0" cap="none" spc="0" normalizeH="0" baseline="0" noProof="0" dirty="0" smtClean="0">
                <a:ln>
                  <a:noFill/>
                </a:ln>
                <a:solidFill>
                  <a:prstClr val="black"/>
                </a:solidFill>
                <a:effectLst/>
                <a:uLnTx/>
                <a:uFillTx/>
              </a:rPr>
              <a:t>Invoices less than $600, that are *NOT* recurring</a:t>
            </a:r>
          </a:p>
          <a:p>
            <a:pPr marL="228600" marR="0" lvl="0" indent="-228600" defTabSz="91440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b="0" i="0" u="none" strike="noStrike" kern="0" cap="none" spc="0" normalizeH="0" baseline="0" noProof="0" dirty="0" smtClean="0">
                <a:ln>
                  <a:noFill/>
                </a:ln>
                <a:solidFill>
                  <a:prstClr val="black"/>
                </a:solidFill>
                <a:effectLst/>
                <a:uLnTx/>
                <a:uFillTx/>
              </a:rPr>
              <a:t>Miscellaneous reimbursements (out of pocket expenses that are *NOT* Travel)</a:t>
            </a:r>
          </a:p>
          <a:p>
            <a:pPr marL="228600" marR="0" lvl="0" indent="-228600" defTabSz="91440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b="0" i="0" u="none" strike="noStrike" kern="0" cap="none" spc="0" normalizeH="0" baseline="0" noProof="0" dirty="0" smtClean="0">
                <a:ln>
                  <a:noFill/>
                </a:ln>
                <a:solidFill>
                  <a:prstClr val="black"/>
                </a:solidFill>
                <a:effectLst/>
                <a:uLnTx/>
                <a:uFillTx/>
              </a:rPr>
              <a:t>R*Stars Payments</a:t>
            </a:r>
          </a:p>
          <a:p>
            <a:pPr marL="228600" marR="0" lvl="0" indent="-228600" defTabSz="91440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b="0" i="0" u="none" strike="noStrike" kern="0" cap="none" spc="0" normalizeH="0" baseline="0" noProof="0" dirty="0" smtClean="0">
                <a:ln>
                  <a:noFill/>
                </a:ln>
                <a:solidFill>
                  <a:prstClr val="black"/>
                </a:solidFill>
                <a:effectLst/>
                <a:uLnTx/>
                <a:uFillTx/>
              </a:rPr>
              <a:t>Honorariums</a:t>
            </a:r>
          </a:p>
          <a:p>
            <a:pPr marL="228600" marR="0" lvl="0" indent="-228600" defTabSz="91440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b="0" i="0" u="none" strike="noStrike" kern="0" cap="none" spc="0" normalizeH="0" baseline="0" noProof="0" dirty="0" smtClean="0">
                <a:ln>
                  <a:noFill/>
                </a:ln>
                <a:solidFill>
                  <a:prstClr val="black"/>
                </a:solidFill>
                <a:effectLst/>
                <a:uLnTx/>
                <a:uFillTx/>
              </a:rPr>
              <a:t>Stipends</a:t>
            </a:r>
          </a:p>
          <a:p>
            <a:pPr marL="228600" marR="0" lvl="0" indent="-228600" defTabSz="91440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b="0" i="0" u="none" strike="noStrike" kern="0" cap="none" spc="0" normalizeH="0" baseline="0" noProof="0" dirty="0" smtClean="0">
                <a:ln>
                  <a:noFill/>
                </a:ln>
                <a:solidFill>
                  <a:prstClr val="black"/>
                </a:solidFill>
                <a:effectLst/>
                <a:uLnTx/>
                <a:uFillTx/>
              </a:rPr>
              <a:t>Refunds of Revenue</a:t>
            </a:r>
          </a:p>
          <a:p>
            <a:pPr marL="228600" marR="0" lvl="0" indent="-228600" defTabSz="91440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b="0" i="0" u="none" strike="noStrike" kern="0" cap="none" spc="0" normalizeH="0" baseline="0" noProof="0" dirty="0" smtClean="0">
                <a:ln>
                  <a:noFill/>
                </a:ln>
                <a:solidFill>
                  <a:prstClr val="black"/>
                </a:solidFill>
                <a:effectLst/>
                <a:uLnTx/>
                <a:uFillTx/>
              </a:rPr>
              <a:t>Memberships/Registrations (where the P-Card is not accepted)</a:t>
            </a:r>
            <a:endParaRPr kumimoji="0" lang="en-US" b="0" i="0" u="none" strike="noStrike" kern="0" cap="none" spc="0" normalizeH="0" baseline="0" noProof="0" dirty="0">
              <a:ln>
                <a:noFill/>
              </a:ln>
              <a:solidFill>
                <a:prstClr val="black"/>
              </a:solidFill>
              <a:effectLst/>
              <a:uLnTx/>
              <a:uFillTx/>
            </a:endParaRPr>
          </a:p>
        </p:txBody>
      </p:sp>
      <p:sp>
        <p:nvSpPr>
          <p:cNvPr id="5" name="Rectangle 4"/>
          <p:cNvSpPr/>
          <p:nvPr/>
        </p:nvSpPr>
        <p:spPr>
          <a:xfrm>
            <a:off x="6497004" y="4763465"/>
            <a:ext cx="360996" cy="300082"/>
          </a:xfrm>
          <a:prstGeom prst="rect">
            <a:avLst/>
          </a:prstGeom>
        </p:spPr>
        <p:txBody>
          <a:bodyPr wrap="square">
            <a:spAutoFit/>
          </a:bodyPr>
          <a:lstStyle/>
          <a:p>
            <a:pPr lvl="0">
              <a:defRPr/>
            </a:pPr>
            <a:r>
              <a:rPr lang="en-US" sz="1350" dirty="0" smtClean="0">
                <a:solidFill>
                  <a:prstClr val="black"/>
                </a:solidFill>
              </a:rPr>
              <a:t>25</a:t>
            </a:r>
            <a:endParaRPr lang="en-US" sz="1350" dirty="0">
              <a:solidFill>
                <a:prstClr val="black"/>
              </a:solidFill>
            </a:endParaRPr>
          </a:p>
        </p:txBody>
      </p:sp>
    </p:spTree>
    <p:extLst>
      <p:ext uri="{BB962C8B-B14F-4D97-AF65-F5344CB8AC3E}">
        <p14:creationId xmlns:p14="http://schemas.microsoft.com/office/powerpoint/2010/main" val="21785773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66900" y="3619"/>
            <a:ext cx="4991100" cy="584775"/>
          </a:xfrm>
          <a:prstGeom prst="rect">
            <a:avLst/>
          </a:prstGeom>
        </p:spPr>
        <p:txBody>
          <a:bodyPr wrap="square">
            <a:spAutoFit/>
          </a:bodyPr>
          <a:lstStyle/>
          <a:p>
            <a:pPr lvl="0" algn="r">
              <a:defRPr/>
            </a:pPr>
            <a:r>
              <a:rPr lang="en-US" sz="3200" dirty="0">
                <a:solidFill>
                  <a:prstClr val="white"/>
                </a:solidFill>
              </a:rPr>
              <a:t>PAW </a:t>
            </a:r>
            <a:r>
              <a:rPr lang="en-US" sz="3200" dirty="0" err="1">
                <a:solidFill>
                  <a:prstClr val="white"/>
                </a:solidFill>
              </a:rPr>
              <a:t>Punchout</a:t>
            </a:r>
            <a:r>
              <a:rPr lang="en-US" sz="3200" dirty="0">
                <a:solidFill>
                  <a:prstClr val="white"/>
                </a:solidFill>
              </a:rPr>
              <a:t> Back Log</a:t>
            </a:r>
          </a:p>
        </p:txBody>
      </p:sp>
      <p:sp>
        <p:nvSpPr>
          <p:cNvPr id="3" name="Rectangle 2"/>
          <p:cNvSpPr/>
          <p:nvPr/>
        </p:nvSpPr>
        <p:spPr>
          <a:xfrm>
            <a:off x="487866" y="825979"/>
            <a:ext cx="3429000" cy="400110"/>
          </a:xfrm>
          <a:prstGeom prst="rect">
            <a:avLst/>
          </a:prstGeom>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prstClr val="black"/>
                </a:solidFill>
                <a:effectLst/>
                <a:uLnTx/>
                <a:uFillTx/>
                <a:ea typeface="+mj-ea"/>
                <a:cs typeface="+mj-cs"/>
              </a:rPr>
              <a:t>What actually get’s processed?</a:t>
            </a:r>
            <a:endParaRPr kumimoji="0" lang="en-US" sz="2000" b="0" i="0" u="none" strike="noStrike" kern="0" cap="none" spc="0" normalizeH="0" baseline="0" noProof="0" dirty="0" smtClean="0">
              <a:ln>
                <a:noFill/>
              </a:ln>
              <a:solidFill>
                <a:sysClr val="windowText" lastClr="000000"/>
              </a:solidFill>
              <a:effectLst/>
              <a:uLnTx/>
              <a:uFillTx/>
            </a:endParaRPr>
          </a:p>
        </p:txBody>
      </p:sp>
      <p:sp>
        <p:nvSpPr>
          <p:cNvPr id="4" name="Rectangle 3"/>
          <p:cNvSpPr/>
          <p:nvPr/>
        </p:nvSpPr>
        <p:spPr>
          <a:xfrm>
            <a:off x="487866" y="1321003"/>
            <a:ext cx="4418671" cy="2984407"/>
          </a:xfrm>
          <a:prstGeom prst="rect">
            <a:avLst/>
          </a:prstGeom>
        </p:spPr>
        <p:txBody>
          <a:bodyPr wrap="square">
            <a:spAutoFit/>
          </a:bodyPr>
          <a:lstStyle/>
          <a:p>
            <a:pPr marL="0" marR="0" lvl="0" indent="0" defTabSz="914400" eaLnBrk="1" fontAlgn="auto" latinLnBrk="0" hangingPunct="1">
              <a:lnSpc>
                <a:spcPct val="90000"/>
              </a:lnSpc>
              <a:spcBef>
                <a:spcPts val="1000"/>
              </a:spcBef>
              <a:spcAft>
                <a:spcPts val="0"/>
              </a:spcAft>
              <a:buClrTx/>
              <a:buSzTx/>
              <a:buFontTx/>
              <a:buNone/>
              <a:tabLst/>
              <a:defRPr/>
            </a:pPr>
            <a:r>
              <a:rPr kumimoji="0" lang="en-US" b="0" i="0" u="none" strike="noStrike" kern="0" cap="none" spc="0" normalizeH="0" baseline="0" noProof="0" dirty="0" smtClean="0">
                <a:ln>
                  <a:noFill/>
                </a:ln>
                <a:solidFill>
                  <a:prstClr val="black"/>
                </a:solidFill>
                <a:effectLst/>
                <a:uLnTx/>
                <a:uFillTx/>
              </a:rPr>
              <a:t>All the above plus</a:t>
            </a:r>
          </a:p>
          <a:p>
            <a:pPr marL="0" marR="0" lvl="0" indent="0" defTabSz="914400" eaLnBrk="1" fontAlgn="auto" latinLnBrk="0" hangingPunct="1">
              <a:lnSpc>
                <a:spcPct val="90000"/>
              </a:lnSpc>
              <a:spcBef>
                <a:spcPts val="1000"/>
              </a:spcBef>
              <a:spcAft>
                <a:spcPts val="0"/>
              </a:spcAft>
              <a:buClrTx/>
              <a:buSzTx/>
              <a:buFontTx/>
              <a:buNone/>
              <a:tabLst/>
              <a:defRPr/>
            </a:pPr>
            <a:endParaRPr kumimoji="0" lang="en-US" b="0" i="0" u="none" strike="noStrike" kern="0" cap="none" spc="0" normalizeH="0" baseline="0" noProof="0" dirty="0" smtClean="0">
              <a:ln>
                <a:noFill/>
              </a:ln>
              <a:solidFill>
                <a:prstClr val="black"/>
              </a:solidFill>
              <a:effectLst/>
              <a:uLnTx/>
              <a:uFillTx/>
            </a:endParaRPr>
          </a:p>
          <a:p>
            <a:pPr marL="228600" marR="0" lvl="0" indent="-228600" defTabSz="91440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b="0" i="0" u="none" strike="noStrike" kern="0" cap="none" spc="0" normalizeH="0" baseline="0" noProof="0" dirty="0" smtClean="0">
                <a:ln>
                  <a:noFill/>
                </a:ln>
                <a:solidFill>
                  <a:prstClr val="black"/>
                </a:solidFill>
                <a:effectLst/>
                <a:uLnTx/>
                <a:uFillTx/>
              </a:rPr>
              <a:t>Legal Services</a:t>
            </a:r>
          </a:p>
          <a:p>
            <a:pPr marL="228600" marR="0" lvl="0" indent="-228600" defTabSz="91440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b="0" i="0" u="none" strike="noStrike" kern="0" cap="none" spc="0" normalizeH="0" baseline="0" noProof="0" dirty="0" smtClean="0">
                <a:ln>
                  <a:noFill/>
                </a:ln>
                <a:solidFill>
                  <a:prstClr val="black"/>
                </a:solidFill>
                <a:effectLst/>
                <a:uLnTx/>
                <a:uFillTx/>
              </a:rPr>
              <a:t>Repairs</a:t>
            </a:r>
          </a:p>
          <a:p>
            <a:pPr marL="228600" marR="0" lvl="0" indent="-228600" defTabSz="91440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b="0" i="0" u="none" strike="noStrike" kern="0" cap="none" spc="0" normalizeH="0" baseline="0" noProof="0" dirty="0" smtClean="0">
                <a:ln>
                  <a:noFill/>
                </a:ln>
                <a:solidFill>
                  <a:prstClr val="black"/>
                </a:solidFill>
                <a:effectLst/>
                <a:uLnTx/>
                <a:uFillTx/>
              </a:rPr>
              <a:t>Vehicle Repair</a:t>
            </a:r>
          </a:p>
          <a:p>
            <a:pPr marL="228600" marR="0" lvl="0" indent="-228600" defTabSz="91440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b="0" i="0" u="none" strike="noStrike" kern="0" cap="none" spc="0" normalizeH="0" baseline="0" noProof="0" dirty="0" smtClean="0">
                <a:ln>
                  <a:noFill/>
                </a:ln>
                <a:solidFill>
                  <a:prstClr val="black"/>
                </a:solidFill>
                <a:effectLst/>
                <a:uLnTx/>
                <a:uFillTx/>
              </a:rPr>
              <a:t>Security Services</a:t>
            </a:r>
          </a:p>
          <a:p>
            <a:pPr marL="228600" marR="0" lvl="0" indent="-228600" defTabSz="91440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b="0" i="0" u="none" strike="noStrike" kern="0" cap="none" spc="0" normalizeH="0" baseline="0" noProof="0" dirty="0" smtClean="0">
                <a:ln>
                  <a:noFill/>
                </a:ln>
                <a:solidFill>
                  <a:prstClr val="black"/>
                </a:solidFill>
                <a:effectLst/>
                <a:uLnTx/>
                <a:uFillTx/>
              </a:rPr>
              <a:t>Expired Contracts</a:t>
            </a:r>
          </a:p>
          <a:p>
            <a:pPr marL="228600" marR="0" lvl="0" indent="-228600" defTabSz="91440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b="0" i="0" u="none" strike="noStrike" kern="0" cap="none" spc="0" normalizeH="0" baseline="0" noProof="0" dirty="0" smtClean="0">
                <a:ln>
                  <a:noFill/>
                </a:ln>
                <a:solidFill>
                  <a:prstClr val="black"/>
                </a:solidFill>
                <a:effectLst/>
                <a:uLnTx/>
                <a:uFillTx/>
              </a:rPr>
              <a:t>Much more</a:t>
            </a:r>
            <a:endParaRPr kumimoji="0" lang="en-US" b="0" i="0" u="none" strike="noStrike" kern="0" cap="none" spc="0" normalizeH="0" baseline="0" noProof="0" dirty="0">
              <a:ln>
                <a:noFill/>
              </a:ln>
              <a:solidFill>
                <a:prstClr val="black"/>
              </a:solidFill>
              <a:effectLst/>
              <a:uLnTx/>
              <a:uFillTx/>
            </a:endParaRPr>
          </a:p>
        </p:txBody>
      </p:sp>
      <p:sp>
        <p:nvSpPr>
          <p:cNvPr id="5" name="Rectangle 4"/>
          <p:cNvSpPr/>
          <p:nvPr/>
        </p:nvSpPr>
        <p:spPr>
          <a:xfrm>
            <a:off x="6497004" y="4763465"/>
            <a:ext cx="360996" cy="300082"/>
          </a:xfrm>
          <a:prstGeom prst="rect">
            <a:avLst/>
          </a:prstGeom>
        </p:spPr>
        <p:txBody>
          <a:bodyPr wrap="none">
            <a:spAutoFit/>
          </a:bodyPr>
          <a:lstStyle/>
          <a:p>
            <a:pPr lvl="0">
              <a:defRPr/>
            </a:pPr>
            <a:r>
              <a:rPr lang="en-US" sz="1350" dirty="0" smtClean="0">
                <a:solidFill>
                  <a:prstClr val="black"/>
                </a:solidFill>
              </a:rPr>
              <a:t>26</a:t>
            </a:r>
            <a:endParaRPr lang="en-US" sz="1350" dirty="0">
              <a:solidFill>
                <a:prstClr val="black"/>
              </a:solidFill>
            </a:endParaRPr>
          </a:p>
        </p:txBody>
      </p:sp>
    </p:spTree>
    <p:extLst>
      <p:ext uri="{BB962C8B-B14F-4D97-AF65-F5344CB8AC3E}">
        <p14:creationId xmlns:p14="http://schemas.microsoft.com/office/powerpoint/2010/main" val="26734998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66900" y="3619"/>
            <a:ext cx="4991100" cy="584775"/>
          </a:xfrm>
          <a:prstGeom prst="rect">
            <a:avLst/>
          </a:prstGeom>
        </p:spPr>
        <p:txBody>
          <a:bodyPr wrap="square">
            <a:spAutoFit/>
          </a:bodyPr>
          <a:lstStyle/>
          <a:p>
            <a:pPr lvl="0" algn="r">
              <a:defRPr/>
            </a:pPr>
            <a:r>
              <a:rPr lang="en-US" sz="3200" dirty="0">
                <a:solidFill>
                  <a:prstClr val="white"/>
                </a:solidFill>
              </a:rPr>
              <a:t>PAW </a:t>
            </a:r>
            <a:r>
              <a:rPr lang="en-US" sz="3200" dirty="0" err="1">
                <a:solidFill>
                  <a:prstClr val="white"/>
                </a:solidFill>
              </a:rPr>
              <a:t>Punchout</a:t>
            </a:r>
            <a:r>
              <a:rPr lang="en-US" sz="3200" dirty="0">
                <a:solidFill>
                  <a:prstClr val="white"/>
                </a:solidFill>
              </a:rPr>
              <a:t> Back Log</a:t>
            </a:r>
          </a:p>
        </p:txBody>
      </p:sp>
      <p:pic>
        <p:nvPicPr>
          <p:cNvPr id="3" name="Content Placeholder 3"/>
          <p:cNvPicPr>
            <a:picLocks noChangeAspect="1"/>
          </p:cNvPicPr>
          <p:nvPr/>
        </p:nvPicPr>
        <p:blipFill>
          <a:blip r:embed="rId2"/>
          <a:stretch>
            <a:fillRect/>
          </a:stretch>
        </p:blipFill>
        <p:spPr>
          <a:xfrm>
            <a:off x="230460" y="1044639"/>
            <a:ext cx="6058828" cy="3879757"/>
          </a:xfrm>
          <a:prstGeom prst="rect">
            <a:avLst/>
          </a:prstGeom>
        </p:spPr>
      </p:pic>
      <p:sp>
        <p:nvSpPr>
          <p:cNvPr id="4" name="Rectangle 3"/>
          <p:cNvSpPr/>
          <p:nvPr/>
        </p:nvSpPr>
        <p:spPr>
          <a:xfrm>
            <a:off x="443261" y="588394"/>
            <a:ext cx="3429000" cy="400110"/>
          </a:xfrm>
          <a:prstGeom prst="rect">
            <a:avLst/>
          </a:prstGeom>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prstClr val="black"/>
                </a:solidFill>
                <a:effectLst/>
                <a:uLnTx/>
                <a:uFillTx/>
                <a:ea typeface="+mj-ea"/>
                <a:cs typeface="+mj-cs"/>
              </a:rPr>
              <a:t>Payment Request Guidance</a:t>
            </a:r>
            <a:endParaRPr kumimoji="0" lang="en-US" sz="2000" b="0" i="0" u="none" strike="noStrike" kern="0" cap="none" spc="0" normalizeH="0" baseline="0" noProof="0" dirty="0" smtClean="0">
              <a:ln>
                <a:noFill/>
              </a:ln>
              <a:solidFill>
                <a:sysClr val="windowText" lastClr="000000"/>
              </a:solidFill>
              <a:effectLst/>
              <a:uLnTx/>
              <a:uFillTx/>
            </a:endParaRPr>
          </a:p>
        </p:txBody>
      </p:sp>
      <p:sp>
        <p:nvSpPr>
          <p:cNvPr id="5" name="Rectangle 4"/>
          <p:cNvSpPr/>
          <p:nvPr/>
        </p:nvSpPr>
        <p:spPr>
          <a:xfrm>
            <a:off x="6497004" y="4774355"/>
            <a:ext cx="360996" cy="300082"/>
          </a:xfrm>
          <a:prstGeom prst="rect">
            <a:avLst/>
          </a:prstGeom>
        </p:spPr>
        <p:txBody>
          <a:bodyPr wrap="none">
            <a:spAutoFit/>
          </a:bodyPr>
          <a:lstStyle/>
          <a:p>
            <a:pPr lvl="0">
              <a:defRPr/>
            </a:pPr>
            <a:r>
              <a:rPr lang="en-US" sz="1350" dirty="0" smtClean="0">
                <a:solidFill>
                  <a:prstClr val="black"/>
                </a:solidFill>
              </a:rPr>
              <a:t>27</a:t>
            </a:r>
            <a:endParaRPr lang="en-US" sz="1350" dirty="0">
              <a:solidFill>
                <a:prstClr val="black"/>
              </a:solidFill>
            </a:endParaRPr>
          </a:p>
        </p:txBody>
      </p:sp>
    </p:spTree>
    <p:extLst>
      <p:ext uri="{BB962C8B-B14F-4D97-AF65-F5344CB8AC3E}">
        <p14:creationId xmlns:p14="http://schemas.microsoft.com/office/powerpoint/2010/main" val="22009397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66900" y="3619"/>
            <a:ext cx="4991100" cy="584775"/>
          </a:xfrm>
          <a:prstGeom prst="rect">
            <a:avLst/>
          </a:prstGeom>
        </p:spPr>
        <p:txBody>
          <a:bodyPr wrap="square">
            <a:spAutoFit/>
          </a:bodyPr>
          <a:lstStyle/>
          <a:p>
            <a:pPr lvl="0" algn="r">
              <a:defRPr/>
            </a:pPr>
            <a:r>
              <a:rPr lang="en-US" sz="3200" dirty="0">
                <a:solidFill>
                  <a:prstClr val="white"/>
                </a:solidFill>
              </a:rPr>
              <a:t>PAW </a:t>
            </a:r>
            <a:r>
              <a:rPr lang="en-US" sz="3200" dirty="0" err="1">
                <a:solidFill>
                  <a:prstClr val="white"/>
                </a:solidFill>
              </a:rPr>
              <a:t>Punchout</a:t>
            </a:r>
            <a:r>
              <a:rPr lang="en-US" sz="3200" dirty="0">
                <a:solidFill>
                  <a:prstClr val="white"/>
                </a:solidFill>
              </a:rPr>
              <a:t> Back Log</a:t>
            </a:r>
          </a:p>
        </p:txBody>
      </p:sp>
      <p:sp>
        <p:nvSpPr>
          <p:cNvPr id="3" name="Rectangle 2"/>
          <p:cNvSpPr/>
          <p:nvPr/>
        </p:nvSpPr>
        <p:spPr>
          <a:xfrm>
            <a:off x="465563" y="777958"/>
            <a:ext cx="3429000" cy="400110"/>
          </a:xfrm>
          <a:prstGeom prst="rect">
            <a:avLst/>
          </a:prstGeom>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prstClr val="black"/>
                </a:solidFill>
                <a:effectLst/>
                <a:uLnTx/>
                <a:uFillTx/>
                <a:ea typeface="+mj-ea"/>
                <a:cs typeface="+mj-cs"/>
              </a:rPr>
              <a:t>The Guidance Includes</a:t>
            </a:r>
            <a:endParaRPr kumimoji="0" lang="en-US" sz="2000" b="0" i="0" u="none" strike="noStrike" kern="0" cap="none" spc="0" normalizeH="0" baseline="0" noProof="0" dirty="0" smtClean="0">
              <a:ln>
                <a:noFill/>
              </a:ln>
              <a:solidFill>
                <a:sysClr val="windowText" lastClr="000000"/>
              </a:solidFill>
              <a:effectLst/>
              <a:uLnTx/>
              <a:uFillTx/>
            </a:endParaRPr>
          </a:p>
        </p:txBody>
      </p:sp>
      <p:sp>
        <p:nvSpPr>
          <p:cNvPr id="4" name="Rectangle 3"/>
          <p:cNvSpPr/>
          <p:nvPr/>
        </p:nvSpPr>
        <p:spPr>
          <a:xfrm>
            <a:off x="465563" y="1367632"/>
            <a:ext cx="3429000" cy="3361946"/>
          </a:xfrm>
          <a:prstGeom prst="rect">
            <a:avLst/>
          </a:prstGeom>
        </p:spPr>
        <p:txBody>
          <a:bodyPr>
            <a:spAutoFit/>
          </a:bodyPr>
          <a:lstStyle/>
          <a:p>
            <a:pPr marL="228600" marR="0" lvl="0" indent="-228600" defTabSz="91440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b="0" i="0" u="none" strike="noStrike" kern="0" cap="none" spc="0" normalizeH="0" baseline="0" noProof="0" dirty="0" smtClean="0">
                <a:ln>
                  <a:noFill/>
                </a:ln>
                <a:solidFill>
                  <a:prstClr val="black"/>
                </a:solidFill>
                <a:effectLst/>
                <a:uLnTx/>
                <a:uFillTx/>
              </a:rPr>
              <a:t>Reimbursements</a:t>
            </a:r>
          </a:p>
          <a:p>
            <a:pPr marL="228600" marR="0" lvl="0" indent="-228600" defTabSz="91440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b="0" i="0" u="none" strike="noStrike" kern="0" cap="none" spc="0" normalizeH="0" baseline="0" noProof="0" dirty="0" smtClean="0">
                <a:ln>
                  <a:noFill/>
                </a:ln>
                <a:solidFill>
                  <a:prstClr val="black"/>
                </a:solidFill>
                <a:effectLst/>
                <a:uLnTx/>
                <a:uFillTx/>
              </a:rPr>
              <a:t>Meals</a:t>
            </a:r>
          </a:p>
          <a:p>
            <a:pPr marL="228600" marR="0" lvl="0" indent="-228600" defTabSz="91440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b="0" i="0" u="none" strike="noStrike" kern="0" cap="none" spc="0" normalizeH="0" baseline="0" noProof="0" dirty="0" smtClean="0">
                <a:ln>
                  <a:noFill/>
                </a:ln>
                <a:solidFill>
                  <a:prstClr val="black"/>
                </a:solidFill>
                <a:effectLst/>
                <a:uLnTx/>
                <a:uFillTx/>
              </a:rPr>
              <a:t>Invoices</a:t>
            </a:r>
          </a:p>
          <a:p>
            <a:pPr marL="228600" marR="0" lvl="0" indent="-228600" defTabSz="91440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b="0" i="0" u="none" strike="noStrike" kern="0" cap="none" spc="0" normalizeH="0" baseline="0" noProof="0" dirty="0" smtClean="0">
                <a:ln>
                  <a:noFill/>
                </a:ln>
                <a:solidFill>
                  <a:prstClr val="black"/>
                </a:solidFill>
                <a:effectLst/>
                <a:uLnTx/>
                <a:uFillTx/>
              </a:rPr>
              <a:t>Honorariums</a:t>
            </a:r>
          </a:p>
          <a:p>
            <a:pPr marL="228600" marR="0" lvl="0" indent="-228600" defTabSz="91440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b="0" i="0" u="none" strike="noStrike" kern="0" cap="none" spc="0" normalizeH="0" baseline="0" noProof="0" dirty="0" smtClean="0">
                <a:ln>
                  <a:noFill/>
                </a:ln>
                <a:solidFill>
                  <a:prstClr val="black"/>
                </a:solidFill>
                <a:effectLst/>
                <a:uLnTx/>
                <a:uFillTx/>
              </a:rPr>
              <a:t>Stipends</a:t>
            </a:r>
          </a:p>
          <a:p>
            <a:pPr marL="228600" marR="0" lvl="0" indent="-228600" defTabSz="91440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b="0" i="0" u="none" strike="noStrike" kern="0" cap="none" spc="0" normalizeH="0" baseline="0" noProof="0" dirty="0" smtClean="0">
                <a:ln>
                  <a:noFill/>
                </a:ln>
                <a:solidFill>
                  <a:prstClr val="black"/>
                </a:solidFill>
                <a:effectLst/>
                <a:uLnTx/>
                <a:uFillTx/>
              </a:rPr>
              <a:t>Sensitive Equipment</a:t>
            </a:r>
          </a:p>
          <a:p>
            <a:pPr marL="228600" marR="0" lvl="0" indent="-228600" defTabSz="91440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b="0" i="0" u="none" strike="noStrike" kern="0" cap="none" spc="0" normalizeH="0" baseline="0" noProof="0" dirty="0" smtClean="0">
                <a:ln>
                  <a:noFill/>
                </a:ln>
                <a:solidFill>
                  <a:prstClr val="black"/>
                </a:solidFill>
                <a:effectLst/>
                <a:uLnTx/>
                <a:uFillTx/>
              </a:rPr>
              <a:t>Moving Expenses</a:t>
            </a:r>
          </a:p>
          <a:p>
            <a:pPr marL="228600" marR="0" lvl="0" indent="-228600" defTabSz="91440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b="0" i="0" u="none" strike="noStrike" kern="0" cap="none" spc="0" normalizeH="0" baseline="0" noProof="0" dirty="0" smtClean="0">
                <a:ln>
                  <a:noFill/>
                </a:ln>
                <a:solidFill>
                  <a:prstClr val="black"/>
                </a:solidFill>
                <a:effectLst/>
                <a:uLnTx/>
                <a:uFillTx/>
              </a:rPr>
              <a:t>Tuition Reimbursement</a:t>
            </a:r>
          </a:p>
          <a:p>
            <a:pPr marL="228600" marR="0" lvl="0" indent="-228600" defTabSz="91440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b="0" i="0" u="none" strike="noStrike" kern="0" cap="none" spc="0" normalizeH="0" baseline="0" noProof="0" dirty="0" smtClean="0">
                <a:ln>
                  <a:noFill/>
                </a:ln>
                <a:solidFill>
                  <a:prstClr val="black"/>
                </a:solidFill>
                <a:effectLst/>
                <a:uLnTx/>
                <a:uFillTx/>
              </a:rPr>
              <a:t>Study Participants</a:t>
            </a:r>
            <a:endParaRPr kumimoji="0" lang="en-US" b="0" i="0" u="none" strike="noStrike" kern="0" cap="none" spc="0" normalizeH="0" baseline="0" noProof="0" dirty="0">
              <a:ln>
                <a:noFill/>
              </a:ln>
              <a:solidFill>
                <a:prstClr val="black"/>
              </a:solidFill>
              <a:effectLst/>
              <a:uLnTx/>
              <a:uFillTx/>
            </a:endParaRPr>
          </a:p>
        </p:txBody>
      </p:sp>
      <p:sp>
        <p:nvSpPr>
          <p:cNvPr id="5" name="Rectangle 4"/>
          <p:cNvSpPr/>
          <p:nvPr/>
        </p:nvSpPr>
        <p:spPr>
          <a:xfrm>
            <a:off x="6497004" y="4753341"/>
            <a:ext cx="360996" cy="300082"/>
          </a:xfrm>
          <a:prstGeom prst="rect">
            <a:avLst/>
          </a:prstGeom>
        </p:spPr>
        <p:txBody>
          <a:bodyPr wrap="none">
            <a:spAutoFit/>
          </a:bodyPr>
          <a:lstStyle/>
          <a:p>
            <a:pPr lvl="0">
              <a:defRPr/>
            </a:pPr>
            <a:r>
              <a:rPr lang="en-US" sz="1350" dirty="0" smtClean="0">
                <a:solidFill>
                  <a:prstClr val="black"/>
                </a:solidFill>
              </a:rPr>
              <a:t>28</a:t>
            </a:r>
            <a:endParaRPr lang="en-US" sz="1350" dirty="0">
              <a:solidFill>
                <a:prstClr val="black"/>
              </a:solidFill>
            </a:endParaRPr>
          </a:p>
        </p:txBody>
      </p:sp>
    </p:spTree>
    <p:extLst>
      <p:ext uri="{BB962C8B-B14F-4D97-AF65-F5344CB8AC3E}">
        <p14:creationId xmlns:p14="http://schemas.microsoft.com/office/powerpoint/2010/main" val="12956039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66900" y="3619"/>
            <a:ext cx="4991100" cy="584775"/>
          </a:xfrm>
          <a:prstGeom prst="rect">
            <a:avLst/>
          </a:prstGeom>
        </p:spPr>
        <p:txBody>
          <a:bodyPr wrap="square">
            <a:spAutoFit/>
          </a:bodyPr>
          <a:lstStyle/>
          <a:p>
            <a:pPr lvl="0" algn="r">
              <a:defRPr/>
            </a:pPr>
            <a:r>
              <a:rPr lang="en-US" sz="3200" dirty="0">
                <a:solidFill>
                  <a:prstClr val="white"/>
                </a:solidFill>
              </a:rPr>
              <a:t>PAW </a:t>
            </a:r>
            <a:r>
              <a:rPr lang="en-US" sz="3200" dirty="0" err="1">
                <a:solidFill>
                  <a:prstClr val="white"/>
                </a:solidFill>
              </a:rPr>
              <a:t>Punchout</a:t>
            </a:r>
            <a:r>
              <a:rPr lang="en-US" sz="3200" dirty="0">
                <a:solidFill>
                  <a:prstClr val="white"/>
                </a:solidFill>
              </a:rPr>
              <a:t> Back Log</a:t>
            </a:r>
          </a:p>
        </p:txBody>
      </p:sp>
      <p:sp>
        <p:nvSpPr>
          <p:cNvPr id="3" name="Rectangle 2"/>
          <p:cNvSpPr/>
          <p:nvPr/>
        </p:nvSpPr>
        <p:spPr>
          <a:xfrm>
            <a:off x="502734" y="822563"/>
            <a:ext cx="3429000" cy="400110"/>
          </a:xfrm>
          <a:prstGeom prst="rect">
            <a:avLst/>
          </a:prstGeom>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prstClr val="black"/>
                </a:solidFill>
                <a:effectLst/>
                <a:uLnTx/>
                <a:uFillTx/>
                <a:ea typeface="+mj-ea"/>
                <a:cs typeface="+mj-cs"/>
              </a:rPr>
              <a:t>Additional Resources</a:t>
            </a:r>
            <a:endParaRPr kumimoji="0" lang="en-US" sz="2000" b="0" i="0" u="none" strike="noStrike" kern="0" cap="none" spc="0" normalizeH="0" baseline="0" noProof="0" dirty="0" smtClean="0">
              <a:ln>
                <a:noFill/>
              </a:ln>
              <a:solidFill>
                <a:sysClr val="windowText" lastClr="000000"/>
              </a:solidFill>
              <a:effectLst/>
              <a:uLnTx/>
              <a:uFillTx/>
            </a:endParaRPr>
          </a:p>
        </p:txBody>
      </p:sp>
      <p:sp>
        <p:nvSpPr>
          <p:cNvPr id="4" name="Rectangle 3"/>
          <p:cNvSpPr/>
          <p:nvPr/>
        </p:nvSpPr>
        <p:spPr>
          <a:xfrm>
            <a:off x="502734" y="1593945"/>
            <a:ext cx="3429000" cy="1346010"/>
          </a:xfrm>
          <a:prstGeom prst="rect">
            <a:avLst/>
          </a:prstGeom>
        </p:spPr>
        <p:txBody>
          <a:bodyPr>
            <a:spAutoFit/>
          </a:bodyPr>
          <a:lstStyle/>
          <a:p>
            <a:pPr marL="228600" marR="0" lvl="0" indent="-228600" defTabSz="91440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b="0" i="0" u="none" strike="noStrike" kern="0" cap="none" spc="0" normalizeH="0" baseline="0" noProof="0" dirty="0" smtClean="0">
                <a:ln>
                  <a:noFill/>
                </a:ln>
                <a:solidFill>
                  <a:prstClr val="black"/>
                </a:solidFill>
                <a:effectLst/>
                <a:uLnTx/>
                <a:uFillTx/>
              </a:rPr>
              <a:t>Frequently Asked Questions (FAQ’s)</a:t>
            </a:r>
          </a:p>
          <a:p>
            <a:pPr marL="228600" marR="0" lvl="0" indent="-228600" defTabSz="91440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b="0" i="0" u="none" strike="noStrike" kern="0" cap="none" spc="0" normalizeH="0" baseline="0" noProof="0" dirty="0" smtClean="0">
                <a:ln>
                  <a:noFill/>
                </a:ln>
                <a:solidFill>
                  <a:prstClr val="black"/>
                </a:solidFill>
                <a:effectLst/>
                <a:uLnTx/>
                <a:uFillTx/>
              </a:rPr>
              <a:t>Forms Over View</a:t>
            </a:r>
          </a:p>
          <a:p>
            <a:pPr marL="228600" marR="0" lvl="0" indent="-228600" defTabSz="91440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b="0" i="0" u="none" strike="noStrike" kern="0" cap="none" spc="0" normalizeH="0" baseline="0" noProof="0" dirty="0" smtClean="0">
                <a:ln>
                  <a:noFill/>
                </a:ln>
                <a:solidFill>
                  <a:prstClr val="black"/>
                </a:solidFill>
                <a:effectLst/>
                <a:uLnTx/>
                <a:uFillTx/>
              </a:rPr>
              <a:t>Updated Forms </a:t>
            </a:r>
            <a:endParaRPr kumimoji="0" lang="en-US" b="0" i="0" u="none" strike="noStrike" kern="0" cap="none" spc="0" normalizeH="0" baseline="0" noProof="0" dirty="0">
              <a:ln>
                <a:noFill/>
              </a:ln>
              <a:solidFill>
                <a:prstClr val="black"/>
              </a:solidFill>
              <a:effectLst/>
              <a:uLnTx/>
              <a:uFillTx/>
            </a:endParaRPr>
          </a:p>
        </p:txBody>
      </p:sp>
      <p:sp>
        <p:nvSpPr>
          <p:cNvPr id="5" name="Rectangle 4"/>
          <p:cNvSpPr/>
          <p:nvPr/>
        </p:nvSpPr>
        <p:spPr>
          <a:xfrm>
            <a:off x="6497004" y="4763466"/>
            <a:ext cx="360996" cy="300082"/>
          </a:xfrm>
          <a:prstGeom prst="rect">
            <a:avLst/>
          </a:prstGeom>
        </p:spPr>
        <p:txBody>
          <a:bodyPr wrap="square">
            <a:spAutoFit/>
          </a:bodyPr>
          <a:lstStyle/>
          <a:p>
            <a:pPr lvl="0">
              <a:defRPr/>
            </a:pPr>
            <a:r>
              <a:rPr lang="en-US" sz="1350" dirty="0" smtClean="0">
                <a:solidFill>
                  <a:prstClr val="black"/>
                </a:solidFill>
              </a:rPr>
              <a:t>29</a:t>
            </a:r>
            <a:endParaRPr lang="en-US" sz="1350" dirty="0">
              <a:solidFill>
                <a:prstClr val="black"/>
              </a:solidFill>
            </a:endParaRPr>
          </a:p>
        </p:txBody>
      </p:sp>
    </p:spTree>
    <p:extLst>
      <p:ext uri="{BB962C8B-B14F-4D97-AF65-F5344CB8AC3E}">
        <p14:creationId xmlns:p14="http://schemas.microsoft.com/office/powerpoint/2010/main" val="19598869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sz="2200" dirty="0" smtClean="0"/>
              <a:t>Welcome</a:t>
            </a:r>
            <a:endParaRPr lang="en-US" sz="2200" dirty="0"/>
          </a:p>
        </p:txBody>
      </p:sp>
      <p:sp>
        <p:nvSpPr>
          <p:cNvPr id="5" name="Subtitle 4"/>
          <p:cNvSpPr>
            <a:spLocks noGrp="1"/>
          </p:cNvSpPr>
          <p:nvPr>
            <p:ph type="subTitle" idx="1"/>
          </p:nvPr>
        </p:nvSpPr>
        <p:spPr>
          <a:xfrm>
            <a:off x="1028700" y="2417995"/>
            <a:ext cx="4800600" cy="1314450"/>
          </a:xfrm>
        </p:spPr>
        <p:txBody>
          <a:bodyPr>
            <a:normAutofit/>
          </a:bodyPr>
          <a:lstStyle/>
          <a:p>
            <a:r>
              <a:rPr lang="en-US" sz="2200" dirty="0" smtClean="0"/>
              <a:t>Kathy </a:t>
            </a:r>
            <a:r>
              <a:rPr lang="en-US" sz="2200" dirty="0" err="1" smtClean="0"/>
              <a:t>Dettloff</a:t>
            </a:r>
            <a:endParaRPr lang="en-US" sz="2200" dirty="0"/>
          </a:p>
        </p:txBody>
      </p:sp>
      <p:sp>
        <p:nvSpPr>
          <p:cNvPr id="6" name="Rectangle 5"/>
          <p:cNvSpPr/>
          <p:nvPr/>
        </p:nvSpPr>
        <p:spPr>
          <a:xfrm>
            <a:off x="5106367" y="-6637"/>
            <a:ext cx="1751633" cy="584775"/>
          </a:xfrm>
          <a:prstGeom prst="rect">
            <a:avLst/>
          </a:prstGeom>
        </p:spPr>
        <p:txBody>
          <a:bodyPr wrap="none">
            <a:spAutoFit/>
          </a:bodyPr>
          <a:lstStyle/>
          <a:p>
            <a:pPr lvl="0" algn="r"/>
            <a:r>
              <a:rPr lang="en-US" sz="3200" dirty="0">
                <a:solidFill>
                  <a:prstClr val="white"/>
                </a:solidFill>
              </a:rPr>
              <a:t>Welcome</a:t>
            </a:r>
          </a:p>
        </p:txBody>
      </p:sp>
      <p:sp>
        <p:nvSpPr>
          <p:cNvPr id="7" name="TextBox 6"/>
          <p:cNvSpPr txBox="1"/>
          <p:nvPr/>
        </p:nvSpPr>
        <p:spPr>
          <a:xfrm>
            <a:off x="6515100" y="4749453"/>
            <a:ext cx="226711" cy="300082"/>
          </a:xfrm>
          <a:prstGeom prst="rect">
            <a:avLst/>
          </a:prstGeom>
          <a:noFill/>
        </p:spPr>
        <p:txBody>
          <a:bodyPr wrap="square" rtlCol="0">
            <a:spAutoFit/>
          </a:bodyPr>
          <a:lstStyle/>
          <a:p>
            <a:r>
              <a:rPr lang="en-US" sz="1350" dirty="0" smtClean="0"/>
              <a:t>3</a:t>
            </a:r>
            <a:endParaRPr lang="en-US" sz="1350" dirty="0"/>
          </a:p>
        </p:txBody>
      </p:sp>
    </p:spTree>
    <p:extLst>
      <p:ext uri="{BB962C8B-B14F-4D97-AF65-F5344CB8AC3E}">
        <p14:creationId xmlns:p14="http://schemas.microsoft.com/office/powerpoint/2010/main" val="19976405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66900" y="3619"/>
            <a:ext cx="4991100" cy="584775"/>
          </a:xfrm>
          <a:prstGeom prst="rect">
            <a:avLst/>
          </a:prstGeom>
        </p:spPr>
        <p:txBody>
          <a:bodyPr wrap="square">
            <a:spAutoFit/>
          </a:bodyPr>
          <a:lstStyle/>
          <a:p>
            <a:pPr lvl="0" algn="r">
              <a:defRPr/>
            </a:pPr>
            <a:r>
              <a:rPr lang="en-US" sz="3200" dirty="0">
                <a:solidFill>
                  <a:prstClr val="white"/>
                </a:solidFill>
              </a:rPr>
              <a:t>PAW </a:t>
            </a:r>
            <a:r>
              <a:rPr lang="en-US" sz="3200" dirty="0" err="1">
                <a:solidFill>
                  <a:prstClr val="white"/>
                </a:solidFill>
              </a:rPr>
              <a:t>Punchout</a:t>
            </a:r>
            <a:r>
              <a:rPr lang="en-US" sz="3200" dirty="0">
                <a:solidFill>
                  <a:prstClr val="white"/>
                </a:solidFill>
              </a:rPr>
              <a:t> Back Log</a:t>
            </a:r>
          </a:p>
        </p:txBody>
      </p:sp>
      <p:sp>
        <p:nvSpPr>
          <p:cNvPr id="3" name="Rectangle 2"/>
          <p:cNvSpPr/>
          <p:nvPr/>
        </p:nvSpPr>
        <p:spPr>
          <a:xfrm>
            <a:off x="475477" y="1604138"/>
            <a:ext cx="6113656" cy="2229328"/>
          </a:xfrm>
          <a:prstGeom prst="rect">
            <a:avLst/>
          </a:prstGeom>
        </p:spPr>
        <p:txBody>
          <a:bodyPr wrap="square">
            <a:spAutoFit/>
          </a:bodyPr>
          <a:lstStyle/>
          <a:p>
            <a:pPr marL="228600" marR="0" lvl="0" indent="-228600" defTabSz="91440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b="0" i="0" u="none" strike="noStrike" kern="0" cap="none" spc="0" normalizeH="0" baseline="0" noProof="0" dirty="0" smtClean="0">
                <a:ln>
                  <a:noFill/>
                </a:ln>
                <a:solidFill>
                  <a:prstClr val="black"/>
                </a:solidFill>
                <a:effectLst/>
                <a:uLnTx/>
                <a:uFillTx/>
              </a:rPr>
              <a:t>Training – sessions open to everyone to review the guidance</a:t>
            </a:r>
          </a:p>
          <a:p>
            <a:pPr marL="228600" marR="0" lvl="0" indent="-228600" defTabSz="91440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b="0" i="0" u="none" strike="noStrike" kern="0" cap="none" spc="0" normalizeH="0" baseline="0" noProof="0" dirty="0" smtClean="0">
                <a:ln>
                  <a:noFill/>
                </a:ln>
                <a:solidFill>
                  <a:prstClr val="black"/>
                </a:solidFill>
                <a:effectLst/>
                <a:uLnTx/>
                <a:uFillTx/>
              </a:rPr>
              <a:t>Updating all forms</a:t>
            </a:r>
          </a:p>
          <a:p>
            <a:pPr marL="228600" marR="0" lvl="0" indent="-228600" defTabSz="91440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b="0" i="0" u="none" strike="noStrike" kern="0" cap="none" spc="0" normalizeH="0" baseline="0" noProof="0" dirty="0" smtClean="0">
                <a:ln>
                  <a:noFill/>
                </a:ln>
                <a:solidFill>
                  <a:prstClr val="black"/>
                </a:solidFill>
                <a:effectLst/>
                <a:uLnTx/>
                <a:uFillTx/>
              </a:rPr>
              <a:t>Moving forms to DocuSign</a:t>
            </a:r>
          </a:p>
          <a:p>
            <a:pPr marL="228600" marR="0" lvl="0" indent="-228600" defTabSz="91440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b="0" i="0" u="none" strike="noStrike" kern="0" cap="none" spc="0" normalizeH="0" baseline="0" noProof="0" dirty="0" smtClean="0">
              <a:ln>
                <a:noFill/>
              </a:ln>
              <a:solidFill>
                <a:prstClr val="black"/>
              </a:solidFill>
              <a:effectLst/>
              <a:uLnTx/>
              <a:uFillTx/>
            </a:endParaRPr>
          </a:p>
          <a:p>
            <a:pPr marL="228600" marR="0" lvl="0" indent="-228600" defTabSz="91440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b="0" i="0" u="none" strike="noStrike" kern="0" cap="none" spc="0" normalizeH="0" baseline="0" noProof="0" dirty="0" smtClean="0">
              <a:ln>
                <a:noFill/>
              </a:ln>
              <a:solidFill>
                <a:prstClr val="black"/>
              </a:solidFill>
              <a:effectLst/>
              <a:uLnTx/>
              <a:uFillTx/>
            </a:endParaRPr>
          </a:p>
          <a:p>
            <a:pPr marL="228600" marR="0" lvl="0" indent="-228600" defTabSz="91440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b="0" i="0" u="none" strike="noStrike" kern="0" cap="none" spc="0" normalizeH="0" baseline="0" noProof="0" dirty="0" smtClean="0">
                <a:ln>
                  <a:noFill/>
                </a:ln>
                <a:solidFill>
                  <a:prstClr val="black"/>
                </a:solidFill>
                <a:effectLst/>
                <a:uLnTx/>
                <a:uFillTx/>
              </a:rPr>
              <a:t>Target to implement by May 1</a:t>
            </a:r>
            <a:r>
              <a:rPr kumimoji="0" lang="en-US" b="0" i="0" u="none" strike="noStrike" kern="0" cap="none" spc="0" normalizeH="0" baseline="30000" noProof="0" dirty="0" smtClean="0">
                <a:ln>
                  <a:noFill/>
                </a:ln>
                <a:solidFill>
                  <a:prstClr val="black"/>
                </a:solidFill>
                <a:effectLst/>
                <a:uLnTx/>
                <a:uFillTx/>
              </a:rPr>
              <a:t>st</a:t>
            </a:r>
            <a:endParaRPr kumimoji="0" lang="en-US" b="0" i="0" u="none" strike="noStrike" kern="0" cap="none" spc="0" normalizeH="0" baseline="0" noProof="0" dirty="0">
              <a:ln>
                <a:noFill/>
              </a:ln>
              <a:solidFill>
                <a:prstClr val="black"/>
              </a:solidFill>
              <a:effectLst/>
              <a:uLnTx/>
              <a:uFillTx/>
            </a:endParaRPr>
          </a:p>
        </p:txBody>
      </p:sp>
      <p:sp>
        <p:nvSpPr>
          <p:cNvPr id="4" name="Rectangle 3"/>
          <p:cNvSpPr/>
          <p:nvPr/>
        </p:nvSpPr>
        <p:spPr>
          <a:xfrm>
            <a:off x="475477" y="929665"/>
            <a:ext cx="1301959" cy="400110"/>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prstClr val="black"/>
                </a:solidFill>
                <a:effectLst/>
                <a:uLnTx/>
                <a:uFillTx/>
                <a:ea typeface="+mj-ea"/>
                <a:cs typeface="+mj-cs"/>
              </a:rPr>
              <a:t>Next Steps</a:t>
            </a:r>
            <a:endParaRPr kumimoji="0" lang="en-US" sz="2000" b="0" i="0" u="none" strike="noStrike" kern="0" cap="none" spc="0" normalizeH="0" baseline="0" noProof="0" dirty="0" smtClean="0">
              <a:ln>
                <a:noFill/>
              </a:ln>
              <a:solidFill>
                <a:sysClr val="windowText" lastClr="000000"/>
              </a:solidFill>
              <a:effectLst/>
              <a:uLnTx/>
              <a:uFillTx/>
            </a:endParaRPr>
          </a:p>
        </p:txBody>
      </p:sp>
      <p:sp>
        <p:nvSpPr>
          <p:cNvPr id="5" name="Rectangle 4"/>
          <p:cNvSpPr/>
          <p:nvPr/>
        </p:nvSpPr>
        <p:spPr>
          <a:xfrm>
            <a:off x="6497004" y="4778333"/>
            <a:ext cx="360996" cy="300082"/>
          </a:xfrm>
          <a:prstGeom prst="rect">
            <a:avLst/>
          </a:prstGeom>
        </p:spPr>
        <p:txBody>
          <a:bodyPr wrap="none">
            <a:spAutoFit/>
          </a:bodyPr>
          <a:lstStyle/>
          <a:p>
            <a:pPr lvl="0">
              <a:defRPr/>
            </a:pPr>
            <a:r>
              <a:rPr lang="en-US" sz="1350" dirty="0" smtClean="0">
                <a:solidFill>
                  <a:prstClr val="black"/>
                </a:solidFill>
              </a:rPr>
              <a:t>30</a:t>
            </a:r>
            <a:endParaRPr lang="en-US" sz="1350" dirty="0">
              <a:solidFill>
                <a:prstClr val="black"/>
              </a:solidFill>
            </a:endParaRPr>
          </a:p>
        </p:txBody>
      </p:sp>
    </p:spTree>
    <p:extLst>
      <p:ext uri="{BB962C8B-B14F-4D97-AF65-F5344CB8AC3E}">
        <p14:creationId xmlns:p14="http://schemas.microsoft.com/office/powerpoint/2010/main" val="352463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2200" dirty="0" smtClean="0"/>
              <a:t>Financial Reporting Initiative Update</a:t>
            </a:r>
            <a:endParaRPr lang="en-US" sz="2200" dirty="0"/>
          </a:p>
        </p:txBody>
      </p:sp>
      <p:sp>
        <p:nvSpPr>
          <p:cNvPr id="3" name="Subtitle 2"/>
          <p:cNvSpPr>
            <a:spLocks noGrp="1"/>
          </p:cNvSpPr>
          <p:nvPr>
            <p:ph type="subTitle" idx="1"/>
          </p:nvPr>
        </p:nvSpPr>
        <p:spPr/>
        <p:txBody>
          <a:bodyPr>
            <a:normAutofit/>
          </a:bodyPr>
          <a:lstStyle/>
          <a:p>
            <a:r>
              <a:rPr lang="en-US" sz="2200" dirty="0" smtClean="0"/>
              <a:t>Jared </a:t>
            </a:r>
            <a:r>
              <a:rPr lang="en-US" sz="2200" dirty="0" err="1" smtClean="0"/>
              <a:t>Fincke</a:t>
            </a:r>
            <a:endParaRPr lang="en-US" sz="2200" dirty="0"/>
          </a:p>
        </p:txBody>
      </p:sp>
      <p:sp>
        <p:nvSpPr>
          <p:cNvPr id="4" name="Rectangle 3"/>
          <p:cNvSpPr/>
          <p:nvPr/>
        </p:nvSpPr>
        <p:spPr>
          <a:xfrm>
            <a:off x="1961322" y="0"/>
            <a:ext cx="4896678" cy="584775"/>
          </a:xfrm>
          <a:prstGeom prst="rect">
            <a:avLst/>
          </a:prstGeom>
        </p:spPr>
        <p:txBody>
          <a:bodyPr wrap="squar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prstClr val="white"/>
                </a:solidFill>
                <a:effectLst/>
                <a:uLnTx/>
                <a:uFillTx/>
                <a:latin typeface="Calibri"/>
                <a:ea typeface="+mn-ea"/>
                <a:cs typeface="+mn-cs"/>
              </a:rPr>
              <a:t>Financial Reporting</a:t>
            </a:r>
            <a:r>
              <a:rPr kumimoji="0" lang="en-US" sz="3200" b="0" i="0" u="none" strike="noStrike" kern="1200" cap="none" spc="0" normalizeH="0" noProof="0" dirty="0" smtClean="0">
                <a:ln>
                  <a:noFill/>
                </a:ln>
                <a:solidFill>
                  <a:prstClr val="white"/>
                </a:solidFill>
                <a:effectLst/>
                <a:uLnTx/>
                <a:uFillTx/>
                <a:latin typeface="Calibri"/>
                <a:ea typeface="+mn-ea"/>
                <a:cs typeface="+mn-cs"/>
              </a:rPr>
              <a:t> Initiative </a:t>
            </a:r>
            <a:endParaRPr kumimoji="0" lang="en-US" sz="3200" b="0" i="0" u="none" strike="noStrike" kern="1200" cap="none" spc="0" normalizeH="0" baseline="0" noProof="0" dirty="0">
              <a:ln>
                <a:noFill/>
              </a:ln>
              <a:solidFill>
                <a:prstClr val="white"/>
              </a:solidFill>
              <a:effectLst/>
              <a:uLnTx/>
              <a:uFillTx/>
              <a:latin typeface="Calibri"/>
              <a:ea typeface="+mn-ea"/>
              <a:cs typeface="+mn-cs"/>
            </a:endParaRPr>
          </a:p>
        </p:txBody>
      </p:sp>
      <p:sp>
        <p:nvSpPr>
          <p:cNvPr id="5" name="TextBox 4"/>
          <p:cNvSpPr txBox="1"/>
          <p:nvPr/>
        </p:nvSpPr>
        <p:spPr>
          <a:xfrm>
            <a:off x="6515099" y="4749453"/>
            <a:ext cx="398657" cy="30008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smtClean="0">
                <a:ln>
                  <a:noFill/>
                </a:ln>
                <a:solidFill>
                  <a:prstClr val="black"/>
                </a:solidFill>
                <a:effectLst/>
                <a:uLnTx/>
                <a:uFillTx/>
                <a:latin typeface="Calibri"/>
                <a:ea typeface="+mn-ea"/>
                <a:cs typeface="+mn-cs"/>
              </a:rPr>
              <a:t>31</a:t>
            </a:r>
            <a:endParaRPr kumimoji="0" lang="en-US" sz="135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944832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5152" y="91022"/>
            <a:ext cx="5183174" cy="483049"/>
          </a:xfrm>
        </p:spPr>
        <p:txBody>
          <a:bodyPr>
            <a:noAutofit/>
          </a:bodyPr>
          <a:lstStyle/>
          <a:p>
            <a:pPr algn="r"/>
            <a:r>
              <a:rPr lang="en-US" sz="3200" dirty="0">
                <a:solidFill>
                  <a:schemeClr val="bg1"/>
                </a:solidFill>
              </a:rPr>
              <a:t>Reporting Initiative Update</a:t>
            </a:r>
          </a:p>
        </p:txBody>
      </p:sp>
      <p:sp>
        <p:nvSpPr>
          <p:cNvPr id="3" name="Content Placeholder 2"/>
          <p:cNvSpPr>
            <a:spLocks noGrp="1"/>
          </p:cNvSpPr>
          <p:nvPr>
            <p:ph idx="1"/>
          </p:nvPr>
        </p:nvSpPr>
        <p:spPr>
          <a:xfrm>
            <a:off x="589280" y="1610178"/>
            <a:ext cx="5581227" cy="3198889"/>
          </a:xfrm>
        </p:spPr>
        <p:txBody>
          <a:bodyPr>
            <a:normAutofit/>
          </a:bodyPr>
          <a:lstStyle/>
          <a:p>
            <a:r>
              <a:rPr lang="en-US" sz="1600" dirty="0"/>
              <a:t>We have met with users around campus and received feedback and ideas on how to improve from our current Rex </a:t>
            </a:r>
            <a:r>
              <a:rPr lang="en-US" sz="1600" dirty="0" smtClean="0"/>
              <a:t>reports</a:t>
            </a:r>
          </a:p>
          <a:p>
            <a:endParaRPr lang="en-US" sz="1600" dirty="0"/>
          </a:p>
          <a:p>
            <a:r>
              <a:rPr lang="en-US" sz="1600" dirty="0"/>
              <a:t>We are working with external consultants to identify the technical and functional requirements from this feedback</a:t>
            </a:r>
          </a:p>
          <a:p>
            <a:endParaRPr lang="en-US" sz="1000" dirty="0"/>
          </a:p>
          <a:p>
            <a:r>
              <a:rPr lang="en-US" sz="1600" dirty="0" err="1"/>
              <a:t>HelioCampus</a:t>
            </a:r>
            <a:r>
              <a:rPr lang="en-US" sz="1600" dirty="0"/>
              <a:t> will be creating and maintaining the data warehouse and data models</a:t>
            </a:r>
          </a:p>
          <a:p>
            <a:endParaRPr lang="en-US" sz="1000" dirty="0"/>
          </a:p>
          <a:p>
            <a:r>
              <a:rPr lang="en-US" sz="1600" dirty="0"/>
              <a:t>The reports will be designed by external consultants using the Tableau visualization software</a:t>
            </a:r>
          </a:p>
          <a:p>
            <a:endParaRPr lang="en-US" sz="1000" dirty="0"/>
          </a:p>
        </p:txBody>
      </p:sp>
      <p:sp>
        <p:nvSpPr>
          <p:cNvPr id="4" name="TextBox 3"/>
          <p:cNvSpPr txBox="1"/>
          <p:nvPr/>
        </p:nvSpPr>
        <p:spPr>
          <a:xfrm>
            <a:off x="6515100" y="4749453"/>
            <a:ext cx="428393" cy="30008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smtClean="0">
                <a:ln>
                  <a:noFill/>
                </a:ln>
                <a:solidFill>
                  <a:prstClr val="black"/>
                </a:solidFill>
                <a:effectLst/>
                <a:uLnTx/>
                <a:uFillTx/>
                <a:latin typeface="Calibri"/>
                <a:ea typeface="+mn-ea"/>
                <a:cs typeface="+mn-cs"/>
              </a:rPr>
              <a:t>32</a:t>
            </a:r>
            <a:endParaRPr kumimoji="0" lang="en-US" sz="135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TextBox 5"/>
          <p:cNvSpPr txBox="1"/>
          <p:nvPr/>
        </p:nvSpPr>
        <p:spPr>
          <a:xfrm>
            <a:off x="589280" y="731353"/>
            <a:ext cx="5581227" cy="830997"/>
          </a:xfrm>
          <a:prstGeom prst="rect">
            <a:avLst/>
          </a:prstGeom>
          <a:noFill/>
          <a:ln w="12700">
            <a:solidFill>
              <a:schemeClr val="tx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prstClr val="black"/>
                </a:solidFill>
                <a:effectLst/>
                <a:uLnTx/>
                <a:uFillTx/>
                <a:latin typeface="Calibri"/>
                <a:ea typeface="+mn-ea"/>
                <a:cs typeface="+mn-cs"/>
              </a:rPr>
              <a:t>Goal:  </a:t>
            </a:r>
            <a:r>
              <a:rPr kumimoji="0" lang="en-US" sz="1600" b="0" i="0" u="none" strike="noStrike" kern="1200" cap="none" spc="0" normalizeH="0" baseline="0" noProof="0" dirty="0">
                <a:ln>
                  <a:noFill/>
                </a:ln>
                <a:solidFill>
                  <a:prstClr val="black"/>
                </a:solidFill>
                <a:effectLst/>
                <a:uLnTx/>
                <a:uFillTx/>
                <a:latin typeface="Calibri"/>
                <a:ea typeface="+mn-ea"/>
                <a:cs typeface="+mn-cs"/>
              </a:rPr>
              <a:t>To have one “single source of truth.” Reports that have parameter flexibility to allow end-users the ability to run reports to manage operations. Reports should be user friendly.</a:t>
            </a:r>
          </a:p>
        </p:txBody>
      </p:sp>
    </p:spTree>
    <p:extLst>
      <p:ext uri="{BB962C8B-B14F-4D97-AF65-F5344CB8AC3E}">
        <p14:creationId xmlns:p14="http://schemas.microsoft.com/office/powerpoint/2010/main" val="12025387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2889" y="85400"/>
            <a:ext cx="5955111" cy="483049"/>
          </a:xfrm>
        </p:spPr>
        <p:txBody>
          <a:bodyPr>
            <a:noAutofit/>
          </a:bodyPr>
          <a:lstStyle/>
          <a:p>
            <a:pPr algn="r"/>
            <a:r>
              <a:rPr lang="en-US" sz="3200" dirty="0">
                <a:solidFill>
                  <a:schemeClr val="bg1"/>
                </a:solidFill>
              </a:rPr>
              <a:t>Reporting Initiative Next Steps</a:t>
            </a:r>
          </a:p>
        </p:txBody>
      </p:sp>
      <p:sp>
        <p:nvSpPr>
          <p:cNvPr id="3" name="Content Placeholder 2"/>
          <p:cNvSpPr>
            <a:spLocks noGrp="1"/>
          </p:cNvSpPr>
          <p:nvPr>
            <p:ph idx="1"/>
          </p:nvPr>
        </p:nvSpPr>
        <p:spPr>
          <a:xfrm>
            <a:off x="650240" y="765387"/>
            <a:ext cx="5554133" cy="3829236"/>
          </a:xfrm>
        </p:spPr>
        <p:txBody>
          <a:bodyPr>
            <a:normAutofit/>
          </a:bodyPr>
          <a:lstStyle/>
          <a:p>
            <a:r>
              <a:rPr lang="en-US" sz="1600" dirty="0"/>
              <a:t>Using Tableau we aim to deliver</a:t>
            </a:r>
          </a:p>
          <a:p>
            <a:pPr lvl="1"/>
            <a:r>
              <a:rPr lang="en-US" sz="1600" dirty="0"/>
              <a:t>Clean </a:t>
            </a:r>
            <a:r>
              <a:rPr lang="en-US" sz="1600" dirty="0" smtClean="0"/>
              <a:t>downloadable </a:t>
            </a:r>
            <a:r>
              <a:rPr lang="en-US" sz="1600" dirty="0"/>
              <a:t>Reports</a:t>
            </a:r>
          </a:p>
          <a:p>
            <a:pPr lvl="1"/>
            <a:r>
              <a:rPr lang="en-US" sz="1600" dirty="0"/>
              <a:t>Options to </a:t>
            </a:r>
            <a:r>
              <a:rPr lang="en-US" sz="1600" dirty="0" smtClean="0"/>
              <a:t>expand/collapse </a:t>
            </a:r>
            <a:r>
              <a:rPr lang="en-US" sz="1600" dirty="0"/>
              <a:t>to display more or less detail</a:t>
            </a:r>
          </a:p>
          <a:p>
            <a:pPr lvl="1"/>
            <a:r>
              <a:rPr lang="en-US" sz="1600" dirty="0"/>
              <a:t>More flexible filters with the ability to select multiple funds, departments, projects and more</a:t>
            </a:r>
          </a:p>
          <a:p>
            <a:pPr lvl="1"/>
            <a:r>
              <a:rPr lang="en-US" sz="1600" dirty="0"/>
              <a:t>Additional detail for Encumbrances and HR data</a:t>
            </a:r>
          </a:p>
          <a:p>
            <a:pPr lvl="1"/>
            <a:r>
              <a:rPr lang="en-US" sz="1600" dirty="0"/>
              <a:t>Ability to show budgets at a point in time</a:t>
            </a:r>
          </a:p>
          <a:p>
            <a:pPr lvl="1"/>
            <a:r>
              <a:rPr lang="en-US" sz="1600" dirty="0"/>
              <a:t>Reports </a:t>
            </a:r>
            <a:r>
              <a:rPr lang="en-US" sz="1600" dirty="0" smtClean="0"/>
              <a:t>that are accurate and tie to th</a:t>
            </a:r>
            <a:r>
              <a:rPr lang="en-US" sz="1600" dirty="0" smtClean="0"/>
              <a:t>e general ledger</a:t>
            </a:r>
            <a:endParaRPr lang="en-US" sz="1600" dirty="0"/>
          </a:p>
          <a:p>
            <a:pPr marL="0" indent="0">
              <a:buNone/>
            </a:pPr>
            <a:endParaRPr lang="en-US" sz="1600" dirty="0"/>
          </a:p>
          <a:p>
            <a:r>
              <a:rPr lang="en-US" sz="1600" dirty="0"/>
              <a:t>We are currently </a:t>
            </a:r>
            <a:r>
              <a:rPr lang="en-US" sz="1600" dirty="0" smtClean="0"/>
              <a:t>developing </a:t>
            </a:r>
            <a:r>
              <a:rPr lang="en-US" sz="1600" dirty="0"/>
              <a:t>a timeline and project plan for implementation</a:t>
            </a:r>
          </a:p>
        </p:txBody>
      </p:sp>
      <p:sp>
        <p:nvSpPr>
          <p:cNvPr id="4" name="TextBox 3"/>
          <p:cNvSpPr txBox="1"/>
          <p:nvPr/>
        </p:nvSpPr>
        <p:spPr>
          <a:xfrm>
            <a:off x="6515100" y="4749453"/>
            <a:ext cx="406090" cy="30008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smtClean="0">
                <a:ln>
                  <a:noFill/>
                </a:ln>
                <a:solidFill>
                  <a:prstClr val="black"/>
                </a:solidFill>
                <a:effectLst/>
                <a:uLnTx/>
                <a:uFillTx/>
                <a:latin typeface="Calibri"/>
                <a:ea typeface="+mn-ea"/>
                <a:cs typeface="+mn-cs"/>
              </a:rPr>
              <a:t>33</a:t>
            </a:r>
            <a:endParaRPr kumimoji="0" lang="en-US" sz="135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940275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2200" dirty="0" smtClean="0"/>
              <a:t>Human Resources New Staff</a:t>
            </a:r>
            <a:endParaRPr lang="en-US" sz="2200" dirty="0"/>
          </a:p>
        </p:txBody>
      </p:sp>
      <p:sp>
        <p:nvSpPr>
          <p:cNvPr id="3" name="Subtitle 2"/>
          <p:cNvSpPr>
            <a:spLocks noGrp="1"/>
          </p:cNvSpPr>
          <p:nvPr>
            <p:ph type="subTitle" idx="1"/>
          </p:nvPr>
        </p:nvSpPr>
        <p:spPr/>
        <p:txBody>
          <a:bodyPr>
            <a:normAutofit/>
          </a:bodyPr>
          <a:lstStyle/>
          <a:p>
            <a:r>
              <a:rPr lang="en-US" sz="2200" dirty="0" smtClean="0"/>
              <a:t>Valerie Thomas</a:t>
            </a:r>
            <a:endParaRPr lang="en-US" sz="2200" dirty="0"/>
          </a:p>
        </p:txBody>
      </p:sp>
      <p:sp>
        <p:nvSpPr>
          <p:cNvPr id="4" name="Rectangle 3"/>
          <p:cNvSpPr/>
          <p:nvPr/>
        </p:nvSpPr>
        <p:spPr>
          <a:xfrm>
            <a:off x="1961322" y="0"/>
            <a:ext cx="4896678" cy="584775"/>
          </a:xfrm>
          <a:prstGeom prst="rect">
            <a:avLst/>
          </a:prstGeom>
        </p:spPr>
        <p:txBody>
          <a:bodyPr wrap="squar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prstClr val="white"/>
                </a:solidFill>
                <a:effectLst/>
                <a:uLnTx/>
                <a:uFillTx/>
                <a:latin typeface="Calibri"/>
                <a:ea typeface="+mn-ea"/>
                <a:cs typeface="+mn-cs"/>
              </a:rPr>
              <a:t>Human Resources</a:t>
            </a:r>
            <a:r>
              <a:rPr kumimoji="0" lang="en-US" sz="3200" b="0" i="0" u="none" strike="noStrike" kern="1200" cap="none" spc="0" normalizeH="0" noProof="0" dirty="0" smtClean="0">
                <a:ln>
                  <a:noFill/>
                </a:ln>
                <a:solidFill>
                  <a:prstClr val="white"/>
                </a:solidFill>
                <a:effectLst/>
                <a:uLnTx/>
                <a:uFillTx/>
                <a:latin typeface="Calibri"/>
                <a:ea typeface="+mn-ea"/>
                <a:cs typeface="+mn-cs"/>
              </a:rPr>
              <a:t> New Staff</a:t>
            </a:r>
            <a:endParaRPr kumimoji="0" lang="en-US" sz="3200" b="0" i="0" u="none" strike="noStrike" kern="1200" cap="none" spc="0" normalizeH="0" baseline="0" noProof="0" dirty="0">
              <a:ln>
                <a:noFill/>
              </a:ln>
              <a:solidFill>
                <a:prstClr val="white"/>
              </a:solidFill>
              <a:effectLst/>
              <a:uLnTx/>
              <a:uFillTx/>
              <a:latin typeface="Calibri"/>
              <a:ea typeface="+mn-ea"/>
              <a:cs typeface="+mn-cs"/>
            </a:endParaRPr>
          </a:p>
        </p:txBody>
      </p:sp>
      <p:sp>
        <p:nvSpPr>
          <p:cNvPr id="5" name="TextBox 4"/>
          <p:cNvSpPr txBox="1"/>
          <p:nvPr/>
        </p:nvSpPr>
        <p:spPr>
          <a:xfrm>
            <a:off x="6515100" y="4749453"/>
            <a:ext cx="413524" cy="30008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smtClean="0">
                <a:ln>
                  <a:noFill/>
                </a:ln>
                <a:solidFill>
                  <a:prstClr val="black"/>
                </a:solidFill>
                <a:effectLst/>
                <a:uLnTx/>
                <a:uFillTx/>
                <a:latin typeface="Calibri"/>
                <a:ea typeface="+mn-ea"/>
                <a:cs typeface="+mn-cs"/>
              </a:rPr>
              <a:t>34</a:t>
            </a:r>
            <a:endParaRPr kumimoji="0" lang="en-US" sz="135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2497039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800" b="1" dirty="0"/>
              <a:t>Classification/Compensation</a:t>
            </a:r>
          </a:p>
        </p:txBody>
      </p:sp>
      <p:sp>
        <p:nvSpPr>
          <p:cNvPr id="3" name="Content Placeholder 2"/>
          <p:cNvSpPr>
            <a:spLocks noGrp="1"/>
          </p:cNvSpPr>
          <p:nvPr>
            <p:ph idx="1"/>
          </p:nvPr>
        </p:nvSpPr>
        <p:spPr>
          <a:xfrm>
            <a:off x="342900" y="1654784"/>
            <a:ext cx="3612066" cy="2984444"/>
          </a:xfrm>
        </p:spPr>
        <p:txBody>
          <a:bodyPr>
            <a:normAutofit/>
          </a:bodyPr>
          <a:lstStyle/>
          <a:p>
            <a:pPr marL="0" indent="0">
              <a:buNone/>
            </a:pPr>
            <a:r>
              <a:rPr lang="en-US" sz="2000" dirty="0"/>
              <a:t>Brett Sanders</a:t>
            </a:r>
          </a:p>
          <a:p>
            <a:pPr marL="0" indent="0">
              <a:buNone/>
            </a:pPr>
            <a:r>
              <a:rPr lang="en-US" sz="2000" dirty="0"/>
              <a:t>		Manager</a:t>
            </a:r>
          </a:p>
        </p:txBody>
      </p:sp>
      <p:sp>
        <p:nvSpPr>
          <p:cNvPr id="7" name="Rectangle 6"/>
          <p:cNvSpPr/>
          <p:nvPr/>
        </p:nvSpPr>
        <p:spPr>
          <a:xfrm>
            <a:off x="1375064" y="0"/>
            <a:ext cx="5482936" cy="584775"/>
          </a:xfrm>
          <a:prstGeom prst="rect">
            <a:avLst/>
          </a:prstGeom>
        </p:spPr>
        <p:txBody>
          <a:bodyPr wrap="square">
            <a:spAutoFit/>
          </a:bodyPr>
          <a:lstStyle/>
          <a:p>
            <a:pPr algn="r"/>
            <a:r>
              <a:rPr lang="en-US" sz="3200" dirty="0">
                <a:solidFill>
                  <a:prstClr val="white"/>
                </a:solidFill>
                <a:latin typeface="+mj-lt"/>
                <a:ea typeface="+mj-ea"/>
                <a:cs typeface="+mj-cs"/>
              </a:rPr>
              <a:t>Human Resources </a:t>
            </a:r>
            <a:r>
              <a:rPr lang="en-US" sz="3200" dirty="0" smtClean="0">
                <a:solidFill>
                  <a:prstClr val="white"/>
                </a:solidFill>
                <a:latin typeface="+mj-lt"/>
                <a:ea typeface="+mj-ea"/>
                <a:cs typeface="+mj-cs"/>
              </a:rPr>
              <a:t>New Staff</a:t>
            </a:r>
            <a:endParaRPr lang="en-US" sz="3200" dirty="0">
              <a:latin typeface="+mj-lt"/>
            </a:endParaRPr>
          </a:p>
        </p:txBody>
      </p:sp>
      <p:sp>
        <p:nvSpPr>
          <p:cNvPr id="4" name="Rectangle 3"/>
          <p:cNvSpPr/>
          <p:nvPr/>
        </p:nvSpPr>
        <p:spPr>
          <a:xfrm>
            <a:off x="6497004" y="4748597"/>
            <a:ext cx="360996" cy="300082"/>
          </a:xfrm>
          <a:prstGeom prst="rect">
            <a:avLst/>
          </a:prstGeom>
        </p:spPr>
        <p:txBody>
          <a:bodyPr wrap="none">
            <a:spAutoFit/>
          </a:bodyPr>
          <a:lstStyle/>
          <a:p>
            <a:pPr lvl="0">
              <a:defRPr/>
            </a:pPr>
            <a:r>
              <a:rPr lang="en-US" sz="1350" dirty="0" smtClean="0">
                <a:solidFill>
                  <a:prstClr val="black"/>
                </a:solidFill>
              </a:rPr>
              <a:t>35</a:t>
            </a:r>
            <a:endParaRPr lang="en-US" sz="1350" dirty="0">
              <a:solidFill>
                <a:prstClr val="black"/>
              </a:solidFill>
            </a:endParaRPr>
          </a:p>
        </p:txBody>
      </p:sp>
    </p:spTree>
    <p:extLst>
      <p:ext uri="{BB962C8B-B14F-4D97-AF65-F5344CB8AC3E}">
        <p14:creationId xmlns:p14="http://schemas.microsoft.com/office/powerpoint/2010/main" val="25113139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800" b="1" dirty="0"/>
              <a:t>Talent Acquisitions/Employment</a:t>
            </a:r>
          </a:p>
        </p:txBody>
      </p:sp>
      <p:sp>
        <p:nvSpPr>
          <p:cNvPr id="3" name="Content Placeholder 2"/>
          <p:cNvSpPr>
            <a:spLocks noGrp="1"/>
          </p:cNvSpPr>
          <p:nvPr>
            <p:ph idx="1"/>
          </p:nvPr>
        </p:nvSpPr>
        <p:spPr>
          <a:xfrm>
            <a:off x="342900" y="1592280"/>
            <a:ext cx="4348047" cy="2984444"/>
          </a:xfrm>
        </p:spPr>
        <p:txBody>
          <a:bodyPr>
            <a:normAutofit/>
          </a:bodyPr>
          <a:lstStyle/>
          <a:p>
            <a:pPr marL="0" indent="0">
              <a:buNone/>
            </a:pPr>
            <a:r>
              <a:rPr lang="en-US" sz="2000" dirty="0"/>
              <a:t>Annie Byrd</a:t>
            </a:r>
          </a:p>
          <a:p>
            <a:pPr marL="0" indent="0">
              <a:buNone/>
            </a:pPr>
            <a:r>
              <a:rPr lang="en-US" sz="2000" dirty="0"/>
              <a:t>		Talent Acquisition Specialist</a:t>
            </a:r>
          </a:p>
        </p:txBody>
      </p:sp>
      <p:sp>
        <p:nvSpPr>
          <p:cNvPr id="7" name="Rectangle 6"/>
          <p:cNvSpPr/>
          <p:nvPr/>
        </p:nvSpPr>
        <p:spPr>
          <a:xfrm>
            <a:off x="1375064" y="0"/>
            <a:ext cx="5482936" cy="584775"/>
          </a:xfrm>
          <a:prstGeom prst="rect">
            <a:avLst/>
          </a:prstGeom>
        </p:spPr>
        <p:txBody>
          <a:bodyPr wrap="square">
            <a:spAutoFit/>
          </a:bodyPr>
          <a:lstStyle/>
          <a:p>
            <a:pPr algn="r"/>
            <a:r>
              <a:rPr lang="en-US" sz="3200" dirty="0">
                <a:solidFill>
                  <a:prstClr val="white"/>
                </a:solidFill>
                <a:latin typeface="+mj-lt"/>
                <a:ea typeface="+mj-ea"/>
                <a:cs typeface="+mj-cs"/>
              </a:rPr>
              <a:t>Human Resources </a:t>
            </a:r>
            <a:r>
              <a:rPr lang="en-US" sz="3200" dirty="0" smtClean="0">
                <a:solidFill>
                  <a:prstClr val="white"/>
                </a:solidFill>
                <a:latin typeface="+mj-lt"/>
                <a:ea typeface="+mj-ea"/>
                <a:cs typeface="+mj-cs"/>
              </a:rPr>
              <a:t>New Staff</a:t>
            </a:r>
            <a:endParaRPr lang="en-US" sz="3200" dirty="0">
              <a:latin typeface="+mj-lt"/>
            </a:endParaRPr>
          </a:p>
        </p:txBody>
      </p:sp>
      <p:sp>
        <p:nvSpPr>
          <p:cNvPr id="4" name="Rectangle 3"/>
          <p:cNvSpPr/>
          <p:nvPr/>
        </p:nvSpPr>
        <p:spPr>
          <a:xfrm>
            <a:off x="6497004" y="4763465"/>
            <a:ext cx="360996" cy="300082"/>
          </a:xfrm>
          <a:prstGeom prst="rect">
            <a:avLst/>
          </a:prstGeom>
        </p:spPr>
        <p:txBody>
          <a:bodyPr wrap="none">
            <a:spAutoFit/>
          </a:bodyPr>
          <a:lstStyle/>
          <a:p>
            <a:pPr lvl="0">
              <a:defRPr/>
            </a:pPr>
            <a:r>
              <a:rPr lang="en-US" sz="1350" dirty="0" smtClean="0">
                <a:solidFill>
                  <a:prstClr val="black"/>
                </a:solidFill>
              </a:rPr>
              <a:t>36</a:t>
            </a:r>
            <a:endParaRPr lang="en-US" sz="1350" dirty="0">
              <a:solidFill>
                <a:prstClr val="black"/>
              </a:solidFill>
            </a:endParaRPr>
          </a:p>
        </p:txBody>
      </p:sp>
    </p:spTree>
    <p:extLst>
      <p:ext uri="{BB962C8B-B14F-4D97-AF65-F5344CB8AC3E}">
        <p14:creationId xmlns:p14="http://schemas.microsoft.com/office/powerpoint/2010/main" val="21450295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800" b="1" dirty="0"/>
              <a:t>Employee Relations</a:t>
            </a:r>
          </a:p>
        </p:txBody>
      </p:sp>
      <p:sp>
        <p:nvSpPr>
          <p:cNvPr id="3" name="Content Placeholder 2"/>
          <p:cNvSpPr>
            <a:spLocks noGrp="1"/>
          </p:cNvSpPr>
          <p:nvPr>
            <p:ph idx="1"/>
          </p:nvPr>
        </p:nvSpPr>
        <p:spPr>
          <a:xfrm>
            <a:off x="342900" y="1610179"/>
            <a:ext cx="3277529" cy="2984444"/>
          </a:xfrm>
        </p:spPr>
        <p:txBody>
          <a:bodyPr>
            <a:normAutofit/>
          </a:bodyPr>
          <a:lstStyle/>
          <a:p>
            <a:pPr marL="0" indent="0">
              <a:buNone/>
            </a:pPr>
            <a:r>
              <a:rPr lang="en-US" sz="2000" dirty="0" err="1"/>
              <a:t>Michale</a:t>
            </a:r>
            <a:r>
              <a:rPr lang="en-US" sz="2000" dirty="0"/>
              <a:t> </a:t>
            </a:r>
            <a:r>
              <a:rPr lang="en-US" sz="2000" dirty="0" err="1"/>
              <a:t>Sheckleford</a:t>
            </a:r>
            <a:r>
              <a:rPr lang="en-US" sz="2000" dirty="0"/>
              <a:t> </a:t>
            </a:r>
            <a:r>
              <a:rPr lang="en-US" sz="2000" dirty="0" err="1"/>
              <a:t>Tallon</a:t>
            </a:r>
            <a:endParaRPr lang="en-US" sz="2000" dirty="0"/>
          </a:p>
          <a:p>
            <a:pPr marL="0" indent="0">
              <a:buNone/>
            </a:pPr>
            <a:r>
              <a:rPr lang="en-US" sz="2000" dirty="0"/>
              <a:t>		Director</a:t>
            </a:r>
          </a:p>
        </p:txBody>
      </p:sp>
      <p:sp>
        <p:nvSpPr>
          <p:cNvPr id="7" name="Rectangle 6"/>
          <p:cNvSpPr/>
          <p:nvPr/>
        </p:nvSpPr>
        <p:spPr>
          <a:xfrm>
            <a:off x="1375064" y="0"/>
            <a:ext cx="5482936" cy="584775"/>
          </a:xfrm>
          <a:prstGeom prst="rect">
            <a:avLst/>
          </a:prstGeom>
        </p:spPr>
        <p:txBody>
          <a:bodyPr wrap="square">
            <a:spAutoFit/>
          </a:bodyPr>
          <a:lstStyle/>
          <a:p>
            <a:pPr algn="r"/>
            <a:r>
              <a:rPr lang="en-US" sz="3200" dirty="0">
                <a:solidFill>
                  <a:prstClr val="white"/>
                </a:solidFill>
                <a:latin typeface="+mj-lt"/>
                <a:ea typeface="+mj-ea"/>
                <a:cs typeface="+mj-cs"/>
              </a:rPr>
              <a:t>Human Resources </a:t>
            </a:r>
            <a:r>
              <a:rPr lang="en-US" sz="3200" dirty="0" smtClean="0">
                <a:solidFill>
                  <a:prstClr val="white"/>
                </a:solidFill>
                <a:latin typeface="+mj-lt"/>
                <a:ea typeface="+mj-ea"/>
                <a:cs typeface="+mj-cs"/>
              </a:rPr>
              <a:t>New Staff </a:t>
            </a:r>
            <a:endParaRPr lang="en-US" sz="3200" dirty="0">
              <a:latin typeface="+mj-lt"/>
            </a:endParaRPr>
          </a:p>
        </p:txBody>
      </p:sp>
      <p:sp>
        <p:nvSpPr>
          <p:cNvPr id="4" name="Rectangle 3"/>
          <p:cNvSpPr/>
          <p:nvPr/>
        </p:nvSpPr>
        <p:spPr>
          <a:xfrm>
            <a:off x="6497004" y="4748597"/>
            <a:ext cx="360996" cy="300082"/>
          </a:xfrm>
          <a:prstGeom prst="rect">
            <a:avLst/>
          </a:prstGeom>
        </p:spPr>
        <p:txBody>
          <a:bodyPr wrap="none">
            <a:spAutoFit/>
          </a:bodyPr>
          <a:lstStyle/>
          <a:p>
            <a:pPr lvl="0">
              <a:defRPr/>
            </a:pPr>
            <a:r>
              <a:rPr lang="en-US" sz="1350" dirty="0" smtClean="0">
                <a:solidFill>
                  <a:prstClr val="black"/>
                </a:solidFill>
              </a:rPr>
              <a:t>37</a:t>
            </a:r>
            <a:endParaRPr lang="en-US" sz="1350" dirty="0">
              <a:solidFill>
                <a:prstClr val="black"/>
              </a:solidFill>
            </a:endParaRPr>
          </a:p>
        </p:txBody>
      </p:sp>
    </p:spTree>
    <p:extLst>
      <p:ext uri="{BB962C8B-B14F-4D97-AF65-F5344CB8AC3E}">
        <p14:creationId xmlns:p14="http://schemas.microsoft.com/office/powerpoint/2010/main" val="6975151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800" b="1" dirty="0"/>
              <a:t>Payroll</a:t>
            </a:r>
          </a:p>
        </p:txBody>
      </p:sp>
      <p:sp>
        <p:nvSpPr>
          <p:cNvPr id="3" name="Content Placeholder 2"/>
          <p:cNvSpPr>
            <a:spLocks noGrp="1"/>
          </p:cNvSpPr>
          <p:nvPr>
            <p:ph idx="1"/>
          </p:nvPr>
        </p:nvSpPr>
        <p:spPr>
          <a:xfrm>
            <a:off x="342900" y="1610179"/>
            <a:ext cx="3916866" cy="2984444"/>
          </a:xfrm>
        </p:spPr>
        <p:txBody>
          <a:bodyPr>
            <a:normAutofit/>
          </a:bodyPr>
          <a:lstStyle/>
          <a:p>
            <a:pPr marL="0" indent="0">
              <a:buNone/>
            </a:pPr>
            <a:r>
              <a:rPr lang="en-US" sz="2000" dirty="0"/>
              <a:t>Carolina Etheridge</a:t>
            </a:r>
          </a:p>
          <a:p>
            <a:pPr marL="0" indent="0">
              <a:buNone/>
            </a:pPr>
            <a:r>
              <a:rPr lang="en-US" sz="2000" dirty="0"/>
              <a:t>		Manager</a:t>
            </a:r>
          </a:p>
          <a:p>
            <a:pPr marL="0" indent="0">
              <a:buNone/>
            </a:pPr>
            <a:endParaRPr lang="en-US" sz="2000" dirty="0"/>
          </a:p>
          <a:p>
            <a:pPr marL="0" indent="0">
              <a:buNone/>
            </a:pPr>
            <a:r>
              <a:rPr lang="en-US" sz="2000" dirty="0"/>
              <a:t>Valentina </a:t>
            </a:r>
            <a:r>
              <a:rPr lang="en-US" sz="2000" dirty="0" err="1"/>
              <a:t>Berterman</a:t>
            </a:r>
            <a:endParaRPr lang="en-US" sz="2000" dirty="0"/>
          </a:p>
          <a:p>
            <a:pPr marL="0" indent="0">
              <a:buNone/>
            </a:pPr>
            <a:r>
              <a:rPr lang="en-US" sz="2000" dirty="0"/>
              <a:t>		Payroll Processing Associate</a:t>
            </a:r>
          </a:p>
          <a:p>
            <a:pPr marL="0" indent="0">
              <a:buNone/>
            </a:pPr>
            <a:endParaRPr lang="en-US" sz="3000" dirty="0"/>
          </a:p>
        </p:txBody>
      </p:sp>
      <p:sp>
        <p:nvSpPr>
          <p:cNvPr id="7" name="Rectangle 6"/>
          <p:cNvSpPr/>
          <p:nvPr/>
        </p:nvSpPr>
        <p:spPr>
          <a:xfrm>
            <a:off x="1375064" y="-13865"/>
            <a:ext cx="5482936" cy="584775"/>
          </a:xfrm>
          <a:prstGeom prst="rect">
            <a:avLst/>
          </a:prstGeom>
        </p:spPr>
        <p:txBody>
          <a:bodyPr wrap="square">
            <a:spAutoFit/>
          </a:bodyPr>
          <a:lstStyle/>
          <a:p>
            <a:pPr algn="r"/>
            <a:r>
              <a:rPr lang="en-US" sz="3200" dirty="0">
                <a:solidFill>
                  <a:prstClr val="white"/>
                </a:solidFill>
                <a:latin typeface="+mj-lt"/>
                <a:ea typeface="+mj-ea"/>
                <a:cs typeface="+mj-cs"/>
              </a:rPr>
              <a:t>Human Resources </a:t>
            </a:r>
            <a:r>
              <a:rPr lang="en-US" sz="3200" dirty="0" smtClean="0">
                <a:solidFill>
                  <a:prstClr val="white"/>
                </a:solidFill>
                <a:latin typeface="+mj-lt"/>
                <a:ea typeface="+mj-ea"/>
                <a:cs typeface="+mj-cs"/>
              </a:rPr>
              <a:t>New Staff </a:t>
            </a:r>
            <a:endParaRPr lang="en-US" sz="3200" dirty="0">
              <a:latin typeface="+mj-lt"/>
            </a:endParaRPr>
          </a:p>
        </p:txBody>
      </p:sp>
      <p:sp>
        <p:nvSpPr>
          <p:cNvPr id="4" name="Rectangle 3"/>
          <p:cNvSpPr/>
          <p:nvPr/>
        </p:nvSpPr>
        <p:spPr>
          <a:xfrm>
            <a:off x="6515100" y="4748597"/>
            <a:ext cx="360996" cy="300082"/>
          </a:xfrm>
          <a:prstGeom prst="rect">
            <a:avLst/>
          </a:prstGeom>
        </p:spPr>
        <p:txBody>
          <a:bodyPr wrap="none">
            <a:spAutoFit/>
          </a:bodyPr>
          <a:lstStyle/>
          <a:p>
            <a:pPr lvl="0">
              <a:defRPr/>
            </a:pPr>
            <a:r>
              <a:rPr lang="en-US" sz="1350" dirty="0" smtClean="0">
                <a:solidFill>
                  <a:prstClr val="black"/>
                </a:solidFill>
              </a:rPr>
              <a:t>38</a:t>
            </a:r>
            <a:endParaRPr lang="en-US" sz="1350" dirty="0">
              <a:solidFill>
                <a:prstClr val="black"/>
              </a:solidFill>
            </a:endParaRPr>
          </a:p>
        </p:txBody>
      </p:sp>
    </p:spTree>
    <p:extLst>
      <p:ext uri="{BB962C8B-B14F-4D97-AF65-F5344CB8AC3E}">
        <p14:creationId xmlns:p14="http://schemas.microsoft.com/office/powerpoint/2010/main" val="35706929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800" b="1" dirty="0"/>
              <a:t>HRIS</a:t>
            </a:r>
          </a:p>
        </p:txBody>
      </p:sp>
      <p:sp>
        <p:nvSpPr>
          <p:cNvPr id="3" name="Content Placeholder 2"/>
          <p:cNvSpPr>
            <a:spLocks noGrp="1"/>
          </p:cNvSpPr>
          <p:nvPr>
            <p:ph idx="1"/>
          </p:nvPr>
        </p:nvSpPr>
        <p:spPr/>
        <p:txBody>
          <a:bodyPr>
            <a:normAutofit/>
          </a:bodyPr>
          <a:lstStyle/>
          <a:p>
            <a:pPr marL="0" indent="0">
              <a:buNone/>
            </a:pPr>
            <a:r>
              <a:rPr lang="en-US" sz="2000" dirty="0" err="1"/>
              <a:t>Nadah</a:t>
            </a:r>
            <a:r>
              <a:rPr lang="en-US" sz="2000" dirty="0"/>
              <a:t> Ali</a:t>
            </a:r>
          </a:p>
          <a:p>
            <a:pPr marL="0" indent="0">
              <a:buNone/>
            </a:pPr>
            <a:r>
              <a:rPr lang="en-US" sz="2000" dirty="0"/>
              <a:t>		Specialist</a:t>
            </a:r>
          </a:p>
          <a:p>
            <a:pPr marL="0" indent="0">
              <a:buNone/>
            </a:pPr>
            <a:endParaRPr lang="en-US" sz="2000" dirty="0"/>
          </a:p>
          <a:p>
            <a:pPr marL="0" indent="0">
              <a:buNone/>
            </a:pPr>
            <a:r>
              <a:rPr lang="en-US" sz="2000" dirty="0"/>
              <a:t>Crystal </a:t>
            </a:r>
            <a:r>
              <a:rPr lang="en-US" sz="2000" dirty="0" err="1"/>
              <a:t>LaBeau</a:t>
            </a:r>
            <a:endParaRPr lang="en-US" sz="2000" dirty="0"/>
          </a:p>
          <a:p>
            <a:pPr marL="0" indent="0">
              <a:buNone/>
            </a:pPr>
            <a:r>
              <a:rPr lang="en-US" sz="2000" dirty="0"/>
              <a:t>		HR Specialist</a:t>
            </a:r>
          </a:p>
          <a:p>
            <a:pPr marL="0" indent="0">
              <a:buNone/>
            </a:pPr>
            <a:endParaRPr lang="en-US" sz="3000" dirty="0"/>
          </a:p>
        </p:txBody>
      </p:sp>
      <p:sp>
        <p:nvSpPr>
          <p:cNvPr id="7" name="Rectangle 6"/>
          <p:cNvSpPr/>
          <p:nvPr/>
        </p:nvSpPr>
        <p:spPr>
          <a:xfrm>
            <a:off x="1375064" y="4255"/>
            <a:ext cx="5482936" cy="584775"/>
          </a:xfrm>
          <a:prstGeom prst="rect">
            <a:avLst/>
          </a:prstGeom>
        </p:spPr>
        <p:txBody>
          <a:bodyPr wrap="square">
            <a:spAutoFit/>
          </a:bodyPr>
          <a:lstStyle/>
          <a:p>
            <a:pPr algn="r"/>
            <a:r>
              <a:rPr lang="en-US" sz="3200" dirty="0">
                <a:solidFill>
                  <a:prstClr val="white"/>
                </a:solidFill>
                <a:latin typeface="+mj-lt"/>
                <a:ea typeface="+mj-ea"/>
                <a:cs typeface="+mj-cs"/>
              </a:rPr>
              <a:t>Human Resources </a:t>
            </a:r>
            <a:r>
              <a:rPr lang="en-US" sz="3200" dirty="0" smtClean="0">
                <a:solidFill>
                  <a:prstClr val="white"/>
                </a:solidFill>
                <a:latin typeface="+mj-lt"/>
                <a:ea typeface="+mj-ea"/>
                <a:cs typeface="+mj-cs"/>
              </a:rPr>
              <a:t>New Staff </a:t>
            </a:r>
            <a:endParaRPr lang="en-US" sz="3200" dirty="0">
              <a:latin typeface="+mj-lt"/>
            </a:endParaRPr>
          </a:p>
        </p:txBody>
      </p:sp>
      <p:sp>
        <p:nvSpPr>
          <p:cNvPr id="4" name="Rectangle 3"/>
          <p:cNvSpPr/>
          <p:nvPr/>
        </p:nvSpPr>
        <p:spPr>
          <a:xfrm>
            <a:off x="6497004" y="4763465"/>
            <a:ext cx="360996" cy="300082"/>
          </a:xfrm>
          <a:prstGeom prst="rect">
            <a:avLst/>
          </a:prstGeom>
        </p:spPr>
        <p:txBody>
          <a:bodyPr wrap="none">
            <a:spAutoFit/>
          </a:bodyPr>
          <a:lstStyle/>
          <a:p>
            <a:pPr lvl="0">
              <a:defRPr/>
            </a:pPr>
            <a:r>
              <a:rPr lang="en-US" sz="1350" dirty="0" smtClean="0">
                <a:solidFill>
                  <a:prstClr val="black"/>
                </a:solidFill>
              </a:rPr>
              <a:t>39</a:t>
            </a:r>
            <a:endParaRPr lang="en-US" sz="1350" dirty="0">
              <a:solidFill>
                <a:prstClr val="black"/>
              </a:solidFill>
            </a:endParaRPr>
          </a:p>
        </p:txBody>
      </p:sp>
    </p:spTree>
    <p:extLst>
      <p:ext uri="{BB962C8B-B14F-4D97-AF65-F5344CB8AC3E}">
        <p14:creationId xmlns:p14="http://schemas.microsoft.com/office/powerpoint/2010/main" val="15023132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2200" dirty="0" smtClean="0"/>
              <a:t>Signature Authority Policy</a:t>
            </a:r>
            <a:endParaRPr lang="en-US" sz="2200" dirty="0"/>
          </a:p>
        </p:txBody>
      </p:sp>
      <p:sp>
        <p:nvSpPr>
          <p:cNvPr id="3" name="Subtitle 2"/>
          <p:cNvSpPr>
            <a:spLocks noGrp="1"/>
          </p:cNvSpPr>
          <p:nvPr>
            <p:ph type="subTitle" idx="1"/>
          </p:nvPr>
        </p:nvSpPr>
        <p:spPr/>
        <p:txBody>
          <a:bodyPr>
            <a:normAutofit/>
          </a:bodyPr>
          <a:lstStyle/>
          <a:p>
            <a:r>
              <a:rPr lang="en-US" sz="2200" dirty="0" smtClean="0"/>
              <a:t>Terry Cook</a:t>
            </a:r>
            <a:endParaRPr lang="en-US" sz="2200" dirty="0"/>
          </a:p>
        </p:txBody>
      </p:sp>
      <p:sp>
        <p:nvSpPr>
          <p:cNvPr id="4" name="Rectangle 3"/>
          <p:cNvSpPr/>
          <p:nvPr/>
        </p:nvSpPr>
        <p:spPr>
          <a:xfrm>
            <a:off x="1961322" y="0"/>
            <a:ext cx="4896678" cy="584775"/>
          </a:xfrm>
          <a:prstGeom prst="rect">
            <a:avLst/>
          </a:prstGeom>
        </p:spPr>
        <p:txBody>
          <a:bodyPr wrap="square">
            <a:spAutoFit/>
          </a:bodyPr>
          <a:lstStyle/>
          <a:p>
            <a:pPr lvl="0" algn="r"/>
            <a:r>
              <a:rPr lang="en-US" sz="3200" dirty="0" smtClean="0">
                <a:solidFill>
                  <a:prstClr val="white"/>
                </a:solidFill>
              </a:rPr>
              <a:t>Signature Authority Policy</a:t>
            </a:r>
            <a:endParaRPr lang="en-US" sz="3200" dirty="0">
              <a:solidFill>
                <a:prstClr val="white"/>
              </a:solidFill>
            </a:endParaRPr>
          </a:p>
        </p:txBody>
      </p:sp>
      <p:sp>
        <p:nvSpPr>
          <p:cNvPr id="5" name="TextBox 4"/>
          <p:cNvSpPr txBox="1"/>
          <p:nvPr/>
        </p:nvSpPr>
        <p:spPr>
          <a:xfrm>
            <a:off x="6515100" y="4749453"/>
            <a:ext cx="226711" cy="300082"/>
          </a:xfrm>
          <a:prstGeom prst="rect">
            <a:avLst/>
          </a:prstGeom>
          <a:noFill/>
        </p:spPr>
        <p:txBody>
          <a:bodyPr wrap="square" rtlCol="0">
            <a:spAutoFit/>
          </a:bodyPr>
          <a:lstStyle/>
          <a:p>
            <a:r>
              <a:rPr lang="en-US" sz="1350" dirty="0" smtClean="0"/>
              <a:t>4</a:t>
            </a:r>
            <a:endParaRPr lang="en-US" sz="1350" dirty="0"/>
          </a:p>
        </p:txBody>
      </p:sp>
    </p:spTree>
    <p:extLst>
      <p:ext uri="{BB962C8B-B14F-4D97-AF65-F5344CB8AC3E}">
        <p14:creationId xmlns:p14="http://schemas.microsoft.com/office/powerpoint/2010/main" val="168553496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702647"/>
            <a:ext cx="6172200" cy="1028182"/>
          </a:xfrm>
        </p:spPr>
        <p:txBody>
          <a:bodyPr>
            <a:normAutofit/>
          </a:bodyPr>
          <a:lstStyle/>
          <a:p>
            <a:pPr algn="l"/>
            <a:r>
              <a:rPr lang="en-US" sz="2800" b="1" dirty="0"/>
              <a:t>Workplace </a:t>
            </a:r>
            <a:r>
              <a:rPr lang="en-US" sz="2800" b="1" dirty="0" smtClean="0"/>
              <a:t>Learning, OD </a:t>
            </a:r>
            <a:r>
              <a:rPr lang="en-US" sz="2800" b="1" dirty="0"/>
              <a:t>and Wellness</a:t>
            </a:r>
          </a:p>
        </p:txBody>
      </p:sp>
      <p:sp>
        <p:nvSpPr>
          <p:cNvPr id="3" name="Content Placeholder 2"/>
          <p:cNvSpPr>
            <a:spLocks noGrp="1"/>
          </p:cNvSpPr>
          <p:nvPr>
            <p:ph idx="1"/>
          </p:nvPr>
        </p:nvSpPr>
        <p:spPr>
          <a:xfrm>
            <a:off x="342900" y="2018212"/>
            <a:ext cx="6172200" cy="2576411"/>
          </a:xfrm>
        </p:spPr>
        <p:txBody>
          <a:bodyPr>
            <a:normAutofit/>
          </a:bodyPr>
          <a:lstStyle/>
          <a:p>
            <a:pPr marL="0" indent="0">
              <a:buNone/>
            </a:pPr>
            <a:r>
              <a:rPr lang="en-US" sz="2000" dirty="0"/>
              <a:t>Melody Wright</a:t>
            </a:r>
          </a:p>
          <a:p>
            <a:pPr marL="0" indent="0">
              <a:buNone/>
            </a:pPr>
            <a:r>
              <a:rPr lang="en-US" sz="2000" dirty="0"/>
              <a:t>		Coordinator</a:t>
            </a:r>
          </a:p>
        </p:txBody>
      </p:sp>
      <p:sp>
        <p:nvSpPr>
          <p:cNvPr id="7" name="Rectangle 6"/>
          <p:cNvSpPr/>
          <p:nvPr/>
        </p:nvSpPr>
        <p:spPr>
          <a:xfrm>
            <a:off x="1375064" y="0"/>
            <a:ext cx="5482936" cy="584775"/>
          </a:xfrm>
          <a:prstGeom prst="rect">
            <a:avLst/>
          </a:prstGeom>
        </p:spPr>
        <p:txBody>
          <a:bodyPr wrap="square">
            <a:spAutoFit/>
          </a:bodyPr>
          <a:lstStyle/>
          <a:p>
            <a:pPr algn="r"/>
            <a:r>
              <a:rPr lang="en-US" sz="3200" dirty="0">
                <a:solidFill>
                  <a:prstClr val="white"/>
                </a:solidFill>
                <a:latin typeface="+mj-lt"/>
                <a:ea typeface="+mj-ea"/>
                <a:cs typeface="+mj-cs"/>
              </a:rPr>
              <a:t>Human Resources </a:t>
            </a:r>
            <a:r>
              <a:rPr lang="en-US" sz="3200" dirty="0" smtClean="0">
                <a:solidFill>
                  <a:prstClr val="white"/>
                </a:solidFill>
                <a:latin typeface="+mj-lt"/>
                <a:ea typeface="+mj-ea"/>
                <a:cs typeface="+mj-cs"/>
              </a:rPr>
              <a:t>New Staff</a:t>
            </a:r>
            <a:endParaRPr lang="en-US" sz="3200" dirty="0">
              <a:latin typeface="+mj-lt"/>
            </a:endParaRPr>
          </a:p>
        </p:txBody>
      </p:sp>
      <p:sp>
        <p:nvSpPr>
          <p:cNvPr id="4" name="Rectangle 3"/>
          <p:cNvSpPr/>
          <p:nvPr/>
        </p:nvSpPr>
        <p:spPr>
          <a:xfrm>
            <a:off x="6497004" y="4785767"/>
            <a:ext cx="360996" cy="300082"/>
          </a:xfrm>
          <a:prstGeom prst="rect">
            <a:avLst/>
          </a:prstGeom>
        </p:spPr>
        <p:txBody>
          <a:bodyPr wrap="none">
            <a:spAutoFit/>
          </a:bodyPr>
          <a:lstStyle/>
          <a:p>
            <a:pPr lvl="0">
              <a:defRPr/>
            </a:pPr>
            <a:r>
              <a:rPr lang="en-US" sz="1350" dirty="0" smtClean="0">
                <a:solidFill>
                  <a:prstClr val="black"/>
                </a:solidFill>
              </a:rPr>
              <a:t>40</a:t>
            </a:r>
            <a:endParaRPr lang="en-US" sz="1350" dirty="0">
              <a:solidFill>
                <a:prstClr val="black"/>
              </a:solidFill>
            </a:endParaRPr>
          </a:p>
        </p:txBody>
      </p:sp>
    </p:spTree>
    <p:extLst>
      <p:ext uri="{BB962C8B-B14F-4D97-AF65-F5344CB8AC3E}">
        <p14:creationId xmlns:p14="http://schemas.microsoft.com/office/powerpoint/2010/main" val="31156727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800" b="1" dirty="0"/>
              <a:t>Support Staff</a:t>
            </a:r>
          </a:p>
        </p:txBody>
      </p:sp>
      <p:sp>
        <p:nvSpPr>
          <p:cNvPr id="3" name="Content Placeholder 2"/>
          <p:cNvSpPr>
            <a:spLocks noGrp="1"/>
          </p:cNvSpPr>
          <p:nvPr>
            <p:ph idx="1"/>
          </p:nvPr>
        </p:nvSpPr>
        <p:spPr/>
        <p:txBody>
          <a:bodyPr>
            <a:normAutofit/>
          </a:bodyPr>
          <a:lstStyle/>
          <a:p>
            <a:pPr marL="0" indent="0">
              <a:buNone/>
            </a:pPr>
            <a:r>
              <a:rPr lang="en-US" sz="2000" dirty="0"/>
              <a:t>Catherine Myers</a:t>
            </a:r>
          </a:p>
          <a:p>
            <a:pPr marL="0" indent="0">
              <a:buNone/>
            </a:pPr>
            <a:r>
              <a:rPr lang="en-US" sz="2000" dirty="0"/>
              <a:t>		Executive Administrative Assistant</a:t>
            </a:r>
          </a:p>
          <a:p>
            <a:pPr marL="0" indent="0">
              <a:buNone/>
            </a:pPr>
            <a:endParaRPr lang="en-US" sz="2000" dirty="0"/>
          </a:p>
          <a:p>
            <a:pPr marL="0" indent="0">
              <a:buNone/>
            </a:pPr>
            <a:r>
              <a:rPr lang="en-US" sz="2000" dirty="0"/>
              <a:t>Andrea Phimphanh</a:t>
            </a:r>
          </a:p>
          <a:p>
            <a:pPr marL="0" indent="0">
              <a:buNone/>
            </a:pPr>
            <a:r>
              <a:rPr lang="en-US" sz="2000" dirty="0"/>
              <a:t>		HR Associate</a:t>
            </a:r>
          </a:p>
        </p:txBody>
      </p:sp>
      <p:sp>
        <p:nvSpPr>
          <p:cNvPr id="7" name="Rectangle 6"/>
          <p:cNvSpPr/>
          <p:nvPr/>
        </p:nvSpPr>
        <p:spPr>
          <a:xfrm>
            <a:off x="1375064" y="0"/>
            <a:ext cx="5482936" cy="584775"/>
          </a:xfrm>
          <a:prstGeom prst="rect">
            <a:avLst/>
          </a:prstGeom>
        </p:spPr>
        <p:txBody>
          <a:bodyPr wrap="square">
            <a:spAutoFit/>
          </a:bodyPr>
          <a:lstStyle/>
          <a:p>
            <a:pPr algn="r"/>
            <a:r>
              <a:rPr lang="en-US" sz="3200" dirty="0">
                <a:solidFill>
                  <a:prstClr val="white"/>
                </a:solidFill>
                <a:latin typeface="+mj-lt"/>
                <a:ea typeface="+mj-ea"/>
                <a:cs typeface="+mj-cs"/>
              </a:rPr>
              <a:t>Human Resources </a:t>
            </a:r>
            <a:r>
              <a:rPr lang="en-US" sz="3200" dirty="0" smtClean="0">
                <a:solidFill>
                  <a:prstClr val="white"/>
                </a:solidFill>
                <a:latin typeface="+mj-lt"/>
                <a:ea typeface="+mj-ea"/>
                <a:cs typeface="+mj-cs"/>
              </a:rPr>
              <a:t>New Staff </a:t>
            </a:r>
            <a:endParaRPr lang="en-US" sz="3200" dirty="0">
              <a:latin typeface="+mj-lt"/>
            </a:endParaRPr>
          </a:p>
        </p:txBody>
      </p:sp>
      <p:sp>
        <p:nvSpPr>
          <p:cNvPr id="4" name="Rectangle 3"/>
          <p:cNvSpPr/>
          <p:nvPr/>
        </p:nvSpPr>
        <p:spPr>
          <a:xfrm>
            <a:off x="6497004" y="4767253"/>
            <a:ext cx="360996" cy="300082"/>
          </a:xfrm>
          <a:prstGeom prst="rect">
            <a:avLst/>
          </a:prstGeom>
        </p:spPr>
        <p:txBody>
          <a:bodyPr wrap="none">
            <a:spAutoFit/>
          </a:bodyPr>
          <a:lstStyle/>
          <a:p>
            <a:pPr lvl="0">
              <a:defRPr/>
            </a:pPr>
            <a:r>
              <a:rPr lang="en-US" sz="1350" dirty="0" smtClean="0">
                <a:solidFill>
                  <a:prstClr val="black"/>
                </a:solidFill>
              </a:rPr>
              <a:t>41</a:t>
            </a:r>
            <a:endParaRPr lang="en-US" sz="1350" dirty="0">
              <a:solidFill>
                <a:prstClr val="black"/>
              </a:solidFill>
            </a:endParaRPr>
          </a:p>
        </p:txBody>
      </p:sp>
    </p:spTree>
    <p:extLst>
      <p:ext uri="{BB962C8B-B14F-4D97-AF65-F5344CB8AC3E}">
        <p14:creationId xmlns:p14="http://schemas.microsoft.com/office/powerpoint/2010/main" val="53685128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5152" y="648486"/>
            <a:ext cx="5183174" cy="483049"/>
          </a:xfrm>
        </p:spPr>
        <p:txBody>
          <a:bodyPr>
            <a:normAutofit/>
          </a:bodyPr>
          <a:lstStyle/>
          <a:p>
            <a:pPr algn="r"/>
            <a:r>
              <a:rPr lang="en-US" sz="2400" dirty="0">
                <a:solidFill>
                  <a:schemeClr val="bg1"/>
                </a:solidFill>
              </a:rPr>
              <a:t>Questions</a:t>
            </a:r>
          </a:p>
        </p:txBody>
      </p:sp>
      <p:pic>
        <p:nvPicPr>
          <p:cNvPr id="5" name="Content Placeholder 4" descr="Question Help Mark · Free image on Pixabay"/>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76358" y="1442727"/>
            <a:ext cx="1893106" cy="2465215"/>
          </a:xfrm>
        </p:spPr>
      </p:pic>
      <p:sp>
        <p:nvSpPr>
          <p:cNvPr id="3" name="Rectangle 2"/>
          <p:cNvSpPr/>
          <p:nvPr/>
        </p:nvSpPr>
        <p:spPr>
          <a:xfrm>
            <a:off x="2276358" y="44906"/>
            <a:ext cx="4600161" cy="584775"/>
          </a:xfrm>
          <a:prstGeom prst="rect">
            <a:avLst/>
          </a:prstGeom>
        </p:spPr>
        <p:txBody>
          <a:bodyPr wrap="squar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a:ea typeface="+mn-ea"/>
                <a:cs typeface="+mn-cs"/>
              </a:rPr>
              <a:t>Questions</a:t>
            </a:r>
          </a:p>
        </p:txBody>
      </p:sp>
      <p:sp>
        <p:nvSpPr>
          <p:cNvPr id="6" name="TextBox 5"/>
          <p:cNvSpPr txBox="1"/>
          <p:nvPr/>
        </p:nvSpPr>
        <p:spPr>
          <a:xfrm>
            <a:off x="6515100" y="4749453"/>
            <a:ext cx="361419" cy="300082"/>
          </a:xfrm>
          <a:prstGeom prst="rect">
            <a:avLst/>
          </a:prstGeom>
          <a:noFill/>
        </p:spPr>
        <p:txBody>
          <a:bodyPr wrap="square" rtlCol="0">
            <a:spAutoFit/>
          </a:bodyPr>
          <a:lstStyle/>
          <a:p>
            <a:r>
              <a:rPr lang="en-US" sz="1350" dirty="0" smtClean="0"/>
              <a:t>42</a:t>
            </a:r>
            <a:endParaRPr lang="en-US" sz="1350" dirty="0"/>
          </a:p>
        </p:txBody>
      </p:sp>
    </p:spTree>
    <p:extLst>
      <p:ext uri="{BB962C8B-B14F-4D97-AF65-F5344CB8AC3E}">
        <p14:creationId xmlns:p14="http://schemas.microsoft.com/office/powerpoint/2010/main" val="4017687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11F3D-EB62-4193-83E0-6C6F13231305}"/>
              </a:ext>
            </a:extLst>
          </p:cNvPr>
          <p:cNvSpPr>
            <a:spLocks noGrp="1"/>
          </p:cNvSpPr>
          <p:nvPr>
            <p:ph type="title"/>
          </p:nvPr>
        </p:nvSpPr>
        <p:spPr>
          <a:xfrm>
            <a:off x="1371600" y="228600"/>
            <a:ext cx="5372100" cy="857250"/>
          </a:xfrm>
        </p:spPr>
        <p:txBody>
          <a:bodyPr/>
          <a:lstStyle/>
          <a:p>
            <a:r>
              <a:rPr lang="en-US" dirty="0" smtClean="0"/>
              <a:t>Signature Authority Policy</a:t>
            </a:r>
            <a:endParaRPr lang="en-US" dirty="0"/>
          </a:p>
        </p:txBody>
      </p:sp>
      <p:sp>
        <p:nvSpPr>
          <p:cNvPr id="3" name="Content Placeholder 2">
            <a:extLst>
              <a:ext uri="{FF2B5EF4-FFF2-40B4-BE49-F238E27FC236}">
                <a16:creationId xmlns:a16="http://schemas.microsoft.com/office/drawing/2014/main" id="{75DC885A-79AF-4738-9B39-6DAE1D2D9A9A}"/>
              </a:ext>
            </a:extLst>
          </p:cNvPr>
          <p:cNvSpPr>
            <a:spLocks noGrp="1"/>
          </p:cNvSpPr>
          <p:nvPr>
            <p:ph idx="1"/>
          </p:nvPr>
        </p:nvSpPr>
        <p:spPr>
          <a:xfrm>
            <a:off x="1257300" y="1088136"/>
            <a:ext cx="5372100" cy="3483864"/>
          </a:xfrm>
        </p:spPr>
        <p:txBody>
          <a:bodyPr/>
          <a:lstStyle/>
          <a:p>
            <a:pPr marL="342900" lvl="1" indent="0" algn="ctr">
              <a:buNone/>
            </a:pPr>
            <a:r>
              <a:rPr lang="en-US" sz="2400" dirty="0"/>
              <a:t>Joint Initiative between</a:t>
            </a:r>
          </a:p>
          <a:p>
            <a:pPr marL="342900" lvl="1" indent="0" algn="ctr">
              <a:buNone/>
            </a:pPr>
            <a:endParaRPr lang="en-US" sz="1050" dirty="0"/>
          </a:p>
          <a:p>
            <a:pPr marL="342900" lvl="1" indent="0" algn="ctr">
              <a:buNone/>
            </a:pPr>
            <a:r>
              <a:rPr lang="en-US" sz="2400" dirty="0"/>
              <a:t>Division of Administration &amp; Finance </a:t>
            </a:r>
          </a:p>
          <a:p>
            <a:pPr marL="342900" lvl="1" indent="0" algn="ctr">
              <a:buNone/>
            </a:pPr>
            <a:r>
              <a:rPr lang="en-US" sz="2400" dirty="0"/>
              <a:t>and</a:t>
            </a:r>
          </a:p>
          <a:p>
            <a:pPr marL="342900" lvl="1" indent="0" algn="ctr">
              <a:buNone/>
            </a:pPr>
            <a:r>
              <a:rPr lang="en-US" sz="2400" dirty="0"/>
              <a:t>Office of the General Counsel</a:t>
            </a:r>
          </a:p>
          <a:p>
            <a:pPr marL="342900" lvl="1" indent="0" algn="ctr">
              <a:buNone/>
            </a:pPr>
            <a:endParaRPr lang="en-US" sz="2400" dirty="0"/>
          </a:p>
          <a:p>
            <a:pPr marL="342900" lvl="1" indent="0" algn="ctr">
              <a:buNone/>
            </a:pPr>
            <a:r>
              <a:rPr lang="en-US" sz="2400" dirty="0"/>
              <a:t>Business Administrators Meeting</a:t>
            </a:r>
          </a:p>
          <a:p>
            <a:pPr marL="342900" lvl="1" indent="0" algn="ctr">
              <a:buNone/>
            </a:pPr>
            <a:r>
              <a:rPr lang="en-US" sz="2400" dirty="0"/>
              <a:t>March 16, 2022</a:t>
            </a:r>
          </a:p>
        </p:txBody>
      </p:sp>
      <p:sp>
        <p:nvSpPr>
          <p:cNvPr id="4" name="Rectangle 3"/>
          <p:cNvSpPr/>
          <p:nvPr/>
        </p:nvSpPr>
        <p:spPr>
          <a:xfrm>
            <a:off x="6492984" y="4770900"/>
            <a:ext cx="272832" cy="300082"/>
          </a:xfrm>
          <a:prstGeom prst="rect">
            <a:avLst/>
          </a:prstGeom>
        </p:spPr>
        <p:txBody>
          <a:bodyPr wrap="none">
            <a:spAutoFit/>
          </a:bodyPr>
          <a:lstStyle/>
          <a:p>
            <a:pPr lvl="0"/>
            <a:r>
              <a:rPr lang="en-US" sz="1350" dirty="0">
                <a:solidFill>
                  <a:prstClr val="black"/>
                </a:solidFill>
                <a:latin typeface="Calibri"/>
              </a:rPr>
              <a:t>5</a:t>
            </a:r>
          </a:p>
        </p:txBody>
      </p:sp>
    </p:spTree>
    <p:extLst>
      <p:ext uri="{BB962C8B-B14F-4D97-AF65-F5344CB8AC3E}">
        <p14:creationId xmlns:p14="http://schemas.microsoft.com/office/powerpoint/2010/main" val="8497880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1371600" y="171450"/>
            <a:ext cx="4972050" cy="342900"/>
          </a:xfrm>
        </p:spPr>
        <p:txBody>
          <a:bodyPr/>
          <a:lstStyle/>
          <a:p>
            <a:r>
              <a:rPr lang="en-US" altLang="en-US" sz="2400" dirty="0">
                <a:effectLst/>
              </a:rPr>
              <a:t>Background</a:t>
            </a:r>
          </a:p>
        </p:txBody>
      </p:sp>
      <p:sp>
        <p:nvSpPr>
          <p:cNvPr id="16387" name="Content Placeholder 2"/>
          <p:cNvSpPr>
            <a:spLocks noGrp="1"/>
          </p:cNvSpPr>
          <p:nvPr>
            <p:ph idx="1"/>
          </p:nvPr>
        </p:nvSpPr>
        <p:spPr>
          <a:xfrm>
            <a:off x="1600200" y="1028700"/>
            <a:ext cx="4972050" cy="3371850"/>
          </a:xfrm>
        </p:spPr>
        <p:txBody>
          <a:bodyPr/>
          <a:lstStyle/>
          <a:p>
            <a:pPr marL="0" indent="0">
              <a:spcBef>
                <a:spcPts val="0"/>
              </a:spcBef>
              <a:buNone/>
            </a:pPr>
            <a:r>
              <a:rPr lang="en-US" altLang="en-US" sz="1800" dirty="0"/>
              <a:t>UMBC did not have a signature authority policy</a:t>
            </a:r>
          </a:p>
          <a:p>
            <a:pPr marL="0" indent="0">
              <a:spcBef>
                <a:spcPts val="0"/>
              </a:spcBef>
              <a:buNone/>
            </a:pPr>
            <a:endParaRPr lang="en-US" altLang="en-US" sz="1500" dirty="0"/>
          </a:p>
          <a:p>
            <a:pPr marL="0" indent="0">
              <a:spcBef>
                <a:spcPts val="0"/>
              </a:spcBef>
              <a:buNone/>
            </a:pPr>
            <a:endParaRPr lang="en-US" altLang="en-US" sz="1500" dirty="0"/>
          </a:p>
          <a:p>
            <a:pPr marL="0" indent="0">
              <a:spcBef>
                <a:spcPts val="0"/>
              </a:spcBef>
              <a:buNone/>
            </a:pPr>
            <a:r>
              <a:rPr lang="en-US" altLang="en-US" sz="1800" dirty="0"/>
              <a:t>Signing on behalf of UMBC binds the institution to specific commitments and is a serious responsibility with legal implications</a:t>
            </a:r>
          </a:p>
          <a:p>
            <a:pPr>
              <a:spcBef>
                <a:spcPts val="0"/>
              </a:spcBef>
            </a:pPr>
            <a:endParaRPr lang="en-US" altLang="en-US" sz="1500" dirty="0"/>
          </a:p>
          <a:p>
            <a:pPr marL="0" indent="0">
              <a:spcBef>
                <a:spcPts val="0"/>
              </a:spcBef>
              <a:buNone/>
            </a:pPr>
            <a:endParaRPr lang="en-US" altLang="en-US" sz="1500" dirty="0"/>
          </a:p>
          <a:p>
            <a:pPr marL="0" indent="0">
              <a:spcBef>
                <a:spcPts val="0"/>
              </a:spcBef>
              <a:buNone/>
            </a:pPr>
            <a:r>
              <a:rPr lang="en-US" altLang="en-US" sz="1800" dirty="0"/>
              <a:t>People do not necessarily know who does have the authority to sign contracts</a:t>
            </a:r>
          </a:p>
          <a:p>
            <a:pPr marL="0" indent="0">
              <a:spcBef>
                <a:spcPts val="0"/>
              </a:spcBef>
              <a:buNone/>
            </a:pPr>
            <a:endParaRPr lang="en-US" altLang="en-US" sz="1800" dirty="0"/>
          </a:p>
          <a:p>
            <a:pPr marL="0" indent="0">
              <a:spcBef>
                <a:spcPts val="0"/>
              </a:spcBef>
              <a:buNone/>
            </a:pPr>
            <a:endParaRPr lang="en-US" altLang="en-US" sz="1800" dirty="0"/>
          </a:p>
          <a:p>
            <a:pPr marL="0" indent="0">
              <a:spcBef>
                <a:spcPts val="0"/>
              </a:spcBef>
              <a:buNone/>
            </a:pPr>
            <a:endParaRPr lang="en-US" altLang="en-US" sz="1800" dirty="0"/>
          </a:p>
        </p:txBody>
      </p:sp>
      <p:sp>
        <p:nvSpPr>
          <p:cNvPr id="2" name="Rectangle 1"/>
          <p:cNvSpPr/>
          <p:nvPr/>
        </p:nvSpPr>
        <p:spPr>
          <a:xfrm>
            <a:off x="6502742" y="4764859"/>
            <a:ext cx="272832" cy="300082"/>
          </a:xfrm>
          <a:prstGeom prst="rect">
            <a:avLst/>
          </a:prstGeom>
        </p:spPr>
        <p:txBody>
          <a:bodyPr wrap="none">
            <a:spAutoFit/>
          </a:bodyPr>
          <a:lstStyle/>
          <a:p>
            <a:pPr lvl="0"/>
            <a:r>
              <a:rPr lang="en-US" sz="1350" dirty="0" smtClean="0">
                <a:solidFill>
                  <a:prstClr val="black"/>
                </a:solidFill>
                <a:latin typeface="Calibri"/>
              </a:rPr>
              <a:t>6</a:t>
            </a:r>
            <a:endParaRPr lang="en-US" sz="1350" dirty="0">
              <a:solidFill>
                <a:prstClr val="black"/>
              </a:solidFill>
              <a:latin typeface="Calibri"/>
            </a:endParaRPr>
          </a:p>
        </p:txBody>
      </p:sp>
    </p:spTree>
    <p:extLst>
      <p:ext uri="{BB962C8B-B14F-4D97-AF65-F5344CB8AC3E}">
        <p14:creationId xmlns:p14="http://schemas.microsoft.com/office/powerpoint/2010/main" val="33707466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1371600" y="171450"/>
            <a:ext cx="4972050" cy="342900"/>
          </a:xfrm>
        </p:spPr>
        <p:txBody>
          <a:bodyPr/>
          <a:lstStyle/>
          <a:p>
            <a:r>
              <a:rPr lang="en-US" altLang="en-US" sz="2400" dirty="0">
                <a:effectLst/>
              </a:rPr>
              <a:t>Background</a:t>
            </a:r>
          </a:p>
        </p:txBody>
      </p:sp>
      <p:sp>
        <p:nvSpPr>
          <p:cNvPr id="16387" name="Content Placeholder 2"/>
          <p:cNvSpPr>
            <a:spLocks noGrp="1"/>
          </p:cNvSpPr>
          <p:nvPr>
            <p:ph idx="1"/>
          </p:nvPr>
        </p:nvSpPr>
        <p:spPr>
          <a:xfrm>
            <a:off x="1543050" y="628650"/>
            <a:ext cx="4972050" cy="3771900"/>
          </a:xfrm>
        </p:spPr>
        <p:txBody>
          <a:bodyPr/>
          <a:lstStyle/>
          <a:p>
            <a:pPr marL="0" indent="0">
              <a:spcBef>
                <a:spcPts val="0"/>
              </a:spcBef>
              <a:buNone/>
            </a:pPr>
            <a:endParaRPr lang="en-US" altLang="en-US" sz="1800" dirty="0"/>
          </a:p>
          <a:p>
            <a:pPr marL="0" indent="0">
              <a:spcBef>
                <a:spcPts val="0"/>
              </a:spcBef>
              <a:buNone/>
            </a:pPr>
            <a:r>
              <a:rPr lang="en-US" altLang="en-US" sz="1800" dirty="0"/>
              <a:t>Such a policy is also an internal control mechanism</a:t>
            </a:r>
          </a:p>
          <a:p>
            <a:pPr marL="0" indent="0">
              <a:spcBef>
                <a:spcPts val="0"/>
              </a:spcBef>
              <a:buNone/>
            </a:pPr>
            <a:endParaRPr lang="en-US" altLang="en-US" sz="1500" dirty="0"/>
          </a:p>
          <a:p>
            <a:pPr marL="0" indent="0">
              <a:spcBef>
                <a:spcPts val="0"/>
              </a:spcBef>
              <a:buNone/>
            </a:pPr>
            <a:endParaRPr lang="en-US" altLang="en-US" sz="1500" dirty="0"/>
          </a:p>
          <a:p>
            <a:pPr marL="0" indent="0">
              <a:spcBef>
                <a:spcPts val="0"/>
              </a:spcBef>
              <a:buNone/>
            </a:pPr>
            <a:r>
              <a:rPr lang="en-US" altLang="en-US" sz="1800" dirty="0"/>
              <a:t>It is also a risk prevention measure to ensure UMBC is appropriately protected in the execution of contracts</a:t>
            </a:r>
          </a:p>
          <a:p>
            <a:pPr marL="0" indent="0">
              <a:spcBef>
                <a:spcPts val="0"/>
              </a:spcBef>
              <a:buNone/>
            </a:pPr>
            <a:endParaRPr lang="en-US" altLang="en-US" sz="1500" dirty="0"/>
          </a:p>
          <a:p>
            <a:pPr marL="0" indent="0">
              <a:spcBef>
                <a:spcPts val="0"/>
              </a:spcBef>
              <a:buNone/>
            </a:pPr>
            <a:endParaRPr lang="en-US" altLang="en-US" sz="1500" dirty="0"/>
          </a:p>
          <a:p>
            <a:pPr marL="0" indent="0">
              <a:spcBef>
                <a:spcPts val="0"/>
              </a:spcBef>
              <a:buNone/>
            </a:pPr>
            <a:r>
              <a:rPr lang="en-US" altLang="en-US" sz="1800" dirty="0"/>
              <a:t>Administration &amp; Finance and the Office of General Counsel elected to pursue a joint initiative for a UMBC signature authority policy</a:t>
            </a:r>
          </a:p>
        </p:txBody>
      </p:sp>
      <p:sp>
        <p:nvSpPr>
          <p:cNvPr id="2" name="Rectangle 1"/>
          <p:cNvSpPr/>
          <p:nvPr/>
        </p:nvSpPr>
        <p:spPr>
          <a:xfrm>
            <a:off x="6515100" y="4748597"/>
            <a:ext cx="272832" cy="300082"/>
          </a:xfrm>
          <a:prstGeom prst="rect">
            <a:avLst/>
          </a:prstGeom>
        </p:spPr>
        <p:txBody>
          <a:bodyPr wrap="none">
            <a:spAutoFit/>
          </a:bodyPr>
          <a:lstStyle/>
          <a:p>
            <a:pPr lvl="0"/>
            <a:r>
              <a:rPr lang="en-US" sz="1350" dirty="0" smtClean="0">
                <a:solidFill>
                  <a:prstClr val="black"/>
                </a:solidFill>
                <a:latin typeface="Calibri"/>
              </a:rPr>
              <a:t>7</a:t>
            </a:r>
            <a:endParaRPr lang="en-US" sz="1350" dirty="0">
              <a:solidFill>
                <a:prstClr val="black"/>
              </a:solidFill>
              <a:latin typeface="Calibri"/>
            </a:endParaRPr>
          </a:p>
        </p:txBody>
      </p:sp>
    </p:spTree>
    <p:extLst>
      <p:ext uri="{BB962C8B-B14F-4D97-AF65-F5344CB8AC3E}">
        <p14:creationId xmlns:p14="http://schemas.microsoft.com/office/powerpoint/2010/main" val="16987130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9822" y="189651"/>
            <a:ext cx="4972050" cy="496150"/>
          </a:xfrm>
        </p:spPr>
        <p:txBody>
          <a:bodyPr/>
          <a:lstStyle/>
          <a:p>
            <a:pPr>
              <a:defRPr/>
            </a:pPr>
            <a:r>
              <a:rPr lang="en-US" sz="2100" dirty="0"/>
              <a:t>Summary Notes</a:t>
            </a:r>
          </a:p>
        </p:txBody>
      </p:sp>
      <p:sp>
        <p:nvSpPr>
          <p:cNvPr id="17411" name="Content Placeholder 2"/>
          <p:cNvSpPr>
            <a:spLocks noGrp="1"/>
          </p:cNvSpPr>
          <p:nvPr>
            <p:ph idx="1"/>
          </p:nvPr>
        </p:nvSpPr>
        <p:spPr>
          <a:xfrm>
            <a:off x="1521952" y="800100"/>
            <a:ext cx="5221748" cy="3886200"/>
          </a:xfrm>
        </p:spPr>
        <p:txBody>
          <a:bodyPr/>
          <a:lstStyle/>
          <a:p>
            <a:pPr marL="0" indent="0">
              <a:buNone/>
            </a:pPr>
            <a:r>
              <a:rPr lang="en-US" altLang="en-US" sz="1500" dirty="0">
                <a:cs typeface="Arial"/>
              </a:rPr>
              <a:t>“Contract” is defined as any written document that binds UMBC and commits its funds, personnel, equipment, property and/or facilities.  Types of contracts include an agreement, memorandum of agreement, letter of intent, sponsorship agreement, purchase order, appointment letters, and employment contracts</a:t>
            </a:r>
            <a:endParaRPr lang="en-US" altLang="en-US" sz="1500" i="1" dirty="0">
              <a:cs typeface="Arial"/>
            </a:endParaRPr>
          </a:p>
          <a:p>
            <a:pPr marL="0" indent="0">
              <a:buNone/>
            </a:pPr>
            <a:endParaRPr lang="en-US" altLang="en-US" sz="1500" dirty="0">
              <a:cs typeface="Arial"/>
            </a:endParaRPr>
          </a:p>
          <a:p>
            <a:pPr marL="0" indent="0">
              <a:buNone/>
            </a:pPr>
            <a:r>
              <a:rPr lang="en-US" sz="1500" dirty="0"/>
              <a:t>The President retains the authority to sign all Contracts</a:t>
            </a:r>
          </a:p>
          <a:p>
            <a:endParaRPr lang="en-US" sz="1500" dirty="0"/>
          </a:p>
          <a:p>
            <a:pPr marL="0" indent="0">
              <a:buNone/>
            </a:pPr>
            <a:r>
              <a:rPr lang="en-US" sz="1500" dirty="0"/>
              <a:t>The President may designate persons authorized to approve and sign contracts on his behalf</a:t>
            </a:r>
          </a:p>
          <a:p>
            <a:endParaRPr lang="en-US" sz="1500" dirty="0"/>
          </a:p>
          <a:p>
            <a:pPr marL="0" indent="0">
              <a:buNone/>
            </a:pPr>
            <a:r>
              <a:rPr lang="en-US" sz="1500" dirty="0"/>
              <a:t>This policy provides for the delegation of this authority by the President and the process for sub-delegation</a:t>
            </a:r>
          </a:p>
          <a:p>
            <a:pPr marL="0" indent="0">
              <a:buNone/>
            </a:pPr>
            <a:r>
              <a:rPr lang="en-US" sz="1500" dirty="0"/>
              <a:t> </a:t>
            </a:r>
          </a:p>
          <a:p>
            <a:endParaRPr lang="en-US" sz="1500" dirty="0"/>
          </a:p>
          <a:p>
            <a:endParaRPr lang="en-US" altLang="en-US" sz="1500" dirty="0">
              <a:cs typeface="Arial"/>
            </a:endParaRPr>
          </a:p>
          <a:p>
            <a:endParaRPr lang="en-US" altLang="en-US" sz="1500" dirty="0">
              <a:cs typeface="Arial"/>
            </a:endParaRPr>
          </a:p>
          <a:p>
            <a:endParaRPr lang="en-US" altLang="en-US" sz="1500" dirty="0">
              <a:cs typeface="Arial"/>
            </a:endParaRPr>
          </a:p>
        </p:txBody>
      </p:sp>
      <p:sp>
        <p:nvSpPr>
          <p:cNvPr id="3" name="Rectangle 2"/>
          <p:cNvSpPr/>
          <p:nvPr/>
        </p:nvSpPr>
        <p:spPr>
          <a:xfrm>
            <a:off x="6470868" y="4699346"/>
            <a:ext cx="272832" cy="300082"/>
          </a:xfrm>
          <a:prstGeom prst="rect">
            <a:avLst/>
          </a:prstGeom>
        </p:spPr>
        <p:txBody>
          <a:bodyPr wrap="none">
            <a:spAutoFit/>
          </a:bodyPr>
          <a:lstStyle/>
          <a:p>
            <a:pPr lvl="0"/>
            <a:r>
              <a:rPr lang="en-US" sz="1350" dirty="0" smtClean="0">
                <a:solidFill>
                  <a:prstClr val="black"/>
                </a:solidFill>
                <a:latin typeface="Calibri"/>
              </a:rPr>
              <a:t>8</a:t>
            </a:r>
            <a:endParaRPr lang="en-US" sz="1350" dirty="0">
              <a:solidFill>
                <a:prstClr val="black"/>
              </a:solidFill>
              <a:latin typeface="Calibri"/>
            </a:endParaRPr>
          </a:p>
        </p:txBody>
      </p:sp>
    </p:spTree>
    <p:extLst>
      <p:ext uri="{BB962C8B-B14F-4D97-AF65-F5344CB8AC3E}">
        <p14:creationId xmlns:p14="http://schemas.microsoft.com/office/powerpoint/2010/main" val="32075964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9822" y="189651"/>
            <a:ext cx="4972050" cy="496150"/>
          </a:xfrm>
        </p:spPr>
        <p:txBody>
          <a:bodyPr/>
          <a:lstStyle/>
          <a:p>
            <a:pPr>
              <a:defRPr/>
            </a:pPr>
            <a:r>
              <a:rPr lang="en-US" sz="2100" dirty="0"/>
              <a:t>Summary Notes</a:t>
            </a:r>
          </a:p>
        </p:txBody>
      </p:sp>
      <p:sp>
        <p:nvSpPr>
          <p:cNvPr id="17411" name="Content Placeholder 2"/>
          <p:cNvSpPr>
            <a:spLocks noGrp="1"/>
          </p:cNvSpPr>
          <p:nvPr>
            <p:ph idx="1"/>
          </p:nvPr>
        </p:nvSpPr>
        <p:spPr>
          <a:xfrm>
            <a:off x="1428109" y="800100"/>
            <a:ext cx="5320046" cy="3943350"/>
          </a:xfrm>
        </p:spPr>
        <p:txBody>
          <a:bodyPr/>
          <a:lstStyle/>
          <a:p>
            <a:pPr marL="0" indent="0">
              <a:buNone/>
            </a:pPr>
            <a:r>
              <a:rPr lang="en-US" altLang="en-US" sz="1500" dirty="0">
                <a:cs typeface="Arial"/>
              </a:rPr>
              <a:t>The President retains exclusive authority to sign contracts related to (a) specific real property transactions such as acquisitions and disposal of property and (b) employment of the Athletic Director and Athletic Head Coaches</a:t>
            </a:r>
          </a:p>
          <a:p>
            <a:endParaRPr lang="en-US" altLang="en-US" sz="1500" dirty="0">
              <a:cs typeface="Arial"/>
            </a:endParaRPr>
          </a:p>
          <a:p>
            <a:pPr marL="0" indent="0">
              <a:buNone/>
            </a:pPr>
            <a:r>
              <a:rPr lang="en-US" sz="1500" dirty="0"/>
              <a:t>In the President’s absence, </a:t>
            </a:r>
          </a:p>
          <a:p>
            <a:pPr marL="0" indent="0">
              <a:buNone/>
            </a:pPr>
            <a:endParaRPr lang="en-US" sz="1050" dirty="0"/>
          </a:p>
          <a:p>
            <a:pPr marL="342900" lvl="1" indent="0">
              <a:buNone/>
            </a:pPr>
            <a:r>
              <a:rPr lang="en-US" sz="1500" dirty="0"/>
              <a:t>-	the Provost is authorized to sign for the President </a:t>
            </a:r>
          </a:p>
          <a:p>
            <a:pPr marL="342900" lvl="1" indent="0">
              <a:buNone/>
            </a:pPr>
            <a:endParaRPr lang="en-US" sz="1050" dirty="0"/>
          </a:p>
          <a:p>
            <a:pPr marL="342900" lvl="1" indent="0">
              <a:buNone/>
            </a:pPr>
            <a:r>
              <a:rPr lang="en-US" sz="1500" dirty="0"/>
              <a:t>-	the Vice President of Administration &amp; Finance is 	authorized to sign for the President when a contract 	requires both the President and Provost</a:t>
            </a:r>
          </a:p>
          <a:p>
            <a:pPr marL="342900" lvl="1" indent="0">
              <a:buNone/>
            </a:pPr>
            <a:r>
              <a:rPr lang="en-US" sz="1500" dirty="0"/>
              <a:t>  </a:t>
            </a:r>
          </a:p>
          <a:p>
            <a:pPr marL="0" indent="0">
              <a:buNone/>
            </a:pPr>
            <a:r>
              <a:rPr lang="en-US" sz="1500" dirty="0"/>
              <a:t>Review and approval of contracts by the Office of General Counsel is described in the policy</a:t>
            </a:r>
            <a:endParaRPr lang="en-US" sz="900" dirty="0"/>
          </a:p>
          <a:p>
            <a:endParaRPr lang="en-US" sz="1500" dirty="0"/>
          </a:p>
          <a:p>
            <a:pPr marL="0" indent="0">
              <a:buNone/>
            </a:pPr>
            <a:endParaRPr lang="en-US" altLang="en-US" sz="1500" dirty="0">
              <a:cs typeface="Arial"/>
            </a:endParaRPr>
          </a:p>
        </p:txBody>
      </p:sp>
      <p:sp>
        <p:nvSpPr>
          <p:cNvPr id="3" name="Rectangle 2"/>
          <p:cNvSpPr/>
          <p:nvPr/>
        </p:nvSpPr>
        <p:spPr>
          <a:xfrm>
            <a:off x="6475323" y="4743450"/>
            <a:ext cx="272832" cy="300082"/>
          </a:xfrm>
          <a:prstGeom prst="rect">
            <a:avLst/>
          </a:prstGeom>
        </p:spPr>
        <p:txBody>
          <a:bodyPr wrap="none">
            <a:spAutoFit/>
          </a:bodyPr>
          <a:lstStyle/>
          <a:p>
            <a:pPr lvl="0"/>
            <a:r>
              <a:rPr lang="en-US" sz="1350" dirty="0" smtClean="0">
                <a:solidFill>
                  <a:prstClr val="black"/>
                </a:solidFill>
                <a:latin typeface="Calibri"/>
              </a:rPr>
              <a:t>9</a:t>
            </a:r>
            <a:endParaRPr lang="en-US" sz="1350" dirty="0">
              <a:solidFill>
                <a:prstClr val="black"/>
              </a:solidFill>
              <a:latin typeface="Calibri"/>
            </a:endParaRPr>
          </a:p>
        </p:txBody>
      </p:sp>
    </p:spTree>
    <p:extLst>
      <p:ext uri="{BB962C8B-B14F-4D97-AF65-F5344CB8AC3E}">
        <p14:creationId xmlns:p14="http://schemas.microsoft.com/office/powerpoint/2010/main" val="3019741883"/>
      </p:ext>
    </p:extLst>
  </p:cSld>
  <p:clrMapOvr>
    <a:masterClrMapping/>
  </p:clrMapOvr>
  <p:timing>
    <p:tnLst>
      <p:par>
        <p:cTn id="1" dur="indefinite" restart="never" nodeType="tmRoot"/>
      </p:par>
    </p:tnLst>
  </p:timing>
</p:sld>
</file>

<file path=ppt/theme/_rels/theme4.xml.rels><?xml version="1.0" encoding="UTF-8" standalone="yes"?>
<Relationships xmlns="http://schemas.openxmlformats.org/package/2006/relationships"><Relationship Id="rId1" Type="http://schemas.openxmlformats.org/officeDocument/2006/relationships/image" Target="../media/image5.pn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UMBC_Presentation">
  <a:themeElements>
    <a:clrScheme name="UMBC_Presentation 9">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66FF"/>
      </a:folHlink>
    </a:clrScheme>
    <a:fontScheme name="UMBC_Presentatio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a:blip xmlns:r="http://schemas.openxmlformats.org/officeDocument/2006/relationships" r:embed="rId1"/>
          <a:stretch>
            <a:fillRect/>
          </a:stretch>
        </a:blip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raClrScheme>
      <a:clrScheme name="UMBC_Presentatio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MBC_Presentatio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MBC_Presentatio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MBC_Presentatio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MBC_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MBC_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MBC_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UMBC_Presentatio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B2B2B2"/>
        </a:folHlink>
      </a:clrScheme>
      <a:clrMap bg1="lt1" tx1="dk1" bg2="lt2" tx2="dk2" accent1="accent1" accent2="accent2" accent3="accent3" accent4="accent4" accent5="accent5" accent6="accent6" hlink="hlink" folHlink="folHlink"/>
    </a:extraClrScheme>
    <a:extraClrScheme>
      <a:clrScheme name="UMBC_Presentation 9">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66FF"/>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10437</TotalTime>
  <Words>1727</Words>
  <Application>Microsoft Office PowerPoint</Application>
  <PresentationFormat>Custom</PresentationFormat>
  <Paragraphs>332</Paragraphs>
  <Slides>42</Slides>
  <Notes>4</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42</vt:i4>
      </vt:variant>
    </vt:vector>
  </HeadingPairs>
  <TitlesOfParts>
    <vt:vector size="52" baseType="lpstr">
      <vt:lpstr>Arial</vt:lpstr>
      <vt:lpstr>Arial Black</vt:lpstr>
      <vt:lpstr>Arial Rounded MT Bold</vt:lpstr>
      <vt:lpstr>Calibri</vt:lpstr>
      <vt:lpstr>Calibri Light</vt:lpstr>
      <vt:lpstr>Times New Roman</vt:lpstr>
      <vt:lpstr>Office Theme</vt:lpstr>
      <vt:lpstr>3_Office Theme</vt:lpstr>
      <vt:lpstr>1_Office Theme</vt:lpstr>
      <vt:lpstr>UMBC_Presentation</vt:lpstr>
      <vt:lpstr>Business Administrators Meeting (BAM)</vt:lpstr>
      <vt:lpstr>Agenda</vt:lpstr>
      <vt:lpstr>Welcome</vt:lpstr>
      <vt:lpstr>Signature Authority Policy</vt:lpstr>
      <vt:lpstr>Signature Authority Policy</vt:lpstr>
      <vt:lpstr>Background</vt:lpstr>
      <vt:lpstr>Background</vt:lpstr>
      <vt:lpstr>Summary Notes</vt:lpstr>
      <vt:lpstr>Summary Notes</vt:lpstr>
      <vt:lpstr>Signature Authority Delegation</vt:lpstr>
      <vt:lpstr>Signature Authority Delegation</vt:lpstr>
      <vt:lpstr>Signature Authority Policy</vt:lpstr>
      <vt:lpstr>AssetWorks</vt:lpstr>
      <vt:lpstr>AssetWorks</vt:lpstr>
      <vt:lpstr>AssetWorks</vt:lpstr>
      <vt:lpstr>AssetWorks</vt:lpstr>
      <vt:lpstr>PAW Procurement Punch Out Back Log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Financial Reporting Initiative Update</vt:lpstr>
      <vt:lpstr>Reporting Initiative Update</vt:lpstr>
      <vt:lpstr>Reporting Initiative Next Steps</vt:lpstr>
      <vt:lpstr>Human Resources New Staff</vt:lpstr>
      <vt:lpstr>Classification/Compensation</vt:lpstr>
      <vt:lpstr>Talent Acquisitions/Employment</vt:lpstr>
      <vt:lpstr>Employee Relations</vt:lpstr>
      <vt:lpstr>Payroll</vt:lpstr>
      <vt:lpstr>HRIS</vt:lpstr>
      <vt:lpstr>Workplace Learning, OD and Wellness</vt:lpstr>
      <vt:lpstr>Support Staff</vt:lpstr>
      <vt:lpstr>Questions</vt:lpstr>
    </vt:vector>
  </TitlesOfParts>
  <Company>UMBC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Jim Lord</dc:creator>
  <cp:lastModifiedBy>Desiree Stonesifer</cp:lastModifiedBy>
  <cp:revision>142</cp:revision>
  <dcterms:created xsi:type="dcterms:W3CDTF">2019-02-27T15:38:32Z</dcterms:created>
  <dcterms:modified xsi:type="dcterms:W3CDTF">2022-03-16T15:28:11Z</dcterms:modified>
</cp:coreProperties>
</file>