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658" r:id="rId5"/>
    <p:sldMasterId id="2147483708" r:id="rId6"/>
    <p:sldMasterId id="2147483700" r:id="rId7"/>
    <p:sldMasterId id="2147483648" r:id="rId8"/>
    <p:sldMasterId id="2147483659" r:id="rId9"/>
    <p:sldMasterId id="2147483715" r:id="rId10"/>
    <p:sldMasterId id="2147483722" r:id="rId11"/>
    <p:sldMasterId id="2147483720" r:id="rId12"/>
    <p:sldMasterId id="2147483660" r:id="rId13"/>
  </p:sldMasterIdLst>
  <p:notesMasterIdLst>
    <p:notesMasterId r:id="rId99"/>
  </p:notesMasterIdLst>
  <p:sldIdLst>
    <p:sldId id="256" r:id="rId14"/>
    <p:sldId id="397" r:id="rId15"/>
    <p:sldId id="398" r:id="rId16"/>
    <p:sldId id="490" r:id="rId17"/>
    <p:sldId id="491" r:id="rId18"/>
    <p:sldId id="492" r:id="rId19"/>
    <p:sldId id="493" r:id="rId20"/>
    <p:sldId id="494" r:id="rId21"/>
    <p:sldId id="495" r:id="rId22"/>
    <p:sldId id="496" r:id="rId23"/>
    <p:sldId id="497" r:id="rId24"/>
    <p:sldId id="498" r:id="rId25"/>
    <p:sldId id="499" r:id="rId26"/>
    <p:sldId id="500" r:id="rId27"/>
    <p:sldId id="501" r:id="rId28"/>
    <p:sldId id="574" r:id="rId29"/>
    <p:sldId id="560" r:id="rId30"/>
    <p:sldId id="561" r:id="rId31"/>
    <p:sldId id="562" r:id="rId32"/>
    <p:sldId id="563" r:id="rId33"/>
    <p:sldId id="564" r:id="rId34"/>
    <p:sldId id="565" r:id="rId35"/>
    <p:sldId id="566" r:id="rId36"/>
    <p:sldId id="567" r:id="rId37"/>
    <p:sldId id="568" r:id="rId38"/>
    <p:sldId id="569" r:id="rId39"/>
    <p:sldId id="570" r:id="rId40"/>
    <p:sldId id="571" r:id="rId41"/>
    <p:sldId id="502" r:id="rId42"/>
    <p:sldId id="503" r:id="rId43"/>
    <p:sldId id="504" r:id="rId44"/>
    <p:sldId id="505" r:id="rId45"/>
    <p:sldId id="506" r:id="rId46"/>
    <p:sldId id="507" r:id="rId47"/>
    <p:sldId id="508" r:id="rId48"/>
    <p:sldId id="509" r:id="rId49"/>
    <p:sldId id="510" r:id="rId50"/>
    <p:sldId id="511" r:id="rId51"/>
    <p:sldId id="512" r:id="rId52"/>
    <p:sldId id="513" r:id="rId53"/>
    <p:sldId id="514" r:id="rId54"/>
    <p:sldId id="607" r:id="rId55"/>
    <p:sldId id="516" r:id="rId56"/>
    <p:sldId id="517" r:id="rId57"/>
    <p:sldId id="518" r:id="rId58"/>
    <p:sldId id="519" r:id="rId59"/>
    <p:sldId id="520" r:id="rId60"/>
    <p:sldId id="521" r:id="rId61"/>
    <p:sldId id="522" r:id="rId62"/>
    <p:sldId id="523" r:id="rId63"/>
    <p:sldId id="524" r:id="rId64"/>
    <p:sldId id="525" r:id="rId65"/>
    <p:sldId id="526" r:id="rId66"/>
    <p:sldId id="527" r:id="rId67"/>
    <p:sldId id="528" r:id="rId68"/>
    <p:sldId id="529" r:id="rId69"/>
    <p:sldId id="530" r:id="rId70"/>
    <p:sldId id="531" r:id="rId71"/>
    <p:sldId id="532" r:id="rId72"/>
    <p:sldId id="533" r:id="rId73"/>
    <p:sldId id="534" r:id="rId74"/>
    <p:sldId id="535" r:id="rId75"/>
    <p:sldId id="536" r:id="rId76"/>
    <p:sldId id="537" r:id="rId77"/>
    <p:sldId id="538" r:id="rId78"/>
    <p:sldId id="539" r:id="rId79"/>
    <p:sldId id="540" r:id="rId80"/>
    <p:sldId id="541" r:id="rId81"/>
    <p:sldId id="542" r:id="rId82"/>
    <p:sldId id="543" r:id="rId83"/>
    <p:sldId id="544" r:id="rId84"/>
    <p:sldId id="575" r:id="rId85"/>
    <p:sldId id="589" r:id="rId86"/>
    <p:sldId id="576" r:id="rId87"/>
    <p:sldId id="578" r:id="rId88"/>
    <p:sldId id="590" r:id="rId89"/>
    <p:sldId id="591" r:id="rId90"/>
    <p:sldId id="592" r:id="rId91"/>
    <p:sldId id="582" r:id="rId92"/>
    <p:sldId id="583" r:id="rId93"/>
    <p:sldId id="584" r:id="rId94"/>
    <p:sldId id="593" r:id="rId95"/>
    <p:sldId id="594" r:id="rId96"/>
    <p:sldId id="595" r:id="rId97"/>
    <p:sldId id="588" r:id="rId98"/>
  </p:sldIdLst>
  <p:sldSz cx="6858000" cy="5143500"/>
  <p:notesSz cx="6954838"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nne Simpson" initials="JS" lastIdx="3" clrIdx="0">
    <p:extLst>
      <p:ext uri="{19B8F6BF-5375-455C-9EA6-DF929625EA0E}">
        <p15:presenceInfo xmlns:p15="http://schemas.microsoft.com/office/powerpoint/2012/main" userId="Julianne Simp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7" autoAdjust="0"/>
    <p:restoredTop sz="94660"/>
  </p:normalViewPr>
  <p:slideViewPr>
    <p:cSldViewPr snapToGrid="0">
      <p:cViewPr varScale="1">
        <p:scale>
          <a:sx n="138" d="100"/>
          <a:sy n="138" d="100"/>
        </p:scale>
        <p:origin x="1050" y="12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475308641975315E-2"/>
          <c:y val="5.6185478977274279E-2"/>
          <c:w val="0.8842592592592593"/>
          <c:h val="0.84658617026750949"/>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3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A1D-4979-8B13-975E067E923B}"/>
              </c:ext>
            </c:extLst>
          </c:dPt>
          <c:dPt>
            <c:idx val="1"/>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3-AA1D-4979-8B13-975E067E923B}"/>
              </c:ext>
            </c:extLst>
          </c:dPt>
          <c:dPt>
            <c:idx val="2"/>
            <c:bubble3D val="0"/>
            <c:spPr>
              <a:solidFill>
                <a:schemeClr val="bg1"/>
              </a:solidFill>
              <a:ln w="25400">
                <a:solidFill>
                  <a:schemeClr val="lt1"/>
                </a:solidFill>
              </a:ln>
              <a:effectLst/>
              <a:sp3d contourW="25400">
                <a:contourClr>
                  <a:schemeClr val="lt1"/>
                </a:contourClr>
              </a:sp3d>
            </c:spPr>
            <c:extLst>
              <c:ext xmlns:c16="http://schemas.microsoft.com/office/drawing/2014/chart" uri="{C3380CC4-5D6E-409C-BE32-E72D297353CC}">
                <c16:uniqueId val="{00000005-AA1D-4979-8B13-975E067E923B}"/>
              </c:ext>
            </c:extLst>
          </c:dPt>
          <c:dPt>
            <c:idx val="3"/>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7-AA1D-4979-8B13-975E067E923B}"/>
              </c:ext>
            </c:extLst>
          </c:dPt>
          <c:dPt>
            <c:idx val="4"/>
            <c:bubble3D val="0"/>
            <c:spPr>
              <a:solidFill>
                <a:schemeClr val="bg2">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AA1D-4979-8B13-975E067E923B}"/>
              </c:ext>
            </c:extLst>
          </c:dPt>
          <c:dPt>
            <c:idx val="5"/>
            <c:bubble3D val="0"/>
            <c:spPr>
              <a:solidFill>
                <a:srgbClr val="FFFFCC"/>
              </a:solidFill>
              <a:ln w="25400">
                <a:solidFill>
                  <a:schemeClr val="lt1"/>
                </a:solidFill>
              </a:ln>
              <a:effectLst/>
              <a:sp3d contourW="25400">
                <a:contourClr>
                  <a:schemeClr val="lt1"/>
                </a:contourClr>
              </a:sp3d>
            </c:spPr>
            <c:extLst>
              <c:ext xmlns:c16="http://schemas.microsoft.com/office/drawing/2014/chart" uri="{C3380CC4-5D6E-409C-BE32-E72D297353CC}">
                <c16:uniqueId val="{0000000B-AA1D-4979-8B13-975E067E923B}"/>
              </c:ext>
            </c:extLst>
          </c:dPt>
          <c:dPt>
            <c:idx val="6"/>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AA1D-4979-8B13-975E067E923B}"/>
              </c:ext>
            </c:extLst>
          </c:dPt>
          <c:dPt>
            <c:idx val="7"/>
            <c:bubble3D val="0"/>
            <c:spPr>
              <a:solidFill>
                <a:schemeClr val="bg2">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AA1D-4979-8B13-975E067E923B}"/>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1'!$I$11:$I$17</c:f>
              <c:strCache>
                <c:ptCount val="7"/>
                <c:pt idx="0">
                  <c:v>Salary &amp; Wages</c:v>
                </c:pt>
                <c:pt idx="1">
                  <c:v>Fringe Benefits</c:v>
                </c:pt>
                <c:pt idx="2">
                  <c:v>Utilities</c:v>
                </c:pt>
                <c:pt idx="3">
                  <c:v>Contractual Services</c:v>
                </c:pt>
                <c:pt idx="4">
                  <c:v>Scholarships</c:v>
                </c:pt>
                <c:pt idx="5">
                  <c:v>Facilities Renewal</c:v>
                </c:pt>
                <c:pt idx="6">
                  <c:v>Other</c:v>
                </c:pt>
              </c:strCache>
            </c:strRef>
          </c:cat>
          <c:val>
            <c:numRef>
              <c:f>'Sheet 1'!$J$11:$J$17</c:f>
              <c:numCache>
                <c:formatCode>_("$"* #,##0_);_("$"* \(#,##0\);_("$"* "-"??_);_(@_)</c:formatCode>
                <c:ptCount val="7"/>
                <c:pt idx="0">
                  <c:v>195288386</c:v>
                </c:pt>
                <c:pt idx="1">
                  <c:v>66990540</c:v>
                </c:pt>
                <c:pt idx="2">
                  <c:v>10844032</c:v>
                </c:pt>
                <c:pt idx="3">
                  <c:v>32077318</c:v>
                </c:pt>
                <c:pt idx="4">
                  <c:v>35327489</c:v>
                </c:pt>
                <c:pt idx="5">
                  <c:v>14895741</c:v>
                </c:pt>
                <c:pt idx="6">
                  <c:v>24611203</c:v>
                </c:pt>
              </c:numCache>
            </c:numRef>
          </c:val>
          <c:extLst>
            <c:ext xmlns:c16="http://schemas.microsoft.com/office/drawing/2014/chart" uri="{C3380CC4-5D6E-409C-BE32-E72D297353CC}">
              <c16:uniqueId val="{00000010-AA1D-4979-8B13-975E067E923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12207774949732"/>
          <c:y val="0"/>
          <c:w val="0.57028442673529456"/>
          <c:h val="0.96655715274407938"/>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826956873096345E-2"/>
          <c:y val="0.15232652608679861"/>
          <c:w val="0.83625803649747787"/>
          <c:h val="0.82158973388464196"/>
        </c:manualLayout>
      </c:layout>
      <c:pie3DChart>
        <c:varyColors val="1"/>
        <c:ser>
          <c:idx val="0"/>
          <c:order val="0"/>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70E-4E00-A4E6-A9133A4B436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70E-4E00-A4E6-A9133A4B436C}"/>
              </c:ext>
            </c:extLst>
          </c:dPt>
          <c:dPt>
            <c:idx val="2"/>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470E-4E00-A4E6-A9133A4B436C}"/>
              </c:ext>
            </c:extLst>
          </c:dPt>
          <c:dPt>
            <c:idx val="3"/>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7-470E-4E00-A4E6-A9133A4B436C}"/>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 Funds'!$I$4:$I$7</c:f>
              <c:strCache>
                <c:ptCount val="4"/>
                <c:pt idx="0">
                  <c:v>State Support</c:v>
                </c:pt>
                <c:pt idx="1">
                  <c:v>Auxiliary</c:v>
                </c:pt>
                <c:pt idx="2">
                  <c:v>Self-Support</c:v>
                </c:pt>
                <c:pt idx="3">
                  <c:v>Restricted</c:v>
                </c:pt>
              </c:strCache>
            </c:strRef>
          </c:cat>
          <c:val>
            <c:numRef>
              <c:f>'All Funds'!$J$4:$J$7</c:f>
              <c:numCache>
                <c:formatCode>"$"#,##0_);\("$"#,##0\);"-";@</c:formatCode>
                <c:ptCount val="4"/>
                <c:pt idx="0">
                  <c:v>380034709</c:v>
                </c:pt>
                <c:pt idx="1">
                  <c:v>91536506</c:v>
                </c:pt>
                <c:pt idx="2">
                  <c:v>74668680</c:v>
                </c:pt>
                <c:pt idx="3">
                  <c:v>150295995</c:v>
                </c:pt>
              </c:numCache>
            </c:numRef>
          </c:val>
          <c:extLst>
            <c:ext xmlns:c16="http://schemas.microsoft.com/office/drawing/2014/chart" uri="{C3380CC4-5D6E-409C-BE32-E72D297353CC}">
              <c16:uniqueId val="{00000008-470E-4E00-A4E6-A9133A4B436C}"/>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8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870981751261063E-2"/>
          <c:y val="0.1766039849441523"/>
          <c:w val="0.83625803649747787"/>
          <c:h val="0.82158973388464196"/>
        </c:manualLayout>
      </c:layout>
      <c:pie3DChart>
        <c:varyColors val="1"/>
        <c:ser>
          <c:idx val="0"/>
          <c:order val="0"/>
          <c:spPr>
            <a:ln>
              <a:solidFill>
                <a:schemeClr val="tx1"/>
              </a:solidFill>
            </a:ln>
          </c:spPr>
          <c:dPt>
            <c:idx val="0"/>
            <c:bubble3D val="0"/>
            <c:spPr>
              <a:solidFill>
                <a:schemeClr val="tx1"/>
              </a:solidFill>
              <a:ln w="25400">
                <a:solidFill>
                  <a:schemeClr val="tx1"/>
                </a:solidFill>
              </a:ln>
              <a:effectLst/>
              <a:sp3d contourW="25400">
                <a:contourClr>
                  <a:schemeClr val="tx1"/>
                </a:contourClr>
              </a:sp3d>
            </c:spPr>
            <c:extLst>
              <c:ext xmlns:c16="http://schemas.microsoft.com/office/drawing/2014/chart" uri="{C3380CC4-5D6E-409C-BE32-E72D297353CC}">
                <c16:uniqueId val="{00000001-2F7F-4870-A974-50D24379FED6}"/>
              </c:ext>
            </c:extLst>
          </c:dPt>
          <c:dPt>
            <c:idx val="1"/>
            <c:bubble3D val="0"/>
            <c:spPr>
              <a:solidFill>
                <a:schemeClr val="bg1">
                  <a:lumMod val="85000"/>
                </a:schemeClr>
              </a:solidFill>
              <a:ln w="25400">
                <a:solidFill>
                  <a:schemeClr val="tx1"/>
                </a:solidFill>
              </a:ln>
              <a:effectLst/>
              <a:sp3d contourW="25400">
                <a:contourClr>
                  <a:schemeClr val="tx1"/>
                </a:contourClr>
              </a:sp3d>
            </c:spPr>
            <c:extLst>
              <c:ext xmlns:c16="http://schemas.microsoft.com/office/drawing/2014/chart" uri="{C3380CC4-5D6E-409C-BE32-E72D297353CC}">
                <c16:uniqueId val="{00000003-2F7F-4870-A974-50D24379FED6}"/>
              </c:ext>
            </c:extLst>
          </c:dPt>
          <c:dPt>
            <c:idx val="2"/>
            <c:bubble3D val="0"/>
            <c:spPr>
              <a:solidFill>
                <a:srgbClr val="FFFFCC"/>
              </a:solidFill>
              <a:ln w="25400">
                <a:solidFill>
                  <a:schemeClr val="tx1"/>
                </a:solidFill>
              </a:ln>
              <a:effectLst/>
              <a:sp3d contourW="25400">
                <a:contourClr>
                  <a:schemeClr val="tx1"/>
                </a:contourClr>
              </a:sp3d>
            </c:spPr>
            <c:extLst>
              <c:ext xmlns:c16="http://schemas.microsoft.com/office/drawing/2014/chart" uri="{C3380CC4-5D6E-409C-BE32-E72D297353CC}">
                <c16:uniqueId val="{00000005-2F7F-4870-A974-50D24379FED6}"/>
              </c:ext>
            </c:extLst>
          </c:dPt>
          <c:dPt>
            <c:idx val="3"/>
            <c:bubble3D val="0"/>
            <c:spPr>
              <a:solidFill>
                <a:schemeClr val="accent2"/>
              </a:solidFill>
              <a:ln w="25400">
                <a:solidFill>
                  <a:schemeClr val="tx1"/>
                </a:solidFill>
              </a:ln>
              <a:effectLst/>
              <a:sp3d contourW="25400">
                <a:contourClr>
                  <a:schemeClr val="tx1"/>
                </a:contourClr>
              </a:sp3d>
            </c:spPr>
            <c:extLst>
              <c:ext xmlns:c16="http://schemas.microsoft.com/office/drawing/2014/chart" uri="{C3380CC4-5D6E-409C-BE32-E72D297353CC}">
                <c16:uniqueId val="{00000007-2F7F-4870-A974-50D24379FED6}"/>
              </c:ext>
            </c:extLst>
          </c:dPt>
          <c:dPt>
            <c:idx val="4"/>
            <c:bubble3D val="0"/>
            <c:spPr>
              <a:solidFill>
                <a:srgbClr val="FFC000"/>
              </a:solidFill>
              <a:ln w="25400">
                <a:solidFill>
                  <a:schemeClr val="tx1"/>
                </a:solidFill>
              </a:ln>
              <a:effectLst/>
              <a:sp3d contourW="25400">
                <a:contourClr>
                  <a:schemeClr val="tx1"/>
                </a:contourClr>
              </a:sp3d>
            </c:spPr>
            <c:extLst>
              <c:ext xmlns:c16="http://schemas.microsoft.com/office/drawing/2014/chart" uri="{C3380CC4-5D6E-409C-BE32-E72D297353CC}">
                <c16:uniqueId val="{00000009-2F7F-4870-A974-50D24379FED6}"/>
              </c:ext>
            </c:extLst>
          </c:dPt>
          <c:dPt>
            <c:idx val="5"/>
            <c:bubble3D val="0"/>
            <c:spPr>
              <a:solidFill>
                <a:schemeClr val="bg1"/>
              </a:solidFill>
              <a:ln w="25400">
                <a:solidFill>
                  <a:schemeClr val="tx1"/>
                </a:solidFill>
              </a:ln>
              <a:effectLst/>
              <a:sp3d contourW="25400">
                <a:contourClr>
                  <a:schemeClr val="tx1"/>
                </a:contourClr>
              </a:sp3d>
            </c:spPr>
            <c:extLst>
              <c:ext xmlns:c16="http://schemas.microsoft.com/office/drawing/2014/chart" uri="{C3380CC4-5D6E-409C-BE32-E72D297353CC}">
                <c16:uniqueId val="{0000000B-2F7F-4870-A974-50D24379FED6}"/>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'Revenue by Accounts Pie'!$A$3:$A$8</c:f>
              <c:strCache>
                <c:ptCount val="6"/>
                <c:pt idx="0">
                  <c:v>Tuition and Fees</c:v>
                </c:pt>
                <c:pt idx="1">
                  <c:v>Other Revenue</c:v>
                </c:pt>
                <c:pt idx="2">
                  <c:v>Gifts</c:v>
                </c:pt>
                <c:pt idx="3">
                  <c:v>Contracts and Grants</c:v>
                </c:pt>
                <c:pt idx="4">
                  <c:v>State Appropriation</c:v>
                </c:pt>
                <c:pt idx="5">
                  <c:v>Auxilliary</c:v>
                </c:pt>
              </c:strCache>
            </c:strRef>
          </c:cat>
          <c:val>
            <c:numRef>
              <c:f>'Revenue by Accounts Pie'!$B$3:$B$8</c:f>
              <c:numCache>
                <c:formatCode>"$"#,##0_);[Red]\("$"#,##0\)</c:formatCode>
                <c:ptCount val="6"/>
                <c:pt idx="0">
                  <c:v>163241434</c:v>
                </c:pt>
                <c:pt idx="1">
                  <c:v>40451517</c:v>
                </c:pt>
                <c:pt idx="2">
                  <c:v>7873850</c:v>
                </c:pt>
                <c:pt idx="3">
                  <c:v>173705760</c:v>
                </c:pt>
                <c:pt idx="4">
                  <c:v>224211867</c:v>
                </c:pt>
                <c:pt idx="5">
                  <c:v>87051462</c:v>
                </c:pt>
              </c:numCache>
            </c:numRef>
          </c:val>
          <c:extLst>
            <c:ext xmlns:c16="http://schemas.microsoft.com/office/drawing/2014/chart" uri="{C3380CC4-5D6E-409C-BE32-E72D297353CC}">
              <c16:uniqueId val="{0000000C-2F7F-4870-A974-50D24379FED6}"/>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073099415204667E-2"/>
          <c:y val="8.404128475470822E-2"/>
          <c:w val="0.92353801169590655"/>
          <c:h val="0.8766068691077764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6943697245288784E-2"/>
          <c:y val="8.3925288867622891E-2"/>
          <c:w val="0.83425386486889697"/>
          <c:h val="0.8160804259591472"/>
        </c:manualLayout>
      </c:layout>
      <c:pie3DChart>
        <c:varyColors val="1"/>
        <c:ser>
          <c:idx val="0"/>
          <c:order val="0"/>
          <c:dPt>
            <c:idx val="0"/>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C59-4547-AED7-04B626E41072}"/>
              </c:ext>
            </c:extLst>
          </c:dPt>
          <c:dPt>
            <c:idx val="1"/>
            <c:bubble3D val="0"/>
            <c:spPr>
              <a:solidFill>
                <a:srgbClr val="FFFFCC"/>
              </a:solidFill>
              <a:ln w="25400">
                <a:solidFill>
                  <a:schemeClr val="lt1"/>
                </a:solidFill>
              </a:ln>
              <a:effectLst/>
              <a:sp3d contourW="25400">
                <a:contourClr>
                  <a:schemeClr val="lt1"/>
                </a:contourClr>
              </a:sp3d>
            </c:spPr>
            <c:extLst>
              <c:ext xmlns:c16="http://schemas.microsoft.com/office/drawing/2014/chart" uri="{C3380CC4-5D6E-409C-BE32-E72D297353CC}">
                <c16:uniqueId val="{00000003-0C59-4547-AED7-04B626E41072}"/>
              </c:ext>
            </c:extLst>
          </c:dPt>
          <c:dPt>
            <c:idx val="2"/>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0C59-4547-AED7-04B626E41072}"/>
              </c:ext>
            </c:extLst>
          </c:dPt>
          <c:dPt>
            <c:idx val="3"/>
            <c:bubble3D val="0"/>
            <c:spPr>
              <a:solidFill>
                <a:schemeClr val="bg1"/>
              </a:solidFill>
              <a:ln w="25400">
                <a:solidFill>
                  <a:schemeClr val="lt1"/>
                </a:solidFill>
              </a:ln>
              <a:effectLst/>
              <a:sp3d contourW="25400">
                <a:contourClr>
                  <a:schemeClr val="lt1"/>
                </a:contourClr>
              </a:sp3d>
            </c:spPr>
            <c:extLst>
              <c:ext xmlns:c16="http://schemas.microsoft.com/office/drawing/2014/chart" uri="{C3380CC4-5D6E-409C-BE32-E72D297353CC}">
                <c16:uniqueId val="{00000007-0C59-4547-AED7-04B626E41072}"/>
              </c:ext>
            </c:extLst>
          </c:dPt>
          <c:dPt>
            <c:idx val="4"/>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9-0C59-4547-AED7-04B626E41072}"/>
              </c:ext>
            </c:extLst>
          </c:dPt>
          <c:dPt>
            <c:idx val="5"/>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B-0C59-4547-AED7-04B626E41072}"/>
              </c:ext>
            </c:extLst>
          </c:dPt>
          <c:dLbls>
            <c:dLbl>
              <c:idx val="0"/>
              <c:layout>
                <c:manualLayout>
                  <c:x val="1.1999765431571121E-3"/>
                  <c:y val="8.6268949781407971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0C59-4547-AED7-04B626E4107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'Expenses by Accounts Pie '!$A$3:$A$8</c:f>
              <c:strCache>
                <c:ptCount val="6"/>
                <c:pt idx="0">
                  <c:v>Other Operating</c:v>
                </c:pt>
                <c:pt idx="1">
                  <c:v>Scholarships</c:v>
                </c:pt>
                <c:pt idx="2">
                  <c:v>Contractual Services</c:v>
                </c:pt>
                <c:pt idx="3">
                  <c:v>Fixed Charges</c:v>
                </c:pt>
                <c:pt idx="4">
                  <c:v>Fringe Benefits</c:v>
                </c:pt>
                <c:pt idx="5">
                  <c:v>Salary &amp; Wages</c:v>
                </c:pt>
              </c:strCache>
            </c:strRef>
          </c:cat>
          <c:val>
            <c:numRef>
              <c:f>'Expenses by Accounts Pie '!$B$3:$B$8</c:f>
              <c:numCache>
                <c:formatCode>"$"#,##0_);[Red]\("$"#,##0\)</c:formatCode>
                <c:ptCount val="6"/>
                <c:pt idx="0">
                  <c:v>83451764</c:v>
                </c:pt>
                <c:pt idx="1">
                  <c:v>86121353</c:v>
                </c:pt>
                <c:pt idx="2">
                  <c:v>87324368</c:v>
                </c:pt>
                <c:pt idx="3">
                  <c:v>25790121</c:v>
                </c:pt>
                <c:pt idx="4">
                  <c:v>107878343</c:v>
                </c:pt>
                <c:pt idx="5">
                  <c:v>300550261</c:v>
                </c:pt>
              </c:numCache>
            </c:numRef>
          </c:val>
          <c:extLst>
            <c:ext xmlns:c16="http://schemas.microsoft.com/office/drawing/2014/chart" uri="{C3380CC4-5D6E-409C-BE32-E72D297353CC}">
              <c16:uniqueId val="{0000000C-0C59-4547-AED7-04B626E41072}"/>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695906432748538E-3"/>
          <c:y val="7.9793069498201558E-2"/>
          <c:w val="0.93888888888888888"/>
          <c:h val="0.89814814814814814"/>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bg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99D3-4343-95C6-6B5A40C41E63}"/>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9D3-4343-95C6-6B5A40C41E63}"/>
              </c:ext>
            </c:extLst>
          </c:dPt>
          <c:dPt>
            <c:idx val="2"/>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5-99D3-4343-95C6-6B5A40C41E63}"/>
              </c:ext>
            </c:extLst>
          </c:dPt>
          <c:dLbls>
            <c:dLbl>
              <c:idx val="1"/>
              <c:layout>
                <c:manualLayout>
                  <c:x val="0.23233972749311002"/>
                  <c:y val="-0.3243760930133083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99D3-4343-95C6-6B5A40C41E6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Sheet3!$B$2:$B$4</c:f>
              <c:strCache>
                <c:ptCount val="3"/>
                <c:pt idx="0">
                  <c:v>Tuition &amp; Fees</c:v>
                </c:pt>
                <c:pt idx="1">
                  <c:v>State Appropriation</c:v>
                </c:pt>
                <c:pt idx="2">
                  <c:v>Other Sources</c:v>
                </c:pt>
              </c:strCache>
            </c:strRef>
          </c:cat>
          <c:val>
            <c:numRef>
              <c:f>Sheet3!$C$2:$C$4</c:f>
              <c:numCache>
                <c:formatCode>_("$"* #,##0_);_("$"* \(#,##0\);_("$"* "-"??_);_(@_)</c:formatCode>
                <c:ptCount val="3"/>
                <c:pt idx="0">
                  <c:v>129073622</c:v>
                </c:pt>
                <c:pt idx="1">
                  <c:v>224211867</c:v>
                </c:pt>
                <c:pt idx="2">
                  <c:v>26749220</c:v>
                </c:pt>
              </c:numCache>
            </c:numRef>
          </c:val>
          <c:extLst>
            <c:ext xmlns:c16="http://schemas.microsoft.com/office/drawing/2014/chart" uri="{C3380CC4-5D6E-409C-BE32-E72D297353CC}">
              <c16:uniqueId val="{00000006-99D3-4343-95C6-6B5A40C41E63}"/>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F7203-3121-45EA-902D-00A05E55D4F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59BE82A-1740-46E4-A9C2-36B24AF53CB1}">
      <dgm:prSet/>
      <dgm:spPr/>
      <dgm:t>
        <a:bodyPr/>
        <a:lstStyle/>
        <a:p>
          <a:r>
            <a:rPr lang="en-US"/>
            <a:t>Personal + Business </a:t>
          </a:r>
        </a:p>
      </dgm:t>
    </dgm:pt>
    <dgm:pt modelId="{A8889A47-13FB-4FFB-81E1-4308A024A8D2}" type="parTrans" cxnId="{98C3470B-61F3-4D67-9EE4-9C8FAEF6B12A}">
      <dgm:prSet/>
      <dgm:spPr/>
      <dgm:t>
        <a:bodyPr/>
        <a:lstStyle/>
        <a:p>
          <a:endParaRPr lang="en-US"/>
        </a:p>
      </dgm:t>
    </dgm:pt>
    <dgm:pt modelId="{4D58587C-7C03-4655-A59C-B2EE6357548C}" type="sibTrans" cxnId="{98C3470B-61F3-4D67-9EE4-9C8FAEF6B12A}">
      <dgm:prSet/>
      <dgm:spPr/>
      <dgm:t>
        <a:bodyPr/>
        <a:lstStyle/>
        <a:p>
          <a:endParaRPr lang="en-US"/>
        </a:p>
      </dgm:t>
    </dgm:pt>
    <dgm:pt modelId="{708EEE5C-BEA5-4DA3-A2C3-BE363E88EE3A}">
      <dgm:prSet/>
      <dgm:spPr/>
      <dgm:t>
        <a:bodyPr/>
        <a:lstStyle/>
        <a:p>
          <a:r>
            <a:rPr lang="en-US"/>
            <a:t>Missing </a:t>
          </a:r>
          <a:r>
            <a:rPr lang="en-US" u="sng"/>
            <a:t>start</a:t>
          </a:r>
          <a:r>
            <a:rPr lang="en-US"/>
            <a:t> and </a:t>
          </a:r>
          <a:r>
            <a:rPr lang="en-US" u="sng"/>
            <a:t>end</a:t>
          </a:r>
          <a:r>
            <a:rPr lang="en-US"/>
            <a:t> times. </a:t>
          </a:r>
        </a:p>
      </dgm:t>
    </dgm:pt>
    <dgm:pt modelId="{A74E0314-61E3-4AD5-815F-94D869AC9A08}" type="parTrans" cxnId="{7BF807FE-5581-4F35-8988-B89F6F467E7C}">
      <dgm:prSet/>
      <dgm:spPr/>
      <dgm:t>
        <a:bodyPr/>
        <a:lstStyle/>
        <a:p>
          <a:endParaRPr lang="en-US"/>
        </a:p>
      </dgm:t>
    </dgm:pt>
    <dgm:pt modelId="{0961C278-AF22-44B1-8699-CED251E5594B}" type="sibTrans" cxnId="{7BF807FE-5581-4F35-8988-B89F6F467E7C}">
      <dgm:prSet/>
      <dgm:spPr/>
      <dgm:t>
        <a:bodyPr/>
        <a:lstStyle/>
        <a:p>
          <a:endParaRPr lang="en-US"/>
        </a:p>
      </dgm:t>
    </dgm:pt>
    <dgm:pt modelId="{7BE4207A-76AE-4406-88CA-7BA7F1926E54}">
      <dgm:prSet/>
      <dgm:spPr/>
      <dgm:t>
        <a:bodyPr/>
        <a:lstStyle/>
        <a:p>
          <a:r>
            <a:rPr lang="en-US"/>
            <a:t>Missing and/or incorrect documentation</a:t>
          </a:r>
        </a:p>
      </dgm:t>
    </dgm:pt>
    <dgm:pt modelId="{D47D2A55-56B1-4498-8371-CFE905D897B1}" type="parTrans" cxnId="{7A47C337-4E7B-4270-BA7B-DFB4A2F0BCAE}">
      <dgm:prSet/>
      <dgm:spPr/>
      <dgm:t>
        <a:bodyPr/>
        <a:lstStyle/>
        <a:p>
          <a:endParaRPr lang="en-US"/>
        </a:p>
      </dgm:t>
    </dgm:pt>
    <dgm:pt modelId="{8EE1F561-B158-4EB9-AA13-BE69CAA32FBC}" type="sibTrans" cxnId="{7A47C337-4E7B-4270-BA7B-DFB4A2F0BCAE}">
      <dgm:prSet/>
      <dgm:spPr/>
      <dgm:t>
        <a:bodyPr/>
        <a:lstStyle/>
        <a:p>
          <a:endParaRPr lang="en-US"/>
        </a:p>
      </dgm:t>
    </dgm:pt>
    <dgm:pt modelId="{80D45E18-6208-4F3B-B78F-748460EC24C6}" type="pres">
      <dgm:prSet presAssocID="{0B6F7203-3121-45EA-902D-00A05E55D4FB}" presName="diagram" presStyleCnt="0">
        <dgm:presLayoutVars>
          <dgm:dir/>
          <dgm:resizeHandles val="exact"/>
        </dgm:presLayoutVars>
      </dgm:prSet>
      <dgm:spPr/>
    </dgm:pt>
    <dgm:pt modelId="{B0067326-A082-4638-915C-1ED50C6EBF06}" type="pres">
      <dgm:prSet presAssocID="{559BE82A-1740-46E4-A9C2-36B24AF53CB1}" presName="node" presStyleLbl="node1" presStyleIdx="0" presStyleCnt="3">
        <dgm:presLayoutVars>
          <dgm:bulletEnabled val="1"/>
        </dgm:presLayoutVars>
      </dgm:prSet>
      <dgm:spPr/>
    </dgm:pt>
    <dgm:pt modelId="{28CB11CF-E0D8-4788-A845-CB72F3DAA959}" type="pres">
      <dgm:prSet presAssocID="{4D58587C-7C03-4655-A59C-B2EE6357548C}" presName="sibTrans" presStyleCnt="0"/>
      <dgm:spPr/>
    </dgm:pt>
    <dgm:pt modelId="{89A10B00-ADDD-4237-B6A8-C4CC32AA8118}" type="pres">
      <dgm:prSet presAssocID="{708EEE5C-BEA5-4DA3-A2C3-BE363E88EE3A}" presName="node" presStyleLbl="node1" presStyleIdx="1" presStyleCnt="3">
        <dgm:presLayoutVars>
          <dgm:bulletEnabled val="1"/>
        </dgm:presLayoutVars>
      </dgm:prSet>
      <dgm:spPr/>
    </dgm:pt>
    <dgm:pt modelId="{7AC975E6-F7BA-4D09-B941-7171C64D0DDF}" type="pres">
      <dgm:prSet presAssocID="{0961C278-AF22-44B1-8699-CED251E5594B}" presName="sibTrans" presStyleCnt="0"/>
      <dgm:spPr/>
    </dgm:pt>
    <dgm:pt modelId="{838986DD-3E03-4B1B-8777-C930430EEA1B}" type="pres">
      <dgm:prSet presAssocID="{7BE4207A-76AE-4406-88CA-7BA7F1926E54}" presName="node" presStyleLbl="node1" presStyleIdx="2" presStyleCnt="3">
        <dgm:presLayoutVars>
          <dgm:bulletEnabled val="1"/>
        </dgm:presLayoutVars>
      </dgm:prSet>
      <dgm:spPr/>
    </dgm:pt>
  </dgm:ptLst>
  <dgm:cxnLst>
    <dgm:cxn modelId="{98C3470B-61F3-4D67-9EE4-9C8FAEF6B12A}" srcId="{0B6F7203-3121-45EA-902D-00A05E55D4FB}" destId="{559BE82A-1740-46E4-A9C2-36B24AF53CB1}" srcOrd="0" destOrd="0" parTransId="{A8889A47-13FB-4FFB-81E1-4308A024A8D2}" sibTransId="{4D58587C-7C03-4655-A59C-B2EE6357548C}"/>
    <dgm:cxn modelId="{47262326-EAE4-4636-A979-4F27CE1FBD3A}" type="presOf" srcId="{0B6F7203-3121-45EA-902D-00A05E55D4FB}" destId="{80D45E18-6208-4F3B-B78F-748460EC24C6}" srcOrd="0" destOrd="0" presId="urn:microsoft.com/office/officeart/2005/8/layout/default"/>
    <dgm:cxn modelId="{7A47C337-4E7B-4270-BA7B-DFB4A2F0BCAE}" srcId="{0B6F7203-3121-45EA-902D-00A05E55D4FB}" destId="{7BE4207A-76AE-4406-88CA-7BA7F1926E54}" srcOrd="2" destOrd="0" parTransId="{D47D2A55-56B1-4498-8371-CFE905D897B1}" sibTransId="{8EE1F561-B158-4EB9-AA13-BE69CAA32FBC}"/>
    <dgm:cxn modelId="{70B1235D-9E15-4F80-973F-7CD5D46085FA}" type="presOf" srcId="{559BE82A-1740-46E4-A9C2-36B24AF53CB1}" destId="{B0067326-A082-4638-915C-1ED50C6EBF06}" srcOrd="0" destOrd="0" presId="urn:microsoft.com/office/officeart/2005/8/layout/default"/>
    <dgm:cxn modelId="{71F7697C-19D1-4A66-9186-603E562A9D57}" type="presOf" srcId="{708EEE5C-BEA5-4DA3-A2C3-BE363E88EE3A}" destId="{89A10B00-ADDD-4237-B6A8-C4CC32AA8118}" srcOrd="0" destOrd="0" presId="urn:microsoft.com/office/officeart/2005/8/layout/default"/>
    <dgm:cxn modelId="{2D8DB297-AFEC-49F1-B8E7-69AEF26E08AB}" type="presOf" srcId="{7BE4207A-76AE-4406-88CA-7BA7F1926E54}" destId="{838986DD-3E03-4B1B-8777-C930430EEA1B}" srcOrd="0" destOrd="0" presId="urn:microsoft.com/office/officeart/2005/8/layout/default"/>
    <dgm:cxn modelId="{7BF807FE-5581-4F35-8988-B89F6F467E7C}" srcId="{0B6F7203-3121-45EA-902D-00A05E55D4FB}" destId="{708EEE5C-BEA5-4DA3-A2C3-BE363E88EE3A}" srcOrd="1" destOrd="0" parTransId="{A74E0314-61E3-4AD5-815F-94D869AC9A08}" sibTransId="{0961C278-AF22-44B1-8699-CED251E5594B}"/>
    <dgm:cxn modelId="{08A388B2-AB3B-4A5C-AE6F-F4C977291419}" type="presParOf" srcId="{80D45E18-6208-4F3B-B78F-748460EC24C6}" destId="{B0067326-A082-4638-915C-1ED50C6EBF06}" srcOrd="0" destOrd="0" presId="urn:microsoft.com/office/officeart/2005/8/layout/default"/>
    <dgm:cxn modelId="{5DF4B700-DD84-4566-8D6C-5FF377B5E74B}" type="presParOf" srcId="{80D45E18-6208-4F3B-B78F-748460EC24C6}" destId="{28CB11CF-E0D8-4788-A845-CB72F3DAA959}" srcOrd="1" destOrd="0" presId="urn:microsoft.com/office/officeart/2005/8/layout/default"/>
    <dgm:cxn modelId="{B6619D40-CF48-4A85-BB21-E18A7BE85933}" type="presParOf" srcId="{80D45E18-6208-4F3B-B78F-748460EC24C6}" destId="{89A10B00-ADDD-4237-B6A8-C4CC32AA8118}" srcOrd="2" destOrd="0" presId="urn:microsoft.com/office/officeart/2005/8/layout/default"/>
    <dgm:cxn modelId="{CDBA57E2-B78A-4128-B061-81CE823737FD}" type="presParOf" srcId="{80D45E18-6208-4F3B-B78F-748460EC24C6}" destId="{7AC975E6-F7BA-4D09-B941-7171C64D0DDF}" srcOrd="3" destOrd="0" presId="urn:microsoft.com/office/officeart/2005/8/layout/default"/>
    <dgm:cxn modelId="{51CD67A8-6712-4588-BAA0-FF6C46853E58}" type="presParOf" srcId="{80D45E18-6208-4F3B-B78F-748460EC24C6}" destId="{838986DD-3E03-4B1B-8777-C930430EEA1B}" srcOrd="4"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67326-A082-4638-915C-1ED50C6EBF06}">
      <dsp:nvSpPr>
        <dsp:cNvPr id="0" name=""/>
        <dsp:cNvSpPr/>
      </dsp:nvSpPr>
      <dsp:spPr>
        <a:xfrm>
          <a:off x="0" y="540522"/>
          <a:ext cx="1928812" cy="11572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Personal + Business </a:t>
          </a:r>
        </a:p>
      </dsp:txBody>
      <dsp:txXfrm>
        <a:off x="0" y="540522"/>
        <a:ext cx="1928812" cy="1157287"/>
      </dsp:txXfrm>
    </dsp:sp>
    <dsp:sp modelId="{89A10B00-ADDD-4237-B6A8-C4CC32AA8118}">
      <dsp:nvSpPr>
        <dsp:cNvPr id="0" name=""/>
        <dsp:cNvSpPr/>
      </dsp:nvSpPr>
      <dsp:spPr>
        <a:xfrm>
          <a:off x="2121693" y="540522"/>
          <a:ext cx="1928812" cy="11572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Missing </a:t>
          </a:r>
          <a:r>
            <a:rPr lang="en-US" sz="2200" u="sng" kern="1200"/>
            <a:t>start</a:t>
          </a:r>
          <a:r>
            <a:rPr lang="en-US" sz="2200" kern="1200"/>
            <a:t> and </a:t>
          </a:r>
          <a:r>
            <a:rPr lang="en-US" sz="2200" u="sng" kern="1200"/>
            <a:t>end</a:t>
          </a:r>
          <a:r>
            <a:rPr lang="en-US" sz="2200" kern="1200"/>
            <a:t> times. </a:t>
          </a:r>
        </a:p>
      </dsp:txBody>
      <dsp:txXfrm>
        <a:off x="2121693" y="540522"/>
        <a:ext cx="1928812" cy="1157287"/>
      </dsp:txXfrm>
    </dsp:sp>
    <dsp:sp modelId="{838986DD-3E03-4B1B-8777-C930430EEA1B}">
      <dsp:nvSpPr>
        <dsp:cNvPr id="0" name=""/>
        <dsp:cNvSpPr/>
      </dsp:nvSpPr>
      <dsp:spPr>
        <a:xfrm>
          <a:off x="4243387" y="540522"/>
          <a:ext cx="1928812" cy="11572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Missing and/or incorrect documentation</a:t>
          </a:r>
        </a:p>
      </dsp:txBody>
      <dsp:txXfrm>
        <a:off x="4243387" y="540522"/>
        <a:ext cx="1928812" cy="11572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0.73684</cdr:x>
      <cdr:y>0.35207</cdr:y>
    </cdr:from>
    <cdr:to>
      <cdr:x>1</cdr:x>
      <cdr:y>0.91084</cdr:y>
    </cdr:to>
    <cdr:sp macro="" textlink="">
      <cdr:nvSpPr>
        <cdr:cNvPr id="2" name="Rectangle 1"/>
        <cdr:cNvSpPr/>
      </cdr:nvSpPr>
      <cdr:spPr>
        <a:xfrm xmlns:a="http://schemas.openxmlformats.org/drawingml/2006/main">
          <a:off x="4800600" y="1069648"/>
          <a:ext cx="1714500" cy="1697643"/>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408"/>
          </a:xfrm>
          <a:prstGeom prst="rect">
            <a:avLst/>
          </a:prstGeom>
        </p:spPr>
        <p:txBody>
          <a:bodyPr vert="horz" lIns="92519" tIns="46259" rIns="92519" bIns="46259" rtlCol="0"/>
          <a:lstStyle>
            <a:lvl1pPr algn="l">
              <a:defRPr sz="1200"/>
            </a:lvl1pPr>
          </a:lstStyle>
          <a:p>
            <a:endParaRPr lang="en-US"/>
          </a:p>
        </p:txBody>
      </p:sp>
      <p:sp>
        <p:nvSpPr>
          <p:cNvPr id="3" name="Date Placeholder 2"/>
          <p:cNvSpPr>
            <a:spLocks noGrp="1"/>
          </p:cNvSpPr>
          <p:nvPr>
            <p:ph type="dt" idx="1"/>
          </p:nvPr>
        </p:nvSpPr>
        <p:spPr>
          <a:xfrm>
            <a:off x="3939466" y="0"/>
            <a:ext cx="3013763" cy="463408"/>
          </a:xfrm>
          <a:prstGeom prst="rect">
            <a:avLst/>
          </a:prstGeom>
        </p:spPr>
        <p:txBody>
          <a:bodyPr vert="horz" lIns="92519" tIns="46259" rIns="92519" bIns="46259" rtlCol="0"/>
          <a:lstStyle>
            <a:lvl1pPr algn="r">
              <a:defRPr sz="1200"/>
            </a:lvl1pPr>
          </a:lstStyle>
          <a:p>
            <a:fld id="{89FC0BFB-2B0F-4D6A-96BC-7A8E7BE1B6AD}" type="datetimeFigureOut">
              <a:rPr lang="en-US" smtClean="0"/>
              <a:t>11/11/2024</a:t>
            </a:fld>
            <a:endParaRPr lang="en-US"/>
          </a:p>
        </p:txBody>
      </p:sp>
      <p:sp>
        <p:nvSpPr>
          <p:cNvPr id="4" name="Slide Image Placeholder 3"/>
          <p:cNvSpPr>
            <a:spLocks noGrp="1" noRot="1" noChangeAspect="1"/>
          </p:cNvSpPr>
          <p:nvPr>
            <p:ph type="sldImg" idx="2"/>
          </p:nvPr>
        </p:nvSpPr>
        <p:spPr>
          <a:xfrm>
            <a:off x="1398588" y="1154113"/>
            <a:ext cx="4157662" cy="3117850"/>
          </a:xfrm>
          <a:prstGeom prst="rect">
            <a:avLst/>
          </a:prstGeom>
          <a:noFill/>
          <a:ln w="12700">
            <a:solidFill>
              <a:prstClr val="black"/>
            </a:solidFill>
          </a:ln>
        </p:spPr>
        <p:txBody>
          <a:bodyPr vert="horz" lIns="92519" tIns="46259" rIns="92519" bIns="46259" rtlCol="0" anchor="ctr"/>
          <a:lstStyle/>
          <a:p>
            <a:endParaRPr lang="en-US"/>
          </a:p>
        </p:txBody>
      </p:sp>
      <p:sp>
        <p:nvSpPr>
          <p:cNvPr id="5" name="Notes Placeholder 4"/>
          <p:cNvSpPr>
            <a:spLocks noGrp="1"/>
          </p:cNvSpPr>
          <p:nvPr>
            <p:ph type="body" sz="quarter" idx="3"/>
          </p:nvPr>
        </p:nvSpPr>
        <p:spPr>
          <a:xfrm>
            <a:off x="695484" y="4444861"/>
            <a:ext cx="5563870" cy="3636705"/>
          </a:xfrm>
          <a:prstGeom prst="rect">
            <a:avLst/>
          </a:prstGeom>
        </p:spPr>
        <p:txBody>
          <a:bodyPr vert="horz" lIns="92519" tIns="46259" rIns="92519" bIns="462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3763" cy="463407"/>
          </a:xfrm>
          <a:prstGeom prst="rect">
            <a:avLst/>
          </a:prstGeom>
        </p:spPr>
        <p:txBody>
          <a:bodyPr vert="horz" lIns="92519" tIns="46259" rIns="92519" bIns="4625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2669"/>
            <a:ext cx="3013763" cy="463407"/>
          </a:xfrm>
          <a:prstGeom prst="rect">
            <a:avLst/>
          </a:prstGeom>
        </p:spPr>
        <p:txBody>
          <a:bodyPr vert="horz" lIns="92519" tIns="46259" rIns="92519" bIns="46259" rtlCol="0" anchor="b"/>
          <a:lstStyle>
            <a:lvl1pPr algn="r">
              <a:defRPr sz="1200"/>
            </a:lvl1pPr>
          </a:lstStyle>
          <a:p>
            <a:fld id="{D9AF223B-2D4B-4756-86B0-CD2B58CBF179}" type="slidenum">
              <a:rPr lang="en-US" smtClean="0"/>
              <a:t>‹#›</a:t>
            </a:fld>
            <a:endParaRPr lang="en-US"/>
          </a:p>
        </p:txBody>
      </p:sp>
    </p:spTree>
    <p:extLst>
      <p:ext uri="{BB962C8B-B14F-4D97-AF65-F5344CB8AC3E}">
        <p14:creationId xmlns:p14="http://schemas.microsoft.com/office/powerpoint/2010/main" val="73138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8588" y="1154113"/>
            <a:ext cx="4157662"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E0DC7-4C2B-4F76-9D84-AB4A7DD23C17}" type="slidenum">
              <a:rPr lang="en-US" smtClean="0"/>
              <a:t>11</a:t>
            </a:fld>
            <a:endParaRPr lang="en-US"/>
          </a:p>
        </p:txBody>
      </p:sp>
    </p:spTree>
    <p:extLst>
      <p:ext uri="{BB962C8B-B14F-4D97-AF65-F5344CB8AC3E}">
        <p14:creationId xmlns:p14="http://schemas.microsoft.com/office/powerpoint/2010/main" val="1561087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0d3293ef9a_0_84: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0d3293ef9a_0_84: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10a6a3dad7_0_0: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10a6a3dad7_0_0: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0fffaf1b47_0_0: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0fffaf1b47_0_0: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0d3293ef9a_0_54: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0d3293ef9a_0_54: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
        <p:nvSpPr>
          <p:cNvPr id="61" name="Google Shape;61;p1: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72806915e2_1_0: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72806915e2_1_0: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da304c09a9_0_15: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da304c09a9_0_15: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extLst>
      <p:ext uri="{BB962C8B-B14F-4D97-AF65-F5344CB8AC3E}">
        <p14:creationId xmlns:p14="http://schemas.microsoft.com/office/powerpoint/2010/main" val="898100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da304c09a9_0_15: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da304c09a9_0_15: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da304c09a9_0_15: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da304c09a9_0_15: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extLst>
      <p:ext uri="{BB962C8B-B14F-4D97-AF65-F5344CB8AC3E}">
        <p14:creationId xmlns:p14="http://schemas.microsoft.com/office/powerpoint/2010/main" val="2870647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da304c09a9_0_15: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da304c09a9_0_15: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extLst>
      <p:ext uri="{BB962C8B-B14F-4D97-AF65-F5344CB8AC3E}">
        <p14:creationId xmlns:p14="http://schemas.microsoft.com/office/powerpoint/2010/main" val="288497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0d3293ef9a_4_10: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0d3293ef9a_4_10: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da304c09a9_0_15: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da304c09a9_0_15: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extLst>
      <p:ext uri="{BB962C8B-B14F-4D97-AF65-F5344CB8AC3E}">
        <p14:creationId xmlns:p14="http://schemas.microsoft.com/office/powerpoint/2010/main" val="2955906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2806915e2_1_11: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72806915e2_1_1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7" name="Google Shape;87;p1: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Kelly</a:t>
            </a:r>
            <a:endParaRPr/>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3" name="Google Shape;103;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4" name="Google Shape;104;p2: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Kelly</a:t>
            </a:r>
            <a:endParaRPr/>
          </a:p>
        </p:txBody>
      </p:sp>
      <p:sp>
        <p:nvSpPr>
          <p:cNvPr id="106" name="Google Shape;106;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7" name="Google Shape;107;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0dfa390310_0_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0" name="Google Shape;130;g30dfa390310_0_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1" name="Google Shape;131;g30dfa390310_0_18: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0dfa390310_0_1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Melody</a:t>
            </a:r>
            <a:endParaRPr/>
          </a:p>
          <a:p>
            <a:pPr marL="0" lvl="0" indent="0" algn="l" rtl="0">
              <a:spcBef>
                <a:spcPts val="0"/>
              </a:spcBef>
              <a:spcAft>
                <a:spcPts val="0"/>
              </a:spcAft>
              <a:buNone/>
            </a:pPr>
            <a:r>
              <a:rPr lang="en-US"/>
              <a:t>In addition, Skillsoft asynchronous, self paced, self guided learning that can be patterned after the same topics covered here. </a:t>
            </a:r>
            <a:endParaRPr/>
          </a:p>
        </p:txBody>
      </p:sp>
      <p:sp>
        <p:nvSpPr>
          <p:cNvPr id="133" name="Google Shape;133;g30dfa390310_0_1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4" name="Google Shape;134;g30dfa390310_0_1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dfa390310_0_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4" name="Google Shape;204;g30dfa390310_0_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05" name="Google Shape;205;g30dfa390310_0_63: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0dfa390310_0_6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Kelly</a:t>
            </a:r>
            <a:endParaRPr/>
          </a:p>
        </p:txBody>
      </p:sp>
      <p:sp>
        <p:nvSpPr>
          <p:cNvPr id="207" name="Google Shape;207;g30dfa390310_0_6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8" name="Google Shape;208;g30dfa390310_0_6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0dfa390310_0_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0" name="Google Shape;220;g30dfa390310_0_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21" name="Google Shape;221;g30dfa390310_0_78: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dfa390310_0_7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Kelly</a:t>
            </a:r>
            <a:endParaRPr/>
          </a:p>
        </p:txBody>
      </p:sp>
      <p:sp>
        <p:nvSpPr>
          <p:cNvPr id="223" name="Google Shape;223;g30dfa390310_0_7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4" name="Google Shape;224;g30dfa390310_0_7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0ed237b235_0_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6" name="Google Shape;236;g30ed237b235_0_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37" name="Google Shape;237;g30ed237b235_0_5: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30ed237b235_0_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Kelly</a:t>
            </a:r>
            <a:endParaRPr/>
          </a:p>
        </p:txBody>
      </p:sp>
      <p:sp>
        <p:nvSpPr>
          <p:cNvPr id="239" name="Google Shape;239;g30ed237b235_0_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0" name="Google Shape;240;g30ed237b235_0_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0:notes"/>
          <p:cNvSpPr>
            <a:spLocks noGrp="1" noRot="1" noChangeAspect="1"/>
          </p:cNvSpPr>
          <p:nvPr>
            <p:ph type="sldImg" idx="2"/>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0d3293ef9a_0_59: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0d3293ef9a_0_59: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0d3293ef9a_0_64: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0d3293ef9a_0_64: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0ea3f6cb68_0_6: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0ea3f6cb68_0_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0ea3f6cb68_0_12: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0ea3f6cb68_0_1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0d3293ef9a_0_69: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0d3293ef9a_0_69: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0d3293ef9a_0_74: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0d3293ef9a_0_74: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0d3293ef9a_0_79:notes"/>
          <p:cNvSpPr>
            <a:spLocks noGrp="1" noRot="1" noChangeAspect="1"/>
          </p:cNvSpPr>
          <p:nvPr>
            <p:ph type="sldImg" idx="2"/>
          </p:nvPr>
        </p:nvSpPr>
        <p:spPr>
          <a:xfrm>
            <a:off x="1168400"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0d3293ef9a_0_79: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338745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8856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355874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2900" y="1610179"/>
            <a:ext cx="6172200" cy="29844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4031866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a:prstGeom prst="rect">
            <a:avLst/>
          </a:prstGeo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4"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1"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37368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2900" y="1451427"/>
            <a:ext cx="3028950" cy="3173395"/>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451427"/>
            <a:ext cx="3028950" cy="3173395"/>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3C41C-A487-0C45-A261-16903102544D}" type="datetimeFigureOut">
              <a:rPr lang="en-US" smtClean="0"/>
              <a:t>11/11/2024</a:t>
            </a:fld>
            <a:endParaRPr lang="en-US"/>
          </a:p>
        </p:txBody>
      </p:sp>
      <p:sp>
        <p:nvSpPr>
          <p:cNvPr id="6" name="Footer Placeholder 5"/>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344870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397256"/>
            <a:ext cx="3030141" cy="43620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989969"/>
            <a:ext cx="3030141" cy="2694060"/>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397256"/>
            <a:ext cx="3031331" cy="43620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989969"/>
            <a:ext cx="3031331" cy="2694060"/>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63C41C-A487-0C45-A261-16903102544D}" type="datetimeFigureOut">
              <a:rPr lang="en-US" smtClean="0"/>
              <a:t>11/11/2024</a:t>
            </a:fld>
            <a:endParaRPr lang="en-US"/>
          </a:p>
        </p:txBody>
      </p:sp>
      <p:sp>
        <p:nvSpPr>
          <p:cNvPr id="8" name="Footer Placeholder 7"/>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274384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7463C41C-A487-0C45-A261-16903102544D}" type="datetimeFigureOut">
              <a:rPr lang="en-US" smtClean="0"/>
              <a:t>11/11/2024</a:t>
            </a:fld>
            <a:endParaRPr lang="en-US"/>
          </a:p>
        </p:txBody>
      </p:sp>
      <p:sp>
        <p:nvSpPr>
          <p:cNvPr id="4" name="Footer Placeholder 3"/>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145418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3C41C-A487-0C45-A261-16903102544D}" type="datetimeFigureOut">
              <a:rPr lang="en-US" smtClean="0"/>
              <a:t>11/11/2024</a:t>
            </a:fld>
            <a:endParaRPr lang="en-US"/>
          </a:p>
        </p:txBody>
      </p:sp>
      <p:sp>
        <p:nvSpPr>
          <p:cNvPr id="3" name="Footer Placeholder 2"/>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4243640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679122"/>
            <a:ext cx="2256235" cy="777366"/>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679123"/>
            <a:ext cx="3833813" cy="3915501"/>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609519"/>
            <a:ext cx="2256235" cy="2985104"/>
          </a:xfrm>
          <a:prstGeom prst="rect">
            <a:avLst/>
          </a:prstGeom>
        </p:spPr>
        <p:txBody>
          <a:bodyPr/>
          <a:lstStyle>
            <a:lvl1pPr marL="0" indent="0">
              <a:buNone/>
              <a:defRPr sz="1050"/>
            </a:lvl1pPr>
            <a:lvl2pPr marL="342892" indent="0">
              <a:buNone/>
              <a:defRPr sz="900"/>
            </a:lvl2pPr>
            <a:lvl3pPr marL="685783" indent="0">
              <a:buNone/>
              <a:defRPr sz="750"/>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463C41C-A487-0C45-A261-16903102544D}" type="datetimeFigureOut">
              <a:rPr lang="en-US" smtClean="0"/>
              <a:t>11/11/2024</a:t>
            </a:fld>
            <a:endParaRPr lang="en-US"/>
          </a:p>
        </p:txBody>
      </p:sp>
      <p:sp>
        <p:nvSpPr>
          <p:cNvPr id="6" name="Footer Placeholder 5"/>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4188980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858517"/>
            <a:ext cx="41148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717648"/>
            <a:ext cx="4114800" cy="3086100"/>
          </a:xfrm>
          <a:prstGeom prst="rect">
            <a:avLst/>
          </a:prstGeo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344216" y="4283571"/>
            <a:ext cx="4114800" cy="603647"/>
          </a:xfrm>
          <a:prstGeom prst="rect">
            <a:avLst/>
          </a:prstGeom>
        </p:spPr>
        <p:txBody>
          <a:bodyPr/>
          <a:lstStyle>
            <a:lvl1pPr marL="0" indent="0">
              <a:buNone/>
              <a:defRPr sz="1050"/>
            </a:lvl1pPr>
            <a:lvl2pPr marL="342892" indent="0">
              <a:buNone/>
              <a:defRPr sz="900"/>
            </a:lvl2pPr>
            <a:lvl3pPr marL="685783" indent="0">
              <a:buNone/>
              <a:defRPr sz="750"/>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Tree>
    <p:extLst>
      <p:ext uri="{BB962C8B-B14F-4D97-AF65-F5344CB8AC3E}">
        <p14:creationId xmlns:p14="http://schemas.microsoft.com/office/powerpoint/2010/main" val="1419044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3073516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42900" y="4767264"/>
            <a:ext cx="1600200" cy="273844"/>
          </a:xfrm>
          <a:prstGeom prst="rect">
            <a:avLst/>
          </a:prstGeom>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a:xfrm>
            <a:off x="2343150" y="4767264"/>
            <a:ext cx="2171700" cy="273844"/>
          </a:xfrm>
          <a:prstGeom prst="rect">
            <a:avLst/>
          </a:prstGeom>
        </p:spPr>
        <p:txBody>
          <a:bodyPr/>
          <a:lstStyle/>
          <a:p>
            <a:r>
              <a:rPr lang="en-US" dirty="0"/>
              <a:t>URL</a:t>
            </a:r>
          </a:p>
        </p:txBody>
      </p:sp>
    </p:spTree>
    <p:extLst>
      <p:ext uri="{BB962C8B-B14F-4D97-AF65-F5344CB8AC3E}">
        <p14:creationId xmlns:p14="http://schemas.microsoft.com/office/powerpoint/2010/main" val="2493404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42900" y="702645"/>
            <a:ext cx="6172200" cy="64406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342900" y="1610179"/>
            <a:ext cx="6172200" cy="2984444"/>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1" name="Google Shape;21;p4"/>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514350" y="1597820"/>
            <a:ext cx="58293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
          <p:cNvSpPr txBox="1">
            <a:spLocks noGrp="1"/>
          </p:cNvSpPr>
          <p:nvPr>
            <p:ph type="subTitle" idx="1"/>
          </p:nvPr>
        </p:nvSpPr>
        <p:spPr>
          <a:xfrm>
            <a:off x="1028700" y="2914650"/>
            <a:ext cx="4800600" cy="131445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3200"/>
              <a:buNone/>
              <a:defRPr>
                <a:solidFill>
                  <a:srgbClr val="888888"/>
                </a:solidFill>
              </a:defRPr>
            </a:lvl1pPr>
            <a:lvl2pPr lvl="1" algn="ctr">
              <a:spcBef>
                <a:spcPts val="420"/>
              </a:spcBef>
              <a:spcAft>
                <a:spcPts val="0"/>
              </a:spcAft>
              <a:buClr>
                <a:srgbClr val="888888"/>
              </a:buClr>
              <a:buSzPts val="2800"/>
              <a:buNone/>
              <a:defRPr>
                <a:solidFill>
                  <a:srgbClr val="888888"/>
                </a:solidFill>
              </a:defRPr>
            </a:lvl2pPr>
            <a:lvl3pPr lvl="2" algn="ctr">
              <a:spcBef>
                <a:spcPts val="360"/>
              </a:spcBef>
              <a:spcAft>
                <a:spcPts val="0"/>
              </a:spcAft>
              <a:buClr>
                <a:srgbClr val="888888"/>
              </a:buClr>
              <a:buSzPts val="2400"/>
              <a:buNone/>
              <a:defRPr>
                <a:solidFill>
                  <a:srgbClr val="888888"/>
                </a:solidFill>
              </a:defRPr>
            </a:lvl3pPr>
            <a:lvl4pPr lvl="3" algn="ctr">
              <a:spcBef>
                <a:spcPts val="300"/>
              </a:spcBef>
              <a:spcAft>
                <a:spcPts val="0"/>
              </a:spcAft>
              <a:buClr>
                <a:srgbClr val="888888"/>
              </a:buClr>
              <a:buSzPts val="2000"/>
              <a:buNone/>
              <a:defRPr>
                <a:solidFill>
                  <a:srgbClr val="888888"/>
                </a:solidFill>
              </a:defRPr>
            </a:lvl4pPr>
            <a:lvl5pPr lvl="4" algn="ctr">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
        <p:nvSpPr>
          <p:cNvPr id="16" name="Google Shape;16;p3"/>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233775" y="649750"/>
            <a:ext cx="639045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1" name="Google Shape;21;p4"/>
          <p:cNvSpPr txBox="1">
            <a:spLocks noGrp="1"/>
          </p:cNvSpPr>
          <p:nvPr>
            <p:ph type="body" idx="1"/>
          </p:nvPr>
        </p:nvSpPr>
        <p:spPr>
          <a:xfrm>
            <a:off x="233775" y="1222450"/>
            <a:ext cx="639045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pPr lvl="0"/>
            <a:r>
              <a:rPr lang="en-US"/>
              <a:t>Click to edit Master text styles</a:t>
            </a:r>
          </a:p>
        </p:txBody>
      </p:sp>
      <p:sp>
        <p:nvSpPr>
          <p:cNvPr id="22" name="Google Shape;22;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r>
              <a:rPr lang="en-US"/>
              <a:t>Click to edit Master title style</a:t>
            </a:r>
            <a:endParaRPr/>
          </a:p>
        </p:txBody>
      </p:sp>
      <p:sp>
        <p:nvSpPr>
          <p:cNvPr id="14" name="Google Shape;14;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r>
              <a:rPr lang="en-US"/>
              <a:t>Click to edit Master subtitle style</a:t>
            </a:r>
            <a:endParaRPr/>
          </a:p>
        </p:txBody>
      </p:sp>
      <p:sp>
        <p:nvSpPr>
          <p:cNvPr id="15" name="Google Shape;15;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397256"/>
            <a:ext cx="3030141" cy="43620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0" y="1989969"/>
            <a:ext cx="3030141" cy="2694060"/>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397256"/>
            <a:ext cx="3031331" cy="43620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0" y="1989969"/>
            <a:ext cx="3031331" cy="2694060"/>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63C41C-A487-0C45-A261-16903102544D}" type="datetimeFigureOut">
              <a:rPr lang="en-US" smtClean="0"/>
              <a:t>11/11/2024</a:t>
            </a:fld>
            <a:endParaRPr lang="en-US" dirty="0"/>
          </a:p>
        </p:txBody>
      </p:sp>
      <p:sp>
        <p:nvSpPr>
          <p:cNvPr id="8" name="Footer Placeholder 7"/>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1644961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4"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dirty="0"/>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3503981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451428"/>
            <a:ext cx="3028950" cy="317339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451428"/>
            <a:ext cx="3028950" cy="317339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3C41C-A487-0C45-A261-16903102544D}" type="datetimeFigureOut">
              <a:rPr lang="en-US" smtClean="0"/>
              <a:t>11/11/2024</a:t>
            </a:fld>
            <a:endParaRPr lang="en-US" dirty="0"/>
          </a:p>
        </p:txBody>
      </p:sp>
      <p:sp>
        <p:nvSpPr>
          <p:cNvPr id="6" name="Footer Placeholder 5"/>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7382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1"/>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4"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dirty="0"/>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1306727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dirty="0"/>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402861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997952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679122"/>
            <a:ext cx="2256235" cy="777366"/>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2681287" y="679123"/>
            <a:ext cx="3833813" cy="391550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2" y="1609519"/>
            <a:ext cx="2256235" cy="2985104"/>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4"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7463C41C-A487-0C45-A261-16903102544D}" type="datetimeFigureOut">
              <a:rPr lang="en-US" smtClean="0"/>
              <a:t>11/11/2024</a:t>
            </a:fld>
            <a:endParaRPr lang="en-US" dirty="0"/>
          </a:p>
        </p:txBody>
      </p:sp>
      <p:sp>
        <p:nvSpPr>
          <p:cNvPr id="6" name="Footer Placeholder 5"/>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4233525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3C41C-A487-0C45-A261-16903102544D}" type="datetimeFigureOut">
              <a:rPr lang="en-US" smtClean="0"/>
              <a:t>11/11/2024</a:t>
            </a:fld>
            <a:endParaRPr lang="en-US"/>
          </a:p>
        </p:txBody>
      </p:sp>
      <p:sp>
        <p:nvSpPr>
          <p:cNvPr id="3" name="Footer Placeholder 2"/>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3093449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63C41C-A487-0C45-A261-16903102544D}" type="datetimeFigureOut">
              <a:rPr lang="en-US" smtClean="0"/>
              <a:t>11/11/2024</a:t>
            </a:fld>
            <a:endParaRPr lang="en-US"/>
          </a:p>
        </p:txBody>
      </p:sp>
      <p:sp>
        <p:nvSpPr>
          <p:cNvPr id="4" name="Footer Placeholder 3"/>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372080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1352603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1"/>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4"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63C41C-A487-0C45-A261-16903102544D}" type="datetimeFigureOut">
              <a:rPr lang="en-US" smtClean="0"/>
              <a:t>11/11/2024</a:t>
            </a:fld>
            <a:endParaRPr lang="en-US"/>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2204670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171450" y="3178175"/>
            <a:ext cx="8001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1171575" y="3178175"/>
            <a:ext cx="108585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2457450" y="3178175"/>
            <a:ext cx="8001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233775" y="649750"/>
            <a:ext cx="639045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233775" y="1222450"/>
            <a:ext cx="639045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22" name="Google Shape;22;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451427"/>
            <a:ext cx="3028950" cy="31733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451427"/>
            <a:ext cx="3028950" cy="31733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3C41C-A487-0C45-A261-16903102544D}" type="datetimeFigureOut">
              <a:rPr lang="en-US" smtClean="0"/>
              <a:t>11/11/2024</a:t>
            </a:fld>
            <a:endParaRPr lang="en-US"/>
          </a:p>
        </p:txBody>
      </p:sp>
      <p:sp>
        <p:nvSpPr>
          <p:cNvPr id="6" name="Footer Placeholder 5"/>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7678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899" y="1397255"/>
            <a:ext cx="3030141" cy="43620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899" y="1989969"/>
            <a:ext cx="3030141" cy="26940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397255"/>
            <a:ext cx="3031331" cy="43620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989969"/>
            <a:ext cx="3031331" cy="26940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63C41C-A487-0C45-A261-16903102544D}" type="datetimeFigureOut">
              <a:rPr lang="en-US" smtClean="0"/>
              <a:t>11/11/2024</a:t>
            </a:fld>
            <a:endParaRPr lang="en-US"/>
          </a:p>
        </p:txBody>
      </p:sp>
      <p:sp>
        <p:nvSpPr>
          <p:cNvPr id="8" name="Footer Placeholder 7"/>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220580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63C41C-A487-0C45-A261-16903102544D}" type="datetimeFigureOut">
              <a:rPr lang="en-US" smtClean="0"/>
              <a:t>11/11/2024</a:t>
            </a:fld>
            <a:endParaRPr lang="en-US"/>
          </a:p>
        </p:txBody>
      </p:sp>
      <p:sp>
        <p:nvSpPr>
          <p:cNvPr id="4" name="Footer Placeholder 3"/>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253554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3C41C-A487-0C45-A261-16903102544D}" type="datetimeFigureOut">
              <a:rPr lang="en-US" smtClean="0"/>
              <a:t>11/11/2024</a:t>
            </a:fld>
            <a:endParaRPr lang="en-US"/>
          </a:p>
        </p:txBody>
      </p:sp>
      <p:sp>
        <p:nvSpPr>
          <p:cNvPr id="3" name="Footer Placeholder 2"/>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141080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679122"/>
            <a:ext cx="2256235" cy="77736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679122"/>
            <a:ext cx="3833813" cy="39155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609519"/>
            <a:ext cx="2256235" cy="298510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463C41C-A487-0C45-A261-16903102544D}" type="datetimeFigureOut">
              <a:rPr lang="en-US" smtClean="0"/>
              <a:t>11/11/2024</a:t>
            </a:fld>
            <a:endParaRPr lang="en-US"/>
          </a:p>
        </p:txBody>
      </p:sp>
      <p:sp>
        <p:nvSpPr>
          <p:cNvPr id="6" name="Footer Placeholder 5"/>
          <p:cNvSpPr>
            <a:spLocks noGrp="1"/>
          </p:cNvSpPr>
          <p:nvPr>
            <p:ph type="ftr" sz="quarter" idx="11"/>
          </p:nvPr>
        </p:nvSpPr>
        <p:spPr/>
        <p:txBody>
          <a:bodyPr/>
          <a:lstStyle/>
          <a:p>
            <a:r>
              <a:rPr lang="en-US"/>
              <a:t>URL</a:t>
            </a:r>
          </a:p>
        </p:txBody>
      </p:sp>
    </p:spTree>
    <p:extLst>
      <p:ext uri="{BB962C8B-B14F-4D97-AF65-F5344CB8AC3E}">
        <p14:creationId xmlns:p14="http://schemas.microsoft.com/office/powerpoint/2010/main" val="237343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858517"/>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717648"/>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283571"/>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80803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0.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0.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702645"/>
            <a:ext cx="6172200" cy="6440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10179"/>
            <a:ext cx="6172200" cy="2984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63C41C-A487-0C45-A261-16903102544D}" type="datetimeFigureOut">
              <a:rPr lang="en-US" smtClean="0"/>
              <a:t>11/11/2024</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URL</a:t>
            </a:r>
          </a:p>
        </p:txBody>
      </p:sp>
      <p:pic>
        <p:nvPicPr>
          <p:cNvPr id="7" name="Picture 6" descr="MD-flag-background-ppt.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6857999" cy="571500"/>
          </a:xfrm>
          <a:prstGeom prst="rect">
            <a:avLst/>
          </a:prstGeom>
        </p:spPr>
      </p:pic>
      <p:pic>
        <p:nvPicPr>
          <p:cNvPr id="8" name="Picture 7" descr="UMBC-primary-logo-CMYK-on-black.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0715" y="86178"/>
            <a:ext cx="1311939" cy="402989"/>
          </a:xfrm>
          <a:prstGeom prst="rect">
            <a:avLst/>
          </a:prstGeom>
        </p:spPr>
      </p:pic>
      <p:pic>
        <p:nvPicPr>
          <p:cNvPr id="10" name="Picture 9" descr="corner-elemen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39939" y="3901058"/>
            <a:ext cx="918061" cy="1242442"/>
          </a:xfrm>
          <a:prstGeom prst="rect">
            <a:avLst/>
          </a:prstGeom>
          <a:noFill/>
          <a:ln>
            <a:noFill/>
          </a:ln>
        </p:spPr>
      </p:pic>
    </p:spTree>
    <p:extLst>
      <p:ext uri="{BB962C8B-B14F-4D97-AF65-F5344CB8AC3E}">
        <p14:creationId xmlns:p14="http://schemas.microsoft.com/office/powerpoint/2010/main" val="8029037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3">
            <a:alphaModFix/>
          </a:blip>
          <a:stretch>
            <a:fillRect/>
          </a:stretch>
        </p:blipFill>
        <p:spPr>
          <a:xfrm>
            <a:off x="6119584" y="4144200"/>
            <a:ext cx="738413" cy="999300"/>
          </a:xfrm>
          <a:prstGeom prst="rect">
            <a:avLst/>
          </a:prstGeom>
          <a:noFill/>
          <a:ln>
            <a:noFill/>
          </a:ln>
        </p:spPr>
      </p:pic>
      <p:sp>
        <p:nvSpPr>
          <p:cNvPr id="7" name="Google Shape;7;p1"/>
          <p:cNvSpPr txBox="1">
            <a:spLocks noGrp="1"/>
          </p:cNvSpPr>
          <p:nvPr>
            <p:ph type="title"/>
          </p:nvPr>
        </p:nvSpPr>
        <p:spPr>
          <a:xfrm>
            <a:off x="233775" y="649750"/>
            <a:ext cx="639045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233775" y="1222450"/>
            <a:ext cx="639045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 name="Google Shape;9;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0" name="Google Shape;10;p1"/>
          <p:cNvPicPr preferRelativeResize="0"/>
          <p:nvPr/>
        </p:nvPicPr>
        <p:blipFill>
          <a:blip r:embed="rId4">
            <a:alphaModFix/>
          </a:blip>
          <a:stretch>
            <a:fillRect/>
          </a:stretch>
        </p:blipFill>
        <p:spPr>
          <a:xfrm>
            <a:off x="0" y="0"/>
            <a:ext cx="6858000" cy="571500"/>
          </a:xfrm>
          <a:prstGeom prst="rect">
            <a:avLst/>
          </a:prstGeom>
          <a:noFill/>
          <a:ln>
            <a:noFill/>
          </a:ln>
        </p:spPr>
      </p:pic>
      <p:pic>
        <p:nvPicPr>
          <p:cNvPr id="11" name="Google Shape;11;p1"/>
          <p:cNvPicPr preferRelativeResize="0"/>
          <p:nvPr/>
        </p:nvPicPr>
        <p:blipFill>
          <a:blip r:embed="rId5">
            <a:alphaModFix/>
          </a:blip>
          <a:stretch>
            <a:fillRect/>
          </a:stretch>
        </p:blipFill>
        <p:spPr>
          <a:xfrm>
            <a:off x="291450" y="65337"/>
            <a:ext cx="1435068" cy="440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63C41C-A487-0C45-A261-16903102544D}" type="datetimeFigureOut">
              <a:rPr lang="en-US" smtClean="0"/>
              <a:t>11/11/2024</a:t>
            </a:fld>
            <a:endParaRPr lang="en-US"/>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URL</a:t>
            </a:r>
          </a:p>
        </p:txBody>
      </p:sp>
      <p:pic>
        <p:nvPicPr>
          <p:cNvPr id="7" name="Picture 6" descr="MD-flag-background-ppt.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6857999" cy="571500"/>
          </a:xfrm>
          <a:prstGeom prst="rect">
            <a:avLst/>
          </a:prstGeom>
        </p:spPr>
      </p:pic>
      <p:pic>
        <p:nvPicPr>
          <p:cNvPr id="8" name="Picture 7" descr="UMBC-primary-logo-CMYK-on-black.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0715" y="86178"/>
            <a:ext cx="1311939" cy="402989"/>
          </a:xfrm>
          <a:prstGeom prst="rect">
            <a:avLst/>
          </a:prstGeom>
        </p:spPr>
      </p:pic>
      <p:sp>
        <p:nvSpPr>
          <p:cNvPr id="6" name="Rectangle 5">
            <a:extLst>
              <a:ext uri="{FF2B5EF4-FFF2-40B4-BE49-F238E27FC236}">
                <a16:creationId xmlns:a16="http://schemas.microsoft.com/office/drawing/2014/main" id="{532219C8-4B4C-774A-B1BD-2C7858BE7985}"/>
              </a:ext>
            </a:extLst>
          </p:cNvPr>
          <p:cNvSpPr/>
          <p:nvPr userDrawn="1"/>
        </p:nvSpPr>
        <p:spPr>
          <a:xfrm>
            <a:off x="0" y="571500"/>
            <a:ext cx="6858000" cy="457200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4DF77B68-6024-B345-B90A-0FD6E221A595}"/>
              </a:ext>
            </a:extLst>
          </p:cNvPr>
          <p:cNvSpPr/>
          <p:nvPr userDrawn="1"/>
        </p:nvSpPr>
        <p:spPr>
          <a:xfrm>
            <a:off x="220715" y="571500"/>
            <a:ext cx="1311940" cy="4571999"/>
          </a:xfrm>
          <a:prstGeom prst="rect">
            <a:avLst/>
          </a:prstGeom>
          <a:solidFill>
            <a:srgbClr val="FDB3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909810104"/>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8" indent="-214307"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1"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4"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4"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1"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63C41C-A487-0C45-A261-16903102544D}" type="datetimeFigureOut">
              <a:rPr lang="en-US" smtClean="0"/>
              <a:t>11/11/2024</a:t>
            </a:fld>
            <a:endParaRPr lang="en-US"/>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URL</a:t>
            </a:r>
          </a:p>
        </p:txBody>
      </p:sp>
      <p:pic>
        <p:nvPicPr>
          <p:cNvPr id="7" name="Picture 6" descr="MD-flag-background-ppt.pn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 y="0"/>
            <a:ext cx="6857999" cy="571500"/>
          </a:xfrm>
          <a:prstGeom prst="rect">
            <a:avLst/>
          </a:prstGeom>
        </p:spPr>
      </p:pic>
      <p:pic>
        <p:nvPicPr>
          <p:cNvPr id="8" name="Picture 7" descr="UMBC-primary-logo-CMYK-on-black.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20715" y="86178"/>
            <a:ext cx="1311939" cy="402989"/>
          </a:xfrm>
          <a:prstGeom prst="rect">
            <a:avLst/>
          </a:prstGeom>
        </p:spPr>
      </p:pic>
    </p:spTree>
    <p:extLst>
      <p:ext uri="{BB962C8B-B14F-4D97-AF65-F5344CB8AC3E}">
        <p14:creationId xmlns:p14="http://schemas.microsoft.com/office/powerpoint/2010/main" val="2452141556"/>
      </p:ext>
    </p:extLst>
  </p:cSld>
  <p:clrMap bg1="lt1" tx1="dk1" bg2="lt2" tx2="dk2" accent1="accent1" accent2="accent2" accent3="accent3" accent4="accent4" accent5="accent5" accent6="accent6" hlink="hlink" folHlink="folHlink"/>
  <p:sldLayoutIdLst>
    <p:sldLayoutId id="2147483710" r:id="rId1"/>
    <p:sldLayoutId id="2147483709" r:id="rId2"/>
    <p:sldLayoutId id="2147483712" r:id="rId3"/>
    <p:sldLayoutId id="2147483711" r:id="rId4"/>
    <p:sldLayoutId id="2147483713" r:id="rId5"/>
    <p:sldLayoutId id="2147483718" r:id="rId6"/>
    <p:sldLayoutId id="2147483719" r:id="rId7"/>
    <p:sldLayoutId id="2147483668" r:id="rId8"/>
    <p:sldLayoutId id="2147483669" r:id="rId9"/>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8" indent="-214307"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1"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4"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4"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1"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MD-flag-background-ppt.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6857999" cy="571500"/>
          </a:xfrm>
          <a:prstGeom prst="rect">
            <a:avLst/>
          </a:prstGeom>
        </p:spPr>
      </p:pic>
      <p:pic>
        <p:nvPicPr>
          <p:cNvPr id="8" name="Picture 7" descr="UMBC-primary-logo-CMYK-on-black.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0715" y="86178"/>
            <a:ext cx="1311939" cy="402989"/>
          </a:xfrm>
          <a:prstGeom prst="rect">
            <a:avLst/>
          </a:prstGeom>
        </p:spPr>
      </p:pic>
    </p:spTree>
    <p:extLst>
      <p:ext uri="{BB962C8B-B14F-4D97-AF65-F5344CB8AC3E}">
        <p14:creationId xmlns:p14="http://schemas.microsoft.com/office/powerpoint/2010/main" val="308972483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8" indent="-214307"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1"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4"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4"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1"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42900" y="702645"/>
            <a:ext cx="6172200" cy="644065"/>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42900" y="1610179"/>
            <a:ext cx="6172200" cy="298444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pic>
        <p:nvPicPr>
          <p:cNvPr id="10" name="Google Shape;10;p2" descr="MD-flag-background-ppt.png"/>
          <p:cNvPicPr preferRelativeResize="0"/>
          <p:nvPr/>
        </p:nvPicPr>
        <p:blipFill rotWithShape="1">
          <a:blip r:embed="rId4">
            <a:alphaModFix/>
          </a:blip>
          <a:srcRect/>
          <a:stretch/>
        </p:blipFill>
        <p:spPr>
          <a:xfrm>
            <a:off x="1" y="0"/>
            <a:ext cx="6857999" cy="571500"/>
          </a:xfrm>
          <a:prstGeom prst="rect">
            <a:avLst/>
          </a:prstGeom>
          <a:noFill/>
          <a:ln>
            <a:noFill/>
          </a:ln>
        </p:spPr>
      </p:pic>
      <p:pic>
        <p:nvPicPr>
          <p:cNvPr id="11" name="Google Shape;11;p2" descr="UMBC-primary-logo-CMYK-on-black.png"/>
          <p:cNvPicPr preferRelativeResize="0"/>
          <p:nvPr/>
        </p:nvPicPr>
        <p:blipFill rotWithShape="1">
          <a:blip r:embed="rId5">
            <a:alphaModFix/>
          </a:blip>
          <a:srcRect/>
          <a:stretch/>
        </p:blipFill>
        <p:spPr>
          <a:xfrm>
            <a:off x="220715" y="86178"/>
            <a:ext cx="1311939" cy="402989"/>
          </a:xfrm>
          <a:prstGeom prst="rect">
            <a:avLst/>
          </a:prstGeom>
          <a:noFill/>
          <a:ln>
            <a:noFill/>
          </a:ln>
        </p:spPr>
      </p:pic>
      <p:pic>
        <p:nvPicPr>
          <p:cNvPr id="12" name="Google Shape;12;p2" descr="corner-element.png"/>
          <p:cNvPicPr preferRelativeResize="0"/>
          <p:nvPr/>
        </p:nvPicPr>
        <p:blipFill rotWithShape="1">
          <a:blip r:embed="rId6">
            <a:alphaModFix/>
          </a:blip>
          <a:srcRect/>
          <a:stretch/>
        </p:blipFill>
        <p:spPr>
          <a:xfrm>
            <a:off x="5939939" y="3901058"/>
            <a:ext cx="918061" cy="124244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4">
            <a:alphaModFix/>
          </a:blip>
          <a:stretch>
            <a:fillRect/>
          </a:stretch>
        </p:blipFill>
        <p:spPr>
          <a:xfrm>
            <a:off x="6119584" y="4144200"/>
            <a:ext cx="738413" cy="999300"/>
          </a:xfrm>
          <a:prstGeom prst="rect">
            <a:avLst/>
          </a:prstGeom>
          <a:noFill/>
          <a:ln>
            <a:noFill/>
          </a:ln>
        </p:spPr>
      </p:pic>
      <p:sp>
        <p:nvSpPr>
          <p:cNvPr id="7" name="Google Shape;7;p1"/>
          <p:cNvSpPr txBox="1">
            <a:spLocks noGrp="1"/>
          </p:cNvSpPr>
          <p:nvPr>
            <p:ph type="title"/>
          </p:nvPr>
        </p:nvSpPr>
        <p:spPr>
          <a:xfrm>
            <a:off x="233775" y="649750"/>
            <a:ext cx="639045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233775" y="1222450"/>
            <a:ext cx="639045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 name="Google Shape;9;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0" name="Google Shape;10;p1"/>
          <p:cNvPicPr preferRelativeResize="0"/>
          <p:nvPr/>
        </p:nvPicPr>
        <p:blipFill>
          <a:blip r:embed="rId5">
            <a:alphaModFix/>
          </a:blip>
          <a:stretch>
            <a:fillRect/>
          </a:stretch>
        </p:blipFill>
        <p:spPr>
          <a:xfrm>
            <a:off x="0" y="0"/>
            <a:ext cx="6858000" cy="571500"/>
          </a:xfrm>
          <a:prstGeom prst="rect">
            <a:avLst/>
          </a:prstGeom>
          <a:noFill/>
          <a:ln>
            <a:noFill/>
          </a:ln>
        </p:spPr>
      </p:pic>
      <p:pic>
        <p:nvPicPr>
          <p:cNvPr id="11" name="Google Shape;11;p1"/>
          <p:cNvPicPr preferRelativeResize="0"/>
          <p:nvPr/>
        </p:nvPicPr>
        <p:blipFill>
          <a:blip r:embed="rId6">
            <a:alphaModFix/>
          </a:blip>
          <a:stretch>
            <a:fillRect/>
          </a:stretch>
        </p:blipFill>
        <p:spPr>
          <a:xfrm>
            <a:off x="291450" y="65337"/>
            <a:ext cx="1435068" cy="440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7" r:id="rId1"/>
    <p:sldLayoutId id="2147483706"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702646"/>
            <a:ext cx="6172200" cy="6440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10179"/>
            <a:ext cx="6172200" cy="29844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7463C41C-A487-0C45-A261-16903102544D}" type="datetimeFigureOut">
              <a:rPr lang="en-US" smtClean="0"/>
              <a:t>11/11/2024</a:t>
            </a:fld>
            <a:endParaRPr lang="en-US" dirty="0"/>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dirty="0"/>
              <a:t>URL</a:t>
            </a:r>
          </a:p>
        </p:txBody>
      </p:sp>
      <p:pic>
        <p:nvPicPr>
          <p:cNvPr id="7" name="Picture 6" descr="MD-flag-background-ppt.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 y="0"/>
            <a:ext cx="6857999" cy="571500"/>
          </a:xfrm>
          <a:prstGeom prst="rect">
            <a:avLst/>
          </a:prstGeom>
        </p:spPr>
      </p:pic>
      <p:pic>
        <p:nvPicPr>
          <p:cNvPr id="8" name="Picture 7" descr="UMBC-primary-logo-CMYK-on-black.png"/>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20715" y="86179"/>
            <a:ext cx="1311939" cy="402989"/>
          </a:xfrm>
          <a:prstGeom prst="rect">
            <a:avLst/>
          </a:prstGeom>
        </p:spPr>
      </p:pic>
      <p:pic>
        <p:nvPicPr>
          <p:cNvPr id="10" name="Picture 9" descr="corner-element.png"/>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939940" y="3901059"/>
            <a:ext cx="918061" cy="1242442"/>
          </a:xfrm>
          <a:prstGeom prst="rect">
            <a:avLst/>
          </a:prstGeom>
          <a:noFill/>
          <a:ln>
            <a:noFill/>
          </a:ln>
        </p:spPr>
      </p:pic>
    </p:spTree>
    <p:extLst>
      <p:ext uri="{BB962C8B-B14F-4D97-AF65-F5344CB8AC3E}">
        <p14:creationId xmlns:p14="http://schemas.microsoft.com/office/powerpoint/2010/main" val="3793558918"/>
      </p:ext>
    </p:extLst>
  </p:cSld>
  <p:clrMap bg1="lt1" tx1="dk1" bg2="lt2" tx2="dk2" accent1="accent1" accent2="accent2" accent3="accent3" accent4="accent4" accent5="accent5" accent6="accent6" hlink="hlink" folHlink="folHlink"/>
  <p:sldLayoutIdLst>
    <p:sldLayoutId id="2147483665" r:id="rId1"/>
    <p:sldLayoutId id="2147483663" r:id="rId2"/>
    <p:sldLayoutId id="2147483664" r:id="rId3"/>
    <p:sldLayoutId id="2147483716" r:id="rId4"/>
    <p:sldLayoutId id="2147483717" r:id="rId5"/>
    <p:sldLayoutId id="2147483714" r:id="rId6"/>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702646"/>
            <a:ext cx="6172200" cy="6440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10179"/>
            <a:ext cx="6172200" cy="29844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7463C41C-A487-0C45-A261-16903102544D}" type="datetimeFigureOut">
              <a:rPr lang="en-US" smtClean="0"/>
              <a:t>11/11/2024</a:t>
            </a:fld>
            <a:endParaRPr lang="en-US"/>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dirty="0"/>
              <a:t>URL</a:t>
            </a:r>
          </a:p>
        </p:txBody>
      </p:sp>
      <p:pic>
        <p:nvPicPr>
          <p:cNvPr id="7" name="Picture 6" descr="MD-flag-background-pp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6857999" cy="571500"/>
          </a:xfrm>
          <a:prstGeom prst="rect">
            <a:avLst/>
          </a:prstGeom>
        </p:spPr>
      </p:pic>
      <p:pic>
        <p:nvPicPr>
          <p:cNvPr id="8" name="Picture 7" descr="UMBC-primary-logo-CMYK-on-black.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0715" y="86179"/>
            <a:ext cx="1311939" cy="402989"/>
          </a:xfrm>
          <a:prstGeom prst="rect">
            <a:avLst/>
          </a:prstGeom>
        </p:spPr>
      </p:pic>
      <p:pic>
        <p:nvPicPr>
          <p:cNvPr id="10" name="Picture 9" descr="corner-element.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939940" y="3901059"/>
            <a:ext cx="918061" cy="1242442"/>
          </a:xfrm>
          <a:prstGeom prst="rect">
            <a:avLst/>
          </a:prstGeom>
          <a:noFill/>
          <a:ln>
            <a:noFill/>
          </a:ln>
        </p:spPr>
      </p:pic>
    </p:spTree>
    <p:extLst>
      <p:ext uri="{BB962C8B-B14F-4D97-AF65-F5344CB8AC3E}">
        <p14:creationId xmlns:p14="http://schemas.microsoft.com/office/powerpoint/2010/main" val="3766166052"/>
      </p:ext>
    </p:extLst>
  </p:cSld>
  <p:clrMap bg1="lt1" tx1="dk1" bg2="lt2" tx2="dk2" accent1="accent1" accent2="accent2" accent3="accent3" accent4="accent4" accent5="accent5" accent6="accent6" hlink="hlink" folHlink="folHlink"/>
  <p:sldLayoutIdLst>
    <p:sldLayoutId id="2147483667" r:id="rId1"/>
    <p:sldLayoutId id="2147483666" r:id="rId2"/>
    <p:sldLayoutId id="2147483662" r:id="rId3"/>
    <p:sldLayoutId id="2147483661" r:id="rId4"/>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71450" y="137319"/>
            <a:ext cx="30861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71450" y="800100"/>
            <a:ext cx="30861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71450" y="3178175"/>
            <a:ext cx="8001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171575" y="3178175"/>
            <a:ext cx="108585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2457450" y="3178175"/>
            <a:ext cx="8001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450" b="0" i="0" u="none" strike="noStrike" cap="none">
                <a:solidFill>
                  <a:srgbClr val="888888"/>
                </a:solidFill>
                <a:latin typeface="Calibri"/>
                <a:ea typeface="Calibri"/>
                <a:cs typeface="Calibri"/>
                <a:sym typeface="Calibri"/>
              </a:defRPr>
            </a:lvl1pPr>
            <a:lvl2pPr marL="0" marR="0" lvl="1" indent="0" algn="r" rtl="0">
              <a:spcBef>
                <a:spcPts val="0"/>
              </a:spcBef>
              <a:buNone/>
              <a:defRPr sz="450" b="0" i="0" u="none" strike="noStrike" cap="none">
                <a:solidFill>
                  <a:srgbClr val="888888"/>
                </a:solidFill>
                <a:latin typeface="Calibri"/>
                <a:ea typeface="Calibri"/>
                <a:cs typeface="Calibri"/>
                <a:sym typeface="Calibri"/>
              </a:defRPr>
            </a:lvl2pPr>
            <a:lvl3pPr marL="0" marR="0" lvl="2" indent="0" algn="r" rtl="0">
              <a:spcBef>
                <a:spcPts val="0"/>
              </a:spcBef>
              <a:buNone/>
              <a:defRPr sz="450" b="0" i="0" u="none" strike="noStrike" cap="none">
                <a:solidFill>
                  <a:srgbClr val="888888"/>
                </a:solidFill>
                <a:latin typeface="Calibri"/>
                <a:ea typeface="Calibri"/>
                <a:cs typeface="Calibri"/>
                <a:sym typeface="Calibri"/>
              </a:defRPr>
            </a:lvl3pPr>
            <a:lvl4pPr marL="0" marR="0" lvl="3" indent="0" algn="r" rtl="0">
              <a:spcBef>
                <a:spcPts val="0"/>
              </a:spcBef>
              <a:buNone/>
              <a:defRPr sz="450" b="0" i="0" u="none" strike="noStrike" cap="none">
                <a:solidFill>
                  <a:srgbClr val="888888"/>
                </a:solidFill>
                <a:latin typeface="Calibri"/>
                <a:ea typeface="Calibri"/>
                <a:cs typeface="Calibri"/>
                <a:sym typeface="Calibri"/>
              </a:defRPr>
            </a:lvl4pPr>
            <a:lvl5pPr marL="0" marR="0" lvl="4" indent="0" algn="r" rtl="0">
              <a:spcBef>
                <a:spcPts val="0"/>
              </a:spcBef>
              <a:buNone/>
              <a:defRPr sz="450" b="0" i="0" u="none" strike="noStrike" cap="none">
                <a:solidFill>
                  <a:srgbClr val="888888"/>
                </a:solidFill>
                <a:latin typeface="Calibri"/>
                <a:ea typeface="Calibri"/>
                <a:cs typeface="Calibri"/>
                <a:sym typeface="Calibri"/>
              </a:defRPr>
            </a:lvl5pPr>
            <a:lvl6pPr marL="0" marR="0" lvl="5" indent="0" algn="r" rtl="0">
              <a:spcBef>
                <a:spcPts val="0"/>
              </a:spcBef>
              <a:buNone/>
              <a:defRPr sz="450" b="0" i="0" u="none" strike="noStrike" cap="none">
                <a:solidFill>
                  <a:srgbClr val="888888"/>
                </a:solidFill>
                <a:latin typeface="Calibri"/>
                <a:ea typeface="Calibri"/>
                <a:cs typeface="Calibri"/>
                <a:sym typeface="Calibri"/>
              </a:defRPr>
            </a:lvl6pPr>
            <a:lvl7pPr marL="0" marR="0" lvl="6" indent="0" algn="r" rtl="0">
              <a:spcBef>
                <a:spcPts val="0"/>
              </a:spcBef>
              <a:buNone/>
              <a:defRPr sz="450" b="0" i="0" u="none" strike="noStrike" cap="none">
                <a:solidFill>
                  <a:srgbClr val="888888"/>
                </a:solidFill>
                <a:latin typeface="Calibri"/>
                <a:ea typeface="Calibri"/>
                <a:cs typeface="Calibri"/>
                <a:sym typeface="Calibri"/>
              </a:defRPr>
            </a:lvl7pPr>
            <a:lvl8pPr marL="0" marR="0" lvl="7" indent="0" algn="r" rtl="0">
              <a:spcBef>
                <a:spcPts val="0"/>
              </a:spcBef>
              <a:buNone/>
              <a:defRPr sz="450" b="0" i="0" u="none" strike="noStrike" cap="none">
                <a:solidFill>
                  <a:srgbClr val="888888"/>
                </a:solidFill>
                <a:latin typeface="Calibri"/>
                <a:ea typeface="Calibri"/>
                <a:cs typeface="Calibri"/>
                <a:sym typeface="Calibri"/>
              </a:defRPr>
            </a:lvl8pPr>
            <a:lvl9pPr marL="0" marR="0" lvl="8" indent="0" algn="r" rtl="0">
              <a:spcBef>
                <a:spcPts val="0"/>
              </a:spcBef>
              <a:buNone/>
              <a:defRPr sz="45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hyperlink" Target="https://usertest.sciquest.com/apps/Router/SAMLAuth/UMDBC" TargetMode="Externa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hyperlink" Target="https://wiki.umbc.edu/display/faq/Paw+Procurement+System" TargetMode="External"/><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hyperlink" Target="https://procurement.umbc.edu/vendors/"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hyperlink" Target="mailto:clurman@umbc.edu" TargetMode="External"/><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ocusign.umbc.edu/secure/prd/FormToDocuSign/Form2DS.php?cfg=FS_ManualPayrollRequest" TargetMode="Externa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hyperlink" Target="https://cga.umbc.edu/cost-transfer-procedures-on-sponsored-projects-2/" TargetMode="Externa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hyperlink" Target="mailto:TravelServicesAP@umbc.edu" TargetMode="External"/><Relationship Id="rId2" Type="http://schemas.openxmlformats.org/officeDocument/2006/relationships/hyperlink" Target="mailto:businessserivces.umbc.edu"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rocurement.umbc.edu/paw-procurement-training/" TargetMode="Externa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5.xml"/><Relationship Id="rId5" Type="http://schemas.openxmlformats.org/officeDocument/2006/relationships/image" Target="../media/image57.gif"/><Relationship Id="rId4" Type="http://schemas.openxmlformats.org/officeDocument/2006/relationships/image" Target="../media/image56.jp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Business Administrators Meeting (BAM)</a:t>
            </a:r>
          </a:p>
        </p:txBody>
      </p:sp>
      <p:sp>
        <p:nvSpPr>
          <p:cNvPr id="3" name="Subtitle 2"/>
          <p:cNvSpPr>
            <a:spLocks noGrp="1"/>
          </p:cNvSpPr>
          <p:nvPr>
            <p:ph type="subTitle" idx="1"/>
          </p:nvPr>
        </p:nvSpPr>
        <p:spPr/>
        <p:txBody>
          <a:bodyPr/>
          <a:lstStyle/>
          <a:p>
            <a:r>
              <a:rPr lang="en-US" dirty="0"/>
              <a:t>Thursday, November 7, 2024</a:t>
            </a:r>
          </a:p>
        </p:txBody>
      </p:sp>
    </p:spTree>
    <p:extLst>
      <p:ext uri="{BB962C8B-B14F-4D97-AF65-F5344CB8AC3E}">
        <p14:creationId xmlns:p14="http://schemas.microsoft.com/office/powerpoint/2010/main" val="268940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69374" y="710806"/>
            <a:ext cx="3677115" cy="380873"/>
          </a:xfrm>
          <a:prstGeom prst="rect">
            <a:avLst/>
          </a:prstGeom>
          <a:noFill/>
        </p:spPr>
        <p:txBody>
          <a:bodyPr wrap="square" rtlCol="0">
            <a:spAutoFit/>
          </a:bodyPr>
          <a:lstStyle/>
          <a:p>
            <a:pPr algn="r"/>
            <a:r>
              <a:rPr lang="en-US" sz="1875" b="1" dirty="0">
                <a:solidFill>
                  <a:schemeClr val="bg1"/>
                </a:solidFill>
                <a:latin typeface="+mj-lt"/>
                <a:cs typeface="Arial" panose="020B0604020202020204" pitchFamily="34" charset="0"/>
              </a:rPr>
              <a:t> Where does it come from?</a:t>
            </a:r>
          </a:p>
        </p:txBody>
      </p:sp>
      <p:graphicFrame>
        <p:nvGraphicFramePr>
          <p:cNvPr id="11" name="Content Placeholder 10"/>
          <p:cNvGraphicFramePr>
            <a:graphicFrameLocks noGrp="1"/>
          </p:cNvGraphicFramePr>
          <p:nvPr>
            <p:ph idx="1"/>
          </p:nvPr>
        </p:nvGraphicFramePr>
        <p:xfrm>
          <a:off x="342900" y="1256001"/>
          <a:ext cx="6172200" cy="313286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3888989" y="1157287"/>
            <a:ext cx="2857500" cy="438582"/>
          </a:xfrm>
          <a:prstGeom prst="rect">
            <a:avLst/>
          </a:prstGeom>
          <a:noFill/>
        </p:spPr>
        <p:txBody>
          <a:bodyPr wrap="square" rtlCol="0">
            <a:spAutoFit/>
          </a:bodyPr>
          <a:lstStyle/>
          <a:p>
            <a:pPr algn="ctr"/>
            <a:r>
              <a:rPr lang="en-US" sz="2250" b="1" dirty="0"/>
              <a:t>Total $696,535,890</a:t>
            </a:r>
          </a:p>
        </p:txBody>
      </p:sp>
      <p:graphicFrame>
        <p:nvGraphicFramePr>
          <p:cNvPr id="2" name="Chart 1">
            <a:extLst>
              <a:ext uri="{FF2B5EF4-FFF2-40B4-BE49-F238E27FC236}">
                <a16:creationId xmlns:a16="http://schemas.microsoft.com/office/drawing/2014/main" id="{135E6659-8B60-3FB6-11E0-CC2A2DB51669}"/>
              </a:ext>
            </a:extLst>
          </p:cNvPr>
          <p:cNvGraphicFramePr>
            <a:graphicFrameLocks noGrp="1"/>
          </p:cNvGraphicFramePr>
          <p:nvPr/>
        </p:nvGraphicFramePr>
        <p:xfrm>
          <a:off x="465926" y="1068596"/>
          <a:ext cx="5737686" cy="319726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5AD7288E-155A-EC84-B10E-58D3B2FD4D85}"/>
              </a:ext>
            </a:extLst>
          </p:cNvPr>
          <p:cNvSpPr/>
          <p:nvPr/>
        </p:nvSpPr>
        <p:spPr>
          <a:xfrm>
            <a:off x="3344218" y="0"/>
            <a:ext cx="3513782"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Where does it come from?</a:t>
            </a:r>
          </a:p>
        </p:txBody>
      </p:sp>
    </p:spTree>
    <p:extLst>
      <p:ext uri="{BB962C8B-B14F-4D97-AF65-F5344CB8AC3E}">
        <p14:creationId xmlns:p14="http://schemas.microsoft.com/office/powerpoint/2010/main" val="1512761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857" y="926804"/>
            <a:ext cx="6172200" cy="483049"/>
          </a:xfrm>
        </p:spPr>
        <p:txBody>
          <a:bodyPr>
            <a:normAutofit/>
          </a:bodyPr>
          <a:lstStyle/>
          <a:p>
            <a:r>
              <a:rPr lang="en-US" sz="2250" dirty="0"/>
              <a:t>Total $691,116,210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1799566"/>
              </p:ext>
            </p:extLst>
          </p:nvPr>
        </p:nvGraphicFramePr>
        <p:xfrm>
          <a:off x="114798" y="1409853"/>
          <a:ext cx="6400301" cy="346837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330246" y="705269"/>
            <a:ext cx="4468761" cy="380873"/>
          </a:xfrm>
          <a:prstGeom prst="rect">
            <a:avLst/>
          </a:prstGeom>
          <a:noFill/>
        </p:spPr>
        <p:txBody>
          <a:bodyPr wrap="square" rtlCol="0">
            <a:spAutoFit/>
          </a:bodyPr>
          <a:lstStyle/>
          <a:p>
            <a:pPr algn="r"/>
            <a:r>
              <a:rPr lang="en-US" sz="1875" b="1" dirty="0">
                <a:solidFill>
                  <a:schemeClr val="bg1"/>
                </a:solidFill>
                <a:latin typeface="+mj-lt"/>
                <a:cs typeface="Arial" panose="020B0604020202020204" pitchFamily="34" charset="0"/>
              </a:rPr>
              <a:t>Where does it go?</a:t>
            </a:r>
          </a:p>
        </p:txBody>
      </p:sp>
      <p:sp>
        <p:nvSpPr>
          <p:cNvPr id="3" name="TextBox 2"/>
          <p:cNvSpPr txBox="1"/>
          <p:nvPr/>
        </p:nvSpPr>
        <p:spPr>
          <a:xfrm>
            <a:off x="4849091" y="1071066"/>
            <a:ext cx="1666008" cy="146578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825" b="1" u="sng" dirty="0"/>
          </a:p>
          <a:p>
            <a:r>
              <a:rPr lang="en-US" sz="825" b="1" u="sng" dirty="0"/>
              <a:t>Contractual Services Includes: </a:t>
            </a:r>
          </a:p>
          <a:p>
            <a:r>
              <a:rPr lang="en-US" sz="825" dirty="0"/>
              <a:t>Building Maintenance </a:t>
            </a:r>
          </a:p>
          <a:p>
            <a:r>
              <a:rPr lang="en-US" sz="825" dirty="0"/>
              <a:t>Dining Contract </a:t>
            </a:r>
          </a:p>
          <a:p>
            <a:r>
              <a:rPr lang="en-US" sz="825" dirty="0"/>
              <a:t>Research Contracts </a:t>
            </a:r>
          </a:p>
          <a:p>
            <a:r>
              <a:rPr lang="en-US" sz="825" dirty="0"/>
              <a:t>Housekeeping </a:t>
            </a:r>
          </a:p>
          <a:p>
            <a:r>
              <a:rPr lang="en-US" sz="825" dirty="0"/>
              <a:t>IT Contracts </a:t>
            </a:r>
          </a:p>
          <a:p>
            <a:r>
              <a:rPr lang="en-US" sz="825" dirty="0"/>
              <a:t>Legal Fees </a:t>
            </a:r>
          </a:p>
          <a:p>
            <a:r>
              <a:rPr lang="en-US" sz="825" dirty="0"/>
              <a:t>Other Contracts </a:t>
            </a:r>
          </a:p>
          <a:p>
            <a:endParaRPr lang="en-US" sz="750" dirty="0"/>
          </a:p>
          <a:p>
            <a:endParaRPr lang="en-US" sz="750" dirty="0"/>
          </a:p>
        </p:txBody>
      </p:sp>
      <p:sp>
        <p:nvSpPr>
          <p:cNvPr id="6" name="TextBox 5"/>
          <p:cNvSpPr txBox="1"/>
          <p:nvPr/>
        </p:nvSpPr>
        <p:spPr>
          <a:xfrm>
            <a:off x="4939146" y="2733605"/>
            <a:ext cx="2077148" cy="2042867"/>
          </a:xfrm>
          <a:prstGeom prst="rect">
            <a:avLst/>
          </a:prstGeom>
          <a:noFill/>
          <a:ln>
            <a:noFill/>
          </a:ln>
        </p:spPr>
        <p:txBody>
          <a:bodyPr wrap="square" rtlCol="0">
            <a:spAutoFit/>
          </a:bodyPr>
          <a:lstStyle/>
          <a:p>
            <a:r>
              <a:rPr lang="en-US" sz="825" b="1" u="sng" dirty="0"/>
              <a:t>Other Operating Includes:</a:t>
            </a:r>
          </a:p>
          <a:p>
            <a:r>
              <a:rPr lang="en-US" sz="825" dirty="0"/>
              <a:t>Utilities </a:t>
            </a:r>
          </a:p>
          <a:p>
            <a:r>
              <a:rPr lang="en-US" sz="825" dirty="0"/>
              <a:t>Office/Building Supplies </a:t>
            </a:r>
          </a:p>
          <a:p>
            <a:r>
              <a:rPr lang="en-US" sz="825" dirty="0"/>
              <a:t>Infrastructure </a:t>
            </a:r>
          </a:p>
          <a:p>
            <a:r>
              <a:rPr lang="en-US" sz="825" dirty="0"/>
              <a:t>Travel </a:t>
            </a:r>
          </a:p>
          <a:p>
            <a:r>
              <a:rPr lang="en-US" sz="825" dirty="0"/>
              <a:t>Library Serials </a:t>
            </a:r>
          </a:p>
          <a:p>
            <a:r>
              <a:rPr lang="en-US" sz="825" dirty="0"/>
              <a:t>Equipment </a:t>
            </a:r>
          </a:p>
          <a:p>
            <a:r>
              <a:rPr lang="en-US" sz="825" dirty="0"/>
              <a:t>Instructional/Lab Supplies</a:t>
            </a:r>
          </a:p>
          <a:p>
            <a:r>
              <a:rPr lang="en-US" sz="825" dirty="0"/>
              <a:t>Stipends/Prof. Dev. </a:t>
            </a:r>
          </a:p>
          <a:p>
            <a:r>
              <a:rPr lang="en-US" sz="825" dirty="0"/>
              <a:t>Bookstore Inventory </a:t>
            </a:r>
          </a:p>
          <a:p>
            <a:r>
              <a:rPr lang="en-US" sz="825" dirty="0"/>
              <a:t>Other</a:t>
            </a:r>
          </a:p>
          <a:p>
            <a:endParaRPr lang="en-US" sz="900" dirty="0"/>
          </a:p>
          <a:p>
            <a:endParaRPr lang="en-US" sz="1350" dirty="0"/>
          </a:p>
          <a:p>
            <a:endParaRPr lang="en-US" sz="1350" dirty="0"/>
          </a:p>
        </p:txBody>
      </p:sp>
      <p:graphicFrame>
        <p:nvGraphicFramePr>
          <p:cNvPr id="8" name="Chart 7">
            <a:extLst>
              <a:ext uri="{FF2B5EF4-FFF2-40B4-BE49-F238E27FC236}">
                <a16:creationId xmlns:a16="http://schemas.microsoft.com/office/drawing/2014/main" id="{2A2793DD-A5BE-855B-B37A-5E13D8DFFDAF}"/>
              </a:ext>
            </a:extLst>
          </p:cNvPr>
          <p:cNvGraphicFramePr>
            <a:graphicFrameLocks noGrp="1"/>
          </p:cNvGraphicFramePr>
          <p:nvPr>
            <p:extLst>
              <p:ext uri="{D42A27DB-BD31-4B8C-83A1-F6EECF244321}">
                <p14:modId xmlns:p14="http://schemas.microsoft.com/office/powerpoint/2010/main" val="639291543"/>
              </p:ext>
            </p:extLst>
          </p:nvPr>
        </p:nvGraphicFramePr>
        <p:xfrm>
          <a:off x="-293726" y="1329746"/>
          <a:ext cx="5030515" cy="366481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6EBABEDF-630A-13AA-A88F-8180B9B881CC}"/>
              </a:ext>
            </a:extLst>
          </p:cNvPr>
          <p:cNvSpPr/>
          <p:nvPr/>
        </p:nvSpPr>
        <p:spPr>
          <a:xfrm>
            <a:off x="4401622" y="0"/>
            <a:ext cx="2456378"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Where does it go?</a:t>
            </a:r>
          </a:p>
        </p:txBody>
      </p:sp>
    </p:spTree>
    <p:extLst>
      <p:ext uri="{BB962C8B-B14F-4D97-AF65-F5344CB8AC3E}">
        <p14:creationId xmlns:p14="http://schemas.microsoft.com/office/powerpoint/2010/main" val="840825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71189" y="1425731"/>
          <a:ext cx="5115623" cy="2537460"/>
        </p:xfrm>
        <a:graphic>
          <a:graphicData uri="http://schemas.openxmlformats.org/drawingml/2006/table">
            <a:tbl>
              <a:tblPr firstRow="1" lastRow="1" bandRow="1">
                <a:tableStyleId>{7E9639D4-E3E2-4D34-9284-5A2195B3D0D7}</a:tableStyleId>
              </a:tblPr>
              <a:tblGrid>
                <a:gridCol w="3495908">
                  <a:extLst>
                    <a:ext uri="{9D8B030D-6E8A-4147-A177-3AD203B41FA5}">
                      <a16:colId xmlns:a16="http://schemas.microsoft.com/office/drawing/2014/main" val="3195586096"/>
                    </a:ext>
                  </a:extLst>
                </a:gridCol>
                <a:gridCol w="1619715">
                  <a:extLst>
                    <a:ext uri="{9D8B030D-6E8A-4147-A177-3AD203B41FA5}">
                      <a16:colId xmlns:a16="http://schemas.microsoft.com/office/drawing/2014/main" val="2448107952"/>
                    </a:ext>
                  </a:extLst>
                </a:gridCol>
              </a:tblGrid>
              <a:tr h="278130">
                <a:tc>
                  <a:txBody>
                    <a:bodyPr/>
                    <a:lstStyle/>
                    <a:p>
                      <a:pPr algn="ctr"/>
                      <a:r>
                        <a:rPr lang="en-US" sz="1400" dirty="0"/>
                        <a:t>Changes</a:t>
                      </a:r>
                      <a:r>
                        <a:rPr lang="en-US" sz="1400" baseline="0" dirty="0"/>
                        <a:t> in State Support Revenue</a:t>
                      </a:r>
                      <a:endParaRPr lang="en-US" sz="1400" dirty="0"/>
                    </a:p>
                  </a:txBody>
                  <a:tcPr marL="68580" marR="68580" marT="34290" marB="34290"/>
                </a:tc>
                <a:tc>
                  <a:txBody>
                    <a:bodyPr/>
                    <a:lstStyle/>
                    <a:p>
                      <a:pPr algn="ctr"/>
                      <a:r>
                        <a:rPr lang="en-US" sz="1400" dirty="0"/>
                        <a:t>$ Change</a:t>
                      </a:r>
                    </a:p>
                  </a:txBody>
                  <a:tcPr marL="68580" marR="68580" marT="34290" marB="34290"/>
                </a:tc>
                <a:extLst>
                  <a:ext uri="{0D108BD9-81ED-4DB2-BD59-A6C34878D82A}">
                    <a16:rowId xmlns:a16="http://schemas.microsoft.com/office/drawing/2014/main" val="173059589"/>
                  </a:ext>
                </a:extLst>
              </a:tr>
              <a:tr h="278130">
                <a:tc>
                  <a:txBody>
                    <a:bodyPr/>
                    <a:lstStyle/>
                    <a:p>
                      <a:r>
                        <a:rPr lang="en-US" sz="1400" dirty="0"/>
                        <a:t>State Appropriation</a:t>
                      </a:r>
                    </a:p>
                  </a:txBody>
                  <a:tcPr marL="68580" marR="68580" marT="34290" marB="34290"/>
                </a:tc>
                <a:tc>
                  <a:txBody>
                    <a:bodyPr/>
                    <a:lstStyle/>
                    <a:p>
                      <a:pPr algn="r"/>
                      <a:r>
                        <a:rPr lang="en-US" sz="1400" dirty="0"/>
                        <a:t>$13,487,289</a:t>
                      </a:r>
                    </a:p>
                  </a:txBody>
                  <a:tcPr marL="68580" marR="68580" marT="34290" marB="34290"/>
                </a:tc>
                <a:extLst>
                  <a:ext uri="{0D108BD9-81ED-4DB2-BD59-A6C34878D82A}">
                    <a16:rowId xmlns:a16="http://schemas.microsoft.com/office/drawing/2014/main" val="220799022"/>
                  </a:ext>
                </a:extLst>
              </a:tr>
              <a:tr h="278130">
                <a:tc>
                  <a:txBody>
                    <a:bodyPr/>
                    <a:lstStyle/>
                    <a:p>
                      <a:r>
                        <a:rPr lang="en-US" sz="1400" dirty="0"/>
                        <a:t>Undergraduate</a:t>
                      </a:r>
                      <a:r>
                        <a:rPr lang="en-US" sz="1400" baseline="0" dirty="0"/>
                        <a:t> Tuition</a:t>
                      </a:r>
                      <a:endParaRPr lang="en-US" sz="1400" dirty="0"/>
                    </a:p>
                  </a:txBody>
                  <a:tcPr marL="68580" marR="68580" marT="34290" marB="34290"/>
                </a:tc>
                <a:tc>
                  <a:txBody>
                    <a:bodyPr/>
                    <a:lstStyle/>
                    <a:p>
                      <a:pPr algn="r"/>
                      <a:r>
                        <a:rPr lang="en-US" sz="1400" dirty="0"/>
                        <a:t>$1,606,300</a:t>
                      </a:r>
                    </a:p>
                  </a:txBody>
                  <a:tcPr marL="68580" marR="68580" marT="34290" marB="34290"/>
                </a:tc>
                <a:extLst>
                  <a:ext uri="{0D108BD9-81ED-4DB2-BD59-A6C34878D82A}">
                    <a16:rowId xmlns:a16="http://schemas.microsoft.com/office/drawing/2014/main" val="1855930288"/>
                  </a:ext>
                </a:extLst>
              </a:tr>
              <a:tr h="278130">
                <a:tc>
                  <a:txBody>
                    <a:bodyPr/>
                    <a:lstStyle/>
                    <a:p>
                      <a:r>
                        <a:rPr lang="en-US" sz="1400" dirty="0"/>
                        <a:t>Graduate Tuition</a:t>
                      </a:r>
                    </a:p>
                  </a:txBody>
                  <a:tcPr marL="68580" marR="68580" marT="34290" marB="34290"/>
                </a:tc>
                <a:tc>
                  <a:txBody>
                    <a:bodyPr/>
                    <a:lstStyle/>
                    <a:p>
                      <a:pPr algn="r"/>
                      <a:r>
                        <a:rPr lang="en-US" sz="1400" dirty="0"/>
                        <a:t>($1,542,580)</a:t>
                      </a:r>
                    </a:p>
                  </a:txBody>
                  <a:tcPr marL="68580" marR="68580" marT="34290" marB="34290"/>
                </a:tc>
                <a:extLst>
                  <a:ext uri="{0D108BD9-81ED-4DB2-BD59-A6C34878D82A}">
                    <a16:rowId xmlns:a16="http://schemas.microsoft.com/office/drawing/2014/main" val="1971756349"/>
                  </a:ext>
                </a:extLst>
              </a:tr>
              <a:tr h="278130">
                <a:tc>
                  <a:txBody>
                    <a:bodyPr/>
                    <a:lstStyle/>
                    <a:p>
                      <a:r>
                        <a:rPr lang="en-US" sz="1400" dirty="0"/>
                        <a:t>Fees</a:t>
                      </a:r>
                    </a:p>
                  </a:txBody>
                  <a:tcPr marL="68580" marR="68580" marT="34290" marB="34290"/>
                </a:tc>
                <a:tc>
                  <a:txBody>
                    <a:bodyPr/>
                    <a:lstStyle/>
                    <a:p>
                      <a:pPr algn="r"/>
                      <a:r>
                        <a:rPr lang="en-US" sz="1400" dirty="0"/>
                        <a:t>$605,049</a:t>
                      </a:r>
                    </a:p>
                  </a:txBody>
                  <a:tcPr marL="68580" marR="68580" marT="34290" marB="34290"/>
                </a:tc>
                <a:extLst>
                  <a:ext uri="{0D108BD9-81ED-4DB2-BD59-A6C34878D82A}">
                    <a16:rowId xmlns:a16="http://schemas.microsoft.com/office/drawing/2014/main" val="563845731"/>
                  </a:ext>
                </a:extLst>
              </a:tr>
              <a:tr h="278130">
                <a:tc>
                  <a:txBody>
                    <a:bodyPr/>
                    <a:lstStyle/>
                    <a:p>
                      <a:r>
                        <a:rPr lang="en-US" sz="1400" dirty="0"/>
                        <a:t>Investment Income</a:t>
                      </a:r>
                    </a:p>
                  </a:txBody>
                  <a:tcPr marL="68580" marR="68580" marT="34290" marB="34290"/>
                </a:tc>
                <a:tc>
                  <a:txBody>
                    <a:bodyPr/>
                    <a:lstStyle/>
                    <a:p>
                      <a:pPr algn="r"/>
                      <a:r>
                        <a:rPr lang="en-US" sz="1400" dirty="0"/>
                        <a:t>$3,000,000</a:t>
                      </a:r>
                    </a:p>
                  </a:txBody>
                  <a:tcPr marL="68580" marR="68580" marT="34290" marB="34290"/>
                </a:tc>
                <a:extLst>
                  <a:ext uri="{0D108BD9-81ED-4DB2-BD59-A6C34878D82A}">
                    <a16:rowId xmlns:a16="http://schemas.microsoft.com/office/drawing/2014/main" val="3508431535"/>
                  </a:ext>
                </a:extLst>
              </a:tr>
              <a:tr h="278130">
                <a:tc>
                  <a:txBody>
                    <a:bodyPr/>
                    <a:lstStyle/>
                    <a:p>
                      <a:r>
                        <a:rPr lang="en-US" sz="1400" dirty="0"/>
                        <a:t>Indirect</a:t>
                      </a:r>
                      <a:r>
                        <a:rPr lang="en-US" sz="1400" baseline="0" dirty="0"/>
                        <a:t> Cost Recovery</a:t>
                      </a:r>
                      <a:endParaRPr lang="en-US" sz="1400" dirty="0"/>
                    </a:p>
                  </a:txBody>
                  <a:tcPr marL="68580" marR="68580" marT="34290" marB="34290"/>
                </a:tc>
                <a:tc>
                  <a:txBody>
                    <a:bodyPr/>
                    <a:lstStyle/>
                    <a:p>
                      <a:pPr algn="r"/>
                      <a:r>
                        <a:rPr lang="en-US" sz="1400" dirty="0"/>
                        <a:t>$900,000</a:t>
                      </a:r>
                    </a:p>
                  </a:txBody>
                  <a:tcPr marL="68580" marR="68580" marT="34290" marB="34290"/>
                </a:tc>
                <a:extLst>
                  <a:ext uri="{0D108BD9-81ED-4DB2-BD59-A6C34878D82A}">
                    <a16:rowId xmlns:a16="http://schemas.microsoft.com/office/drawing/2014/main" val="3702082119"/>
                  </a:ext>
                </a:extLst>
              </a:tr>
              <a:tr h="278130">
                <a:tc>
                  <a:txBody>
                    <a:bodyPr/>
                    <a:lstStyle/>
                    <a:p>
                      <a:r>
                        <a:rPr lang="en-US" sz="1400" dirty="0"/>
                        <a:t>Other Sources</a:t>
                      </a:r>
                    </a:p>
                  </a:txBody>
                  <a:tcPr marL="68580" marR="68580" marT="34290" marB="34290"/>
                </a:tc>
                <a:tc>
                  <a:txBody>
                    <a:bodyPr/>
                    <a:lstStyle/>
                    <a:p>
                      <a:pPr algn="r"/>
                      <a:r>
                        <a:rPr lang="en-US" sz="1400" dirty="0"/>
                        <a:t>($188,201)</a:t>
                      </a:r>
                    </a:p>
                  </a:txBody>
                  <a:tcPr marL="68580" marR="68580" marT="34290" marB="34290"/>
                </a:tc>
                <a:extLst>
                  <a:ext uri="{0D108BD9-81ED-4DB2-BD59-A6C34878D82A}">
                    <a16:rowId xmlns:a16="http://schemas.microsoft.com/office/drawing/2014/main" val="2159251250"/>
                  </a:ext>
                </a:extLst>
              </a:tr>
              <a:tr h="278130">
                <a:tc>
                  <a:txBody>
                    <a:bodyPr/>
                    <a:lstStyle/>
                    <a:p>
                      <a:r>
                        <a:rPr lang="en-US" sz="1400" b="1" dirty="0"/>
                        <a:t>Total</a:t>
                      </a:r>
                    </a:p>
                  </a:txBody>
                  <a:tcPr marL="68580" marR="68580" marT="34290" marB="34290"/>
                </a:tc>
                <a:tc>
                  <a:txBody>
                    <a:bodyPr/>
                    <a:lstStyle/>
                    <a:p>
                      <a:pPr algn="r"/>
                      <a:r>
                        <a:rPr lang="en-US" sz="1400" b="1" dirty="0"/>
                        <a:t>$17,867,857</a:t>
                      </a:r>
                    </a:p>
                  </a:txBody>
                  <a:tcPr marL="68580" marR="68580" marT="34290" marB="34290"/>
                </a:tc>
                <a:extLst>
                  <a:ext uri="{0D108BD9-81ED-4DB2-BD59-A6C34878D82A}">
                    <a16:rowId xmlns:a16="http://schemas.microsoft.com/office/drawing/2014/main" val="2455444317"/>
                  </a:ext>
                </a:extLst>
              </a:tr>
            </a:tbl>
          </a:graphicData>
        </a:graphic>
      </p:graphicFrame>
      <p:sp>
        <p:nvSpPr>
          <p:cNvPr id="3" name="TextBox 2"/>
          <p:cNvSpPr txBox="1"/>
          <p:nvPr/>
        </p:nvSpPr>
        <p:spPr>
          <a:xfrm>
            <a:off x="1798200" y="702928"/>
            <a:ext cx="4921642" cy="323165"/>
          </a:xfrm>
          <a:prstGeom prst="rect">
            <a:avLst/>
          </a:prstGeom>
          <a:noFill/>
        </p:spPr>
        <p:txBody>
          <a:bodyPr wrap="square" rtlCol="0">
            <a:spAutoFit/>
          </a:bodyPr>
          <a:lstStyle/>
          <a:p>
            <a:pPr algn="r"/>
            <a:r>
              <a:rPr lang="en-US" sz="1500" b="1" dirty="0">
                <a:solidFill>
                  <a:schemeClr val="bg1"/>
                </a:solidFill>
                <a:latin typeface="Arial" panose="020B0604020202020204" pitchFamily="34" charset="0"/>
                <a:cs typeface="Arial" panose="020B0604020202020204" pitchFamily="34" charset="0"/>
              </a:rPr>
              <a:t>FY 2025 State Support Budget - Revenues</a:t>
            </a:r>
          </a:p>
        </p:txBody>
      </p:sp>
      <p:sp>
        <p:nvSpPr>
          <p:cNvPr id="2" name="Rectangle 1">
            <a:extLst>
              <a:ext uri="{FF2B5EF4-FFF2-40B4-BE49-F238E27FC236}">
                <a16:creationId xmlns:a16="http://schemas.microsoft.com/office/drawing/2014/main" id="{A7C8B7F5-8FAD-06B7-E5A8-D5840DC9DBA4}"/>
              </a:ext>
            </a:extLst>
          </p:cNvPr>
          <p:cNvSpPr/>
          <p:nvPr/>
        </p:nvSpPr>
        <p:spPr>
          <a:xfrm>
            <a:off x="2855366" y="102999"/>
            <a:ext cx="4002634" cy="369332"/>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FY2025 State Support Budget - Revenues</a:t>
            </a:r>
          </a:p>
        </p:txBody>
      </p:sp>
    </p:spTree>
    <p:extLst>
      <p:ext uri="{BB962C8B-B14F-4D97-AF65-F5344CB8AC3E}">
        <p14:creationId xmlns:p14="http://schemas.microsoft.com/office/powerpoint/2010/main" val="2875050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2573" y="702928"/>
            <a:ext cx="3977269" cy="553998"/>
          </a:xfrm>
          <a:prstGeom prst="rect">
            <a:avLst/>
          </a:prstGeom>
          <a:noFill/>
        </p:spPr>
        <p:txBody>
          <a:bodyPr wrap="square" rtlCol="0">
            <a:spAutoFit/>
          </a:bodyPr>
          <a:lstStyle/>
          <a:p>
            <a:pPr algn="r"/>
            <a:r>
              <a:rPr lang="en-US" sz="1500" b="1" dirty="0">
                <a:solidFill>
                  <a:schemeClr val="bg1"/>
                </a:solidFill>
                <a:latin typeface="Arial" panose="020B0604020202020204" pitchFamily="34" charset="0"/>
                <a:cs typeface="Arial" panose="020B0604020202020204" pitchFamily="34" charset="0"/>
              </a:rPr>
              <a:t>FY 2025 State Support Budget Allocations</a:t>
            </a:r>
          </a:p>
        </p:txBody>
      </p:sp>
      <p:pic>
        <p:nvPicPr>
          <p:cNvPr id="5" name="Content Placeholder 4">
            <a:extLst>
              <a:ext uri="{FF2B5EF4-FFF2-40B4-BE49-F238E27FC236}">
                <a16:creationId xmlns:a16="http://schemas.microsoft.com/office/drawing/2014/main" id="{383A35BB-A2B5-C149-44EB-6CFC0E88E502}"/>
              </a:ext>
            </a:extLst>
          </p:cNvPr>
          <p:cNvPicPr>
            <a:picLocks noGrp="1" noChangeAspect="1"/>
          </p:cNvPicPr>
          <p:nvPr>
            <p:ph idx="1"/>
          </p:nvPr>
        </p:nvPicPr>
        <p:blipFill>
          <a:blip r:embed="rId2"/>
          <a:stretch>
            <a:fillRect/>
          </a:stretch>
        </p:blipFill>
        <p:spPr>
          <a:xfrm>
            <a:off x="1816614" y="1319301"/>
            <a:ext cx="2381061" cy="2450078"/>
          </a:xfrm>
        </p:spPr>
      </p:pic>
      <p:sp>
        <p:nvSpPr>
          <p:cNvPr id="2" name="Rectangle 1">
            <a:extLst>
              <a:ext uri="{FF2B5EF4-FFF2-40B4-BE49-F238E27FC236}">
                <a16:creationId xmlns:a16="http://schemas.microsoft.com/office/drawing/2014/main" id="{609E86D3-99C6-C737-27E0-766DEC905ABB}"/>
              </a:ext>
            </a:extLst>
          </p:cNvPr>
          <p:cNvSpPr/>
          <p:nvPr/>
        </p:nvSpPr>
        <p:spPr>
          <a:xfrm>
            <a:off x="2423966" y="71576"/>
            <a:ext cx="4434034"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FY2025 State Support Budget Allocations</a:t>
            </a:r>
          </a:p>
        </p:txBody>
      </p:sp>
    </p:spTree>
    <p:extLst>
      <p:ext uri="{BB962C8B-B14F-4D97-AF65-F5344CB8AC3E}">
        <p14:creationId xmlns:p14="http://schemas.microsoft.com/office/powerpoint/2010/main" val="288425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398390"/>
          <a:ext cx="6858000" cy="310217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36700" y="1132909"/>
            <a:ext cx="5384601" cy="438582"/>
          </a:xfrm>
          <a:prstGeom prst="rect">
            <a:avLst/>
          </a:prstGeom>
          <a:noFill/>
        </p:spPr>
        <p:txBody>
          <a:bodyPr wrap="square" rtlCol="0">
            <a:spAutoFit/>
          </a:bodyPr>
          <a:lstStyle/>
          <a:p>
            <a:pPr algn="ctr"/>
            <a:r>
              <a:rPr lang="en-US" sz="2250" b="1" dirty="0"/>
              <a:t>Total - $380,034,709</a:t>
            </a:r>
          </a:p>
        </p:txBody>
      </p:sp>
      <p:sp>
        <p:nvSpPr>
          <p:cNvPr id="6" name="TextBox 5"/>
          <p:cNvSpPr txBox="1"/>
          <p:nvPr/>
        </p:nvSpPr>
        <p:spPr>
          <a:xfrm>
            <a:off x="2267733" y="724636"/>
            <a:ext cx="4492865" cy="346249"/>
          </a:xfrm>
          <a:prstGeom prst="rect">
            <a:avLst/>
          </a:prstGeom>
          <a:noFill/>
        </p:spPr>
        <p:txBody>
          <a:bodyPr wrap="square" rtlCol="0">
            <a:spAutoFit/>
          </a:bodyPr>
          <a:lstStyle/>
          <a:p>
            <a:pPr algn="r"/>
            <a:r>
              <a:rPr lang="en-US" sz="1650" b="1" dirty="0">
                <a:solidFill>
                  <a:schemeClr val="bg1"/>
                </a:solidFill>
                <a:latin typeface="Arial" panose="020B0604020202020204" pitchFamily="34" charset="0"/>
                <a:cs typeface="Arial" panose="020B0604020202020204" pitchFamily="34" charset="0"/>
              </a:rPr>
              <a:t>FY25 State Support Revenues by Category</a:t>
            </a:r>
          </a:p>
        </p:txBody>
      </p:sp>
      <p:graphicFrame>
        <p:nvGraphicFramePr>
          <p:cNvPr id="7" name="Chart 6">
            <a:extLst>
              <a:ext uri="{FF2B5EF4-FFF2-40B4-BE49-F238E27FC236}">
                <a16:creationId xmlns:a16="http://schemas.microsoft.com/office/drawing/2014/main" id="{55D5AA4A-75F3-7110-D111-959DEA13A1FB}"/>
              </a:ext>
            </a:extLst>
          </p:cNvPr>
          <p:cNvGraphicFramePr>
            <a:graphicFrameLocks/>
          </p:cNvGraphicFramePr>
          <p:nvPr/>
        </p:nvGraphicFramePr>
        <p:xfrm>
          <a:off x="795298" y="1542097"/>
          <a:ext cx="4783310" cy="271425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3E019C25-DF52-6457-2C5A-B21D5F2FD5F4}"/>
              </a:ext>
            </a:extLst>
          </p:cNvPr>
          <p:cNvSpPr/>
          <p:nvPr/>
        </p:nvSpPr>
        <p:spPr>
          <a:xfrm>
            <a:off x="2073677" y="52618"/>
            <a:ext cx="4784323"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FY2025 State Support Revenues by Category</a:t>
            </a:r>
          </a:p>
        </p:txBody>
      </p:sp>
    </p:spTree>
    <p:extLst>
      <p:ext uri="{BB962C8B-B14F-4D97-AF65-F5344CB8AC3E}">
        <p14:creationId xmlns:p14="http://schemas.microsoft.com/office/powerpoint/2010/main" val="377381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6700" y="1033521"/>
            <a:ext cx="5384601" cy="438582"/>
          </a:xfrm>
          <a:prstGeom prst="rect">
            <a:avLst/>
          </a:prstGeom>
          <a:noFill/>
        </p:spPr>
        <p:txBody>
          <a:bodyPr wrap="square" rtlCol="0">
            <a:spAutoFit/>
          </a:bodyPr>
          <a:lstStyle/>
          <a:p>
            <a:pPr algn="ctr"/>
            <a:r>
              <a:rPr lang="en-US" sz="2250" b="1" dirty="0"/>
              <a:t>Total - $380,034,709</a:t>
            </a:r>
          </a:p>
        </p:txBody>
      </p:sp>
      <p:sp>
        <p:nvSpPr>
          <p:cNvPr id="6" name="TextBox 5"/>
          <p:cNvSpPr txBox="1"/>
          <p:nvPr/>
        </p:nvSpPr>
        <p:spPr>
          <a:xfrm>
            <a:off x="2377158" y="701740"/>
            <a:ext cx="4480842" cy="346249"/>
          </a:xfrm>
          <a:prstGeom prst="rect">
            <a:avLst/>
          </a:prstGeom>
          <a:noFill/>
        </p:spPr>
        <p:txBody>
          <a:bodyPr wrap="square" rtlCol="0">
            <a:spAutoFit/>
          </a:bodyPr>
          <a:lstStyle/>
          <a:p>
            <a:pPr algn="r"/>
            <a:r>
              <a:rPr lang="en-US" sz="1650" b="1" dirty="0">
                <a:solidFill>
                  <a:schemeClr val="bg1"/>
                </a:solidFill>
                <a:latin typeface="Arial" panose="020B0604020202020204" pitchFamily="34" charset="0"/>
                <a:cs typeface="Arial" panose="020B0604020202020204" pitchFamily="34" charset="0"/>
              </a:rPr>
              <a:t>FY25 State Support Expenses by Category</a:t>
            </a:r>
          </a:p>
        </p:txBody>
      </p:sp>
      <p:graphicFrame>
        <p:nvGraphicFramePr>
          <p:cNvPr id="7" name="Content Placeholder 6">
            <a:extLst>
              <a:ext uri="{FF2B5EF4-FFF2-40B4-BE49-F238E27FC236}">
                <a16:creationId xmlns:a16="http://schemas.microsoft.com/office/drawing/2014/main" id="{7D06E85D-F617-CD6C-9991-2D9C4D188950}"/>
              </a:ext>
            </a:extLst>
          </p:cNvPr>
          <p:cNvGraphicFramePr>
            <a:graphicFrameLocks noGrp="1"/>
          </p:cNvGraphicFramePr>
          <p:nvPr>
            <p:ph idx="1"/>
          </p:nvPr>
        </p:nvGraphicFramePr>
        <p:xfrm>
          <a:off x="342900" y="1386368"/>
          <a:ext cx="6172200" cy="305539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E73F8966-C19C-0030-68BA-32686AFCA9B8}"/>
              </a:ext>
            </a:extLst>
          </p:cNvPr>
          <p:cNvSpPr/>
          <p:nvPr/>
        </p:nvSpPr>
        <p:spPr>
          <a:xfrm>
            <a:off x="2111829" y="63017"/>
            <a:ext cx="4746171" cy="769441"/>
          </a:xfrm>
          <a:prstGeom prst="rect">
            <a:avLst/>
          </a:prstGeom>
        </p:spPr>
        <p:txBody>
          <a:bodyPr wrap="none">
            <a:spAutoFit/>
          </a:bodyPr>
          <a:lstStyle/>
          <a:p>
            <a:pPr algn="r">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FY2025 State Support Expenses by Category</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5184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A2ACD-11C1-F56E-AA2B-84109283E089}"/>
              </a:ext>
            </a:extLst>
          </p:cNvPr>
          <p:cNvPicPr>
            <a:picLocks noChangeAspect="1"/>
          </p:cNvPicPr>
          <p:nvPr/>
        </p:nvPicPr>
        <p:blipFill>
          <a:blip r:embed="rId2"/>
          <a:stretch>
            <a:fillRect/>
          </a:stretch>
        </p:blipFill>
        <p:spPr>
          <a:xfrm>
            <a:off x="0" y="-166908"/>
            <a:ext cx="7029450" cy="5346903"/>
          </a:xfrm>
          <a:prstGeom prst="rect">
            <a:avLst/>
          </a:prstGeom>
        </p:spPr>
      </p:pic>
    </p:spTree>
    <p:extLst>
      <p:ext uri="{BB962C8B-B14F-4D97-AF65-F5344CB8AC3E}">
        <p14:creationId xmlns:p14="http://schemas.microsoft.com/office/powerpoint/2010/main" val="3676710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233775" y="1021425"/>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Purchasing Card (p-card)</a:t>
            </a:r>
            <a:endParaRPr dirty="0"/>
          </a:p>
        </p:txBody>
      </p:sp>
      <p:sp>
        <p:nvSpPr>
          <p:cNvPr id="70" name="Google Shape;70;p15"/>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Clr>
                <a:schemeClr val="dk1"/>
              </a:buClr>
              <a:buSzPts val="1700"/>
              <a:buNone/>
            </a:pPr>
            <a:r>
              <a:rPr lang="en" sz="1275" dirty="0">
                <a:solidFill>
                  <a:schemeClr val="dk1"/>
                </a:solidFill>
              </a:rPr>
              <a:t>1.   P-Card reconciliations are due every month, (within 30 days after the end of the   </a:t>
            </a:r>
          </a:p>
          <a:p>
            <a:pPr marL="0" lvl="0" indent="0" algn="l" rtl="0">
              <a:spcBef>
                <a:spcPts val="0"/>
              </a:spcBef>
              <a:spcAft>
                <a:spcPts val="0"/>
              </a:spcAft>
              <a:buClr>
                <a:schemeClr val="dk1"/>
              </a:buClr>
              <a:buSzPts val="1700"/>
              <a:buNone/>
            </a:pPr>
            <a:r>
              <a:rPr lang="en" sz="1275" dirty="0">
                <a:solidFill>
                  <a:schemeClr val="dk1"/>
                </a:solidFill>
              </a:rPr>
              <a:t>      billing cycle) even when there is no activity.</a:t>
            </a:r>
          </a:p>
          <a:p>
            <a:pPr marL="0" lvl="0" indent="0" algn="l" rtl="0">
              <a:spcBef>
                <a:spcPts val="0"/>
              </a:spcBef>
              <a:spcAft>
                <a:spcPts val="0"/>
              </a:spcAft>
              <a:buClr>
                <a:schemeClr val="dk1"/>
              </a:buClr>
              <a:buSzPts val="1700"/>
              <a:buNone/>
            </a:pPr>
            <a:r>
              <a:rPr lang="en" sz="1275" dirty="0">
                <a:solidFill>
                  <a:schemeClr val="dk1"/>
                </a:solidFill>
              </a:rPr>
              <a:t>2.   Ensure that documentation is included for every charge and credit transaction.</a:t>
            </a:r>
            <a:endParaRPr sz="1275" dirty="0">
              <a:solidFill>
                <a:schemeClr val="dk1"/>
              </a:solidFill>
            </a:endParaRPr>
          </a:p>
          <a:p>
            <a:pPr marL="0" lvl="0" indent="0" algn="l" rtl="0">
              <a:spcBef>
                <a:spcPts val="0"/>
              </a:spcBef>
              <a:spcAft>
                <a:spcPts val="0"/>
              </a:spcAft>
              <a:buClr>
                <a:schemeClr val="dk1"/>
              </a:buClr>
              <a:buSzPts val="1700"/>
              <a:buNone/>
            </a:pPr>
            <a:r>
              <a:rPr lang="en" sz="1275" dirty="0">
                <a:solidFill>
                  <a:schemeClr val="dk1"/>
                </a:solidFill>
              </a:rPr>
              <a:t>3.   Failure to complete monthly tasks in a timely manner may result in card suspension </a:t>
            </a:r>
          </a:p>
          <a:p>
            <a:pPr marL="0" lvl="0" indent="0" algn="l" rtl="0">
              <a:spcBef>
                <a:spcPts val="0"/>
              </a:spcBef>
              <a:spcAft>
                <a:spcPts val="0"/>
              </a:spcAft>
              <a:buClr>
                <a:schemeClr val="dk1"/>
              </a:buClr>
              <a:buSzPts val="1700"/>
              <a:buNone/>
            </a:pPr>
            <a:r>
              <a:rPr lang="en" sz="1275" dirty="0">
                <a:solidFill>
                  <a:schemeClr val="dk1"/>
                </a:solidFill>
              </a:rPr>
              <a:t>      for 30 days or until all documentation is completed, whichever is longer.</a:t>
            </a:r>
          </a:p>
          <a:p>
            <a:pPr marL="0" lvl="0" indent="0" algn="l" rtl="0">
              <a:spcBef>
                <a:spcPts val="0"/>
              </a:spcBef>
              <a:spcAft>
                <a:spcPts val="0"/>
              </a:spcAft>
              <a:buClr>
                <a:schemeClr val="dk1"/>
              </a:buClr>
              <a:buSzPts val="1700"/>
              <a:buNone/>
            </a:pPr>
            <a:r>
              <a:rPr lang="en" sz="1275" dirty="0">
                <a:solidFill>
                  <a:schemeClr val="dk1"/>
                </a:solidFill>
              </a:rPr>
              <a:t>4.   Monthly credit limits are set in multiples of $5,000 ($10,000, $15,000, $20,000, </a:t>
            </a:r>
          </a:p>
          <a:p>
            <a:pPr marL="0" lvl="0" indent="0" algn="l" rtl="0">
              <a:spcBef>
                <a:spcPts val="0"/>
              </a:spcBef>
              <a:spcAft>
                <a:spcPts val="0"/>
              </a:spcAft>
              <a:buClr>
                <a:schemeClr val="dk1"/>
              </a:buClr>
              <a:buSzPts val="1700"/>
              <a:buNone/>
            </a:pPr>
            <a:r>
              <a:rPr lang="en" sz="1275" dirty="0">
                <a:solidFill>
                  <a:schemeClr val="dk1"/>
                </a:solidFill>
              </a:rPr>
              <a:t>      etc.). When requesting a change in credit limits through a Maintenance Request, </a:t>
            </a:r>
          </a:p>
          <a:p>
            <a:pPr marL="0" lvl="0" indent="0" algn="l" rtl="0">
              <a:spcBef>
                <a:spcPts val="0"/>
              </a:spcBef>
              <a:spcAft>
                <a:spcPts val="0"/>
              </a:spcAft>
              <a:buClr>
                <a:schemeClr val="dk1"/>
              </a:buClr>
              <a:buSzPts val="1700"/>
              <a:buNone/>
            </a:pPr>
            <a:r>
              <a:rPr lang="en" sz="1275" dirty="0">
                <a:solidFill>
                  <a:schemeClr val="dk1"/>
                </a:solidFill>
              </a:rPr>
              <a:t>      please use one of those amounts.</a:t>
            </a:r>
            <a:endParaRPr sz="1275" dirty="0">
              <a:solidFill>
                <a:schemeClr val="dk1"/>
              </a:solidFill>
            </a:endParaRPr>
          </a:p>
          <a:p>
            <a:pPr marL="0" lvl="0" indent="0" algn="l" rtl="0">
              <a:spcBef>
                <a:spcPts val="0"/>
              </a:spcBef>
              <a:spcAft>
                <a:spcPts val="0"/>
              </a:spcAft>
              <a:buClr>
                <a:schemeClr val="dk1"/>
              </a:buClr>
              <a:buSzPts val="1700"/>
              <a:buNone/>
            </a:pPr>
            <a:r>
              <a:rPr lang="en" sz="1275" dirty="0">
                <a:solidFill>
                  <a:schemeClr val="dk1"/>
                </a:solidFill>
              </a:rPr>
              <a:t>5.   Cardholders are not to split charges to get under the per transaction limit ($5,000). </a:t>
            </a:r>
          </a:p>
          <a:p>
            <a:pPr marL="0" lvl="0" indent="0" algn="l" rtl="0">
              <a:spcBef>
                <a:spcPts val="0"/>
              </a:spcBef>
              <a:spcAft>
                <a:spcPts val="0"/>
              </a:spcAft>
              <a:buClr>
                <a:schemeClr val="dk1"/>
              </a:buClr>
              <a:buSzPts val="1700"/>
              <a:buNone/>
            </a:pPr>
            <a:r>
              <a:rPr lang="en" sz="1275" dirty="0">
                <a:solidFill>
                  <a:schemeClr val="dk1"/>
                </a:solidFill>
              </a:rPr>
              <a:t>      If a purchase totals more than $5,000 the department is required to submit a </a:t>
            </a:r>
          </a:p>
          <a:p>
            <a:pPr marL="0" lvl="0" indent="0" algn="l" rtl="0">
              <a:spcBef>
                <a:spcPts val="0"/>
              </a:spcBef>
              <a:spcAft>
                <a:spcPts val="0"/>
              </a:spcAft>
              <a:buClr>
                <a:schemeClr val="dk1"/>
              </a:buClr>
              <a:buSzPts val="1700"/>
              <a:buNone/>
            </a:pPr>
            <a:r>
              <a:rPr lang="en" sz="1275" dirty="0">
                <a:solidFill>
                  <a:schemeClr val="dk1"/>
                </a:solidFill>
              </a:rPr>
              <a:t>      requisition in PAW to create a purchase order.</a:t>
            </a:r>
            <a:endParaRPr sz="1800" dirty="0"/>
          </a:p>
        </p:txBody>
      </p:sp>
      <p:sp>
        <p:nvSpPr>
          <p:cNvPr id="2" name="Rectangle 1">
            <a:extLst>
              <a:ext uri="{FF2B5EF4-FFF2-40B4-BE49-F238E27FC236}">
                <a16:creationId xmlns:a16="http://schemas.microsoft.com/office/drawing/2014/main" id="{22B9FC1C-C1F3-F98D-3BE4-6BDDB4ACDF77}"/>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7385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233775" y="972816"/>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Purchasing Card (p-card)</a:t>
            </a:r>
            <a:endParaRPr dirty="0"/>
          </a:p>
        </p:txBody>
      </p:sp>
      <p:sp>
        <p:nvSpPr>
          <p:cNvPr id="76" name="Google Shape;76;p16"/>
          <p:cNvSpPr txBox="1">
            <a:spLocks noGrp="1"/>
          </p:cNvSpPr>
          <p:nvPr>
            <p:ph type="body" idx="1"/>
          </p:nvPr>
        </p:nvSpPr>
        <p:spPr>
          <a:xfrm>
            <a:off x="233775" y="150262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Clr>
                <a:schemeClr val="dk1"/>
              </a:buClr>
              <a:buSzPts val="1700"/>
              <a:buNone/>
            </a:pPr>
            <a:r>
              <a:rPr lang="en" sz="1275" dirty="0">
                <a:solidFill>
                  <a:schemeClr val="dk1"/>
                </a:solidFill>
              </a:rPr>
              <a:t>6.  When ordering from one of UMBC’s approved caterers, if the amount is less than   </a:t>
            </a:r>
          </a:p>
          <a:p>
            <a:pPr marL="0" lvl="0" indent="0" algn="l" rtl="0">
              <a:spcBef>
                <a:spcPts val="0"/>
              </a:spcBef>
              <a:spcAft>
                <a:spcPts val="0"/>
              </a:spcAft>
              <a:buClr>
                <a:schemeClr val="dk1"/>
              </a:buClr>
              <a:buSzPts val="1700"/>
              <a:buNone/>
            </a:pPr>
            <a:r>
              <a:rPr lang="en" sz="1275" dirty="0">
                <a:solidFill>
                  <a:schemeClr val="dk1"/>
                </a:solidFill>
              </a:rPr>
              <a:t>     $5,000, </a:t>
            </a:r>
            <a:r>
              <a:rPr lang="en" sz="1275" u="sng" dirty="0">
                <a:solidFill>
                  <a:schemeClr val="dk1"/>
                </a:solidFill>
              </a:rPr>
              <a:t>payment should be made on p-card</a:t>
            </a:r>
            <a:r>
              <a:rPr lang="en" sz="1275" dirty="0">
                <a:solidFill>
                  <a:schemeClr val="dk1"/>
                </a:solidFill>
              </a:rPr>
              <a:t>.</a:t>
            </a:r>
            <a:endParaRPr sz="1275" dirty="0">
              <a:solidFill>
                <a:schemeClr val="dk1"/>
              </a:solidFill>
            </a:endParaRPr>
          </a:p>
          <a:p>
            <a:pPr marL="0" lvl="0" indent="0" algn="l" rtl="0">
              <a:spcBef>
                <a:spcPts val="0"/>
              </a:spcBef>
              <a:spcAft>
                <a:spcPts val="0"/>
              </a:spcAft>
              <a:buClr>
                <a:schemeClr val="dk1"/>
              </a:buClr>
              <a:buSzPts val="1700"/>
              <a:buNone/>
            </a:pPr>
            <a:r>
              <a:rPr lang="en" sz="1275" dirty="0">
                <a:solidFill>
                  <a:schemeClr val="dk1"/>
                </a:solidFill>
              </a:rPr>
              <a:t>7.  P-Cards cannot be used for:</a:t>
            </a:r>
            <a:endParaRPr sz="1275" dirty="0">
              <a:solidFill>
                <a:schemeClr val="dk1"/>
              </a:solidFill>
            </a:endParaRPr>
          </a:p>
          <a:p>
            <a:pPr marL="685800" lvl="0" indent="-252413" algn="l" rtl="0">
              <a:spcBef>
                <a:spcPts val="0"/>
              </a:spcBef>
              <a:spcAft>
                <a:spcPts val="0"/>
              </a:spcAft>
              <a:buClr>
                <a:schemeClr val="dk1"/>
              </a:buClr>
              <a:buSzPts val="1700"/>
              <a:buChar char="●"/>
            </a:pPr>
            <a:r>
              <a:rPr lang="en" sz="1275" dirty="0">
                <a:solidFill>
                  <a:schemeClr val="dk1"/>
                </a:solidFill>
              </a:rPr>
              <a:t>personal purchases/services </a:t>
            </a:r>
            <a:endParaRPr sz="1275" dirty="0">
              <a:solidFill>
                <a:schemeClr val="dk1"/>
              </a:solidFill>
            </a:endParaRPr>
          </a:p>
          <a:p>
            <a:pPr marL="685800" lvl="0" indent="-252413" algn="l" rtl="0">
              <a:spcBef>
                <a:spcPts val="0"/>
              </a:spcBef>
              <a:spcAft>
                <a:spcPts val="0"/>
              </a:spcAft>
              <a:buClr>
                <a:schemeClr val="dk1"/>
              </a:buClr>
              <a:buSzPts val="1700"/>
              <a:buChar char="●"/>
            </a:pPr>
            <a:r>
              <a:rPr lang="en" sz="1275" dirty="0">
                <a:solidFill>
                  <a:schemeClr val="dk1"/>
                </a:solidFill>
              </a:rPr>
              <a:t>alcohol and restaurants</a:t>
            </a:r>
            <a:endParaRPr sz="1275" dirty="0">
              <a:solidFill>
                <a:schemeClr val="dk1"/>
              </a:solidFill>
            </a:endParaRPr>
          </a:p>
          <a:p>
            <a:pPr marL="685800" lvl="0" indent="-252413" algn="l" rtl="0">
              <a:spcBef>
                <a:spcPts val="0"/>
              </a:spcBef>
              <a:spcAft>
                <a:spcPts val="0"/>
              </a:spcAft>
              <a:buClr>
                <a:schemeClr val="dk1"/>
              </a:buClr>
              <a:buSzPts val="1700"/>
              <a:buChar char="●"/>
            </a:pPr>
            <a:r>
              <a:rPr lang="en" sz="1275" dirty="0">
                <a:solidFill>
                  <a:schemeClr val="dk1"/>
                </a:solidFill>
              </a:rPr>
              <a:t>entertainment/movie theaters</a:t>
            </a:r>
            <a:endParaRPr sz="1275" dirty="0">
              <a:solidFill>
                <a:schemeClr val="dk1"/>
              </a:solidFill>
            </a:endParaRPr>
          </a:p>
          <a:p>
            <a:pPr marL="685800" lvl="0" indent="-252413" algn="l" rtl="0">
              <a:spcBef>
                <a:spcPts val="0"/>
              </a:spcBef>
              <a:spcAft>
                <a:spcPts val="0"/>
              </a:spcAft>
              <a:buClr>
                <a:schemeClr val="dk1"/>
              </a:buClr>
              <a:buSzPts val="1700"/>
              <a:buChar char="●"/>
            </a:pPr>
            <a:r>
              <a:rPr lang="en" sz="1275" dirty="0">
                <a:solidFill>
                  <a:schemeClr val="dk1"/>
                </a:solidFill>
              </a:rPr>
              <a:t>split and stringing of purchases</a:t>
            </a:r>
            <a:endParaRPr sz="1275" dirty="0">
              <a:solidFill>
                <a:schemeClr val="dk1"/>
              </a:solidFill>
            </a:endParaRPr>
          </a:p>
          <a:p>
            <a:pPr marL="685800" lvl="0" indent="-252413" algn="l" rtl="0">
              <a:spcBef>
                <a:spcPts val="0"/>
              </a:spcBef>
              <a:spcAft>
                <a:spcPts val="0"/>
              </a:spcAft>
              <a:buClr>
                <a:schemeClr val="dk1"/>
              </a:buClr>
              <a:buSzPts val="1700"/>
              <a:buChar char="●"/>
            </a:pPr>
            <a:r>
              <a:rPr lang="en" sz="1275" dirty="0">
                <a:solidFill>
                  <a:schemeClr val="dk1"/>
                </a:solidFill>
              </a:rPr>
              <a:t>gift cards, gifts, flowers</a:t>
            </a:r>
            <a:endParaRPr sz="1275" dirty="0">
              <a:solidFill>
                <a:schemeClr val="dk1"/>
              </a:solidFill>
            </a:endParaRPr>
          </a:p>
          <a:p>
            <a:pPr marL="685800" lvl="0" indent="-252413" algn="l" rtl="0">
              <a:spcBef>
                <a:spcPts val="0"/>
              </a:spcBef>
              <a:spcAft>
                <a:spcPts val="0"/>
              </a:spcAft>
              <a:buClr>
                <a:schemeClr val="dk1"/>
              </a:buClr>
              <a:buSzPts val="1700"/>
              <a:buChar char="●"/>
            </a:pPr>
            <a:r>
              <a:rPr lang="en" sz="1275" dirty="0">
                <a:solidFill>
                  <a:schemeClr val="dk1"/>
                </a:solidFill>
              </a:rPr>
              <a:t>sales tax</a:t>
            </a:r>
            <a:endParaRPr sz="1275" dirty="0">
              <a:solidFill>
                <a:schemeClr val="dk1"/>
              </a:solidFill>
            </a:endParaRPr>
          </a:p>
          <a:p>
            <a:pPr marL="0" lvl="0" indent="0" algn="l" rtl="0">
              <a:spcBef>
                <a:spcPts val="0"/>
              </a:spcBef>
              <a:spcAft>
                <a:spcPts val="0"/>
              </a:spcAft>
              <a:buClr>
                <a:schemeClr val="dk1"/>
              </a:buClr>
              <a:buSzPts val="1700"/>
              <a:buNone/>
            </a:pPr>
            <a:r>
              <a:rPr lang="en" sz="1275" dirty="0">
                <a:solidFill>
                  <a:schemeClr val="dk1"/>
                </a:solidFill>
              </a:rPr>
              <a:t>8.  Expenses to be reimbursed by Foundation funds should not be paid for with the p-</a:t>
            </a:r>
          </a:p>
          <a:p>
            <a:pPr marL="0" lvl="0" indent="0" algn="l" rtl="0">
              <a:spcBef>
                <a:spcPts val="0"/>
              </a:spcBef>
              <a:spcAft>
                <a:spcPts val="0"/>
              </a:spcAft>
              <a:buClr>
                <a:schemeClr val="dk1"/>
              </a:buClr>
              <a:buSzPts val="1700"/>
              <a:buNone/>
            </a:pPr>
            <a:r>
              <a:rPr lang="en" sz="1275" dirty="0">
                <a:solidFill>
                  <a:schemeClr val="dk1"/>
                </a:solidFill>
              </a:rPr>
              <a:t>     card. Follow the USMF Policies and Procedures guide for reimbursement.</a:t>
            </a:r>
            <a:endParaRPr sz="1275" dirty="0">
              <a:solidFill>
                <a:schemeClr val="dk1"/>
              </a:solidFill>
            </a:endParaRPr>
          </a:p>
          <a:p>
            <a:pPr marL="0" lvl="0" indent="0" algn="l" rtl="0">
              <a:spcBef>
                <a:spcPts val="0"/>
              </a:spcBef>
              <a:spcAft>
                <a:spcPts val="0"/>
              </a:spcAft>
              <a:buClr>
                <a:schemeClr val="dk1"/>
              </a:buClr>
              <a:buSzPts val="1700"/>
              <a:buNone/>
            </a:pPr>
            <a:r>
              <a:rPr lang="en" sz="1275" dirty="0">
                <a:solidFill>
                  <a:schemeClr val="dk1"/>
                </a:solidFill>
              </a:rPr>
              <a:t>9.  When purchasing software with the p-card it must first be reviewed by the UMBC    </a:t>
            </a:r>
          </a:p>
          <a:p>
            <a:pPr marL="0" lvl="0" indent="0" algn="l" rtl="0">
              <a:spcBef>
                <a:spcPts val="0"/>
              </a:spcBef>
              <a:spcAft>
                <a:spcPts val="0"/>
              </a:spcAft>
              <a:buClr>
                <a:schemeClr val="dk1"/>
              </a:buClr>
              <a:buSzPts val="1700"/>
              <a:buNone/>
            </a:pPr>
            <a:r>
              <a:rPr lang="en" sz="1275" dirty="0">
                <a:solidFill>
                  <a:schemeClr val="dk1"/>
                </a:solidFill>
              </a:rPr>
              <a:t>     cloud/software committee before the purchase is made.</a:t>
            </a:r>
            <a:endParaRPr sz="1800" dirty="0"/>
          </a:p>
        </p:txBody>
      </p:sp>
      <p:sp>
        <p:nvSpPr>
          <p:cNvPr id="77" name="Google Shape;77;p16"/>
          <p:cNvSpPr txBox="1"/>
          <p:nvPr/>
        </p:nvSpPr>
        <p:spPr>
          <a:xfrm>
            <a:off x="3840900" y="2132719"/>
            <a:ext cx="2731500" cy="1608300"/>
          </a:xfrm>
          <a:prstGeom prst="rect">
            <a:avLst/>
          </a:prstGeom>
          <a:noFill/>
          <a:ln>
            <a:noFill/>
          </a:ln>
        </p:spPr>
        <p:txBody>
          <a:bodyPr spcFirstLastPara="1" wrap="square" lIns="68569" tIns="68569" rIns="68569" bIns="68569" anchor="t" anchorCtr="0">
            <a:noAutofit/>
          </a:bodyPr>
          <a:lstStyle/>
          <a:p>
            <a:pPr marL="342900" lvl="0" indent="-252413" algn="l" rtl="0">
              <a:lnSpc>
                <a:spcPct val="115000"/>
              </a:lnSpc>
              <a:spcBef>
                <a:spcPts val="0"/>
              </a:spcBef>
              <a:spcAft>
                <a:spcPts val="0"/>
              </a:spcAft>
              <a:buClr>
                <a:schemeClr val="dk1"/>
              </a:buClr>
              <a:buSzPts val="1700"/>
              <a:buChar char="●"/>
            </a:pPr>
            <a:r>
              <a:rPr lang="en" sz="1275">
                <a:solidFill>
                  <a:schemeClr val="dk1"/>
                </a:solidFill>
              </a:rPr>
              <a:t>catering of routine meetings</a:t>
            </a:r>
            <a:endParaRPr sz="1275">
              <a:solidFill>
                <a:schemeClr val="dk1"/>
              </a:solidFill>
            </a:endParaRPr>
          </a:p>
          <a:p>
            <a:pPr marL="342900" lvl="0" indent="-252413" algn="l" rtl="0">
              <a:lnSpc>
                <a:spcPct val="115000"/>
              </a:lnSpc>
              <a:spcBef>
                <a:spcPts val="0"/>
              </a:spcBef>
              <a:spcAft>
                <a:spcPts val="0"/>
              </a:spcAft>
              <a:buClr>
                <a:schemeClr val="dk1"/>
              </a:buClr>
              <a:buSzPts val="1700"/>
              <a:buChar char="●"/>
            </a:pPr>
            <a:r>
              <a:rPr lang="en" sz="1275">
                <a:solidFill>
                  <a:schemeClr val="dk1"/>
                </a:solidFill>
              </a:rPr>
              <a:t>office decorations</a:t>
            </a:r>
            <a:endParaRPr sz="1275">
              <a:solidFill>
                <a:schemeClr val="dk1"/>
              </a:solidFill>
            </a:endParaRPr>
          </a:p>
          <a:p>
            <a:pPr marL="342900" lvl="0" indent="-252413" algn="l" rtl="0">
              <a:lnSpc>
                <a:spcPct val="115000"/>
              </a:lnSpc>
              <a:spcBef>
                <a:spcPts val="0"/>
              </a:spcBef>
              <a:spcAft>
                <a:spcPts val="0"/>
              </a:spcAft>
              <a:buClr>
                <a:schemeClr val="dk1"/>
              </a:buClr>
              <a:buSzPts val="1700"/>
              <a:buChar char="●"/>
            </a:pPr>
            <a:r>
              <a:rPr lang="en" sz="1275">
                <a:solidFill>
                  <a:schemeClr val="dk1"/>
                </a:solidFill>
              </a:rPr>
              <a:t>trains/airlines</a:t>
            </a:r>
            <a:endParaRPr sz="1275">
              <a:solidFill>
                <a:schemeClr val="dk1"/>
              </a:solidFill>
            </a:endParaRPr>
          </a:p>
          <a:p>
            <a:pPr marL="342900" lvl="0" indent="-252413" algn="l" rtl="0">
              <a:lnSpc>
                <a:spcPct val="115000"/>
              </a:lnSpc>
              <a:spcBef>
                <a:spcPts val="0"/>
              </a:spcBef>
              <a:spcAft>
                <a:spcPts val="0"/>
              </a:spcAft>
              <a:buClr>
                <a:schemeClr val="dk1"/>
              </a:buClr>
              <a:buSzPts val="1700"/>
              <a:buChar char="●"/>
            </a:pPr>
            <a:r>
              <a:rPr lang="en" sz="1275">
                <a:solidFill>
                  <a:schemeClr val="dk1"/>
                </a:solidFill>
              </a:rPr>
              <a:t>travel agents</a:t>
            </a:r>
            <a:endParaRPr sz="1275">
              <a:solidFill>
                <a:schemeClr val="dk1"/>
              </a:solidFill>
            </a:endParaRPr>
          </a:p>
          <a:p>
            <a:pPr marL="342900" lvl="0" indent="-252413" algn="l" rtl="0">
              <a:lnSpc>
                <a:spcPct val="115000"/>
              </a:lnSpc>
              <a:spcBef>
                <a:spcPts val="0"/>
              </a:spcBef>
              <a:spcAft>
                <a:spcPts val="0"/>
              </a:spcAft>
              <a:buClr>
                <a:schemeClr val="dk1"/>
              </a:buClr>
              <a:buSzPts val="1700"/>
              <a:buChar char="●"/>
            </a:pPr>
            <a:r>
              <a:rPr lang="en" sz="1275">
                <a:solidFill>
                  <a:schemeClr val="dk1"/>
                </a:solidFill>
              </a:rPr>
              <a:t>furniture (except MCE)</a:t>
            </a:r>
            <a:endParaRPr sz="1275">
              <a:solidFill>
                <a:schemeClr val="dk1"/>
              </a:solidFill>
            </a:endParaRPr>
          </a:p>
          <a:p>
            <a:pPr marL="342900" lvl="0" indent="-252413" algn="l" rtl="0">
              <a:lnSpc>
                <a:spcPct val="115000"/>
              </a:lnSpc>
              <a:spcBef>
                <a:spcPts val="0"/>
              </a:spcBef>
              <a:spcAft>
                <a:spcPts val="0"/>
              </a:spcAft>
              <a:buClr>
                <a:schemeClr val="dk1"/>
              </a:buClr>
              <a:buSzPts val="1700"/>
              <a:buChar char="●"/>
            </a:pPr>
            <a:r>
              <a:rPr lang="en" sz="1275">
                <a:solidFill>
                  <a:schemeClr val="dk1"/>
                </a:solidFill>
              </a:rPr>
              <a:t>money orders/wire transfers</a:t>
            </a:r>
            <a:endParaRPr sz="1350">
              <a:solidFill>
                <a:schemeClr val="dk2"/>
              </a:solidFill>
            </a:endParaRPr>
          </a:p>
        </p:txBody>
      </p:sp>
      <p:sp>
        <p:nvSpPr>
          <p:cNvPr id="2" name="Rectangle 1">
            <a:extLst>
              <a:ext uri="{FF2B5EF4-FFF2-40B4-BE49-F238E27FC236}">
                <a16:creationId xmlns:a16="http://schemas.microsoft.com/office/drawing/2014/main" id="{F4E92FFD-F280-AA54-16FA-9495AE374CE5}"/>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68900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233775" y="1081759"/>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PAW</a:t>
            </a:r>
            <a:endParaRPr dirty="0"/>
          </a:p>
        </p:txBody>
      </p:sp>
      <p:sp>
        <p:nvSpPr>
          <p:cNvPr id="83" name="Google Shape;83;p17"/>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We are working with DoIT to streamline the supplier sheet process, a new supplier sheet will be available soon. A new training document will be shared.</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All supplier updates (addresses, emails, etc.) need to be submitted through a new supplier sheet with an updated/current W-9.</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You are still able to access the PAW test system at </a:t>
            </a:r>
            <a:r>
              <a:rPr lang="en" sz="1500" u="sng">
                <a:solidFill>
                  <a:schemeClr val="hlink"/>
                </a:solidFill>
                <a:hlinkClick r:id="rId3"/>
              </a:rPr>
              <a:t>https://usertest.sciquest.com/apps/Router/SAMLAuth/UMDBC</a:t>
            </a:r>
            <a:r>
              <a:rPr lang="en" sz="1500">
                <a:solidFill>
                  <a:schemeClr val="dk1"/>
                </a:solidFill>
              </a:rPr>
              <a:t> </a:t>
            </a:r>
            <a:endParaRPr sz="1500">
              <a:solidFill>
                <a:schemeClr val="dk1"/>
              </a:solidFill>
            </a:endParaRPr>
          </a:p>
        </p:txBody>
      </p:sp>
      <p:sp>
        <p:nvSpPr>
          <p:cNvPr id="2" name="Rectangle 1">
            <a:extLst>
              <a:ext uri="{FF2B5EF4-FFF2-40B4-BE49-F238E27FC236}">
                <a16:creationId xmlns:a16="http://schemas.microsoft.com/office/drawing/2014/main" id="{395E4FD8-D173-C2C4-A870-6AF71A9862A7}"/>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1972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66083" y="0"/>
            <a:ext cx="1717813" cy="644065"/>
          </a:xfrm>
        </p:spPr>
        <p:txBody>
          <a:bodyPr>
            <a:normAutofit/>
          </a:bodyPr>
          <a:lstStyle/>
          <a:p>
            <a:r>
              <a:rPr lang="en-US" sz="3200" dirty="0">
                <a:solidFill>
                  <a:schemeClr val="bg1"/>
                </a:solidFill>
              </a:rPr>
              <a:t>Agenda</a:t>
            </a:r>
          </a:p>
        </p:txBody>
      </p:sp>
      <p:sp>
        <p:nvSpPr>
          <p:cNvPr id="4" name="Content Placeholder 3"/>
          <p:cNvSpPr>
            <a:spLocks noGrp="1"/>
          </p:cNvSpPr>
          <p:nvPr>
            <p:ph idx="1"/>
          </p:nvPr>
        </p:nvSpPr>
        <p:spPr>
          <a:xfrm>
            <a:off x="437137" y="807318"/>
            <a:ext cx="6172200" cy="4019710"/>
          </a:xfrm>
        </p:spPr>
        <p:txBody>
          <a:bodyPr>
            <a:noAutofit/>
          </a:bodyPr>
          <a:lstStyle/>
          <a:p>
            <a:pPr marL="0" indent="0" algn="r">
              <a:buNone/>
            </a:pPr>
            <a:endParaRPr lang="en-US" sz="1700" i="1" dirty="0"/>
          </a:p>
        </p:txBody>
      </p:sp>
      <p:sp>
        <p:nvSpPr>
          <p:cNvPr id="3" name="Rectangle 2"/>
          <p:cNvSpPr/>
          <p:nvPr/>
        </p:nvSpPr>
        <p:spPr>
          <a:xfrm>
            <a:off x="437137" y="644065"/>
            <a:ext cx="5968207" cy="432426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rPr>
              <a:t>9:05am</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 	</a:t>
            </a:r>
            <a:r>
              <a:rPr lang="en-US" dirty="0">
                <a:solidFill>
                  <a:prstClr val="black"/>
                </a:solidFill>
                <a:ea typeface="Times New Roman" panose="02020603050405020304" pitchFamily="18" charset="0"/>
              </a:rPr>
              <a:t>Welcome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rPr>
              <a:t>9:10am</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	</a:t>
            </a:r>
            <a:r>
              <a:rPr lang="en-US" dirty="0">
                <a:solidFill>
                  <a:prstClr val="black"/>
                </a:solidFill>
                <a:ea typeface="Times New Roman" panose="02020603050405020304" pitchFamily="18" charset="0"/>
              </a:rPr>
              <a:t>Budget Update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rPr>
              <a:t>9:25</a:t>
            </a:r>
            <a:r>
              <a:rPr lang="en-US" b="1" dirty="0">
                <a:solidFill>
                  <a:prstClr val="black"/>
                </a:solidFill>
                <a:ea typeface="Times New Roman" panose="02020603050405020304" pitchFamily="18" charset="0"/>
              </a:rPr>
              <a:t>am</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	Procurement Update </a:t>
            </a:r>
          </a:p>
          <a:p>
            <a:pPr marL="0" marR="0" lvl="0" indent="0" algn="l" defTabSz="457200" rtl="0" eaLnBrk="1" fontAlgn="auto" latinLnBrk="0" hangingPunct="1">
              <a:lnSpc>
                <a:spcPct val="150000"/>
              </a:lnSpc>
              <a:spcBef>
                <a:spcPts val="0"/>
              </a:spcBef>
              <a:spcAft>
                <a:spcPts val="0"/>
              </a:spcAft>
              <a:buClrTx/>
              <a:buSzTx/>
              <a:buFontTx/>
              <a:buNone/>
              <a:tabLst/>
              <a:defRPr/>
            </a:pPr>
            <a:r>
              <a:rPr lang="en-US" b="1" dirty="0">
                <a:solidFill>
                  <a:prstClr val="black"/>
                </a:solidFill>
                <a:ea typeface="Times New Roman" panose="02020603050405020304" pitchFamily="18" charset="0"/>
              </a:rPr>
              <a:t>9:40 am</a:t>
            </a:r>
            <a:r>
              <a:rPr lang="en-US" dirty="0">
                <a:solidFill>
                  <a:prstClr val="black"/>
                </a:solidFill>
                <a:ea typeface="Times New Roman" panose="02020603050405020304" pitchFamily="18" charset="0"/>
              </a:rPr>
              <a:t>	Auxiliary Services Update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rPr>
              <a:t>9:50 am</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	Contract and Grant Accounting Update</a:t>
            </a:r>
          </a:p>
          <a:p>
            <a:pPr marL="0" marR="0" lvl="0" indent="0" algn="l" defTabSz="457200" rtl="0" eaLnBrk="1" fontAlgn="auto" latinLnBrk="0" hangingPunct="1">
              <a:lnSpc>
                <a:spcPct val="150000"/>
              </a:lnSpc>
              <a:spcBef>
                <a:spcPts val="0"/>
              </a:spcBef>
              <a:spcAft>
                <a:spcPts val="0"/>
              </a:spcAft>
              <a:buClrTx/>
              <a:buSzTx/>
              <a:buFontTx/>
              <a:buNone/>
              <a:tabLst/>
              <a:defRPr/>
            </a:pPr>
            <a:r>
              <a:rPr lang="en-US" b="1" dirty="0">
                <a:solidFill>
                  <a:prstClr val="black"/>
                </a:solidFill>
                <a:ea typeface="Times New Roman" panose="02020603050405020304" pitchFamily="18" charset="0"/>
              </a:rPr>
              <a:t>10:00 am </a:t>
            </a:r>
            <a:r>
              <a:rPr lang="en-US" dirty="0">
                <a:solidFill>
                  <a:prstClr val="black"/>
                </a:solidFill>
                <a:ea typeface="Times New Roman" panose="02020603050405020304" pitchFamily="18" charset="0"/>
              </a:rPr>
              <a:t>Travel Update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rPr>
              <a:t>10:10 am </a:t>
            </a:r>
            <a:r>
              <a:rPr lang="en-US" dirty="0">
                <a:solidFill>
                  <a:prstClr val="black"/>
                </a:solidFill>
                <a:ea typeface="Times New Roman" panose="02020603050405020304" pitchFamily="18" charset="0"/>
              </a:rPr>
              <a:t>Business Services Update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rPr>
              <a:t>10:20 am</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ea typeface="Times New Roman" panose="02020603050405020304" pitchFamily="18" charset="0"/>
              </a:rPr>
              <a:t>Facilit</a:t>
            </a:r>
            <a:r>
              <a:rPr lang="en-US" dirty="0" err="1">
                <a:solidFill>
                  <a:prstClr val="black"/>
                </a:solidFill>
                <a:ea typeface="Times New Roman" panose="02020603050405020304" pitchFamily="18" charset="0"/>
              </a:rPr>
              <a:t>ies</a:t>
            </a:r>
            <a:r>
              <a:rPr lang="en-US" dirty="0">
                <a:solidFill>
                  <a:prstClr val="black"/>
                </a:solidFill>
                <a:ea typeface="Times New Roman" panose="02020603050405020304" pitchFamily="18" charset="0"/>
              </a:rPr>
              <a:t> Management Update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rPr>
              <a:t>10:30 am </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HRSTM Update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 </a:t>
            </a:r>
          </a:p>
        </p:txBody>
      </p:sp>
    </p:spTree>
    <p:extLst>
      <p:ext uri="{BB962C8B-B14F-4D97-AF65-F5344CB8AC3E}">
        <p14:creationId xmlns:p14="http://schemas.microsoft.com/office/powerpoint/2010/main" val="2586356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233775" y="1036418"/>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PAW</a:t>
            </a:r>
            <a:endParaRPr dirty="0"/>
          </a:p>
        </p:txBody>
      </p:sp>
      <p:sp>
        <p:nvSpPr>
          <p:cNvPr id="89" name="Google Shape;89;p18"/>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Choosing Contract versus Purchase order:</a:t>
            </a:r>
            <a:endParaRPr sz="1500">
              <a:solidFill>
                <a:schemeClr val="dk1"/>
              </a:solidFill>
            </a:endParaRPr>
          </a:p>
          <a:p>
            <a:pPr marL="0" lvl="0" indent="0" algn="l" rtl="0">
              <a:spcBef>
                <a:spcPts val="900"/>
              </a:spcBef>
              <a:spcAft>
                <a:spcPts val="0"/>
              </a:spcAft>
              <a:buClr>
                <a:schemeClr val="dk1"/>
              </a:buClr>
              <a:buSzPts val="1100"/>
              <a:buFont typeface="Arial"/>
              <a:buNone/>
            </a:pPr>
            <a:r>
              <a:rPr lang="en" sz="1500">
                <a:solidFill>
                  <a:schemeClr val="dk1"/>
                </a:solidFill>
              </a:rPr>
              <a:t>Purchase orders are usually a one-time incident or one-time purchase that are usually below $25k</a:t>
            </a:r>
            <a:endParaRPr sz="1500">
              <a:solidFill>
                <a:schemeClr val="dk1"/>
              </a:solidFill>
            </a:endParaRPr>
          </a:p>
          <a:p>
            <a:pPr marL="0" lvl="0" indent="0" algn="l" rtl="0">
              <a:spcBef>
                <a:spcPts val="900"/>
              </a:spcBef>
              <a:spcAft>
                <a:spcPts val="900"/>
              </a:spcAft>
              <a:buClr>
                <a:schemeClr val="dk1"/>
              </a:buClr>
              <a:buSzPts val="1100"/>
              <a:buFont typeface="Arial"/>
              <a:buNone/>
            </a:pPr>
            <a:r>
              <a:rPr lang="en" sz="1500">
                <a:solidFill>
                  <a:schemeClr val="dk1"/>
                </a:solidFill>
              </a:rPr>
              <a:t>Contracts are used for services that are ongoing and multiple payments are made throughout the life of the contract and allow for modification (purchase orders do not have that allowance). Contracts tend to be higher than $25k, though not always.</a:t>
            </a:r>
            <a:endParaRPr sz="1500">
              <a:solidFill>
                <a:schemeClr val="dk1"/>
              </a:solidFill>
            </a:endParaRPr>
          </a:p>
        </p:txBody>
      </p:sp>
      <p:sp>
        <p:nvSpPr>
          <p:cNvPr id="2" name="Rectangle 1">
            <a:extLst>
              <a:ext uri="{FF2B5EF4-FFF2-40B4-BE49-F238E27FC236}">
                <a16:creationId xmlns:a16="http://schemas.microsoft.com/office/drawing/2014/main" id="{EBB4F845-E05C-7C1C-9578-FB9B5988B9CD}"/>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5330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233775" y="1036418"/>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PAW</a:t>
            </a:r>
            <a:endParaRPr dirty="0"/>
          </a:p>
        </p:txBody>
      </p:sp>
      <p:sp>
        <p:nvSpPr>
          <p:cNvPr id="95" name="Google Shape;95;p19"/>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Will modifications be needed during a time period? – choose contract</a:t>
            </a:r>
            <a:endParaRPr sz="1500">
              <a:solidFill>
                <a:schemeClr val="dk1"/>
              </a:solidFill>
            </a:endParaRPr>
          </a:p>
          <a:p>
            <a:pPr marL="0" lvl="0" indent="0" algn="l" rtl="0">
              <a:spcBef>
                <a:spcPts val="900"/>
              </a:spcBef>
              <a:spcAft>
                <a:spcPts val="0"/>
              </a:spcAft>
              <a:buClr>
                <a:schemeClr val="dk1"/>
              </a:buClr>
              <a:buSzPts val="1100"/>
              <a:buFont typeface="Arial"/>
              <a:buNone/>
            </a:pPr>
            <a:r>
              <a:rPr lang="en" sz="1500">
                <a:solidFill>
                  <a:schemeClr val="dk1"/>
                </a:solidFill>
              </a:rPr>
              <a:t>Does the service involve multiple years? – choose contract</a:t>
            </a:r>
            <a:endParaRPr sz="1500">
              <a:solidFill>
                <a:schemeClr val="dk1"/>
              </a:solidFill>
            </a:endParaRPr>
          </a:p>
          <a:p>
            <a:pPr marL="0" lvl="0" indent="0" algn="l" rtl="0">
              <a:spcBef>
                <a:spcPts val="900"/>
              </a:spcBef>
              <a:spcAft>
                <a:spcPts val="0"/>
              </a:spcAft>
              <a:buClr>
                <a:schemeClr val="dk1"/>
              </a:buClr>
              <a:buSzPts val="1100"/>
              <a:buFont typeface="Arial"/>
              <a:buNone/>
            </a:pPr>
            <a:r>
              <a:rPr lang="en" sz="1500">
                <a:solidFill>
                  <a:schemeClr val="dk1"/>
                </a:solidFill>
              </a:rPr>
              <a:t>Would additional terms be needed to protect the University – choose contract</a:t>
            </a:r>
            <a:endParaRPr sz="1500">
              <a:solidFill>
                <a:schemeClr val="dk1"/>
              </a:solidFill>
            </a:endParaRPr>
          </a:p>
          <a:p>
            <a:pPr marL="0" lvl="0" indent="0" algn="l" rtl="0">
              <a:spcBef>
                <a:spcPts val="900"/>
              </a:spcBef>
              <a:spcAft>
                <a:spcPts val="0"/>
              </a:spcAft>
              <a:buClr>
                <a:schemeClr val="dk1"/>
              </a:buClr>
              <a:buSzPts val="1100"/>
              <a:buFont typeface="Arial"/>
              <a:buNone/>
            </a:pPr>
            <a:r>
              <a:rPr lang="en" sz="1500">
                <a:solidFill>
                  <a:schemeClr val="dk1"/>
                </a:solidFill>
              </a:rPr>
              <a:t>Work is limited in scope, is for a set value that will not need to be changed – choose purchase order</a:t>
            </a:r>
            <a:endParaRPr sz="1500">
              <a:solidFill>
                <a:schemeClr val="dk1"/>
              </a:solidFill>
            </a:endParaRPr>
          </a:p>
          <a:p>
            <a:pPr marL="0" lvl="0" indent="0" algn="l" rtl="0">
              <a:spcBef>
                <a:spcPts val="900"/>
              </a:spcBef>
              <a:spcAft>
                <a:spcPts val="0"/>
              </a:spcAft>
              <a:buClr>
                <a:schemeClr val="dk1"/>
              </a:buClr>
              <a:buSzPts val="1100"/>
              <a:buFont typeface="Arial"/>
              <a:buNone/>
            </a:pPr>
            <a:r>
              <a:rPr lang="en" sz="1500">
                <a:solidFill>
                  <a:schemeClr val="dk1"/>
                </a:solidFill>
              </a:rPr>
              <a:t>FAQs: </a:t>
            </a:r>
            <a:r>
              <a:rPr lang="en" sz="1500" u="sng">
                <a:solidFill>
                  <a:schemeClr val="hlink"/>
                </a:solidFill>
                <a:hlinkClick r:id="rId3"/>
              </a:rPr>
              <a:t>https://wiki.umbc.edu/display/faq/Paw+Procurement+System</a:t>
            </a:r>
            <a:endParaRPr sz="1500">
              <a:solidFill>
                <a:schemeClr val="dk1"/>
              </a:solidFill>
            </a:endParaRPr>
          </a:p>
          <a:p>
            <a:pPr marL="0" lvl="0" indent="0" algn="l" rtl="0">
              <a:spcBef>
                <a:spcPts val="900"/>
              </a:spcBef>
              <a:spcAft>
                <a:spcPts val="0"/>
              </a:spcAft>
              <a:buClr>
                <a:schemeClr val="dk1"/>
              </a:buClr>
              <a:buSzPts val="1100"/>
              <a:buFont typeface="Arial"/>
              <a:buNone/>
            </a:pPr>
            <a:endParaRPr sz="1500">
              <a:solidFill>
                <a:schemeClr val="dk1"/>
              </a:solidFill>
            </a:endParaRPr>
          </a:p>
        </p:txBody>
      </p:sp>
      <p:sp>
        <p:nvSpPr>
          <p:cNvPr id="2" name="Rectangle 1">
            <a:extLst>
              <a:ext uri="{FF2B5EF4-FFF2-40B4-BE49-F238E27FC236}">
                <a16:creationId xmlns:a16="http://schemas.microsoft.com/office/drawing/2014/main" id="{7A0600D3-7EBD-7BA5-7250-2520DC70BA40}"/>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9042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233775" y="1021425"/>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Signatures on Contracts &amp; Agreements</a:t>
            </a:r>
            <a:endParaRPr dirty="0"/>
          </a:p>
        </p:txBody>
      </p:sp>
      <p:sp>
        <p:nvSpPr>
          <p:cNvPr id="101" name="Google Shape;101;p20"/>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sz="1800">
                <a:solidFill>
                  <a:schemeClr val="dk1"/>
                </a:solidFill>
              </a:rPr>
              <a:t>Only the following have signature authority for UMBC:</a:t>
            </a:r>
            <a:endParaRPr sz="1800">
              <a:solidFill>
                <a:schemeClr val="dk1"/>
              </a:solidFill>
            </a:endParaRPr>
          </a:p>
          <a:p>
            <a:pPr marL="342900" lvl="0" indent="-285750" algn="l" rtl="0">
              <a:spcBef>
                <a:spcPts val="0"/>
              </a:spcBef>
              <a:spcAft>
                <a:spcPts val="0"/>
              </a:spcAft>
              <a:buClr>
                <a:schemeClr val="dk1"/>
              </a:buClr>
              <a:buSzPts val="2400"/>
              <a:buChar char="●"/>
            </a:pPr>
            <a:r>
              <a:rPr lang="en" sz="1800">
                <a:solidFill>
                  <a:schemeClr val="dk1"/>
                </a:solidFill>
              </a:rPr>
              <a:t>Procurement</a:t>
            </a:r>
            <a:endParaRPr sz="1800">
              <a:solidFill>
                <a:schemeClr val="dk1"/>
              </a:solidFill>
            </a:endParaRPr>
          </a:p>
          <a:p>
            <a:pPr marL="342900" lvl="0" indent="-285750" algn="l" rtl="0">
              <a:spcBef>
                <a:spcPts val="0"/>
              </a:spcBef>
              <a:spcAft>
                <a:spcPts val="0"/>
              </a:spcAft>
              <a:buClr>
                <a:schemeClr val="dk1"/>
              </a:buClr>
              <a:buSzPts val="2400"/>
              <a:buChar char="●"/>
            </a:pPr>
            <a:r>
              <a:rPr lang="en" sz="1800">
                <a:solidFill>
                  <a:schemeClr val="dk1"/>
                </a:solidFill>
              </a:rPr>
              <a:t>Sr. Associate Vice President, Administrative Services</a:t>
            </a:r>
            <a:endParaRPr sz="1800">
              <a:solidFill>
                <a:schemeClr val="dk1"/>
              </a:solidFill>
            </a:endParaRPr>
          </a:p>
          <a:p>
            <a:pPr marL="342900" lvl="0" indent="-285750" algn="l" rtl="0">
              <a:spcBef>
                <a:spcPts val="0"/>
              </a:spcBef>
              <a:spcAft>
                <a:spcPts val="0"/>
              </a:spcAft>
              <a:buClr>
                <a:schemeClr val="dk1"/>
              </a:buClr>
              <a:buSzPts val="2400"/>
              <a:buChar char="●"/>
            </a:pPr>
            <a:r>
              <a:rPr lang="en" sz="1800">
                <a:solidFill>
                  <a:schemeClr val="dk1"/>
                </a:solidFill>
              </a:rPr>
              <a:t>Office of General Counsel (for legal sufficiency)</a:t>
            </a:r>
            <a:endParaRPr sz="1800">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Do not sign any agreements or contracts as you will be held personally liable</a:t>
            </a:r>
            <a:endParaRPr sz="1800">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Requests that need software and/or legal review take time</a:t>
            </a:r>
            <a:endParaRPr sz="1800">
              <a:solidFill>
                <a:schemeClr val="dk1"/>
              </a:solidFill>
            </a:endParaRPr>
          </a:p>
        </p:txBody>
      </p:sp>
      <p:sp>
        <p:nvSpPr>
          <p:cNvPr id="2" name="Rectangle 1">
            <a:extLst>
              <a:ext uri="{FF2B5EF4-FFF2-40B4-BE49-F238E27FC236}">
                <a16:creationId xmlns:a16="http://schemas.microsoft.com/office/drawing/2014/main" id="{92B5D449-085E-9B89-A4E9-CAF30C3BFAB4}"/>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049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233775" y="1022564"/>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Quotes &amp; Proposals</a:t>
            </a:r>
            <a:endParaRPr dirty="0"/>
          </a:p>
        </p:txBody>
      </p:sp>
      <p:sp>
        <p:nvSpPr>
          <p:cNvPr id="107" name="Google Shape;107;p21"/>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When submitting a quote with a requisition, please check for the following: </a:t>
            </a:r>
            <a:endParaRPr sz="1200">
              <a:solidFill>
                <a:schemeClr val="dk1"/>
              </a:solidFill>
            </a:endParaRPr>
          </a:p>
          <a:p>
            <a:pPr marL="342900" lvl="0" indent="-247650" algn="l" rtl="0">
              <a:spcBef>
                <a:spcPts val="0"/>
              </a:spcBef>
              <a:spcAft>
                <a:spcPts val="0"/>
              </a:spcAft>
              <a:buClr>
                <a:schemeClr val="dk1"/>
              </a:buClr>
              <a:buSzPts val="1600"/>
              <a:buChar char="●"/>
            </a:pPr>
            <a:r>
              <a:rPr lang="en" sz="1200">
                <a:solidFill>
                  <a:schemeClr val="dk1"/>
                </a:solidFill>
              </a:rPr>
              <a:t>Your quote is still valid (most expire in 30 days)</a:t>
            </a:r>
            <a:endParaRPr sz="1200">
              <a:solidFill>
                <a:schemeClr val="dk1"/>
              </a:solidFill>
            </a:endParaRPr>
          </a:p>
          <a:p>
            <a:pPr marL="342900" lvl="0" indent="-247650" algn="l" rtl="0">
              <a:spcBef>
                <a:spcPts val="0"/>
              </a:spcBef>
              <a:spcAft>
                <a:spcPts val="0"/>
              </a:spcAft>
              <a:buClr>
                <a:schemeClr val="dk1"/>
              </a:buClr>
              <a:buSzPts val="1600"/>
              <a:buChar char="●"/>
            </a:pPr>
            <a:r>
              <a:rPr lang="en" sz="1200">
                <a:solidFill>
                  <a:schemeClr val="dk1"/>
                </a:solidFill>
              </a:rPr>
              <a:t>UMBC is shown as the customer and the address for shipment is correct. We often see quotes for UMB or University of Maryland and have to ask for clarification. </a:t>
            </a:r>
            <a:endParaRPr sz="1200">
              <a:solidFill>
                <a:schemeClr val="dk1"/>
              </a:solidFill>
            </a:endParaRPr>
          </a:p>
          <a:p>
            <a:pPr marL="342900" lvl="0" indent="-247650" algn="l" rtl="0">
              <a:spcBef>
                <a:spcPts val="0"/>
              </a:spcBef>
              <a:spcAft>
                <a:spcPts val="0"/>
              </a:spcAft>
              <a:buClr>
                <a:schemeClr val="dk1"/>
              </a:buClr>
              <a:buSzPts val="1600"/>
              <a:buChar char="●"/>
            </a:pPr>
            <a:r>
              <a:rPr lang="en" sz="1200">
                <a:solidFill>
                  <a:schemeClr val="dk1"/>
                </a:solidFill>
              </a:rPr>
              <a:t>Look for payment terms - anything less than Net 30 will have to be discussed with Procurement.</a:t>
            </a:r>
            <a:endParaRPr sz="1200">
              <a:solidFill>
                <a:schemeClr val="dk1"/>
              </a:solidFill>
            </a:endParaRPr>
          </a:p>
          <a:p>
            <a:pPr marL="342900" lvl="0" indent="-247650" algn="l" rtl="0">
              <a:spcBef>
                <a:spcPts val="0"/>
              </a:spcBef>
              <a:spcAft>
                <a:spcPts val="0"/>
              </a:spcAft>
              <a:buClr>
                <a:schemeClr val="dk1"/>
              </a:buClr>
              <a:buSzPts val="1600"/>
              <a:buChar char="●"/>
            </a:pPr>
            <a:r>
              <a:rPr lang="en" sz="1200">
                <a:solidFill>
                  <a:schemeClr val="dk1"/>
                </a:solidFill>
              </a:rPr>
              <a:t>Add a line for shipping costs when amount is known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When submitting a proposal in a contract request, in addition to the items above, please confirm the following: </a:t>
            </a:r>
            <a:endParaRPr sz="1200">
              <a:solidFill>
                <a:schemeClr val="dk1"/>
              </a:solidFill>
            </a:endParaRPr>
          </a:p>
          <a:p>
            <a:pPr marL="342900" lvl="0" indent="-247650" algn="l" rtl="0">
              <a:spcBef>
                <a:spcPts val="0"/>
              </a:spcBef>
              <a:spcAft>
                <a:spcPts val="0"/>
              </a:spcAft>
              <a:buClr>
                <a:schemeClr val="dk1"/>
              </a:buClr>
              <a:buSzPts val="1600"/>
              <a:buChar char="●"/>
            </a:pPr>
            <a:r>
              <a:rPr lang="en" sz="1200">
                <a:solidFill>
                  <a:schemeClr val="dk1"/>
                </a:solidFill>
              </a:rPr>
              <a:t>The supplier has provided a concise statement of work with clearly defined deliverables</a:t>
            </a:r>
            <a:endParaRPr sz="1200">
              <a:solidFill>
                <a:schemeClr val="dk1"/>
              </a:solidFill>
            </a:endParaRPr>
          </a:p>
          <a:p>
            <a:pPr marL="342900" lvl="0" indent="-247650" algn="l" rtl="0">
              <a:spcBef>
                <a:spcPts val="0"/>
              </a:spcBef>
              <a:spcAft>
                <a:spcPts val="0"/>
              </a:spcAft>
              <a:buClr>
                <a:schemeClr val="dk1"/>
              </a:buClr>
              <a:buSzPts val="1600"/>
              <a:buChar char="●"/>
            </a:pPr>
            <a:r>
              <a:rPr lang="en" sz="1200">
                <a:solidFill>
                  <a:schemeClr val="dk1"/>
                </a:solidFill>
              </a:rPr>
              <a:t>The total contract cost or agreed to hourly rate is included</a:t>
            </a:r>
            <a:endParaRPr sz="1200">
              <a:solidFill>
                <a:schemeClr val="dk1"/>
              </a:solidFill>
            </a:endParaRPr>
          </a:p>
          <a:p>
            <a:pPr marL="342900" lvl="0" indent="-247650" algn="l" rtl="0">
              <a:spcBef>
                <a:spcPts val="0"/>
              </a:spcBef>
              <a:spcAft>
                <a:spcPts val="0"/>
              </a:spcAft>
              <a:buClr>
                <a:schemeClr val="dk1"/>
              </a:buClr>
              <a:buSzPts val="1600"/>
              <a:buChar char="●"/>
            </a:pPr>
            <a:r>
              <a:rPr lang="en" sz="1200">
                <a:solidFill>
                  <a:schemeClr val="dk1"/>
                </a:solidFill>
              </a:rPr>
              <a:t>The specific term (how long this will be in place) is stated  </a:t>
            </a:r>
            <a:endParaRPr sz="1200"/>
          </a:p>
        </p:txBody>
      </p:sp>
      <p:sp>
        <p:nvSpPr>
          <p:cNvPr id="2" name="Rectangle 1">
            <a:extLst>
              <a:ext uri="{FF2B5EF4-FFF2-40B4-BE49-F238E27FC236}">
                <a16:creationId xmlns:a16="http://schemas.microsoft.com/office/drawing/2014/main" id="{A72E5290-A498-0937-B8C5-34E94A23489A}"/>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4972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233775" y="1021425"/>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Consulting Agreements</a:t>
            </a:r>
            <a:endParaRPr dirty="0"/>
          </a:p>
        </p:txBody>
      </p:sp>
      <p:sp>
        <p:nvSpPr>
          <p:cNvPr id="113" name="Google Shape;113;p22"/>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Dates of service (start &amp; stop dates) </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Rate of pay: (i.e. hourly rate/monthly rate/daily rate) </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If the amount is over $25,000 are they named in a grant? (send a copy of the page of the grant where they are named.)  </a:t>
            </a:r>
            <a:endParaRPr sz="1275">
              <a:solidFill>
                <a:schemeClr val="dk1"/>
              </a:solidFill>
            </a:endParaRPr>
          </a:p>
          <a:p>
            <a:pPr marL="685800" lvl="0" indent="-252413" algn="l" rtl="0">
              <a:lnSpc>
                <a:spcPct val="100000"/>
              </a:lnSpc>
              <a:spcBef>
                <a:spcPts val="0"/>
              </a:spcBef>
              <a:spcAft>
                <a:spcPts val="0"/>
              </a:spcAft>
              <a:buClr>
                <a:schemeClr val="dk1"/>
              </a:buClr>
              <a:buSzPts val="1700"/>
              <a:buChar char="●"/>
            </a:pPr>
            <a:r>
              <a:rPr lang="en" sz="1275">
                <a:solidFill>
                  <a:schemeClr val="dk1"/>
                </a:solidFill>
              </a:rPr>
              <a:t>If not named in a grant we need a Sole Source Form as to “how they are uniquely qualified to perform these services”. </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Dollar amount, “Not to Exceed” </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Are there any renewal options? If so, how many? </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Include a “Scope of Work” for the services to be provided </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Are they providing the University with any deliverables (reports, etc.)? </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Current mailing and contact information of the supplier, including email address</a:t>
            </a:r>
            <a:endParaRPr sz="1275">
              <a:solidFill>
                <a:schemeClr val="dk1"/>
              </a:solidFill>
            </a:endParaRPr>
          </a:p>
          <a:p>
            <a:pPr marL="342900" lvl="0" indent="-252413" algn="l" rtl="0">
              <a:lnSpc>
                <a:spcPct val="100000"/>
              </a:lnSpc>
              <a:spcBef>
                <a:spcPts val="0"/>
              </a:spcBef>
              <a:spcAft>
                <a:spcPts val="0"/>
              </a:spcAft>
              <a:buClr>
                <a:schemeClr val="dk1"/>
              </a:buClr>
              <a:buSzPts val="1700"/>
              <a:buAutoNum type="arabicPeriod"/>
            </a:pPr>
            <a:r>
              <a:rPr lang="en" sz="1275">
                <a:solidFill>
                  <a:schemeClr val="dk1"/>
                </a:solidFill>
              </a:rPr>
              <a:t>Supplier to complete Information form on Procurement’s website. </a:t>
            </a:r>
            <a:r>
              <a:rPr lang="en" sz="1275" u="sng">
                <a:solidFill>
                  <a:srgbClr val="1155CC"/>
                </a:solidFill>
                <a:hlinkClick r:id="rId3">
                  <a:extLst>
                    <a:ext uri="{A12FA001-AC4F-418D-AE19-62706E023703}">
                      <ahyp:hlinkClr xmlns:ahyp="http://schemas.microsoft.com/office/drawing/2018/hyperlinkcolor" val="tx"/>
                    </a:ext>
                  </a:extLst>
                </a:hlinkClick>
              </a:rPr>
              <a:t>https://procurement.umbc.edu/vendors/</a:t>
            </a:r>
            <a:endParaRPr sz="1275">
              <a:solidFill>
                <a:schemeClr val="dk1"/>
              </a:solidFill>
            </a:endParaRPr>
          </a:p>
          <a:p>
            <a:pPr marL="0" lvl="0" indent="0" algn="l" rtl="0">
              <a:spcBef>
                <a:spcPts val="0"/>
              </a:spcBef>
              <a:spcAft>
                <a:spcPts val="1200"/>
              </a:spcAft>
              <a:buNone/>
            </a:pPr>
            <a:endParaRPr/>
          </a:p>
        </p:txBody>
      </p:sp>
      <p:sp>
        <p:nvSpPr>
          <p:cNvPr id="2" name="Rectangle 1">
            <a:extLst>
              <a:ext uri="{FF2B5EF4-FFF2-40B4-BE49-F238E27FC236}">
                <a16:creationId xmlns:a16="http://schemas.microsoft.com/office/drawing/2014/main" id="{547906D4-5F65-C103-8E18-FDF0CC96B4B1}"/>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8377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233775" y="1043345"/>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Amazon</a:t>
            </a:r>
            <a:endParaRPr dirty="0"/>
          </a:p>
        </p:txBody>
      </p:sp>
      <p:sp>
        <p:nvSpPr>
          <p:cNvPr id="119" name="Google Shape;119;p23"/>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a:solidFill>
                  <a:schemeClr val="dk1"/>
                </a:solidFill>
              </a:rPr>
              <a:t>Our office is aware of delivery issues since late-September; the problem was identified and a solution has been implemented</a:t>
            </a:r>
            <a:endParaRPr>
              <a:solidFill>
                <a:schemeClr val="dk1"/>
              </a:solidFill>
            </a:endParaRPr>
          </a:p>
          <a:p>
            <a:pPr marL="0" lvl="0" indent="0" algn="l" rtl="0">
              <a:spcBef>
                <a:spcPts val="1200"/>
              </a:spcBef>
              <a:spcAft>
                <a:spcPts val="0"/>
              </a:spcAft>
              <a:buNone/>
            </a:pPr>
            <a:r>
              <a:rPr lang="en">
                <a:solidFill>
                  <a:schemeClr val="dk1"/>
                </a:solidFill>
              </a:rPr>
              <a:t>Please share delivery concerns directly with David Clurman at </a:t>
            </a:r>
            <a:r>
              <a:rPr lang="en" u="sng">
                <a:solidFill>
                  <a:schemeClr val="hlink"/>
                </a:solidFill>
                <a:hlinkClick r:id="rId3"/>
              </a:rPr>
              <a:t>clurman@umbc.edu</a:t>
            </a:r>
            <a:r>
              <a:rPr lang="en"/>
              <a:t>; </a:t>
            </a:r>
            <a:r>
              <a:rPr lang="en">
                <a:solidFill>
                  <a:schemeClr val="dk1"/>
                </a:solidFill>
              </a:rPr>
              <a:t>sharing clear photos of the shipping label (if available) is very helpful for tracking purposes</a:t>
            </a:r>
            <a:endParaRPr>
              <a:solidFill>
                <a:schemeClr val="dk1"/>
              </a:solidFill>
            </a:endParaRPr>
          </a:p>
          <a:p>
            <a:pPr marL="0" lvl="0" indent="0" algn="l" rtl="0">
              <a:spcBef>
                <a:spcPts val="1200"/>
              </a:spcBef>
              <a:spcAft>
                <a:spcPts val="0"/>
              </a:spcAft>
              <a:buNone/>
            </a:pPr>
            <a:r>
              <a:rPr lang="en">
                <a:solidFill>
                  <a:schemeClr val="dk1"/>
                </a:solidFill>
              </a:rPr>
              <a:t>An alternative for office supplies is RGH, the diversity supplier for Staples</a:t>
            </a:r>
            <a:endParaRPr>
              <a:solidFill>
                <a:schemeClr val="dk1"/>
              </a:solidFill>
            </a:endParaRPr>
          </a:p>
          <a:p>
            <a:pPr marL="0" lvl="0" indent="0" algn="l" rtl="0">
              <a:spcBef>
                <a:spcPts val="1200"/>
              </a:spcBef>
              <a:spcAft>
                <a:spcPts val="1200"/>
              </a:spcAft>
              <a:buNone/>
            </a:pPr>
            <a:endParaRPr/>
          </a:p>
        </p:txBody>
      </p:sp>
      <p:sp>
        <p:nvSpPr>
          <p:cNvPr id="2" name="Rectangle 1">
            <a:extLst>
              <a:ext uri="{FF2B5EF4-FFF2-40B4-BE49-F238E27FC236}">
                <a16:creationId xmlns:a16="http://schemas.microsoft.com/office/drawing/2014/main" id="{12D6553E-8DE1-4EA9-3B13-B9CDBDBD3FA5}"/>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6171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233775" y="932509"/>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Amazon</a:t>
            </a:r>
            <a:endParaRPr dirty="0"/>
          </a:p>
        </p:txBody>
      </p:sp>
      <p:sp>
        <p:nvSpPr>
          <p:cNvPr id="125" name="Google Shape;125;p24"/>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solidFill>
                  <a:schemeClr val="dk1"/>
                </a:solidFill>
              </a:rPr>
              <a:t>When filling out building, there is a 26 character limit on each line, this may require abbreviations.</a:t>
            </a:r>
            <a:endParaRPr dirty="0">
              <a:solidFill>
                <a:schemeClr val="dk1"/>
              </a:solidFill>
            </a:endParaRPr>
          </a:p>
          <a:p>
            <a:pPr marL="0" lvl="0" indent="0" algn="l" rtl="0">
              <a:spcBef>
                <a:spcPts val="1200"/>
              </a:spcBef>
              <a:spcAft>
                <a:spcPts val="0"/>
              </a:spcAft>
              <a:buClr>
                <a:schemeClr val="dk1"/>
              </a:buClr>
              <a:buSzPts val="1100"/>
              <a:buFont typeface="Arial"/>
              <a:buNone/>
            </a:pPr>
            <a:r>
              <a:rPr lang="en" u="sng" dirty="0">
                <a:solidFill>
                  <a:schemeClr val="dk1"/>
                </a:solidFill>
              </a:rPr>
              <a:t>Instead of</a:t>
            </a:r>
            <a:r>
              <a:rPr lang="en" dirty="0">
                <a:solidFill>
                  <a:schemeClr val="dk1"/>
                </a:solidFill>
              </a:rPr>
              <a:t> 				</a:t>
            </a:r>
            <a:r>
              <a:rPr lang="en" u="sng" dirty="0">
                <a:solidFill>
                  <a:schemeClr val="dk1"/>
                </a:solidFill>
              </a:rPr>
              <a:t>Use</a:t>
            </a:r>
            <a:endParaRPr u="sng" dirty="0">
              <a:solidFill>
                <a:schemeClr val="dk1"/>
              </a:solidFill>
            </a:endParaRPr>
          </a:p>
          <a:p>
            <a:pPr marL="0" lvl="0" indent="0" algn="l" rtl="0">
              <a:spcBef>
                <a:spcPts val="1200"/>
              </a:spcBef>
              <a:spcAft>
                <a:spcPts val="0"/>
              </a:spcAft>
              <a:buNone/>
            </a:pPr>
            <a:r>
              <a:rPr lang="en" dirty="0">
                <a:solidFill>
                  <a:schemeClr val="dk1"/>
                </a:solidFill>
              </a:rPr>
              <a:t>Math/Psychology Building			Math/Psych</a:t>
            </a:r>
            <a:endParaRPr dirty="0">
              <a:solidFill>
                <a:schemeClr val="dk1"/>
              </a:solidFill>
            </a:endParaRPr>
          </a:p>
          <a:p>
            <a:pPr marL="0" lvl="0" indent="0" algn="l" rtl="0">
              <a:spcBef>
                <a:spcPts val="1200"/>
              </a:spcBef>
              <a:spcAft>
                <a:spcPts val="0"/>
              </a:spcAft>
              <a:buNone/>
            </a:pPr>
            <a:r>
              <a:rPr lang="en" dirty="0">
                <a:solidFill>
                  <a:schemeClr val="dk1"/>
                </a:solidFill>
              </a:rPr>
              <a:t>Performing Arts and Humanities Building	PAHB</a:t>
            </a:r>
            <a:endParaRPr dirty="0">
              <a:solidFill>
                <a:schemeClr val="dk1"/>
              </a:solidFill>
            </a:endParaRPr>
          </a:p>
          <a:p>
            <a:pPr marL="0" lvl="0" indent="0" algn="l" rtl="0">
              <a:spcBef>
                <a:spcPts val="1200"/>
              </a:spcBef>
              <a:spcAft>
                <a:spcPts val="0"/>
              </a:spcAft>
              <a:buNone/>
            </a:pPr>
            <a:r>
              <a:rPr lang="en" dirty="0">
                <a:solidFill>
                  <a:schemeClr val="dk1"/>
                </a:solidFill>
              </a:rPr>
              <a:t>Information Technology &amp; Engineering	ITE</a:t>
            </a:r>
            <a:endParaRPr dirty="0">
              <a:solidFill>
                <a:schemeClr val="dk1"/>
              </a:solidFill>
            </a:endParaRPr>
          </a:p>
          <a:p>
            <a:pPr marL="0" lvl="0" indent="0" algn="l" rtl="0">
              <a:spcBef>
                <a:spcPts val="1200"/>
              </a:spcBef>
              <a:spcAft>
                <a:spcPts val="0"/>
              </a:spcAft>
              <a:buNone/>
            </a:pPr>
            <a:r>
              <a:rPr lang="en" dirty="0">
                <a:solidFill>
                  <a:schemeClr val="dk1"/>
                </a:solidFill>
              </a:rPr>
              <a:t>Interdisciplinary Life Science Building	ILSB</a:t>
            </a:r>
            <a:endParaRPr dirty="0">
              <a:solidFill>
                <a:schemeClr val="dk1"/>
              </a:solidFill>
            </a:endParaRPr>
          </a:p>
          <a:p>
            <a:pPr marL="0" lvl="0" indent="0" algn="l" rtl="0">
              <a:spcBef>
                <a:spcPts val="1200"/>
              </a:spcBef>
              <a:spcAft>
                <a:spcPts val="1200"/>
              </a:spcAft>
              <a:buNone/>
            </a:pPr>
            <a:endParaRPr dirty="0"/>
          </a:p>
        </p:txBody>
      </p:sp>
      <p:sp>
        <p:nvSpPr>
          <p:cNvPr id="2" name="Rectangle 1">
            <a:extLst>
              <a:ext uri="{FF2B5EF4-FFF2-40B4-BE49-F238E27FC236}">
                <a16:creationId xmlns:a16="http://schemas.microsoft.com/office/drawing/2014/main" id="{469711BF-06BB-AF77-1A6B-4485A0CBE8F1}"/>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36607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233775" y="1021425"/>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4imprint</a:t>
            </a:r>
            <a:endParaRPr dirty="0"/>
          </a:p>
        </p:txBody>
      </p:sp>
      <p:sp>
        <p:nvSpPr>
          <p:cNvPr id="131" name="Google Shape;131;p25"/>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a:solidFill>
                  <a:schemeClr val="dk1"/>
                </a:solidFill>
              </a:rPr>
              <a:t>If changes are made to what was submitted in the punchout in PAW, such as change in:</a:t>
            </a:r>
            <a:endParaRPr>
              <a:solidFill>
                <a:schemeClr val="dk1"/>
              </a:solidFill>
            </a:endParaRPr>
          </a:p>
          <a:p>
            <a:pPr marL="342900" lvl="0" indent="-257175" algn="l" rtl="0">
              <a:spcBef>
                <a:spcPts val="1200"/>
              </a:spcBef>
              <a:spcAft>
                <a:spcPts val="0"/>
              </a:spcAft>
              <a:buClr>
                <a:schemeClr val="dk1"/>
              </a:buClr>
              <a:buSzPts val="1800"/>
              <a:buChar char="●"/>
            </a:pPr>
            <a:r>
              <a:rPr lang="en">
                <a:solidFill>
                  <a:schemeClr val="dk1"/>
                </a:solidFill>
              </a:rPr>
              <a:t>item product number</a:t>
            </a:r>
            <a:endParaRPr>
              <a:solidFill>
                <a:schemeClr val="dk1"/>
              </a:solidFill>
            </a:endParaRPr>
          </a:p>
          <a:p>
            <a:pPr marL="342900" lvl="0" indent="-257175" algn="l" rtl="0">
              <a:spcBef>
                <a:spcPts val="0"/>
              </a:spcBef>
              <a:spcAft>
                <a:spcPts val="0"/>
              </a:spcAft>
              <a:buClr>
                <a:schemeClr val="dk1"/>
              </a:buClr>
              <a:buSzPts val="1800"/>
              <a:buChar char="●"/>
            </a:pPr>
            <a:r>
              <a:rPr lang="en">
                <a:solidFill>
                  <a:schemeClr val="dk1"/>
                </a:solidFill>
              </a:rPr>
              <a:t>item quantity</a:t>
            </a:r>
            <a:endParaRPr>
              <a:solidFill>
                <a:schemeClr val="dk1"/>
              </a:solidFill>
            </a:endParaRPr>
          </a:p>
          <a:p>
            <a:pPr marL="342900" lvl="0" indent="-257175" algn="l" rtl="0">
              <a:spcBef>
                <a:spcPts val="0"/>
              </a:spcBef>
              <a:spcAft>
                <a:spcPts val="0"/>
              </a:spcAft>
              <a:buClr>
                <a:schemeClr val="dk1"/>
              </a:buClr>
              <a:buSzPts val="1800"/>
              <a:buChar char="●"/>
            </a:pPr>
            <a:r>
              <a:rPr lang="en">
                <a:solidFill>
                  <a:schemeClr val="dk1"/>
                </a:solidFill>
              </a:rPr>
              <a:t>shipping cost </a:t>
            </a:r>
            <a:endParaRPr>
              <a:solidFill>
                <a:schemeClr val="dk1"/>
              </a:solidFill>
            </a:endParaRPr>
          </a:p>
          <a:p>
            <a:pPr marL="0" lvl="0" indent="0" algn="l" rtl="0">
              <a:spcBef>
                <a:spcPts val="1200"/>
              </a:spcBef>
              <a:spcAft>
                <a:spcPts val="1200"/>
              </a:spcAft>
              <a:buNone/>
            </a:pPr>
            <a:r>
              <a:rPr lang="en">
                <a:solidFill>
                  <a:schemeClr val="dk1"/>
                </a:solidFill>
              </a:rPr>
              <a:t>The PO will need to be cancelled and a new punchout order submitted. The buyer will need to communicate with the 4imprint representative to ensure there is not a duplicate order.</a:t>
            </a:r>
            <a:endParaRPr>
              <a:solidFill>
                <a:schemeClr val="dk1"/>
              </a:solidFill>
            </a:endParaRPr>
          </a:p>
        </p:txBody>
      </p:sp>
      <p:sp>
        <p:nvSpPr>
          <p:cNvPr id="2" name="Rectangle 1">
            <a:extLst>
              <a:ext uri="{FF2B5EF4-FFF2-40B4-BE49-F238E27FC236}">
                <a16:creationId xmlns:a16="http://schemas.microsoft.com/office/drawing/2014/main" id="{8BF0D412-4EFA-B4A1-95DD-71EB2B589A5E}"/>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0245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233775" y="1029491"/>
            <a:ext cx="6390450" cy="429525"/>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dirty="0"/>
              <a:t>Staffing Updates</a:t>
            </a:r>
            <a:endParaRPr dirty="0"/>
          </a:p>
        </p:txBody>
      </p:sp>
      <p:sp>
        <p:nvSpPr>
          <p:cNvPr id="137" name="Google Shape;137;p26"/>
          <p:cNvSpPr txBox="1">
            <a:spLocks noGrp="1"/>
          </p:cNvSpPr>
          <p:nvPr>
            <p:ph type="body" idx="1"/>
          </p:nvPr>
        </p:nvSpPr>
        <p:spPr>
          <a:xfrm>
            <a:off x="233775" y="1559775"/>
            <a:ext cx="6390450" cy="2562300"/>
          </a:xfrm>
          <a:prstGeom prst="rect">
            <a:avLst/>
          </a:prstGeom>
        </p:spPr>
        <p:txBody>
          <a:bodyPr spcFirstLastPara="1" wrap="square" lIns="68569" tIns="68569" rIns="68569" bIns="68569" anchor="t" anchorCtr="0">
            <a:noAutofit/>
          </a:bodyPr>
          <a:lstStyle/>
          <a:p>
            <a:pPr marL="0" lvl="0" indent="0" algn="l" rtl="0">
              <a:spcBef>
                <a:spcPts val="0"/>
              </a:spcBef>
              <a:spcAft>
                <a:spcPts val="0"/>
              </a:spcAft>
              <a:buNone/>
            </a:pPr>
            <a:r>
              <a:rPr lang="en" sz="1800">
                <a:solidFill>
                  <a:schemeClr val="dk1"/>
                </a:solidFill>
              </a:rPr>
              <a:t>New Executive Director of Procurement &amp; Strategic Sourcing</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Rosetta (Rose) Butler</a:t>
            </a:r>
            <a:endParaRPr sz="1800">
              <a:solidFill>
                <a:schemeClr val="dk1"/>
              </a:solidFill>
            </a:endParaRPr>
          </a:p>
          <a:p>
            <a:pPr marL="0" lvl="0" indent="0" algn="l" rtl="0">
              <a:spcBef>
                <a:spcPts val="0"/>
              </a:spcBef>
              <a:spcAft>
                <a:spcPts val="0"/>
              </a:spcAft>
              <a:buNone/>
            </a:pPr>
            <a:r>
              <a:rPr lang="en" sz="1800">
                <a:solidFill>
                  <a:schemeClr val="dk1"/>
                </a:solidFill>
              </a:rPr>
              <a:t>18 Nov</a:t>
            </a:r>
            <a:endParaRPr sz="1800">
              <a:solidFill>
                <a:schemeClr val="dk1"/>
              </a:solidFill>
            </a:endParaRPr>
          </a:p>
        </p:txBody>
      </p:sp>
      <p:sp>
        <p:nvSpPr>
          <p:cNvPr id="2" name="Rectangle 1">
            <a:extLst>
              <a:ext uri="{FF2B5EF4-FFF2-40B4-BE49-F238E27FC236}">
                <a16:creationId xmlns:a16="http://schemas.microsoft.com/office/drawing/2014/main" id="{DFA9BDC0-E721-64F8-14A6-4F2F9AE5D8EC}"/>
              </a:ext>
            </a:extLst>
          </p:cNvPr>
          <p:cNvSpPr/>
          <p:nvPr/>
        </p:nvSpPr>
        <p:spPr>
          <a:xfrm>
            <a:off x="5040515" y="0"/>
            <a:ext cx="181748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Procurement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3979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ctrTitle"/>
          </p:nvPr>
        </p:nvSpPr>
        <p:spPr>
          <a:xfrm>
            <a:off x="514350" y="1841302"/>
            <a:ext cx="5829300" cy="826875"/>
          </a:xfrm>
          <a:prstGeom prst="rect">
            <a:avLst/>
          </a:prstGeom>
          <a:noFill/>
          <a:ln>
            <a:noFill/>
          </a:ln>
        </p:spPr>
        <p:txBody>
          <a:bodyPr spcFirstLastPara="1" wrap="square" lIns="68569" tIns="34275" rIns="68569" bIns="34275" anchor="ctr" anchorCtr="0">
            <a:normAutofit fontScale="90000"/>
          </a:bodyPr>
          <a:lstStyle/>
          <a:p>
            <a:pPr marL="0" lvl="0" indent="0" algn="ctr" rtl="0">
              <a:spcBef>
                <a:spcPts val="0"/>
              </a:spcBef>
              <a:spcAft>
                <a:spcPts val="0"/>
              </a:spcAft>
              <a:buClr>
                <a:schemeClr val="dk1"/>
              </a:buClr>
              <a:buSzPts val="4400"/>
              <a:buFont typeface="Calibri"/>
              <a:buNone/>
            </a:pPr>
            <a:r>
              <a:rPr lang="en-US" dirty="0"/>
              <a:t>Auxiliary Services updates</a:t>
            </a:r>
            <a:endParaRPr dirty="0"/>
          </a:p>
        </p:txBody>
      </p:sp>
      <p:sp>
        <p:nvSpPr>
          <p:cNvPr id="64" name="Google Shape;64;p1"/>
          <p:cNvSpPr txBox="1">
            <a:spLocks noGrp="1"/>
          </p:cNvSpPr>
          <p:nvPr>
            <p:ph type="subTitle" idx="1"/>
          </p:nvPr>
        </p:nvSpPr>
        <p:spPr>
          <a:xfrm>
            <a:off x="1028700" y="2828925"/>
            <a:ext cx="4800600" cy="985950"/>
          </a:xfrm>
          <a:prstGeom prst="rect">
            <a:avLst/>
          </a:prstGeom>
          <a:noFill/>
          <a:ln>
            <a:noFill/>
          </a:ln>
        </p:spPr>
        <p:txBody>
          <a:bodyPr spcFirstLastPara="1" wrap="square" lIns="68569" tIns="34275" rIns="68569" bIns="34275" anchor="t" anchorCtr="0">
            <a:normAutofit/>
          </a:bodyPr>
          <a:lstStyle/>
          <a:p>
            <a:pPr marL="0" lvl="0" indent="0" algn="ctr" rtl="0">
              <a:spcBef>
                <a:spcPts val="0"/>
              </a:spcBef>
              <a:spcAft>
                <a:spcPts val="0"/>
              </a:spcAft>
              <a:buClr>
                <a:srgbClr val="888888"/>
              </a:buClr>
              <a:buSzPts val="3200"/>
              <a:buNone/>
            </a:pPr>
            <a:r>
              <a:rPr lang="en-US" sz="2250" dirty="0"/>
              <a:t>Michael Clemons</a:t>
            </a:r>
          </a:p>
          <a:p>
            <a:pPr marL="0" lvl="0" indent="0" algn="ctr" rtl="0">
              <a:spcBef>
                <a:spcPts val="0"/>
              </a:spcBef>
              <a:spcAft>
                <a:spcPts val="0"/>
              </a:spcAft>
              <a:buClr>
                <a:srgbClr val="888888"/>
              </a:buClr>
              <a:buSzPts val="3200"/>
              <a:buNone/>
            </a:pPr>
            <a:r>
              <a:rPr lang="en-US" sz="2250" dirty="0"/>
              <a:t>Executive Director</a:t>
            </a:r>
          </a:p>
        </p:txBody>
      </p:sp>
    </p:spTree>
    <p:extLst>
      <p:ext uri="{BB962C8B-B14F-4D97-AF65-F5344CB8AC3E}">
        <p14:creationId xmlns:p14="http://schemas.microsoft.com/office/powerpoint/2010/main" val="121460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14350" y="1249136"/>
            <a:ext cx="5829300" cy="1450180"/>
          </a:xfrm>
        </p:spPr>
        <p:txBody>
          <a:bodyPr>
            <a:normAutofit/>
          </a:bodyPr>
          <a:lstStyle/>
          <a:p>
            <a:r>
              <a:rPr lang="en-US" sz="2200" dirty="0"/>
              <a:t>Welcome</a:t>
            </a:r>
          </a:p>
        </p:txBody>
      </p:sp>
      <p:sp>
        <p:nvSpPr>
          <p:cNvPr id="5" name="Subtitle 4"/>
          <p:cNvSpPr>
            <a:spLocks noGrp="1"/>
          </p:cNvSpPr>
          <p:nvPr>
            <p:ph type="subTitle" idx="1"/>
          </p:nvPr>
        </p:nvSpPr>
        <p:spPr>
          <a:xfrm>
            <a:off x="1028700" y="2514600"/>
            <a:ext cx="4800600" cy="1047087"/>
          </a:xfrm>
        </p:spPr>
        <p:txBody>
          <a:bodyPr>
            <a:normAutofit fontScale="92500" lnSpcReduction="10000"/>
          </a:bodyPr>
          <a:lstStyle/>
          <a:p>
            <a:r>
              <a:rPr lang="en-US" sz="2200" dirty="0"/>
              <a:t>Kristy Michel</a:t>
            </a:r>
          </a:p>
          <a:p>
            <a:r>
              <a:rPr lang="en-US" sz="2200" dirty="0"/>
              <a:t>Associate Vice President </a:t>
            </a:r>
          </a:p>
          <a:p>
            <a:r>
              <a:rPr lang="en-US" sz="2200" dirty="0"/>
              <a:t>Administration and Finance</a:t>
            </a:r>
          </a:p>
        </p:txBody>
      </p:sp>
      <p:sp>
        <p:nvSpPr>
          <p:cNvPr id="6" name="Rectangle 5"/>
          <p:cNvSpPr/>
          <p:nvPr/>
        </p:nvSpPr>
        <p:spPr>
          <a:xfrm>
            <a:off x="5497756" y="0"/>
            <a:ext cx="1360244"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Welcome</a:t>
            </a:r>
          </a:p>
        </p:txBody>
      </p:sp>
    </p:spTree>
    <p:extLst>
      <p:ext uri="{BB962C8B-B14F-4D97-AF65-F5344CB8AC3E}">
        <p14:creationId xmlns:p14="http://schemas.microsoft.com/office/powerpoint/2010/main" val="3900785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272806915e2_1_0"/>
          <p:cNvSpPr txBox="1">
            <a:spLocks noGrp="1"/>
          </p:cNvSpPr>
          <p:nvPr>
            <p:ph type="ctrTitle"/>
          </p:nvPr>
        </p:nvSpPr>
        <p:spPr>
          <a:xfrm>
            <a:off x="514350" y="1191994"/>
            <a:ext cx="5829300" cy="361350"/>
          </a:xfrm>
          <a:prstGeom prst="rect">
            <a:avLst/>
          </a:prstGeom>
        </p:spPr>
        <p:txBody>
          <a:bodyPr spcFirstLastPara="1" wrap="square" lIns="68569" tIns="34275" rIns="68569" bIns="34275" anchor="ctr" anchorCtr="0">
            <a:normAutofit fontScale="90000"/>
          </a:bodyPr>
          <a:lstStyle/>
          <a:p>
            <a:pPr marL="0" lvl="0" indent="0" algn="ctr" rtl="0">
              <a:spcBef>
                <a:spcPts val="0"/>
              </a:spcBef>
              <a:spcAft>
                <a:spcPts val="0"/>
              </a:spcAft>
              <a:buNone/>
            </a:pPr>
            <a:r>
              <a:rPr lang="en-US"/>
              <a:t>Proudly Serving UMBC</a:t>
            </a:r>
            <a:endParaRPr/>
          </a:p>
        </p:txBody>
      </p:sp>
      <p:pic>
        <p:nvPicPr>
          <p:cNvPr id="70" name="Google Shape;70;g272806915e2_1_0"/>
          <p:cNvPicPr preferRelativeResize="0"/>
          <p:nvPr/>
        </p:nvPicPr>
        <p:blipFill>
          <a:blip r:embed="rId3">
            <a:alphaModFix/>
          </a:blip>
          <a:stretch>
            <a:fillRect/>
          </a:stretch>
        </p:blipFill>
        <p:spPr>
          <a:xfrm>
            <a:off x="194832" y="3085013"/>
            <a:ext cx="2627476" cy="1301250"/>
          </a:xfrm>
          <a:prstGeom prst="rect">
            <a:avLst/>
          </a:prstGeom>
          <a:noFill/>
          <a:ln>
            <a:noFill/>
          </a:ln>
        </p:spPr>
      </p:pic>
      <p:pic>
        <p:nvPicPr>
          <p:cNvPr id="71" name="Google Shape;71;g272806915e2_1_0"/>
          <p:cNvPicPr preferRelativeResize="0"/>
          <p:nvPr/>
        </p:nvPicPr>
        <p:blipFill>
          <a:blip r:embed="rId4">
            <a:alphaModFix/>
          </a:blip>
          <a:stretch>
            <a:fillRect/>
          </a:stretch>
        </p:blipFill>
        <p:spPr>
          <a:xfrm>
            <a:off x="4796344" y="1657444"/>
            <a:ext cx="1938619" cy="1301250"/>
          </a:xfrm>
          <a:prstGeom prst="rect">
            <a:avLst/>
          </a:prstGeom>
          <a:noFill/>
          <a:ln>
            <a:noFill/>
          </a:ln>
        </p:spPr>
      </p:pic>
      <p:pic>
        <p:nvPicPr>
          <p:cNvPr id="72" name="Google Shape;72;g272806915e2_1_0"/>
          <p:cNvPicPr preferRelativeResize="0"/>
          <p:nvPr/>
        </p:nvPicPr>
        <p:blipFill>
          <a:blip r:embed="rId5">
            <a:alphaModFix/>
          </a:blip>
          <a:stretch>
            <a:fillRect/>
          </a:stretch>
        </p:blipFill>
        <p:spPr>
          <a:xfrm>
            <a:off x="2936606" y="1657444"/>
            <a:ext cx="1745438" cy="2709376"/>
          </a:xfrm>
          <a:prstGeom prst="rect">
            <a:avLst/>
          </a:prstGeom>
          <a:noFill/>
          <a:ln>
            <a:noFill/>
          </a:ln>
        </p:spPr>
      </p:pic>
      <p:pic>
        <p:nvPicPr>
          <p:cNvPr id="73" name="Google Shape;73;g272806915e2_1_0"/>
          <p:cNvPicPr preferRelativeResize="0"/>
          <p:nvPr/>
        </p:nvPicPr>
        <p:blipFill>
          <a:blip r:embed="rId6">
            <a:alphaModFix/>
          </a:blip>
          <a:stretch>
            <a:fillRect/>
          </a:stretch>
        </p:blipFill>
        <p:spPr>
          <a:xfrm>
            <a:off x="4845788" y="3049219"/>
            <a:ext cx="1427719" cy="1235250"/>
          </a:xfrm>
          <a:prstGeom prst="rect">
            <a:avLst/>
          </a:prstGeom>
          <a:noFill/>
          <a:ln>
            <a:noFill/>
          </a:ln>
        </p:spPr>
      </p:pic>
      <p:pic>
        <p:nvPicPr>
          <p:cNvPr id="74" name="Google Shape;74;g272806915e2_1_0"/>
          <p:cNvPicPr preferRelativeResize="0"/>
          <p:nvPr/>
        </p:nvPicPr>
        <p:blipFill>
          <a:blip r:embed="rId7">
            <a:alphaModFix/>
          </a:blip>
          <a:stretch>
            <a:fillRect/>
          </a:stretch>
        </p:blipFill>
        <p:spPr>
          <a:xfrm>
            <a:off x="194832" y="1657444"/>
            <a:ext cx="2627476" cy="1301250"/>
          </a:xfrm>
          <a:prstGeom prst="rect">
            <a:avLst/>
          </a:prstGeom>
          <a:noFill/>
          <a:ln>
            <a:noFill/>
          </a:ln>
        </p:spPr>
      </p:pic>
      <p:sp>
        <p:nvSpPr>
          <p:cNvPr id="3" name="Rectangle 2">
            <a:extLst>
              <a:ext uri="{FF2B5EF4-FFF2-40B4-BE49-F238E27FC236}">
                <a16:creationId xmlns:a16="http://schemas.microsoft.com/office/drawing/2014/main" id="{0E586EB6-F277-CC2E-F9B8-F9B66003E4EE}"/>
              </a:ext>
            </a:extLst>
          </p:cNvPr>
          <p:cNvSpPr/>
          <p:nvPr/>
        </p:nvSpPr>
        <p:spPr>
          <a:xfrm>
            <a:off x="4504919" y="0"/>
            <a:ext cx="235308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Auxiliary 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50570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2da304c09a9_0_15"/>
          <p:cNvSpPr txBox="1">
            <a:spLocks noGrp="1"/>
          </p:cNvSpPr>
          <p:nvPr>
            <p:ph type="title"/>
          </p:nvPr>
        </p:nvSpPr>
        <p:spPr>
          <a:xfrm>
            <a:off x="342900" y="1169921"/>
            <a:ext cx="6172200" cy="483075"/>
          </a:xfrm>
          <a:prstGeom prst="rect">
            <a:avLst/>
          </a:prstGeom>
        </p:spPr>
        <p:txBody>
          <a:bodyPr spcFirstLastPara="1" wrap="square" lIns="68569" tIns="34275" rIns="68569" bIns="34275" anchor="ctr" anchorCtr="0">
            <a:normAutofit fontScale="90000"/>
          </a:bodyPr>
          <a:lstStyle/>
          <a:p>
            <a:pPr marL="0" lvl="0" indent="0" algn="ctr" rtl="0">
              <a:spcBef>
                <a:spcPts val="0"/>
              </a:spcBef>
              <a:spcAft>
                <a:spcPts val="0"/>
              </a:spcAft>
              <a:buNone/>
            </a:pPr>
            <a:r>
              <a:rPr lang="en-US" dirty="0"/>
              <a:t>Auxiliary units</a:t>
            </a:r>
            <a:endParaRPr dirty="0"/>
          </a:p>
        </p:txBody>
      </p:sp>
      <p:sp>
        <p:nvSpPr>
          <p:cNvPr id="80" name="Google Shape;80;g2da304c09a9_0_15"/>
          <p:cNvSpPr txBox="1">
            <a:spLocks noGrp="1"/>
          </p:cNvSpPr>
          <p:nvPr>
            <p:ph type="body" idx="1"/>
          </p:nvPr>
        </p:nvSpPr>
        <p:spPr>
          <a:xfrm>
            <a:off x="342900" y="1850572"/>
            <a:ext cx="6172200" cy="2238300"/>
          </a:xfrm>
          <a:prstGeom prst="rect">
            <a:avLst/>
          </a:prstGeom>
        </p:spPr>
        <p:txBody>
          <a:bodyPr spcFirstLastPara="1" wrap="square" lIns="68569" tIns="34275" rIns="68569" bIns="34275" anchor="t" anchorCtr="0">
            <a:normAutofit lnSpcReduction="10000"/>
          </a:bodyPr>
          <a:lstStyle/>
          <a:p>
            <a:pPr marL="342900" lvl="0" indent="-290513" algn="l" rtl="0">
              <a:spcBef>
                <a:spcPts val="270"/>
              </a:spcBef>
              <a:spcAft>
                <a:spcPts val="0"/>
              </a:spcAft>
              <a:buSzPts val="2500"/>
              <a:buChar char="•"/>
            </a:pPr>
            <a:r>
              <a:rPr lang="en-US" sz="1875" dirty="0"/>
              <a:t>Bookstore</a:t>
            </a:r>
          </a:p>
          <a:p>
            <a:pPr marL="342900" lvl="0" indent="-290513" algn="l" rtl="0">
              <a:spcBef>
                <a:spcPts val="270"/>
              </a:spcBef>
              <a:spcAft>
                <a:spcPts val="0"/>
              </a:spcAft>
              <a:buSzPts val="2500"/>
              <a:buChar char="•"/>
            </a:pPr>
            <a:endParaRPr lang="en-US" sz="1875" dirty="0"/>
          </a:p>
          <a:p>
            <a:pPr marL="342900" lvl="0" indent="-290513" algn="l" rtl="0">
              <a:spcBef>
                <a:spcPts val="270"/>
              </a:spcBef>
              <a:spcAft>
                <a:spcPts val="0"/>
              </a:spcAft>
              <a:buSzPts val="2500"/>
              <a:buChar char="•"/>
            </a:pPr>
            <a:r>
              <a:rPr lang="en-US" sz="1875" dirty="0"/>
              <a:t>Chesapeake Employers Insurance (CEI) Arena</a:t>
            </a:r>
          </a:p>
          <a:p>
            <a:pPr marL="342900" lvl="0" indent="-290513" algn="l" rtl="0">
              <a:spcBef>
                <a:spcPts val="270"/>
              </a:spcBef>
              <a:spcAft>
                <a:spcPts val="0"/>
              </a:spcAft>
              <a:buSzPts val="2500"/>
              <a:buChar char="•"/>
            </a:pPr>
            <a:endParaRPr lang="en-US" sz="1875" dirty="0"/>
          </a:p>
          <a:p>
            <a:pPr marL="342900" lvl="0" indent="-290513" algn="l" rtl="0">
              <a:spcBef>
                <a:spcPts val="270"/>
              </a:spcBef>
              <a:spcAft>
                <a:spcPts val="0"/>
              </a:spcAft>
              <a:buSzPts val="2500"/>
              <a:buChar char="•"/>
            </a:pPr>
            <a:r>
              <a:rPr lang="en-US" sz="1875" dirty="0"/>
              <a:t>Dining Services</a:t>
            </a:r>
          </a:p>
          <a:p>
            <a:pPr marL="342900" lvl="0" indent="-290513" algn="l" rtl="0">
              <a:spcBef>
                <a:spcPts val="270"/>
              </a:spcBef>
              <a:spcAft>
                <a:spcPts val="0"/>
              </a:spcAft>
              <a:buSzPts val="2500"/>
              <a:buChar char="•"/>
            </a:pPr>
            <a:endParaRPr lang="en-US" sz="1875" dirty="0"/>
          </a:p>
          <a:p>
            <a:pPr marL="342900" lvl="0" indent="-290513" algn="l" rtl="0">
              <a:spcBef>
                <a:spcPts val="270"/>
              </a:spcBef>
              <a:spcAft>
                <a:spcPts val="0"/>
              </a:spcAft>
              <a:buSzPts val="2500"/>
              <a:buChar char="•"/>
            </a:pPr>
            <a:r>
              <a:rPr lang="en-US" sz="1875" dirty="0"/>
              <a:t>Retriever Card Center (including Mail Services)</a:t>
            </a:r>
            <a:endParaRPr sz="1875" dirty="0"/>
          </a:p>
          <a:p>
            <a:pPr marL="342900" lvl="0" indent="-290513" algn="l" rtl="0">
              <a:spcBef>
                <a:spcPts val="0"/>
              </a:spcBef>
              <a:spcAft>
                <a:spcPts val="0"/>
              </a:spcAft>
              <a:buSzPts val="2500"/>
              <a:buChar char="•"/>
            </a:pPr>
            <a:endParaRPr sz="1875" dirty="0"/>
          </a:p>
        </p:txBody>
      </p:sp>
      <p:sp>
        <p:nvSpPr>
          <p:cNvPr id="2" name="Rectangle 1">
            <a:extLst>
              <a:ext uri="{FF2B5EF4-FFF2-40B4-BE49-F238E27FC236}">
                <a16:creationId xmlns:a16="http://schemas.microsoft.com/office/drawing/2014/main" id="{1B7F0524-4AF6-F89D-65E3-3E5AF2755E57}"/>
              </a:ext>
            </a:extLst>
          </p:cNvPr>
          <p:cNvSpPr/>
          <p:nvPr/>
        </p:nvSpPr>
        <p:spPr>
          <a:xfrm>
            <a:off x="4504919" y="0"/>
            <a:ext cx="235308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Auxiliary 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08688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2da304c09a9_0_15"/>
          <p:cNvSpPr txBox="1">
            <a:spLocks noGrp="1"/>
          </p:cNvSpPr>
          <p:nvPr>
            <p:ph type="title"/>
          </p:nvPr>
        </p:nvSpPr>
        <p:spPr>
          <a:xfrm>
            <a:off x="342900" y="1169921"/>
            <a:ext cx="6172200" cy="483075"/>
          </a:xfrm>
          <a:prstGeom prst="rect">
            <a:avLst/>
          </a:prstGeom>
        </p:spPr>
        <p:txBody>
          <a:bodyPr spcFirstLastPara="1" wrap="square" lIns="68569" tIns="34275" rIns="68569" bIns="34275" anchor="ctr" anchorCtr="0">
            <a:normAutofit fontScale="90000"/>
          </a:bodyPr>
          <a:lstStyle/>
          <a:p>
            <a:pPr marL="0" lvl="0" indent="0" algn="ctr" rtl="0">
              <a:spcBef>
                <a:spcPts val="0"/>
              </a:spcBef>
              <a:spcAft>
                <a:spcPts val="0"/>
              </a:spcAft>
              <a:buNone/>
            </a:pPr>
            <a:r>
              <a:rPr lang="en-US" dirty="0"/>
              <a:t>Bookstore</a:t>
            </a:r>
            <a:endParaRPr dirty="0"/>
          </a:p>
        </p:txBody>
      </p:sp>
      <p:sp>
        <p:nvSpPr>
          <p:cNvPr id="80" name="Google Shape;80;g2da304c09a9_0_15"/>
          <p:cNvSpPr txBox="1">
            <a:spLocks noGrp="1"/>
          </p:cNvSpPr>
          <p:nvPr>
            <p:ph type="body" idx="1"/>
          </p:nvPr>
        </p:nvSpPr>
        <p:spPr>
          <a:xfrm>
            <a:off x="342900" y="1850572"/>
            <a:ext cx="6172200" cy="2238300"/>
          </a:xfrm>
          <a:prstGeom prst="rect">
            <a:avLst/>
          </a:prstGeom>
        </p:spPr>
        <p:txBody>
          <a:bodyPr spcFirstLastPara="1" wrap="square" lIns="68569" tIns="34275" rIns="68569" bIns="34275" anchor="t" anchorCtr="0">
            <a:normAutofit fontScale="92500" lnSpcReduction="20000"/>
          </a:bodyPr>
          <a:lstStyle/>
          <a:p>
            <a:pPr marL="342900" lvl="0" indent="-290513" algn="l" rtl="0">
              <a:spcBef>
                <a:spcPts val="270"/>
              </a:spcBef>
              <a:spcAft>
                <a:spcPts val="0"/>
              </a:spcAft>
              <a:buSzPts val="2500"/>
              <a:buChar char="•"/>
            </a:pPr>
            <a:r>
              <a:rPr lang="en-US" sz="1875" dirty="0"/>
              <a:t>Department charges with </a:t>
            </a:r>
            <a:r>
              <a:rPr lang="en-US" sz="1875" dirty="0" err="1"/>
              <a:t>chartstring</a:t>
            </a:r>
            <a:r>
              <a:rPr lang="en-US" sz="1875" dirty="0"/>
              <a:t>.  Approved staff list or one-time authorizations.</a:t>
            </a:r>
          </a:p>
          <a:p>
            <a:pPr marL="52388" lvl="0" indent="0" algn="l" rtl="0">
              <a:spcBef>
                <a:spcPts val="270"/>
              </a:spcBef>
              <a:spcAft>
                <a:spcPts val="0"/>
              </a:spcAft>
              <a:buSzPts val="2500"/>
              <a:buNone/>
            </a:pPr>
            <a:endParaRPr lang="en-US" sz="1875" dirty="0"/>
          </a:p>
          <a:p>
            <a:pPr marL="342900" lvl="0" indent="-290513" algn="l" rtl="0">
              <a:spcBef>
                <a:spcPts val="270"/>
              </a:spcBef>
              <a:spcAft>
                <a:spcPts val="0"/>
              </a:spcAft>
              <a:buSzPts val="2500"/>
              <a:buChar char="•"/>
            </a:pPr>
            <a:r>
              <a:rPr lang="en-US" sz="1875" dirty="0"/>
              <a:t>Professional wear for staff.</a:t>
            </a:r>
          </a:p>
          <a:p>
            <a:pPr marL="52388" lvl="0" indent="0" algn="l" rtl="0">
              <a:spcBef>
                <a:spcPts val="270"/>
              </a:spcBef>
              <a:spcAft>
                <a:spcPts val="0"/>
              </a:spcAft>
              <a:buSzPts val="2500"/>
              <a:buNone/>
            </a:pPr>
            <a:endParaRPr lang="en-US" sz="1875" dirty="0"/>
          </a:p>
          <a:p>
            <a:pPr marL="342900" lvl="0" indent="-290513" algn="l" rtl="0">
              <a:spcBef>
                <a:spcPts val="270"/>
              </a:spcBef>
              <a:spcAft>
                <a:spcPts val="0"/>
              </a:spcAft>
              <a:buSzPts val="2500"/>
              <a:buChar char="•"/>
            </a:pPr>
            <a:r>
              <a:rPr lang="en-US" sz="1875" dirty="0"/>
              <a:t>Special orders for promotional items, clothing, and gifts through Club Colors.</a:t>
            </a:r>
          </a:p>
          <a:p>
            <a:pPr marL="52388" lvl="0" indent="0" algn="l" rtl="0">
              <a:spcBef>
                <a:spcPts val="270"/>
              </a:spcBef>
              <a:spcAft>
                <a:spcPts val="0"/>
              </a:spcAft>
              <a:buSzPts val="2500"/>
              <a:buNone/>
            </a:pPr>
            <a:endParaRPr lang="en-US" sz="1875" dirty="0"/>
          </a:p>
          <a:p>
            <a:pPr marL="342900" lvl="0" indent="-290513" algn="l" rtl="0">
              <a:spcBef>
                <a:spcPts val="270"/>
              </a:spcBef>
              <a:spcAft>
                <a:spcPts val="0"/>
              </a:spcAft>
              <a:buSzPts val="2500"/>
              <a:buChar char="•"/>
            </a:pPr>
            <a:r>
              <a:rPr lang="en-US" sz="1875" dirty="0"/>
              <a:t>Staff &amp; Faculty Appreciation Sale:  Friday, December 13!</a:t>
            </a:r>
            <a:endParaRPr sz="1875" dirty="0"/>
          </a:p>
          <a:p>
            <a:pPr marL="342900" lvl="0" indent="-290513" algn="l" rtl="0">
              <a:spcBef>
                <a:spcPts val="0"/>
              </a:spcBef>
              <a:spcAft>
                <a:spcPts val="0"/>
              </a:spcAft>
              <a:buSzPts val="2500"/>
              <a:buChar char="•"/>
            </a:pPr>
            <a:endParaRPr sz="1875" dirty="0"/>
          </a:p>
        </p:txBody>
      </p:sp>
      <p:sp>
        <p:nvSpPr>
          <p:cNvPr id="2" name="Rectangle 1">
            <a:extLst>
              <a:ext uri="{FF2B5EF4-FFF2-40B4-BE49-F238E27FC236}">
                <a16:creationId xmlns:a16="http://schemas.microsoft.com/office/drawing/2014/main" id="{A1A2B98D-6C76-3CAE-D2B4-95796C0A2AE5}"/>
              </a:ext>
            </a:extLst>
          </p:cNvPr>
          <p:cNvSpPr/>
          <p:nvPr/>
        </p:nvSpPr>
        <p:spPr>
          <a:xfrm>
            <a:off x="4504919" y="0"/>
            <a:ext cx="235308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Auxiliary 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342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2da304c09a9_0_15"/>
          <p:cNvSpPr txBox="1">
            <a:spLocks noGrp="1"/>
          </p:cNvSpPr>
          <p:nvPr>
            <p:ph type="title"/>
          </p:nvPr>
        </p:nvSpPr>
        <p:spPr>
          <a:xfrm>
            <a:off x="342900" y="1169921"/>
            <a:ext cx="6172200" cy="483075"/>
          </a:xfrm>
          <a:prstGeom prst="rect">
            <a:avLst/>
          </a:prstGeom>
        </p:spPr>
        <p:txBody>
          <a:bodyPr spcFirstLastPara="1" wrap="square" lIns="68569" tIns="34275" rIns="68569" bIns="34275" anchor="ctr" anchorCtr="0">
            <a:normAutofit fontScale="90000"/>
          </a:bodyPr>
          <a:lstStyle/>
          <a:p>
            <a:pPr marL="0" lvl="0" indent="0" algn="ctr" rtl="0">
              <a:spcBef>
                <a:spcPts val="0"/>
              </a:spcBef>
              <a:spcAft>
                <a:spcPts val="0"/>
              </a:spcAft>
              <a:buNone/>
            </a:pPr>
            <a:r>
              <a:rPr lang="en-US" dirty="0"/>
              <a:t>CEI Arena</a:t>
            </a:r>
            <a:endParaRPr dirty="0"/>
          </a:p>
        </p:txBody>
      </p:sp>
      <p:sp>
        <p:nvSpPr>
          <p:cNvPr id="80" name="Google Shape;80;g2da304c09a9_0_15"/>
          <p:cNvSpPr txBox="1">
            <a:spLocks noGrp="1"/>
          </p:cNvSpPr>
          <p:nvPr>
            <p:ph type="body" idx="1"/>
          </p:nvPr>
        </p:nvSpPr>
        <p:spPr>
          <a:xfrm>
            <a:off x="342900" y="1850572"/>
            <a:ext cx="6172200" cy="2238300"/>
          </a:xfrm>
          <a:prstGeom prst="rect">
            <a:avLst/>
          </a:prstGeom>
        </p:spPr>
        <p:txBody>
          <a:bodyPr spcFirstLastPara="1" wrap="square" lIns="68569" tIns="34275" rIns="68569" bIns="34275" anchor="t" anchorCtr="0">
            <a:normAutofit/>
          </a:bodyPr>
          <a:lstStyle/>
          <a:p>
            <a:pPr marL="342900" lvl="0" indent="-290513" algn="l" rtl="0">
              <a:spcBef>
                <a:spcPts val="270"/>
              </a:spcBef>
              <a:spcAft>
                <a:spcPts val="0"/>
              </a:spcAft>
              <a:buSzPts val="2500"/>
              <a:buChar char="•"/>
            </a:pPr>
            <a:r>
              <a:rPr lang="en-US" sz="1875" dirty="0"/>
              <a:t>Retriever Room available to reserve for department meetings and events.</a:t>
            </a:r>
          </a:p>
          <a:p>
            <a:pPr marL="342900" lvl="0" indent="-290513" algn="l" rtl="0">
              <a:spcBef>
                <a:spcPts val="270"/>
              </a:spcBef>
              <a:spcAft>
                <a:spcPts val="0"/>
              </a:spcAft>
              <a:buSzPts val="2500"/>
              <a:buChar char="•"/>
            </a:pPr>
            <a:endParaRPr lang="en-US" sz="1875" dirty="0"/>
          </a:p>
          <a:p>
            <a:pPr marL="342900" lvl="0" indent="-290513" algn="l" rtl="0">
              <a:spcBef>
                <a:spcPts val="270"/>
              </a:spcBef>
              <a:spcAft>
                <a:spcPts val="0"/>
              </a:spcAft>
              <a:buSzPts val="2500"/>
              <a:buChar char="•"/>
            </a:pPr>
            <a:r>
              <a:rPr lang="en-US" sz="1875" dirty="0"/>
              <a:t>Sponsorship opportunities.</a:t>
            </a:r>
          </a:p>
          <a:p>
            <a:pPr marL="342900" lvl="0" indent="-290513" algn="l" rtl="0">
              <a:spcBef>
                <a:spcPts val="270"/>
              </a:spcBef>
              <a:spcAft>
                <a:spcPts val="0"/>
              </a:spcAft>
              <a:buSzPts val="2500"/>
              <a:buChar char="•"/>
            </a:pPr>
            <a:endParaRPr lang="en-US" sz="1875" dirty="0"/>
          </a:p>
          <a:p>
            <a:pPr marL="342900" lvl="0" indent="-290513" algn="l" rtl="0">
              <a:spcBef>
                <a:spcPts val="270"/>
              </a:spcBef>
              <a:spcAft>
                <a:spcPts val="0"/>
              </a:spcAft>
              <a:buSzPts val="2500"/>
              <a:buChar char="•"/>
            </a:pPr>
            <a:r>
              <a:rPr lang="en-US" sz="1875" dirty="0"/>
              <a:t>Staff &amp; Faculty appreciation games.</a:t>
            </a:r>
            <a:endParaRPr sz="1875" dirty="0"/>
          </a:p>
          <a:p>
            <a:pPr marL="342900" lvl="0" indent="-290513" algn="l" rtl="0">
              <a:spcBef>
                <a:spcPts val="0"/>
              </a:spcBef>
              <a:spcAft>
                <a:spcPts val="0"/>
              </a:spcAft>
              <a:buSzPts val="2500"/>
              <a:buChar char="•"/>
            </a:pPr>
            <a:endParaRPr sz="1875" dirty="0"/>
          </a:p>
        </p:txBody>
      </p:sp>
      <p:sp>
        <p:nvSpPr>
          <p:cNvPr id="2" name="Rectangle 1">
            <a:extLst>
              <a:ext uri="{FF2B5EF4-FFF2-40B4-BE49-F238E27FC236}">
                <a16:creationId xmlns:a16="http://schemas.microsoft.com/office/drawing/2014/main" id="{5E4A4228-98C5-A4CE-6AD8-2743B50B62B2}"/>
              </a:ext>
            </a:extLst>
          </p:cNvPr>
          <p:cNvSpPr/>
          <p:nvPr/>
        </p:nvSpPr>
        <p:spPr>
          <a:xfrm>
            <a:off x="4504919" y="0"/>
            <a:ext cx="235308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Auxiliary 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8302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2da304c09a9_0_15"/>
          <p:cNvSpPr txBox="1">
            <a:spLocks noGrp="1"/>
          </p:cNvSpPr>
          <p:nvPr>
            <p:ph type="title"/>
          </p:nvPr>
        </p:nvSpPr>
        <p:spPr>
          <a:xfrm>
            <a:off x="342900" y="1169921"/>
            <a:ext cx="6172200" cy="483075"/>
          </a:xfrm>
          <a:prstGeom prst="rect">
            <a:avLst/>
          </a:prstGeom>
        </p:spPr>
        <p:txBody>
          <a:bodyPr spcFirstLastPara="1" wrap="square" lIns="68569" tIns="34275" rIns="68569" bIns="34275" anchor="ctr" anchorCtr="0">
            <a:normAutofit fontScale="90000"/>
          </a:bodyPr>
          <a:lstStyle/>
          <a:p>
            <a:pPr marL="0" lvl="0" indent="0" algn="ctr" rtl="0">
              <a:spcBef>
                <a:spcPts val="0"/>
              </a:spcBef>
              <a:spcAft>
                <a:spcPts val="0"/>
              </a:spcAft>
              <a:buNone/>
            </a:pPr>
            <a:r>
              <a:rPr lang="en-US" dirty="0"/>
              <a:t>Dining Services</a:t>
            </a:r>
            <a:endParaRPr dirty="0"/>
          </a:p>
        </p:txBody>
      </p:sp>
      <p:sp>
        <p:nvSpPr>
          <p:cNvPr id="80" name="Google Shape;80;g2da304c09a9_0_15"/>
          <p:cNvSpPr txBox="1">
            <a:spLocks noGrp="1"/>
          </p:cNvSpPr>
          <p:nvPr>
            <p:ph type="body" idx="1"/>
          </p:nvPr>
        </p:nvSpPr>
        <p:spPr>
          <a:xfrm>
            <a:off x="342900" y="1850572"/>
            <a:ext cx="6172200" cy="2238300"/>
          </a:xfrm>
          <a:prstGeom prst="rect">
            <a:avLst/>
          </a:prstGeom>
        </p:spPr>
        <p:txBody>
          <a:bodyPr spcFirstLastPara="1" wrap="square" lIns="68569" tIns="34275" rIns="68569" bIns="34275" anchor="t" anchorCtr="0">
            <a:normAutofit/>
          </a:bodyPr>
          <a:lstStyle/>
          <a:p>
            <a:pPr marL="342900" lvl="0" indent="-290513" algn="l" rtl="0">
              <a:spcBef>
                <a:spcPts val="270"/>
              </a:spcBef>
              <a:spcAft>
                <a:spcPts val="0"/>
              </a:spcAft>
              <a:buSzPts val="2500"/>
              <a:buChar char="•"/>
            </a:pPr>
            <a:r>
              <a:rPr lang="en-US" sz="1875" dirty="0"/>
              <a:t>Department events:  Catering and Skylight Room.</a:t>
            </a:r>
          </a:p>
          <a:p>
            <a:pPr marL="342900" lvl="0" indent="-290513" algn="l" rtl="0">
              <a:spcBef>
                <a:spcPts val="270"/>
              </a:spcBef>
              <a:spcAft>
                <a:spcPts val="0"/>
              </a:spcAft>
              <a:buSzPts val="2500"/>
              <a:buChar char="•"/>
            </a:pPr>
            <a:endParaRPr lang="en-US" sz="1875" dirty="0"/>
          </a:p>
          <a:p>
            <a:pPr marL="342900" lvl="0" indent="-290513" algn="l" rtl="0">
              <a:spcBef>
                <a:spcPts val="270"/>
              </a:spcBef>
              <a:spcAft>
                <a:spcPts val="0"/>
              </a:spcAft>
              <a:buSzPts val="2500"/>
              <a:buChar char="•"/>
            </a:pPr>
            <a:r>
              <a:rPr lang="en-US" sz="1875" dirty="0"/>
              <a:t>Faculty &amp; Staff Meal Plans – Payroll deduction and prorated options.</a:t>
            </a:r>
          </a:p>
          <a:p>
            <a:pPr marL="342900" lvl="0" indent="-290513" algn="l" rtl="0">
              <a:spcBef>
                <a:spcPts val="270"/>
              </a:spcBef>
              <a:spcAft>
                <a:spcPts val="0"/>
              </a:spcAft>
              <a:buSzPts val="2500"/>
              <a:buChar char="•"/>
            </a:pPr>
            <a:endParaRPr lang="en-US" sz="1875" dirty="0"/>
          </a:p>
          <a:p>
            <a:pPr marL="342900" lvl="0" indent="-290513" algn="l" rtl="0">
              <a:spcBef>
                <a:spcPts val="270"/>
              </a:spcBef>
              <a:spcAft>
                <a:spcPts val="0"/>
              </a:spcAft>
              <a:buSzPts val="2500"/>
              <a:buChar char="•"/>
            </a:pPr>
            <a:r>
              <a:rPr lang="en-US" sz="1875" dirty="0"/>
              <a:t>Catering RFP – Spring 2025.</a:t>
            </a:r>
            <a:endParaRPr sz="1875" dirty="0"/>
          </a:p>
          <a:p>
            <a:pPr marL="342900" lvl="0" indent="-290513" algn="l" rtl="0">
              <a:spcBef>
                <a:spcPts val="0"/>
              </a:spcBef>
              <a:spcAft>
                <a:spcPts val="0"/>
              </a:spcAft>
              <a:buSzPts val="2500"/>
              <a:buChar char="•"/>
            </a:pPr>
            <a:endParaRPr sz="1875" dirty="0"/>
          </a:p>
        </p:txBody>
      </p:sp>
      <p:sp>
        <p:nvSpPr>
          <p:cNvPr id="2" name="Rectangle 1">
            <a:extLst>
              <a:ext uri="{FF2B5EF4-FFF2-40B4-BE49-F238E27FC236}">
                <a16:creationId xmlns:a16="http://schemas.microsoft.com/office/drawing/2014/main" id="{A1D5F9F3-F61B-277B-315F-2095354067AF}"/>
              </a:ext>
            </a:extLst>
          </p:cNvPr>
          <p:cNvSpPr/>
          <p:nvPr/>
        </p:nvSpPr>
        <p:spPr>
          <a:xfrm>
            <a:off x="4504919" y="0"/>
            <a:ext cx="235308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Auxiliary 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63609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2da304c09a9_0_15"/>
          <p:cNvSpPr txBox="1">
            <a:spLocks noGrp="1"/>
          </p:cNvSpPr>
          <p:nvPr>
            <p:ph type="title"/>
          </p:nvPr>
        </p:nvSpPr>
        <p:spPr>
          <a:xfrm>
            <a:off x="342900" y="1169921"/>
            <a:ext cx="6172200" cy="483075"/>
          </a:xfrm>
          <a:prstGeom prst="rect">
            <a:avLst/>
          </a:prstGeom>
        </p:spPr>
        <p:txBody>
          <a:bodyPr spcFirstLastPara="1" wrap="square" lIns="68569" tIns="34275" rIns="68569" bIns="34275" anchor="ctr" anchorCtr="0">
            <a:normAutofit fontScale="90000"/>
          </a:bodyPr>
          <a:lstStyle/>
          <a:p>
            <a:pPr marL="0" lvl="0" indent="0" algn="ctr" rtl="0">
              <a:spcBef>
                <a:spcPts val="0"/>
              </a:spcBef>
              <a:spcAft>
                <a:spcPts val="0"/>
              </a:spcAft>
              <a:buNone/>
            </a:pPr>
            <a:r>
              <a:rPr lang="en-US" dirty="0"/>
              <a:t>Retriever Card Center</a:t>
            </a:r>
            <a:endParaRPr dirty="0"/>
          </a:p>
        </p:txBody>
      </p:sp>
      <p:sp>
        <p:nvSpPr>
          <p:cNvPr id="80" name="Google Shape;80;g2da304c09a9_0_15"/>
          <p:cNvSpPr txBox="1">
            <a:spLocks noGrp="1"/>
          </p:cNvSpPr>
          <p:nvPr>
            <p:ph type="body" idx="1"/>
          </p:nvPr>
        </p:nvSpPr>
        <p:spPr>
          <a:xfrm>
            <a:off x="342900" y="1850572"/>
            <a:ext cx="6172200" cy="2238300"/>
          </a:xfrm>
          <a:prstGeom prst="rect">
            <a:avLst/>
          </a:prstGeom>
        </p:spPr>
        <p:txBody>
          <a:bodyPr spcFirstLastPara="1" wrap="square" lIns="68569" tIns="34275" rIns="68569" bIns="34275" anchor="t" anchorCtr="0">
            <a:normAutofit fontScale="92500" lnSpcReduction="20000"/>
          </a:bodyPr>
          <a:lstStyle/>
          <a:p>
            <a:pPr marL="342900" lvl="0" indent="-290513" algn="l" rtl="0">
              <a:spcBef>
                <a:spcPts val="270"/>
              </a:spcBef>
              <a:spcAft>
                <a:spcPts val="0"/>
              </a:spcAft>
              <a:buSzPts val="2500"/>
              <a:buChar char="•"/>
            </a:pPr>
            <a:r>
              <a:rPr lang="en-US" sz="1875" i="1" dirty="0"/>
              <a:t>Mail, Meals, and More!</a:t>
            </a:r>
          </a:p>
          <a:p>
            <a:pPr marL="52388" lvl="0" indent="0" algn="l" rtl="0">
              <a:spcBef>
                <a:spcPts val="270"/>
              </a:spcBef>
              <a:spcAft>
                <a:spcPts val="0"/>
              </a:spcAft>
              <a:buSzPts val="2500"/>
              <a:buNone/>
            </a:pPr>
            <a:endParaRPr sz="1875" dirty="0"/>
          </a:p>
          <a:p>
            <a:pPr marL="342900" lvl="0" indent="-290513" algn="l" rtl="0">
              <a:spcBef>
                <a:spcPts val="0"/>
              </a:spcBef>
              <a:spcAft>
                <a:spcPts val="0"/>
              </a:spcAft>
              <a:buSzPts val="2500"/>
              <a:buChar char="•"/>
            </a:pPr>
            <a:r>
              <a:rPr lang="en-US" sz="1875" dirty="0"/>
              <a:t>Notary service, Passport photos, Personal Mail Boxes.</a:t>
            </a:r>
          </a:p>
          <a:p>
            <a:pPr marL="342900" lvl="0" indent="-290513" algn="l" rtl="0">
              <a:spcBef>
                <a:spcPts val="0"/>
              </a:spcBef>
              <a:spcAft>
                <a:spcPts val="0"/>
              </a:spcAft>
              <a:buSzPts val="2500"/>
              <a:buChar char="•"/>
            </a:pPr>
            <a:endParaRPr sz="1875" dirty="0"/>
          </a:p>
          <a:p>
            <a:pPr marL="342900" lvl="0" indent="-290513" algn="l" rtl="0">
              <a:spcBef>
                <a:spcPts val="0"/>
              </a:spcBef>
              <a:spcAft>
                <a:spcPts val="0"/>
              </a:spcAft>
              <a:buSzPts val="2500"/>
              <a:buChar char="•"/>
            </a:pPr>
            <a:r>
              <a:rPr lang="en-US" sz="1875" dirty="0"/>
              <a:t>Department Card (D-Card) Administration.</a:t>
            </a:r>
          </a:p>
          <a:p>
            <a:pPr marL="52388" lvl="0" indent="0" algn="l" rtl="0">
              <a:spcBef>
                <a:spcPts val="0"/>
              </a:spcBef>
              <a:spcAft>
                <a:spcPts val="0"/>
              </a:spcAft>
              <a:buSzPts val="2500"/>
              <a:buNone/>
            </a:pPr>
            <a:endParaRPr sz="1875" dirty="0"/>
          </a:p>
          <a:p>
            <a:pPr marL="342900" lvl="0" indent="-290513" algn="l" rtl="0">
              <a:spcBef>
                <a:spcPts val="0"/>
              </a:spcBef>
              <a:spcAft>
                <a:spcPts val="0"/>
              </a:spcAft>
              <a:buSzPts val="2500"/>
              <a:buChar char="•"/>
            </a:pPr>
            <a:r>
              <a:rPr lang="en-US" sz="1875" dirty="0"/>
              <a:t>Daily FedEx pick-up.</a:t>
            </a:r>
          </a:p>
          <a:p>
            <a:pPr marL="342900" lvl="0" indent="-290513" algn="l" rtl="0">
              <a:spcBef>
                <a:spcPts val="0"/>
              </a:spcBef>
              <a:spcAft>
                <a:spcPts val="0"/>
              </a:spcAft>
              <a:buSzPts val="2500"/>
              <a:buChar char="•"/>
            </a:pPr>
            <a:endParaRPr lang="en-US" sz="1875" dirty="0"/>
          </a:p>
          <a:p>
            <a:pPr marL="342900" lvl="0" indent="-290513" algn="l" rtl="0">
              <a:spcBef>
                <a:spcPts val="0"/>
              </a:spcBef>
              <a:spcAft>
                <a:spcPts val="0"/>
              </a:spcAft>
              <a:buSzPts val="2500"/>
              <a:buChar char="•"/>
            </a:pPr>
            <a:r>
              <a:rPr lang="en-US" sz="1875" dirty="0"/>
              <a:t>Department mail (via USPS or FedEx) shipped with </a:t>
            </a:r>
            <a:r>
              <a:rPr lang="en-US" sz="1875" dirty="0" err="1"/>
              <a:t>chartstring</a:t>
            </a:r>
            <a:r>
              <a:rPr lang="en-US" sz="1875" dirty="0"/>
              <a:t>.</a:t>
            </a:r>
            <a:endParaRPr sz="1875" dirty="0"/>
          </a:p>
          <a:p>
            <a:pPr marL="342900" lvl="0" indent="-290513" algn="l" rtl="0">
              <a:spcBef>
                <a:spcPts val="0"/>
              </a:spcBef>
              <a:spcAft>
                <a:spcPts val="0"/>
              </a:spcAft>
              <a:buSzPts val="2500"/>
              <a:buChar char="•"/>
            </a:pPr>
            <a:endParaRPr sz="1875" dirty="0"/>
          </a:p>
        </p:txBody>
      </p:sp>
      <p:sp>
        <p:nvSpPr>
          <p:cNvPr id="2" name="Rectangle 1">
            <a:extLst>
              <a:ext uri="{FF2B5EF4-FFF2-40B4-BE49-F238E27FC236}">
                <a16:creationId xmlns:a16="http://schemas.microsoft.com/office/drawing/2014/main" id="{1A2CC036-ACE1-5B56-747E-C6C3FD9731C1}"/>
              </a:ext>
            </a:extLst>
          </p:cNvPr>
          <p:cNvSpPr/>
          <p:nvPr/>
        </p:nvSpPr>
        <p:spPr>
          <a:xfrm>
            <a:off x="4504919" y="0"/>
            <a:ext cx="235308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Auxiliary 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4956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72806915e2_1_11"/>
          <p:cNvSpPr txBox="1">
            <a:spLocks noGrp="1"/>
          </p:cNvSpPr>
          <p:nvPr>
            <p:ph type="title"/>
          </p:nvPr>
        </p:nvSpPr>
        <p:spPr>
          <a:xfrm>
            <a:off x="342900" y="1169921"/>
            <a:ext cx="6172200" cy="483075"/>
          </a:xfrm>
          <a:prstGeom prst="rect">
            <a:avLst/>
          </a:prstGeom>
        </p:spPr>
        <p:txBody>
          <a:bodyPr spcFirstLastPara="1" wrap="square" lIns="68569" tIns="34275" rIns="68569" bIns="34275" anchor="ctr" anchorCtr="0">
            <a:normAutofit fontScale="90000"/>
          </a:bodyPr>
          <a:lstStyle/>
          <a:p>
            <a:pPr marL="0" lvl="0" indent="0" algn="ctr" rtl="0">
              <a:spcBef>
                <a:spcPts val="0"/>
              </a:spcBef>
              <a:spcAft>
                <a:spcPts val="0"/>
              </a:spcAft>
              <a:buNone/>
            </a:pPr>
            <a:r>
              <a:rPr lang="en-US" dirty="0"/>
              <a:t>Thank you!</a:t>
            </a:r>
            <a:endParaRPr dirty="0"/>
          </a:p>
        </p:txBody>
      </p:sp>
      <p:pic>
        <p:nvPicPr>
          <p:cNvPr id="123" name="Google Shape;123;g272806915e2_1_11"/>
          <p:cNvPicPr preferRelativeResize="0"/>
          <p:nvPr/>
        </p:nvPicPr>
        <p:blipFill>
          <a:blip r:embed="rId3">
            <a:alphaModFix/>
          </a:blip>
          <a:stretch>
            <a:fillRect/>
          </a:stretch>
        </p:blipFill>
        <p:spPr>
          <a:xfrm>
            <a:off x="1464281" y="1829626"/>
            <a:ext cx="3929438" cy="2401724"/>
          </a:xfrm>
          <a:prstGeom prst="rect">
            <a:avLst/>
          </a:prstGeom>
          <a:noFill/>
          <a:ln>
            <a:noFill/>
          </a:ln>
        </p:spPr>
      </p:pic>
      <p:sp>
        <p:nvSpPr>
          <p:cNvPr id="2" name="Rectangle 1">
            <a:extLst>
              <a:ext uri="{FF2B5EF4-FFF2-40B4-BE49-F238E27FC236}">
                <a16:creationId xmlns:a16="http://schemas.microsoft.com/office/drawing/2014/main" id="{65848874-7B67-5B23-3F8E-199A72CBEB6C}"/>
              </a:ext>
            </a:extLst>
          </p:cNvPr>
          <p:cNvSpPr/>
          <p:nvPr/>
        </p:nvSpPr>
        <p:spPr>
          <a:xfrm>
            <a:off x="4504919" y="0"/>
            <a:ext cx="235308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Auxiliary 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789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3" name="Title 2">
            <a:extLst>
              <a:ext uri="{FF2B5EF4-FFF2-40B4-BE49-F238E27FC236}">
                <a16:creationId xmlns:a16="http://schemas.microsoft.com/office/drawing/2014/main" id="{B1EB1886-D6E6-11E7-F26C-A97737DDB391}"/>
              </a:ext>
            </a:extLst>
          </p:cNvPr>
          <p:cNvSpPr>
            <a:spLocks noGrp="1"/>
          </p:cNvSpPr>
          <p:nvPr>
            <p:ph type="ctrTitle"/>
          </p:nvPr>
        </p:nvSpPr>
        <p:spPr>
          <a:xfrm>
            <a:off x="233775" y="860850"/>
            <a:ext cx="6390450" cy="1539450"/>
          </a:xfrm>
        </p:spPr>
        <p:txBody>
          <a:bodyPr/>
          <a:lstStyle/>
          <a:p>
            <a:r>
              <a:rPr lang="en-US" sz="3600" dirty="0"/>
              <a:t>Sponsored Projects   </a:t>
            </a:r>
            <a:br>
              <a:rPr lang="en-US" sz="3600" dirty="0"/>
            </a:br>
            <a:r>
              <a:rPr lang="en-US" sz="3600" dirty="0"/>
              <a:t>Manual Payroll Request</a:t>
            </a:r>
          </a:p>
        </p:txBody>
      </p:sp>
      <p:sp>
        <p:nvSpPr>
          <p:cNvPr id="5" name="Subtitle 4">
            <a:extLst>
              <a:ext uri="{FF2B5EF4-FFF2-40B4-BE49-F238E27FC236}">
                <a16:creationId xmlns:a16="http://schemas.microsoft.com/office/drawing/2014/main" id="{74021643-9A4E-DF43-6A06-8E7C3EE56B2D}"/>
              </a:ext>
            </a:extLst>
          </p:cNvPr>
          <p:cNvSpPr>
            <a:spLocks noGrp="1"/>
          </p:cNvSpPr>
          <p:nvPr>
            <p:ph type="subTitle" idx="1"/>
          </p:nvPr>
        </p:nvSpPr>
        <p:spPr>
          <a:xfrm>
            <a:off x="290926" y="2571750"/>
            <a:ext cx="6390450" cy="792600"/>
          </a:xfrm>
        </p:spPr>
        <p:txBody>
          <a:bodyPr/>
          <a:lstStyle/>
          <a:p>
            <a:r>
              <a:rPr lang="en-US" dirty="0"/>
              <a:t>New DocuSign Form</a:t>
            </a:r>
          </a:p>
          <a:p>
            <a:endParaRPr lang="en-US" dirty="0"/>
          </a:p>
          <a:p>
            <a:r>
              <a:rPr lang="en-US" sz="1600" dirty="0"/>
              <a:t>Joanna Napoli, Director</a:t>
            </a:r>
          </a:p>
          <a:p>
            <a:r>
              <a:rPr lang="en-US" sz="1600" dirty="0"/>
              <a:t>Contract and Grant Accounting </a:t>
            </a:r>
          </a:p>
          <a:p>
            <a:r>
              <a:rPr lang="en-US" sz="1600" dirty="0"/>
              <a:t>and</a:t>
            </a:r>
          </a:p>
          <a:p>
            <a:r>
              <a:rPr lang="en-US" sz="1600" dirty="0"/>
              <a:t>Amy </a:t>
            </a:r>
            <a:r>
              <a:rPr lang="en-US" sz="1600" dirty="0" err="1"/>
              <a:t>Steinly</a:t>
            </a:r>
            <a:r>
              <a:rPr lang="en-US" sz="1600" dirty="0"/>
              <a:t>-Marks, Assistant Director</a:t>
            </a:r>
          </a:p>
          <a:p>
            <a:r>
              <a:rPr lang="en-US" sz="1600" dirty="0"/>
              <a:t>Cost Accounting and Analysis</a:t>
            </a:r>
          </a:p>
        </p:txBody>
      </p:sp>
    </p:spTree>
    <p:extLst>
      <p:ext uri="{BB962C8B-B14F-4D97-AF65-F5344CB8AC3E}">
        <p14:creationId xmlns:p14="http://schemas.microsoft.com/office/powerpoint/2010/main" val="91757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5F68-F7D4-8597-CB45-2104483C9BF4}"/>
              </a:ext>
            </a:extLst>
          </p:cNvPr>
          <p:cNvSpPr>
            <a:spLocks noGrp="1"/>
          </p:cNvSpPr>
          <p:nvPr>
            <p:ph type="title"/>
          </p:nvPr>
        </p:nvSpPr>
        <p:spPr/>
        <p:txBody>
          <a:bodyPr/>
          <a:lstStyle/>
          <a:p>
            <a:pPr algn="ctr"/>
            <a:r>
              <a:rPr lang="en-US" sz="2100" dirty="0"/>
              <a:t>Background</a:t>
            </a:r>
            <a:br>
              <a:rPr lang="en-US" sz="2100" dirty="0"/>
            </a:br>
            <a:endParaRPr lang="en-US" dirty="0"/>
          </a:p>
        </p:txBody>
      </p:sp>
      <p:sp>
        <p:nvSpPr>
          <p:cNvPr id="3" name="Text Placeholder 2">
            <a:extLst>
              <a:ext uri="{FF2B5EF4-FFF2-40B4-BE49-F238E27FC236}">
                <a16:creationId xmlns:a16="http://schemas.microsoft.com/office/drawing/2014/main" id="{9AB599C4-43EA-1E81-E5B9-63B24D06903F}"/>
              </a:ext>
            </a:extLst>
          </p:cNvPr>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Arial" panose="020B0604020202020204" pitchFamily="34" charset="0"/>
              </a:rPr>
              <a:t>Payroll is entered into the PeopleSoft HR module</a:t>
            </a:r>
          </a:p>
          <a:p>
            <a:r>
              <a:rPr lang="en-US" dirty="0">
                <a:effectLst/>
                <a:latin typeface="Calibri" panose="020F0502020204030204" pitchFamily="34" charset="0"/>
                <a:ea typeface="Calibri" panose="020F0502020204030204" pitchFamily="34" charset="0"/>
                <a:cs typeface="Arial" panose="020B0604020202020204" pitchFamily="34" charset="0"/>
              </a:rPr>
              <a:t>If there is a need for a </a:t>
            </a:r>
            <a:r>
              <a:rPr lang="en-US" dirty="0">
                <a:latin typeface="Calibri" panose="020F0502020204030204" pitchFamily="34" charset="0"/>
                <a:ea typeface="Calibri" panose="020F0502020204030204" pitchFamily="34" charset="0"/>
                <a:cs typeface="Arial" panose="020B0604020202020204" pitchFamily="34" charset="0"/>
              </a:rPr>
              <a:t>payroll cost transfer, it is submitted through the retro process, which updates the PeopleSoft HR module</a:t>
            </a:r>
          </a:p>
          <a:p>
            <a:r>
              <a:rPr lang="en-US" dirty="0">
                <a:effectLst/>
                <a:latin typeface="Calibri" panose="020F0502020204030204" pitchFamily="34" charset="0"/>
                <a:ea typeface="Calibri" panose="020F0502020204030204" pitchFamily="34" charset="0"/>
                <a:cs typeface="Arial" panose="020B0604020202020204" pitchFamily="34" charset="0"/>
              </a:rPr>
              <a:t>When a manual payroll adjustment is submitted, that is processed </a:t>
            </a:r>
            <a:r>
              <a:rPr lang="en-US" dirty="0">
                <a:latin typeface="Calibri" panose="020F0502020204030204" pitchFamily="34" charset="0"/>
                <a:ea typeface="Calibri" panose="020F0502020204030204" pitchFamily="34" charset="0"/>
                <a:cs typeface="Arial" panose="020B0604020202020204" pitchFamily="34" charset="0"/>
              </a:rPr>
              <a:t>through a journal entry, which updates the PeopleSoft Finance module, not the HR module</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5725" indent="0">
              <a:buNone/>
            </a:pPr>
            <a:endParaRPr lang="en-US" dirty="0"/>
          </a:p>
        </p:txBody>
      </p:sp>
      <p:sp>
        <p:nvSpPr>
          <p:cNvPr id="4" name="Rectangle 3">
            <a:extLst>
              <a:ext uri="{FF2B5EF4-FFF2-40B4-BE49-F238E27FC236}">
                <a16:creationId xmlns:a16="http://schemas.microsoft.com/office/drawing/2014/main" id="{A81FD634-EDC1-94AC-6D5D-C02604F14EED}"/>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3287310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4E7F-99F6-A337-9C57-71C923CB8316}"/>
              </a:ext>
            </a:extLst>
          </p:cNvPr>
          <p:cNvSpPr>
            <a:spLocks noGrp="1"/>
          </p:cNvSpPr>
          <p:nvPr>
            <p:ph type="title"/>
          </p:nvPr>
        </p:nvSpPr>
        <p:spPr/>
        <p:txBody>
          <a:bodyPr/>
          <a:lstStyle/>
          <a:p>
            <a:pPr algn="ctr"/>
            <a:r>
              <a:rPr lang="en-US" dirty="0"/>
              <a:t>Background</a:t>
            </a:r>
          </a:p>
        </p:txBody>
      </p:sp>
      <p:sp>
        <p:nvSpPr>
          <p:cNvPr id="3" name="Text Placeholder 2">
            <a:extLst>
              <a:ext uri="{FF2B5EF4-FFF2-40B4-BE49-F238E27FC236}">
                <a16:creationId xmlns:a16="http://schemas.microsoft.com/office/drawing/2014/main" id="{D8C42D00-2F8A-279E-2E52-07A9098316DE}"/>
              </a:ext>
            </a:extLst>
          </p:cNvPr>
          <p:cNvSpPr>
            <a:spLocks noGrp="1"/>
          </p:cNvSpPr>
          <p:nvPr>
            <p:ph type="body" idx="1"/>
          </p:nvPr>
        </p:nvSpPr>
        <p:spPr/>
        <p:txBody>
          <a:bodyPr/>
          <a:lstStyle/>
          <a:p>
            <a:r>
              <a:rPr lang="en-US" sz="1600" dirty="0">
                <a:effectLst/>
                <a:latin typeface="Calibri" panose="020F0502020204030204" pitchFamily="34" charset="0"/>
                <a:ea typeface="Calibri" panose="020F0502020204030204" pitchFamily="34" charset="0"/>
                <a:cs typeface="Arial" panose="020B0604020202020204" pitchFamily="34" charset="0"/>
              </a:rPr>
              <a:t>PeopleSoft Effort Reporting is updated from the HR module only.  </a:t>
            </a:r>
            <a:r>
              <a:rPr lang="en-US" sz="1600" dirty="0">
                <a:latin typeface="Calibri" panose="020F0502020204030204" pitchFamily="34" charset="0"/>
                <a:ea typeface="Calibri" panose="020F0502020204030204" pitchFamily="34" charset="0"/>
                <a:cs typeface="Arial" panose="020B0604020202020204" pitchFamily="34" charset="0"/>
              </a:rPr>
              <a:t> Transactions from sources other than HR do not update the effort.  </a:t>
            </a:r>
            <a:r>
              <a:rPr lang="en-US" sz="1600" dirty="0">
                <a:effectLst/>
                <a:latin typeface="Calibri" panose="020F0502020204030204" pitchFamily="34" charset="0"/>
                <a:ea typeface="Calibri" panose="020F0502020204030204" pitchFamily="34" charset="0"/>
                <a:cs typeface="Arial" panose="020B0604020202020204" pitchFamily="34" charset="0"/>
              </a:rPr>
              <a:t> </a:t>
            </a:r>
          </a:p>
          <a:p>
            <a:r>
              <a:rPr lang="en-US" sz="1600" dirty="0">
                <a:latin typeface="Calibri" panose="020F0502020204030204" pitchFamily="34" charset="0"/>
                <a:ea typeface="Calibri" panose="020F0502020204030204" pitchFamily="34" charset="0"/>
                <a:cs typeface="Arial" panose="020B0604020202020204" pitchFamily="34" charset="0"/>
              </a:rPr>
              <a:t>Effort report certification is mandated by the federal gov’t regulations and all transactions must be reflected in order to provide after the fact distribution of effort on sponsored awards. </a:t>
            </a:r>
          </a:p>
          <a:p>
            <a:r>
              <a:rPr lang="en-US" sz="1600" dirty="0">
                <a:effectLst/>
                <a:latin typeface="Calibri" panose="020F0502020204030204" pitchFamily="34" charset="0"/>
                <a:ea typeface="Calibri" panose="020F0502020204030204" pitchFamily="34" charset="0"/>
                <a:cs typeface="Arial" panose="020B0604020202020204" pitchFamily="34" charset="0"/>
              </a:rPr>
              <a:t>Manual </a:t>
            </a:r>
            <a:r>
              <a:rPr lang="en-US" sz="1600" dirty="0">
                <a:latin typeface="Calibri" panose="020F0502020204030204" pitchFamily="34" charset="0"/>
                <a:ea typeface="Calibri" panose="020F0502020204030204" pitchFamily="34" charset="0"/>
                <a:cs typeface="Arial" panose="020B0604020202020204" pitchFamily="34" charset="0"/>
              </a:rPr>
              <a:t>salary journal entries should be rare exception and documented within the Effort certification process.</a:t>
            </a:r>
          </a:p>
          <a:p>
            <a:pPr lvl="1"/>
            <a:r>
              <a:rPr lang="en-US" dirty="0">
                <a:effectLst/>
                <a:latin typeface="Calibri" panose="020F0502020204030204" pitchFamily="34" charset="0"/>
                <a:ea typeface="Calibri" panose="020F0502020204030204" pitchFamily="34" charset="0"/>
                <a:cs typeface="Arial" panose="020B0604020202020204" pitchFamily="34" charset="0"/>
              </a:rPr>
              <a:t>Discussion: What are reasons for submitting manual payroll journals?</a:t>
            </a:r>
          </a:p>
          <a:p>
            <a:pPr marL="85725" indent="0">
              <a:buNone/>
            </a:pPr>
            <a:endParaRPr lang="en-US" dirty="0"/>
          </a:p>
        </p:txBody>
      </p:sp>
      <p:sp>
        <p:nvSpPr>
          <p:cNvPr id="4" name="Rectangle 3">
            <a:extLst>
              <a:ext uri="{FF2B5EF4-FFF2-40B4-BE49-F238E27FC236}">
                <a16:creationId xmlns:a16="http://schemas.microsoft.com/office/drawing/2014/main" id="{433521D6-D6F6-296D-D03E-6D174BD5BA0F}"/>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896473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14350" y="1263084"/>
            <a:ext cx="5829300" cy="1102519"/>
          </a:xfrm>
        </p:spPr>
        <p:txBody>
          <a:bodyPr>
            <a:normAutofit fontScale="90000"/>
          </a:bodyPr>
          <a:lstStyle/>
          <a:p>
            <a:br>
              <a:rPr lang="en-US" dirty="0"/>
            </a:br>
            <a:r>
              <a:rPr lang="en-US" dirty="0"/>
              <a:t>FY 2025 Budget Presentation</a:t>
            </a:r>
            <a:br>
              <a:rPr lang="en-US" dirty="0"/>
            </a:br>
            <a:endParaRPr lang="en-US" sz="2325" dirty="0"/>
          </a:p>
        </p:txBody>
      </p:sp>
      <p:sp>
        <p:nvSpPr>
          <p:cNvPr id="5" name="Subtitle 4"/>
          <p:cNvSpPr>
            <a:spLocks noGrp="1"/>
          </p:cNvSpPr>
          <p:nvPr>
            <p:ph type="subTitle" idx="1"/>
          </p:nvPr>
        </p:nvSpPr>
        <p:spPr>
          <a:xfrm>
            <a:off x="1028700" y="2571749"/>
            <a:ext cx="4800600" cy="1967593"/>
          </a:xfrm>
        </p:spPr>
        <p:txBody>
          <a:bodyPr>
            <a:normAutofit fontScale="92500" lnSpcReduction="10000"/>
          </a:bodyPr>
          <a:lstStyle/>
          <a:p>
            <a:r>
              <a:rPr lang="en-US" sz="2000" dirty="0"/>
              <a:t>Kristy Michel, </a:t>
            </a:r>
          </a:p>
          <a:p>
            <a:r>
              <a:rPr lang="en-US" sz="2000" dirty="0"/>
              <a:t>Associate Vice President, Administration and Finance</a:t>
            </a:r>
          </a:p>
          <a:p>
            <a:r>
              <a:rPr lang="en-US" sz="1875" dirty="0"/>
              <a:t> </a:t>
            </a:r>
            <a:r>
              <a:rPr lang="en-US" sz="2000" dirty="0"/>
              <a:t>and</a:t>
            </a:r>
          </a:p>
          <a:p>
            <a:r>
              <a:rPr lang="en-US" sz="2000" dirty="0"/>
              <a:t>Jared </a:t>
            </a:r>
            <a:r>
              <a:rPr lang="en-US" sz="2000" dirty="0" err="1"/>
              <a:t>Fincke</a:t>
            </a:r>
            <a:r>
              <a:rPr lang="en-US" sz="2000" dirty="0"/>
              <a:t>, Director</a:t>
            </a:r>
          </a:p>
          <a:p>
            <a:r>
              <a:rPr lang="en-US" sz="2000" dirty="0"/>
              <a:t>Budget and Resource Analysis</a:t>
            </a:r>
          </a:p>
        </p:txBody>
      </p:sp>
      <p:sp>
        <p:nvSpPr>
          <p:cNvPr id="2" name="Rectangle 1">
            <a:extLst>
              <a:ext uri="{FF2B5EF4-FFF2-40B4-BE49-F238E27FC236}">
                <a16:creationId xmlns:a16="http://schemas.microsoft.com/office/drawing/2014/main" id="{C13FAB41-6EAA-8832-5654-10B3B01B634C}"/>
              </a:ext>
            </a:extLst>
          </p:cNvPr>
          <p:cNvSpPr/>
          <p:nvPr/>
        </p:nvSpPr>
        <p:spPr>
          <a:xfrm>
            <a:off x="2956932" y="0"/>
            <a:ext cx="3901068"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Budget and Resource Analysis</a:t>
            </a:r>
          </a:p>
        </p:txBody>
      </p:sp>
    </p:spTree>
    <p:extLst>
      <p:ext uri="{BB962C8B-B14F-4D97-AF65-F5344CB8AC3E}">
        <p14:creationId xmlns:p14="http://schemas.microsoft.com/office/powerpoint/2010/main" val="175655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F0953-4567-DE50-AC33-25CDCA5D19A3}"/>
              </a:ext>
            </a:extLst>
          </p:cNvPr>
          <p:cNvSpPr>
            <a:spLocks noGrp="1"/>
          </p:cNvSpPr>
          <p:nvPr>
            <p:ph type="title"/>
          </p:nvPr>
        </p:nvSpPr>
        <p:spPr/>
        <p:txBody>
          <a:bodyPr/>
          <a:lstStyle/>
          <a:p>
            <a:pPr algn="ctr"/>
            <a:r>
              <a:rPr lang="en-US" dirty="0">
                <a:hlinkClick r:id="rId2"/>
              </a:rPr>
              <a:t>Sponsored Projects Manual Payroll Request Form</a:t>
            </a:r>
            <a:endParaRPr lang="en-US" dirty="0"/>
          </a:p>
        </p:txBody>
      </p:sp>
      <p:pic>
        <p:nvPicPr>
          <p:cNvPr id="7" name="Picture 6">
            <a:extLst>
              <a:ext uri="{FF2B5EF4-FFF2-40B4-BE49-F238E27FC236}">
                <a16:creationId xmlns:a16="http://schemas.microsoft.com/office/drawing/2014/main" id="{C78A7C8D-50FA-F8F8-D209-FACD38C4089A}"/>
              </a:ext>
            </a:extLst>
          </p:cNvPr>
          <p:cNvPicPr>
            <a:picLocks noChangeAspect="1"/>
          </p:cNvPicPr>
          <p:nvPr/>
        </p:nvPicPr>
        <p:blipFill>
          <a:blip r:embed="rId3"/>
          <a:stretch>
            <a:fillRect/>
          </a:stretch>
        </p:blipFill>
        <p:spPr>
          <a:xfrm>
            <a:off x="2061468" y="1623240"/>
            <a:ext cx="2447532" cy="2704523"/>
          </a:xfrm>
          <a:prstGeom prst="rect">
            <a:avLst/>
          </a:prstGeom>
        </p:spPr>
      </p:pic>
      <p:sp>
        <p:nvSpPr>
          <p:cNvPr id="3" name="Rectangle 2">
            <a:extLst>
              <a:ext uri="{FF2B5EF4-FFF2-40B4-BE49-F238E27FC236}">
                <a16:creationId xmlns:a16="http://schemas.microsoft.com/office/drawing/2014/main" id="{D75993BF-3FDF-E060-CE44-187C17B144A9}"/>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3100877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D27B-B442-E318-CABC-DDE2D8272B1E}"/>
              </a:ext>
            </a:extLst>
          </p:cNvPr>
          <p:cNvSpPr>
            <a:spLocks noGrp="1"/>
          </p:cNvSpPr>
          <p:nvPr>
            <p:ph type="title"/>
          </p:nvPr>
        </p:nvSpPr>
        <p:spPr/>
        <p:txBody>
          <a:bodyPr/>
          <a:lstStyle/>
          <a:p>
            <a:pPr algn="ctr"/>
            <a:r>
              <a:rPr lang="en-US" sz="2400" dirty="0"/>
              <a:t>Manual Payroll Request Form Instructions</a:t>
            </a:r>
          </a:p>
        </p:txBody>
      </p:sp>
      <p:sp>
        <p:nvSpPr>
          <p:cNvPr id="3" name="Text Placeholder 2">
            <a:extLst>
              <a:ext uri="{FF2B5EF4-FFF2-40B4-BE49-F238E27FC236}">
                <a16:creationId xmlns:a16="http://schemas.microsoft.com/office/drawing/2014/main" id="{C37722C6-88FC-2A00-09CD-ECAF75F12AAF}"/>
              </a:ext>
            </a:extLst>
          </p:cNvPr>
          <p:cNvSpPr>
            <a:spLocks noGrp="1"/>
          </p:cNvSpPr>
          <p:nvPr>
            <p:ph type="body" idx="1"/>
          </p:nvPr>
        </p:nvSpPr>
        <p:spPr>
          <a:xfrm>
            <a:off x="233775" y="1646993"/>
            <a:ext cx="6390450" cy="3416400"/>
          </a:xfrm>
        </p:spPr>
        <p:txBody>
          <a:bodyPr/>
          <a:lstStyle/>
          <a:p>
            <a:pPr marL="85725" indent="0">
              <a:buNone/>
            </a:pPr>
            <a:r>
              <a:rPr lang="en-US" dirty="0">
                <a:effectLst/>
                <a:latin typeface="Calibri" panose="020F0502020204030204" pitchFamily="34" charset="0"/>
                <a:ea typeface="Calibri" panose="020F0502020204030204" pitchFamily="34" charset="0"/>
                <a:cs typeface="Arial" panose="020B0604020202020204" pitchFamily="34" charset="0"/>
              </a:rPr>
              <a:t>Start the process by completing and submitting the Manual Payroll Request DocuSign form, including applicable attachments.</a:t>
            </a:r>
          </a:p>
          <a:p>
            <a:pPr marL="85725" indent="0">
              <a:buNone/>
            </a:pPr>
            <a:endParaRPr lang="en-US" sz="1350" dirty="0">
              <a:effectLst/>
              <a:latin typeface="Calibri" panose="020F0502020204030204" pitchFamily="34" charset="0"/>
              <a:ea typeface="Calibri" panose="020F0502020204030204" pitchFamily="34" charset="0"/>
              <a:cs typeface="Arial" panose="020B0604020202020204" pitchFamily="34" charset="0"/>
            </a:endParaRPr>
          </a:p>
          <a:p>
            <a:pPr>
              <a:buFont typeface="+mj-lt"/>
              <a:buAutoNum type="arabicPeriod"/>
            </a:pPr>
            <a:r>
              <a:rPr lang="en-US" dirty="0">
                <a:latin typeface="Calibri" panose="020F0502020204030204" pitchFamily="34" charset="0"/>
                <a:ea typeface="Calibri" panose="020F0502020204030204" pitchFamily="34" charset="0"/>
                <a:cs typeface="Arial" panose="020B0604020202020204" pitchFamily="34" charset="0"/>
              </a:rPr>
              <a:t>Name and email of person completing the form</a:t>
            </a:r>
          </a:p>
          <a:p>
            <a:pPr>
              <a:buFont typeface="+mj-lt"/>
              <a:buAutoNum type="arabicPeriod"/>
            </a:pPr>
            <a:r>
              <a:rPr lang="en-US" dirty="0">
                <a:latin typeface="Calibri" panose="020F0502020204030204" pitchFamily="34" charset="0"/>
                <a:ea typeface="Calibri" panose="020F0502020204030204" pitchFamily="34" charset="0"/>
                <a:cs typeface="Arial" panose="020B0604020202020204" pitchFamily="34" charset="0"/>
              </a:rPr>
              <a:t>Payroll ID of the payroll(s) affected, ex: 2025006</a:t>
            </a:r>
          </a:p>
          <a:p>
            <a:pPr>
              <a:buFont typeface="+mj-lt"/>
              <a:buAutoNum type="arabicPeriod"/>
            </a:pPr>
            <a:r>
              <a:rPr lang="en-US" dirty="0">
                <a:latin typeface="Calibri" panose="020F0502020204030204" pitchFamily="34" charset="0"/>
                <a:ea typeface="Calibri" panose="020F0502020204030204" pitchFamily="34" charset="0"/>
                <a:cs typeface="Arial" panose="020B0604020202020204" pitchFamily="34" charset="0"/>
              </a:rPr>
              <a:t>Project numbers</a:t>
            </a:r>
          </a:p>
          <a:p>
            <a:pPr>
              <a:buFont typeface="+mj-lt"/>
              <a:buAutoNum type="arabicPeriod"/>
            </a:pPr>
            <a:r>
              <a:rPr lang="en-US" dirty="0">
                <a:latin typeface="Calibri" panose="020F0502020204030204" pitchFamily="34" charset="0"/>
                <a:ea typeface="Calibri" panose="020F0502020204030204" pitchFamily="34" charset="0"/>
                <a:cs typeface="Arial" panose="020B0604020202020204" pitchFamily="34" charset="0"/>
              </a:rPr>
              <a:t>Name of the PI </a:t>
            </a:r>
          </a:p>
          <a:p>
            <a:pPr>
              <a:buFont typeface="+mj-lt"/>
              <a:buAutoNum type="arabicPeriod"/>
            </a:pPr>
            <a:r>
              <a:rPr lang="en-US" dirty="0">
                <a:latin typeface="Calibri" panose="020F0502020204030204" pitchFamily="34" charset="0"/>
                <a:ea typeface="Calibri" panose="020F0502020204030204" pitchFamily="34" charset="0"/>
                <a:cs typeface="Arial" panose="020B0604020202020204" pitchFamily="34" charset="0"/>
              </a:rPr>
              <a:t>Approximate amount to adjust, this can be exact or rounded</a:t>
            </a:r>
          </a:p>
          <a:p>
            <a:pPr marL="85725" indent="0">
              <a:buNone/>
            </a:pPr>
            <a:endParaRPr lang="en-US" dirty="0">
              <a:latin typeface="Calibri" panose="020F0502020204030204" pitchFamily="34" charset="0"/>
              <a:ea typeface="Calibri" panose="020F0502020204030204" pitchFamily="34" charset="0"/>
              <a:cs typeface="Arial" panose="020B0604020202020204" pitchFamily="34" charset="0"/>
            </a:endParaRPr>
          </a:p>
          <a:p>
            <a:pPr marL="85725" indent="0">
              <a:buNone/>
            </a:pPr>
            <a:endParaRPr lang="en-US" dirty="0"/>
          </a:p>
          <a:p>
            <a:endParaRPr lang="en-US" dirty="0"/>
          </a:p>
        </p:txBody>
      </p:sp>
      <p:sp>
        <p:nvSpPr>
          <p:cNvPr id="4" name="Rectangle 3">
            <a:extLst>
              <a:ext uri="{FF2B5EF4-FFF2-40B4-BE49-F238E27FC236}">
                <a16:creationId xmlns:a16="http://schemas.microsoft.com/office/drawing/2014/main" id="{BEF60B69-83D3-3A51-2E7D-0A0327321EA7}"/>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1032294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C988-777E-E90A-8298-6AE4D773E247}"/>
              </a:ext>
            </a:extLst>
          </p:cNvPr>
          <p:cNvSpPr>
            <a:spLocks noGrp="1"/>
          </p:cNvSpPr>
          <p:nvPr>
            <p:ph type="title"/>
          </p:nvPr>
        </p:nvSpPr>
        <p:spPr/>
        <p:txBody>
          <a:bodyPr/>
          <a:lstStyle/>
          <a:p>
            <a:pPr algn="ctr"/>
            <a:r>
              <a:rPr lang="en-US" sz="2400" dirty="0"/>
              <a:t>Manual Payroll Request Form Instructions</a:t>
            </a:r>
          </a:p>
        </p:txBody>
      </p:sp>
      <p:sp>
        <p:nvSpPr>
          <p:cNvPr id="3" name="Text Placeholder 2">
            <a:extLst>
              <a:ext uri="{FF2B5EF4-FFF2-40B4-BE49-F238E27FC236}">
                <a16:creationId xmlns:a16="http://schemas.microsoft.com/office/drawing/2014/main" id="{E91ACC3C-1C55-4CAE-86C8-9D77F6B27028}"/>
              </a:ext>
            </a:extLst>
          </p:cNvPr>
          <p:cNvSpPr>
            <a:spLocks noGrp="1"/>
          </p:cNvSpPr>
          <p:nvPr>
            <p:ph type="body" idx="1"/>
          </p:nvPr>
        </p:nvSpPr>
        <p:spPr/>
        <p:txBody>
          <a:bodyPr/>
          <a:lstStyle/>
          <a:p>
            <a:pPr marL="85725" indent="0">
              <a:lnSpc>
                <a:spcPct val="150000"/>
              </a:lnSpc>
              <a:buNone/>
            </a:pPr>
            <a:r>
              <a:rPr lang="en-US" sz="1200" dirty="0">
                <a:latin typeface="Calibri" panose="020F0502020204030204" pitchFamily="34" charset="0"/>
                <a:ea typeface="Calibri" panose="020F0502020204030204" pitchFamily="34" charset="0"/>
                <a:cs typeface="Arial" panose="020B0604020202020204" pitchFamily="34" charset="0"/>
              </a:rPr>
              <a:t>6.  Justification of manual adjustment.</a:t>
            </a:r>
          </a:p>
          <a:p>
            <a:pPr marL="447675" lvl="1" indent="0">
              <a:lnSpc>
                <a:spcPct val="150000"/>
              </a:lnSpc>
              <a:spcBef>
                <a:spcPts val="0"/>
              </a:spcBef>
              <a:buNone/>
            </a:pPr>
            <a:r>
              <a:rPr lang="en-US" sz="1100" dirty="0">
                <a:latin typeface="Calibri" panose="020F0502020204030204" pitchFamily="34" charset="0"/>
                <a:ea typeface="Calibri" panose="020F0502020204030204" pitchFamily="34" charset="0"/>
                <a:cs typeface="Arial" panose="020B0604020202020204" pitchFamily="34" charset="0"/>
              </a:rPr>
              <a:t>Remember a payroll adjustment that affects sponsored funds is a cost transfer and must adhere to </a:t>
            </a:r>
            <a:r>
              <a:rPr lang="en-US" sz="1100" dirty="0">
                <a:latin typeface="Calibri" panose="020F0502020204030204" pitchFamily="34" charset="0"/>
                <a:ea typeface="Calibri" panose="020F0502020204030204" pitchFamily="34" charset="0"/>
                <a:cs typeface="Arial" panose="020B0604020202020204" pitchFamily="34" charset="0"/>
                <a:hlinkClick r:id="rId2"/>
              </a:rPr>
              <a:t>Cost Transfer Policy requirements</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47675" lvl="1" indent="0">
              <a:lnSpc>
                <a:spcPct val="150000"/>
              </a:lnSpc>
              <a:spcBef>
                <a:spcPts val="0"/>
              </a:spcBef>
              <a:buNone/>
            </a:pPr>
            <a:r>
              <a:rPr lang="en-US" sz="1100" dirty="0">
                <a:latin typeface="Calibri" panose="020F0502020204030204" pitchFamily="34" charset="0"/>
                <a:ea typeface="Calibri" panose="020F0502020204030204" pitchFamily="34" charset="0"/>
                <a:cs typeface="Arial" panose="020B0604020202020204" pitchFamily="34" charset="0"/>
              </a:rPr>
              <a:t> Ex: A manual payroll adjustment is needed because we received an extension with a new </a:t>
            </a:r>
            <a:r>
              <a:rPr lang="en-US" sz="1100">
                <a:latin typeface="Calibri" panose="020F0502020204030204" pitchFamily="34" charset="0"/>
                <a:ea typeface="Calibri" panose="020F0502020204030204" pitchFamily="34" charset="0"/>
                <a:cs typeface="Arial" panose="020B0604020202020204" pitchFamily="34" charset="0"/>
              </a:rPr>
              <a:t>PO therefore an </a:t>
            </a:r>
            <a:r>
              <a:rPr lang="en-US" sz="1100" dirty="0">
                <a:latin typeface="Calibri" panose="020F0502020204030204" pitchFamily="34" charset="0"/>
                <a:ea typeface="Calibri" panose="020F0502020204030204" pitchFamily="34" charset="0"/>
                <a:cs typeface="Arial" panose="020B0604020202020204" pitchFamily="34" charset="0"/>
              </a:rPr>
              <a:t>additional project was created and funds are moving from Project #1 to Project #2</a:t>
            </a:r>
          </a:p>
          <a:p>
            <a:pPr marL="85725" indent="0">
              <a:lnSpc>
                <a:spcPct val="150000"/>
              </a:lnSpc>
              <a:buNone/>
            </a:pPr>
            <a:r>
              <a:rPr lang="en-US" sz="1200" dirty="0">
                <a:latin typeface="Calibri" panose="020F0502020204030204" pitchFamily="34" charset="0"/>
                <a:ea typeface="Calibri" panose="020F0502020204030204" pitchFamily="34" charset="0"/>
                <a:cs typeface="Arial" panose="020B0604020202020204" pitchFamily="34" charset="0"/>
              </a:rPr>
              <a:t>7.  Detailed justification explaining why the salary adjustment cannot be processed as a retro. </a:t>
            </a:r>
          </a:p>
          <a:p>
            <a:pPr marL="428625" lvl="1" indent="0">
              <a:lnSpc>
                <a:spcPct val="150000"/>
              </a:lnSpc>
              <a:spcBef>
                <a:spcPts val="0"/>
              </a:spcBef>
              <a:buNone/>
            </a:pPr>
            <a:r>
              <a:rPr lang="en-US" sz="1100" dirty="0">
                <a:latin typeface="Calibri" panose="020F0502020204030204" pitchFamily="34" charset="0"/>
                <a:ea typeface="Calibri" panose="020F0502020204030204" pitchFamily="34" charset="0"/>
                <a:cs typeface="Arial" panose="020B0604020202020204" pitchFamily="34" charset="0"/>
              </a:rPr>
              <a:t>Ex: A retro is not able to be processed due to system constraints per Justin Hopkins. </a:t>
            </a:r>
          </a:p>
          <a:p>
            <a:pPr marL="85725" indent="0">
              <a:lnSpc>
                <a:spcPct val="150000"/>
              </a:lnSpc>
              <a:buNone/>
            </a:pPr>
            <a:r>
              <a:rPr lang="en-US" sz="1200" dirty="0">
                <a:latin typeface="Calibri" panose="020F0502020204030204" pitchFamily="34" charset="0"/>
                <a:ea typeface="Calibri" panose="020F0502020204030204" pitchFamily="34" charset="0"/>
                <a:cs typeface="Arial" panose="020B0604020202020204" pitchFamily="34" charset="0"/>
              </a:rPr>
              <a:t>8.  Attach applicable Statement of Payroll Charges and/or History of EE Pay Report.</a:t>
            </a:r>
          </a:p>
          <a:p>
            <a:pPr marL="85725" indent="0">
              <a:lnSpc>
                <a:spcPct val="150000"/>
              </a:lnSpc>
              <a:buNone/>
            </a:pPr>
            <a:r>
              <a:rPr lang="en-US" sz="1200" dirty="0">
                <a:latin typeface="Calibri" panose="020F0502020204030204" pitchFamily="34" charset="0"/>
                <a:ea typeface="Calibri" panose="020F0502020204030204" pitchFamily="34" charset="0"/>
                <a:cs typeface="Arial" panose="020B0604020202020204" pitchFamily="34" charset="0"/>
              </a:rPr>
              <a:t>9.  If over $15.00, attach a statement from the PI that they are aware of their</a:t>
            </a:r>
          </a:p>
          <a:p>
            <a:pPr marL="85725" indent="0">
              <a:lnSpc>
                <a:spcPct val="150000"/>
              </a:lnSpc>
              <a:buNone/>
            </a:pPr>
            <a:r>
              <a:rPr lang="en-US" sz="1200" dirty="0">
                <a:latin typeface="Calibri" panose="020F0502020204030204" pitchFamily="34" charset="0"/>
                <a:ea typeface="Calibri" panose="020F0502020204030204" pitchFamily="34" charset="0"/>
                <a:cs typeface="Arial" panose="020B0604020202020204" pitchFamily="34" charset="0"/>
              </a:rPr>
              <a:t>        responsibility to include manual payroll information in the Comment section of the</a:t>
            </a:r>
          </a:p>
          <a:p>
            <a:pPr marL="85725" indent="0">
              <a:lnSpc>
                <a:spcPct val="150000"/>
              </a:lnSpc>
              <a:buNone/>
            </a:pPr>
            <a:r>
              <a:rPr lang="en-US" sz="1200" dirty="0">
                <a:latin typeface="Calibri" panose="020F0502020204030204" pitchFamily="34" charset="0"/>
                <a:ea typeface="Calibri" panose="020F0502020204030204" pitchFamily="34" charset="0"/>
                <a:cs typeface="Arial" panose="020B0604020202020204" pitchFamily="34" charset="0"/>
              </a:rPr>
              <a:t>        applicable Effort Report.</a:t>
            </a:r>
          </a:p>
          <a:p>
            <a:pPr marL="447675" lvl="1" indent="0">
              <a:buNone/>
            </a:pPr>
            <a:endParaRPr lang="en-US" dirty="0"/>
          </a:p>
        </p:txBody>
      </p:sp>
    </p:spTree>
    <p:extLst>
      <p:ext uri="{BB962C8B-B14F-4D97-AF65-F5344CB8AC3E}">
        <p14:creationId xmlns:p14="http://schemas.microsoft.com/office/powerpoint/2010/main" val="1971332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C41B-F66E-A939-DD0A-103A8F7FA2D9}"/>
              </a:ext>
            </a:extLst>
          </p:cNvPr>
          <p:cNvSpPr>
            <a:spLocks noGrp="1"/>
          </p:cNvSpPr>
          <p:nvPr>
            <p:ph type="title"/>
          </p:nvPr>
        </p:nvSpPr>
        <p:spPr/>
        <p:txBody>
          <a:bodyPr/>
          <a:lstStyle/>
          <a:p>
            <a:pPr algn="ctr"/>
            <a:r>
              <a:rPr lang="en-US" sz="1800" dirty="0"/>
              <a:t>PI responsibility: </a:t>
            </a:r>
            <a:r>
              <a:rPr lang="en-US" sz="1500" dirty="0"/>
              <a:t>Comment section of the applicable Effort Report</a:t>
            </a:r>
          </a:p>
        </p:txBody>
      </p:sp>
      <p:sp>
        <p:nvSpPr>
          <p:cNvPr id="3" name="Text Placeholder 2">
            <a:extLst>
              <a:ext uri="{FF2B5EF4-FFF2-40B4-BE49-F238E27FC236}">
                <a16:creationId xmlns:a16="http://schemas.microsoft.com/office/drawing/2014/main" id="{14DC43C5-0BBB-3AE1-7A74-A93D2F8A071D}"/>
              </a:ext>
            </a:extLst>
          </p:cNvPr>
          <p:cNvSpPr>
            <a:spLocks noGrp="1"/>
          </p:cNvSpPr>
          <p:nvPr>
            <p:ph type="body" idx="1"/>
          </p:nvPr>
        </p:nvSpPr>
        <p:spPr/>
        <p:txBody>
          <a:bodyPr/>
          <a:lstStyle/>
          <a:p>
            <a:r>
              <a:rPr lang="en-US" dirty="0"/>
              <a:t>Click on ‘Comments’ in the Effort report </a:t>
            </a:r>
            <a:r>
              <a:rPr lang="en-US"/>
              <a:t>of each employee </a:t>
            </a:r>
            <a:r>
              <a:rPr lang="en-US" dirty="0"/>
              <a:t>affected, selecting the appropriate project. </a:t>
            </a:r>
          </a:p>
          <a:p>
            <a:endParaRPr lang="en-US" dirty="0"/>
          </a:p>
          <a:p>
            <a:endParaRPr lang="en-US" dirty="0"/>
          </a:p>
        </p:txBody>
      </p:sp>
      <p:pic>
        <p:nvPicPr>
          <p:cNvPr id="5" name="Picture 4">
            <a:extLst>
              <a:ext uri="{FF2B5EF4-FFF2-40B4-BE49-F238E27FC236}">
                <a16:creationId xmlns:a16="http://schemas.microsoft.com/office/drawing/2014/main" id="{F7CAC7D8-F43E-9D1B-AE2E-6AAF685FCEA3}"/>
              </a:ext>
            </a:extLst>
          </p:cNvPr>
          <p:cNvPicPr>
            <a:picLocks noChangeAspect="1"/>
          </p:cNvPicPr>
          <p:nvPr/>
        </p:nvPicPr>
        <p:blipFill>
          <a:blip r:embed="rId2"/>
          <a:stretch>
            <a:fillRect/>
          </a:stretch>
        </p:blipFill>
        <p:spPr>
          <a:xfrm>
            <a:off x="536220" y="2160338"/>
            <a:ext cx="5505104" cy="2062800"/>
          </a:xfrm>
          <a:prstGeom prst="rect">
            <a:avLst/>
          </a:prstGeom>
        </p:spPr>
      </p:pic>
      <p:sp>
        <p:nvSpPr>
          <p:cNvPr id="6" name="Oval 5">
            <a:extLst>
              <a:ext uri="{FF2B5EF4-FFF2-40B4-BE49-F238E27FC236}">
                <a16:creationId xmlns:a16="http://schemas.microsoft.com/office/drawing/2014/main" id="{375B4B30-D271-5579-68BC-1EE1D13AEF03}"/>
              </a:ext>
            </a:extLst>
          </p:cNvPr>
          <p:cNvSpPr/>
          <p:nvPr/>
        </p:nvSpPr>
        <p:spPr>
          <a:xfrm>
            <a:off x="4547537" y="3730413"/>
            <a:ext cx="436418" cy="2443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a:extLst>
              <a:ext uri="{FF2B5EF4-FFF2-40B4-BE49-F238E27FC236}">
                <a16:creationId xmlns:a16="http://schemas.microsoft.com/office/drawing/2014/main" id="{32A9E804-246D-F14D-4D4D-E4951A8CEBB2}"/>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1091301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6069-EA25-5726-18E5-DEF1F823FE47}"/>
              </a:ext>
            </a:extLst>
          </p:cNvPr>
          <p:cNvSpPr>
            <a:spLocks noGrp="1"/>
          </p:cNvSpPr>
          <p:nvPr>
            <p:ph type="title"/>
          </p:nvPr>
        </p:nvSpPr>
        <p:spPr/>
        <p:txBody>
          <a:bodyPr/>
          <a:lstStyle/>
          <a:p>
            <a:pPr algn="ctr"/>
            <a:r>
              <a:rPr lang="en-US" sz="1800" dirty="0"/>
              <a:t>PI responsibility: </a:t>
            </a:r>
            <a:r>
              <a:rPr lang="en-US" sz="1500" dirty="0"/>
              <a:t>Comment section of the applicable Effort Report</a:t>
            </a:r>
          </a:p>
        </p:txBody>
      </p:sp>
      <p:sp>
        <p:nvSpPr>
          <p:cNvPr id="3" name="Text Placeholder 2">
            <a:extLst>
              <a:ext uri="{FF2B5EF4-FFF2-40B4-BE49-F238E27FC236}">
                <a16:creationId xmlns:a16="http://schemas.microsoft.com/office/drawing/2014/main" id="{BFBC8839-1B57-4185-6784-C4724BAF97D0}"/>
              </a:ext>
            </a:extLst>
          </p:cNvPr>
          <p:cNvSpPr>
            <a:spLocks noGrp="1"/>
          </p:cNvSpPr>
          <p:nvPr>
            <p:ph type="body" idx="1"/>
          </p:nvPr>
        </p:nvSpPr>
        <p:spPr/>
        <p:txBody>
          <a:bodyPr/>
          <a:lstStyle/>
          <a:p>
            <a:r>
              <a:rPr lang="en-US" sz="1400" dirty="0"/>
              <a:t>A pop-up box will appear where the PI will type in the amount of the manual payroll entry. This will be viewable to auditors, as needed.</a:t>
            </a:r>
          </a:p>
          <a:p>
            <a:pPr marL="85725" indent="0">
              <a:buNone/>
            </a:pPr>
            <a:endParaRPr lang="en-US" dirty="0"/>
          </a:p>
          <a:p>
            <a:endParaRPr lang="en-US" dirty="0"/>
          </a:p>
        </p:txBody>
      </p:sp>
      <p:pic>
        <p:nvPicPr>
          <p:cNvPr id="9" name="Picture 8">
            <a:extLst>
              <a:ext uri="{FF2B5EF4-FFF2-40B4-BE49-F238E27FC236}">
                <a16:creationId xmlns:a16="http://schemas.microsoft.com/office/drawing/2014/main" id="{21B6EB2C-F22D-224D-BE6F-F176B6CCEB2B}"/>
              </a:ext>
            </a:extLst>
          </p:cNvPr>
          <p:cNvPicPr>
            <a:picLocks noChangeAspect="1"/>
          </p:cNvPicPr>
          <p:nvPr/>
        </p:nvPicPr>
        <p:blipFill>
          <a:blip r:embed="rId2"/>
          <a:stretch>
            <a:fillRect/>
          </a:stretch>
        </p:blipFill>
        <p:spPr>
          <a:xfrm>
            <a:off x="1662101" y="2231413"/>
            <a:ext cx="3533799" cy="2008858"/>
          </a:xfrm>
          <a:prstGeom prst="rect">
            <a:avLst/>
          </a:prstGeom>
        </p:spPr>
      </p:pic>
    </p:spTree>
    <p:extLst>
      <p:ext uri="{BB962C8B-B14F-4D97-AF65-F5344CB8AC3E}">
        <p14:creationId xmlns:p14="http://schemas.microsoft.com/office/powerpoint/2010/main" val="3083658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F3A5-2592-FA2F-172F-DCCE208A5F33}"/>
              </a:ext>
            </a:extLst>
          </p:cNvPr>
          <p:cNvSpPr>
            <a:spLocks noGrp="1"/>
          </p:cNvSpPr>
          <p:nvPr>
            <p:ph type="title"/>
          </p:nvPr>
        </p:nvSpPr>
        <p:spPr/>
        <p:txBody>
          <a:bodyPr/>
          <a:lstStyle/>
          <a:p>
            <a:pPr algn="ctr"/>
            <a:r>
              <a:rPr lang="en-US" dirty="0"/>
              <a:t>When to use the form</a:t>
            </a:r>
          </a:p>
        </p:txBody>
      </p:sp>
      <p:sp>
        <p:nvSpPr>
          <p:cNvPr id="3" name="Text Placeholder 2">
            <a:extLst>
              <a:ext uri="{FF2B5EF4-FFF2-40B4-BE49-F238E27FC236}">
                <a16:creationId xmlns:a16="http://schemas.microsoft.com/office/drawing/2014/main" id="{051B6D4D-6FAE-CBB2-CDB7-5B00F7DB15E2}"/>
              </a:ext>
            </a:extLst>
          </p:cNvPr>
          <p:cNvSpPr>
            <a:spLocks noGrp="1"/>
          </p:cNvSpPr>
          <p:nvPr>
            <p:ph type="body" idx="1"/>
          </p:nvPr>
        </p:nvSpPr>
        <p:spPr/>
        <p:txBody>
          <a:bodyPr/>
          <a:lstStyle/>
          <a:p>
            <a:pPr marL="85725" indent="0">
              <a:buNone/>
            </a:pPr>
            <a:r>
              <a:rPr lang="en-US" sz="1600" dirty="0"/>
              <a:t>Salary adjustments should be processed through a retro (payroll cost transfer).</a:t>
            </a:r>
          </a:p>
          <a:p>
            <a:pPr marL="85725" indent="0">
              <a:buNone/>
            </a:pPr>
            <a:endParaRPr lang="en-US" sz="1600" dirty="0"/>
          </a:p>
          <a:p>
            <a:pPr marL="85725" indent="0">
              <a:buNone/>
            </a:pPr>
            <a:r>
              <a:rPr lang="en-US" sz="1600" dirty="0"/>
              <a:t>The use of the manual payroll journal for sponsored funds, in lieu of a retro, will only be approved on rare occasions. They may include:</a:t>
            </a:r>
          </a:p>
          <a:p>
            <a:pPr lvl="1"/>
            <a:r>
              <a:rPr lang="en-US" dirty="0"/>
              <a:t>PeopleSoft not allowing a retro to process due to system constraints</a:t>
            </a:r>
          </a:p>
          <a:p>
            <a:pPr lvl="1"/>
            <a:r>
              <a:rPr lang="en-US" dirty="0"/>
              <a:t>A salary only award which requires an adjustment under $15.00</a:t>
            </a:r>
          </a:p>
        </p:txBody>
      </p:sp>
      <p:sp>
        <p:nvSpPr>
          <p:cNvPr id="4" name="Rectangle 3">
            <a:extLst>
              <a:ext uri="{FF2B5EF4-FFF2-40B4-BE49-F238E27FC236}">
                <a16:creationId xmlns:a16="http://schemas.microsoft.com/office/drawing/2014/main" id="{BC96CB8F-2374-8F48-9961-D93819B4AB6D}"/>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2570830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891B-0D7B-F600-4E89-7AE56AB2676B}"/>
              </a:ext>
            </a:extLst>
          </p:cNvPr>
          <p:cNvSpPr>
            <a:spLocks noGrp="1"/>
          </p:cNvSpPr>
          <p:nvPr>
            <p:ph type="title"/>
          </p:nvPr>
        </p:nvSpPr>
        <p:spPr/>
        <p:txBody>
          <a:bodyPr/>
          <a:lstStyle/>
          <a:p>
            <a:pPr algn="ctr"/>
            <a:r>
              <a:rPr lang="en-US" sz="2400" dirty="0"/>
              <a:t>Authorization</a:t>
            </a:r>
          </a:p>
        </p:txBody>
      </p:sp>
      <p:sp>
        <p:nvSpPr>
          <p:cNvPr id="3" name="Text Placeholder 2">
            <a:extLst>
              <a:ext uri="{FF2B5EF4-FFF2-40B4-BE49-F238E27FC236}">
                <a16:creationId xmlns:a16="http://schemas.microsoft.com/office/drawing/2014/main" id="{7E136AC7-6694-30A6-F580-1EEDBB576A0D}"/>
              </a:ext>
            </a:extLst>
          </p:cNvPr>
          <p:cNvSpPr>
            <a:spLocks noGrp="1"/>
          </p:cNvSpPr>
          <p:nvPr>
            <p:ph type="body" idx="1"/>
          </p:nvPr>
        </p:nvSpPr>
        <p:spPr/>
        <p:txBody>
          <a:bodyPr/>
          <a:lstStyle/>
          <a:p>
            <a:pPr marL="85725" indent="0">
              <a:buNone/>
            </a:pPr>
            <a:r>
              <a:rPr lang="en-US" sz="1400" dirty="0"/>
              <a:t>The DocuSign form will route from </a:t>
            </a:r>
          </a:p>
          <a:p>
            <a:pPr marL="85725" indent="0">
              <a:buNone/>
            </a:pPr>
            <a:r>
              <a:rPr lang="en-US" sz="1400" dirty="0"/>
              <a:t>the Requestor to </a:t>
            </a:r>
          </a:p>
          <a:p>
            <a:pPr marL="85725" indent="0">
              <a:buNone/>
            </a:pPr>
            <a:r>
              <a:rPr lang="en-US" sz="1400" dirty="0"/>
              <a:t>the PI(s) listed to </a:t>
            </a:r>
          </a:p>
          <a:p>
            <a:pPr marL="85725" indent="0">
              <a:buNone/>
            </a:pPr>
            <a:r>
              <a:rPr lang="en-US" sz="1400" dirty="0"/>
              <a:t>the Assistant Director for Cost Accounting and Analysis (Amy Steinly-Marks).</a:t>
            </a:r>
          </a:p>
        </p:txBody>
      </p:sp>
      <p:sp>
        <p:nvSpPr>
          <p:cNvPr id="4" name="Rectangle 3">
            <a:extLst>
              <a:ext uri="{FF2B5EF4-FFF2-40B4-BE49-F238E27FC236}">
                <a16:creationId xmlns:a16="http://schemas.microsoft.com/office/drawing/2014/main" id="{7BAD8690-A41F-D7B8-8A23-8D8533E855E3}"/>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2250903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B7B0-30F9-9DF7-CD98-629B31CFBF33}"/>
              </a:ext>
            </a:extLst>
          </p:cNvPr>
          <p:cNvSpPr>
            <a:spLocks noGrp="1"/>
          </p:cNvSpPr>
          <p:nvPr>
            <p:ph type="title"/>
          </p:nvPr>
        </p:nvSpPr>
        <p:spPr/>
        <p:txBody>
          <a:bodyPr/>
          <a:lstStyle/>
          <a:p>
            <a:pPr algn="ctr"/>
            <a:r>
              <a:rPr lang="en-US" dirty="0"/>
              <a:t>Next Steps</a:t>
            </a:r>
          </a:p>
        </p:txBody>
      </p:sp>
      <p:sp>
        <p:nvSpPr>
          <p:cNvPr id="3" name="Text Placeholder 2">
            <a:extLst>
              <a:ext uri="{FF2B5EF4-FFF2-40B4-BE49-F238E27FC236}">
                <a16:creationId xmlns:a16="http://schemas.microsoft.com/office/drawing/2014/main" id="{8678573A-43AA-CAFB-571A-45CD9CC907D9}"/>
              </a:ext>
            </a:extLst>
          </p:cNvPr>
          <p:cNvSpPr>
            <a:spLocks noGrp="1"/>
          </p:cNvSpPr>
          <p:nvPr>
            <p:ph type="body" idx="1"/>
          </p:nvPr>
        </p:nvSpPr>
        <p:spPr/>
        <p:txBody>
          <a:bodyPr/>
          <a:lstStyle/>
          <a:p>
            <a:r>
              <a:rPr lang="en-US" dirty="0"/>
              <a:t>Once the form is fully authorized, </a:t>
            </a:r>
          </a:p>
          <a:p>
            <a:pPr lvl="1"/>
            <a:r>
              <a:rPr lang="en-US" dirty="0"/>
              <a:t>Create the manual payroll journal entry</a:t>
            </a:r>
          </a:p>
          <a:p>
            <a:pPr lvl="1"/>
            <a:r>
              <a:rPr lang="en-US" dirty="0"/>
              <a:t>Attach the approved manual payroll request form to the journal entry</a:t>
            </a:r>
          </a:p>
          <a:p>
            <a:pPr lvl="1"/>
            <a:r>
              <a:rPr lang="en-US" dirty="0"/>
              <a:t>Submit the journal entry as normal with required attachments related to cost transfers</a:t>
            </a:r>
          </a:p>
        </p:txBody>
      </p:sp>
      <p:sp>
        <p:nvSpPr>
          <p:cNvPr id="4" name="Rectangle 3">
            <a:extLst>
              <a:ext uri="{FF2B5EF4-FFF2-40B4-BE49-F238E27FC236}">
                <a16:creationId xmlns:a16="http://schemas.microsoft.com/office/drawing/2014/main" id="{D64A96B1-8FAD-C511-5A89-5E7338DC87C7}"/>
              </a:ext>
            </a:extLst>
          </p:cNvPr>
          <p:cNvSpPr/>
          <p:nvPr/>
        </p:nvSpPr>
        <p:spPr>
          <a:xfrm>
            <a:off x="2825870" y="0"/>
            <a:ext cx="403213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Contract and Grant Accounting</a:t>
            </a:r>
          </a:p>
        </p:txBody>
      </p:sp>
    </p:spTree>
    <p:extLst>
      <p:ext uri="{BB962C8B-B14F-4D97-AF65-F5344CB8AC3E}">
        <p14:creationId xmlns:p14="http://schemas.microsoft.com/office/powerpoint/2010/main" val="2527783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494512"/>
            <a:ext cx="6172200" cy="483049"/>
          </a:xfrm>
        </p:spPr>
        <p:txBody>
          <a:bodyPr anchor="ctr">
            <a:normAutofit fontScale="90000"/>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br>
              <a:rPr lang="en-US" sz="3100" dirty="0"/>
            </a:br>
            <a:r>
              <a:rPr lang="en-US" sz="3100" dirty="0"/>
              <a:t>Travel System</a:t>
            </a:r>
            <a:br>
              <a:rPr lang="en-US" sz="2400" dirty="0"/>
            </a:br>
            <a:br>
              <a:rPr lang="en-US" sz="2400" dirty="0"/>
            </a:br>
            <a:br>
              <a:rPr lang="en-US" sz="2400" dirty="0"/>
            </a:br>
            <a:r>
              <a:rPr lang="en-US" sz="2200" dirty="0"/>
              <a:t>Adam </a:t>
            </a:r>
            <a:r>
              <a:rPr lang="en-US" sz="2200" dirty="0" err="1"/>
              <a:t>Drutz</a:t>
            </a:r>
            <a:r>
              <a:rPr lang="en-US" sz="2200" dirty="0"/>
              <a:t>-Hannahs</a:t>
            </a:r>
            <a:br>
              <a:rPr lang="en-US" sz="2200" dirty="0"/>
            </a:br>
            <a:r>
              <a:rPr lang="en-US" sz="2200" dirty="0"/>
              <a:t>Travel Specialist</a:t>
            </a:r>
            <a:br>
              <a:rPr lang="en-US" sz="2200" dirty="0"/>
            </a:br>
            <a:r>
              <a:rPr lang="en-US" sz="2200" dirty="0"/>
              <a:t>Business Services </a:t>
            </a:r>
            <a:br>
              <a:rPr lang="en-US" sz="2400" dirty="0"/>
            </a:br>
            <a:r>
              <a:rPr lang="en-US" sz="2400" dirty="0"/>
              <a:t> </a:t>
            </a:r>
          </a:p>
        </p:txBody>
      </p:sp>
      <p:pic>
        <p:nvPicPr>
          <p:cNvPr id="1028" name="Picture 4">
            <a:extLst>
              <a:ext uri="{FF2B5EF4-FFF2-40B4-BE49-F238E27FC236}">
                <a16:creationId xmlns:a16="http://schemas.microsoft.com/office/drawing/2014/main" id="{183ACA67-95B0-56CD-29D0-F3D46B16C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96" y="3069655"/>
            <a:ext cx="5826807" cy="145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55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BBACA07-58E5-45B3-7852-041E16164EED}"/>
              </a:ext>
            </a:extLst>
          </p:cNvPr>
          <p:cNvSpPr>
            <a:spLocks noGrp="1"/>
          </p:cNvSpPr>
          <p:nvPr>
            <p:ph type="ctrTitle"/>
          </p:nvPr>
        </p:nvSpPr>
        <p:spPr>
          <a:xfrm>
            <a:off x="514350" y="1841304"/>
            <a:ext cx="5829300" cy="826889"/>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Earlier this semester </a:t>
            </a:r>
          </a:p>
        </p:txBody>
      </p:sp>
      <p:sp>
        <p:nvSpPr>
          <p:cNvPr id="25" name="Subtitle 2">
            <a:extLst>
              <a:ext uri="{FF2B5EF4-FFF2-40B4-BE49-F238E27FC236}">
                <a16:creationId xmlns:a16="http://schemas.microsoft.com/office/drawing/2014/main" id="{B7248F23-D81B-7BBC-3C26-2582EA294A74}"/>
              </a:ext>
            </a:extLst>
          </p:cNvPr>
          <p:cNvSpPr>
            <a:spLocks noGrp="1"/>
          </p:cNvSpPr>
          <p:nvPr>
            <p:ph type="subTitle" idx="1"/>
          </p:nvPr>
        </p:nvSpPr>
        <p:spPr>
          <a:xfrm>
            <a:off x="89886" y="2571750"/>
            <a:ext cx="6651594" cy="1866391"/>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1800" dirty="0">
                <a:solidFill>
                  <a:schemeClr val="tx1">
                    <a:lumMod val="50000"/>
                    <a:lumOff val="50000"/>
                  </a:schemeClr>
                </a:solidFill>
              </a:rPr>
              <a:t>We surveyed the campus to gather area of improvement with the current travel process. </a:t>
            </a:r>
          </a:p>
        </p:txBody>
      </p:sp>
      <p:sp>
        <p:nvSpPr>
          <p:cNvPr id="2" name="Rectangle 1">
            <a:extLst>
              <a:ext uri="{FF2B5EF4-FFF2-40B4-BE49-F238E27FC236}">
                <a16:creationId xmlns:a16="http://schemas.microsoft.com/office/drawing/2014/main" id="{EC3D8267-4B92-F625-7434-3A8DD284488D}"/>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259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2573" y="702928"/>
            <a:ext cx="3977269" cy="323165"/>
          </a:xfrm>
          <a:prstGeom prst="rect">
            <a:avLst/>
          </a:prstGeom>
          <a:noFill/>
        </p:spPr>
        <p:txBody>
          <a:bodyPr wrap="square" rtlCol="0">
            <a:spAutoFit/>
          </a:bodyPr>
          <a:lstStyle/>
          <a:p>
            <a:pPr algn="r"/>
            <a:r>
              <a:rPr lang="en-US" sz="1500" b="1" dirty="0">
                <a:solidFill>
                  <a:schemeClr val="bg1"/>
                </a:solidFill>
                <a:latin typeface="Arial" panose="020B0604020202020204" pitchFamily="34" charset="0"/>
                <a:cs typeface="Arial" panose="020B0604020202020204" pitchFamily="34" charset="0"/>
              </a:rPr>
              <a:t>Annual Operating Budget Cycle</a:t>
            </a:r>
          </a:p>
        </p:txBody>
      </p:sp>
      <p:pic>
        <p:nvPicPr>
          <p:cNvPr id="2" name="Content Placeholder 4">
            <a:extLst>
              <a:ext uri="{FF2B5EF4-FFF2-40B4-BE49-F238E27FC236}">
                <a16:creationId xmlns:a16="http://schemas.microsoft.com/office/drawing/2014/main" id="{CBF06966-DFBD-72D5-9A61-B88AA565C1E6}"/>
              </a:ext>
            </a:extLst>
          </p:cNvPr>
          <p:cNvPicPr>
            <a:picLocks noGrp="1" noChangeAspect="1"/>
          </p:cNvPicPr>
          <p:nvPr>
            <p:ph idx="1"/>
          </p:nvPr>
        </p:nvPicPr>
        <p:blipFill>
          <a:blip r:embed="rId2"/>
          <a:stretch>
            <a:fillRect/>
          </a:stretch>
        </p:blipFill>
        <p:spPr>
          <a:xfrm>
            <a:off x="846836" y="1196188"/>
            <a:ext cx="5164328" cy="3092618"/>
          </a:xfrm>
          <a:prstGeom prst="rect">
            <a:avLst/>
          </a:prstGeom>
        </p:spPr>
      </p:pic>
      <p:sp>
        <p:nvSpPr>
          <p:cNvPr id="3" name="Rectangle 2">
            <a:extLst>
              <a:ext uri="{FF2B5EF4-FFF2-40B4-BE49-F238E27FC236}">
                <a16:creationId xmlns:a16="http://schemas.microsoft.com/office/drawing/2014/main" id="{D6733DD0-110E-3924-1A94-9F415A1C1A3C}"/>
              </a:ext>
            </a:extLst>
          </p:cNvPr>
          <p:cNvSpPr/>
          <p:nvPr/>
        </p:nvSpPr>
        <p:spPr>
          <a:xfrm>
            <a:off x="2800158" y="0"/>
            <a:ext cx="4057842"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Annual Operating Budget Cycle</a:t>
            </a:r>
          </a:p>
        </p:txBody>
      </p:sp>
    </p:spTree>
    <p:extLst>
      <p:ext uri="{BB962C8B-B14F-4D97-AF65-F5344CB8AC3E}">
        <p14:creationId xmlns:p14="http://schemas.microsoft.com/office/powerpoint/2010/main" val="345460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C1C9-8F28-5091-0F93-957E034D56B9}"/>
              </a:ext>
            </a:extLst>
          </p:cNvPr>
          <p:cNvSpPr>
            <a:spLocks noGrp="1"/>
          </p:cNvSpPr>
          <p:nvPr>
            <p:ph type="title"/>
          </p:nvPr>
        </p:nvSpPr>
        <p:spPr>
          <a:xfrm>
            <a:off x="342900" y="1169922"/>
            <a:ext cx="6172200" cy="483049"/>
          </a:xfrm>
        </p:spPr>
        <p:txBody>
          <a:bodyPr anchor="ct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What we heard</a:t>
            </a:r>
          </a:p>
        </p:txBody>
      </p:sp>
      <p:sp>
        <p:nvSpPr>
          <p:cNvPr id="13" name="Content Placeholder 2">
            <a:extLst>
              <a:ext uri="{FF2B5EF4-FFF2-40B4-BE49-F238E27FC236}">
                <a16:creationId xmlns:a16="http://schemas.microsoft.com/office/drawing/2014/main" id="{0772FCEE-9AF4-91F5-7F4F-D0FB2C8922F4}"/>
              </a:ext>
            </a:extLst>
          </p:cNvPr>
          <p:cNvSpPr>
            <a:spLocks noGrp="1"/>
          </p:cNvSpPr>
          <p:nvPr>
            <p:ph idx="1"/>
          </p:nvPr>
        </p:nvSpPr>
        <p:spPr>
          <a:xfrm>
            <a:off x="342900" y="1850572"/>
            <a:ext cx="6440697" cy="2548091"/>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600" dirty="0"/>
              <a:t>The Travel process and system are not user-friendly and not easily   </a:t>
            </a:r>
          </a:p>
          <a:p>
            <a:pPr indent="0">
              <a:buNone/>
            </a:pPr>
            <a:r>
              <a:rPr lang="en-US" sz="1600" dirty="0"/>
              <a:t>        understood. </a:t>
            </a:r>
          </a:p>
          <a:p>
            <a:r>
              <a:rPr lang="en-US" sz="1600" dirty="0"/>
              <a:t>The current system does not enforce travel policy</a:t>
            </a:r>
          </a:p>
          <a:p>
            <a:r>
              <a:rPr lang="en-US" sz="1600" dirty="0"/>
              <a:t>Issues with corrections to travel requests</a:t>
            </a:r>
          </a:p>
          <a:p>
            <a:r>
              <a:rPr lang="en-US" sz="1600" dirty="0"/>
              <a:t>The Pre-Approval and Reimbursement processes should be aligned</a:t>
            </a:r>
          </a:p>
          <a:p>
            <a:r>
              <a:rPr lang="en-US" sz="1600" dirty="0"/>
              <a:t>Challenges with role-based visibility and communications issues</a:t>
            </a:r>
          </a:p>
        </p:txBody>
      </p:sp>
      <p:sp>
        <p:nvSpPr>
          <p:cNvPr id="4" name="Rectangle 3">
            <a:extLst>
              <a:ext uri="{FF2B5EF4-FFF2-40B4-BE49-F238E27FC236}">
                <a16:creationId xmlns:a16="http://schemas.microsoft.com/office/drawing/2014/main" id="{20E3843B-AC28-DFA6-623F-9F8768D589A8}"/>
              </a:ext>
            </a:extLst>
          </p:cNvPr>
          <p:cNvSpPr/>
          <p:nvPr/>
        </p:nvSpPr>
        <p:spPr>
          <a:xfrm>
            <a:off x="4731786" y="3937518"/>
            <a:ext cx="2051812" cy="482825"/>
          </a:xfrm>
          <a:prstGeom prst="rect">
            <a:avLst/>
          </a:prstGeom>
          <a:noFill/>
        </p:spPr>
        <p:txBody>
          <a:bodyPr wrap="square" lIns="51435" tIns="25718" rIns="51435" bIns="25718">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800" dirty="0">
                <a:ln w="0"/>
                <a:effectLst>
                  <a:outerShdw blurRad="38100" dist="19050" dir="2700000" algn="tl" rotWithShape="0">
                    <a:schemeClr val="dk1">
                      <a:alpha val="40000"/>
                    </a:schemeClr>
                  </a:outerShdw>
                </a:effectLst>
              </a:rPr>
              <a:t>…and more!</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C12F00F6-8C4D-7260-53C8-5F0D2C266F17}"/>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48265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64FF-CCD2-0DCB-6642-7B15844BD217}"/>
              </a:ext>
            </a:extLst>
          </p:cNvPr>
          <p:cNvSpPr>
            <a:spLocks noGrp="1"/>
          </p:cNvSpPr>
          <p:nvPr>
            <p:ph type="title"/>
          </p:nvPr>
        </p:nvSpPr>
        <p:spPr>
          <a:xfrm>
            <a:off x="342900" y="1169922"/>
            <a:ext cx="6172200" cy="483049"/>
          </a:xfrm>
        </p:spPr>
        <p:txBody>
          <a:bodyPr anchor="ct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We hear you! </a:t>
            </a:r>
          </a:p>
        </p:txBody>
      </p:sp>
      <p:pic>
        <p:nvPicPr>
          <p:cNvPr id="8" name="Graphic 7" descr="Speaker phone with solid fill">
            <a:extLst>
              <a:ext uri="{FF2B5EF4-FFF2-40B4-BE49-F238E27FC236}">
                <a16:creationId xmlns:a16="http://schemas.microsoft.com/office/drawing/2014/main" id="{03B534A8-7D20-10A7-B87F-93C2555E92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277" y="1731182"/>
            <a:ext cx="2380046" cy="2380046"/>
          </a:xfrm>
          <a:prstGeom prst="rect">
            <a:avLst/>
          </a:prstGeom>
        </p:spPr>
      </p:pic>
      <p:pic>
        <p:nvPicPr>
          <p:cNvPr id="3" name="Content Placeholder 2">
            <a:extLst>
              <a:ext uri="{FF2B5EF4-FFF2-40B4-BE49-F238E27FC236}">
                <a16:creationId xmlns:a16="http://schemas.microsoft.com/office/drawing/2014/main" id="{F713BA78-3267-E1E2-407B-4D6A96318C46}"/>
              </a:ext>
            </a:extLst>
          </p:cNvPr>
          <p:cNvPicPr>
            <a:picLocks noGrp="1" noChangeAspect="1"/>
          </p:cNvPicPr>
          <p:nvPr>
            <p:ph sz="half" idx="2"/>
          </p:nvPr>
        </p:nvPicPr>
        <p:blipFill>
          <a:blip r:embed="rId4"/>
          <a:stretch>
            <a:fillRect/>
          </a:stretch>
        </p:blipFill>
        <p:spPr>
          <a:xfrm>
            <a:off x="4019396" y="1731183"/>
            <a:ext cx="2379761" cy="2379761"/>
          </a:xfrm>
          <a:prstGeom prst="rect">
            <a:avLst/>
          </a:prstGeom>
        </p:spPr>
      </p:pic>
      <p:sp>
        <p:nvSpPr>
          <p:cNvPr id="4" name="Arrow: Right 3">
            <a:extLst>
              <a:ext uri="{FF2B5EF4-FFF2-40B4-BE49-F238E27FC236}">
                <a16:creationId xmlns:a16="http://schemas.microsoft.com/office/drawing/2014/main" id="{EEF0687A-3E06-62E7-2D57-B6C16556B5AA}"/>
              </a:ext>
            </a:extLst>
          </p:cNvPr>
          <p:cNvSpPr/>
          <p:nvPr/>
        </p:nvSpPr>
        <p:spPr>
          <a:xfrm>
            <a:off x="2945440" y="2515948"/>
            <a:ext cx="737500" cy="5300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5" name="Rectangle 4">
            <a:extLst>
              <a:ext uri="{FF2B5EF4-FFF2-40B4-BE49-F238E27FC236}">
                <a16:creationId xmlns:a16="http://schemas.microsoft.com/office/drawing/2014/main" id="{9D2BE8A0-DF00-F5FA-A166-B1DD4B463C84}"/>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6961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64FF-CCD2-0DCB-6642-7B15844BD217}"/>
              </a:ext>
            </a:extLst>
          </p:cNvPr>
          <p:cNvSpPr>
            <a:spLocks noGrp="1"/>
          </p:cNvSpPr>
          <p:nvPr>
            <p:ph type="title"/>
          </p:nvPr>
        </p:nvSpPr>
        <p:spPr>
          <a:xfrm>
            <a:off x="342900" y="2330226"/>
            <a:ext cx="6172200" cy="483049"/>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Travel Service Updates</a:t>
            </a:r>
          </a:p>
        </p:txBody>
      </p:sp>
      <p:sp>
        <p:nvSpPr>
          <p:cNvPr id="3" name="Rectangle 2">
            <a:extLst>
              <a:ext uri="{FF2B5EF4-FFF2-40B4-BE49-F238E27FC236}">
                <a16:creationId xmlns:a16="http://schemas.microsoft.com/office/drawing/2014/main" id="{7828505A-C306-29BE-EB37-2D38404787E4}"/>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8708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64FF-CCD2-0DCB-6642-7B15844BD217}"/>
              </a:ext>
            </a:extLst>
          </p:cNvPr>
          <p:cNvSpPr>
            <a:spLocks noGrp="1"/>
          </p:cNvSpPr>
          <p:nvPr>
            <p:ph type="title"/>
          </p:nvPr>
        </p:nvSpPr>
        <p:spPr>
          <a:xfrm>
            <a:off x="342900" y="1169922"/>
            <a:ext cx="6172200" cy="483049"/>
          </a:xfrm>
        </p:spPr>
        <p:txBody>
          <a:bodyPr anchor="ct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800" dirty="0"/>
              <a:t>Most common reasons for rejections: </a:t>
            </a:r>
          </a:p>
        </p:txBody>
      </p:sp>
      <p:graphicFrame>
        <p:nvGraphicFramePr>
          <p:cNvPr id="24" name="Content Placeholder 2">
            <a:extLst>
              <a:ext uri="{FF2B5EF4-FFF2-40B4-BE49-F238E27FC236}">
                <a16:creationId xmlns:a16="http://schemas.microsoft.com/office/drawing/2014/main" id="{0BBC082C-6DDB-49D7-C0F4-C55BF81B5CCB}"/>
              </a:ext>
            </a:extLst>
          </p:cNvPr>
          <p:cNvGraphicFramePr>
            <a:graphicFrameLocks noGrp="1"/>
          </p:cNvGraphicFramePr>
          <p:nvPr>
            <p:ph idx="1"/>
          </p:nvPr>
        </p:nvGraphicFramePr>
        <p:xfrm>
          <a:off x="342900" y="1850572"/>
          <a:ext cx="6172200" cy="22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DE319AB2-DE34-8777-0CBE-DFC9DEA1C392}"/>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09784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64FF-CCD2-0DCB-6642-7B15844BD217}"/>
              </a:ext>
            </a:extLst>
          </p:cNvPr>
          <p:cNvSpPr>
            <a:spLocks noGrp="1"/>
          </p:cNvSpPr>
          <p:nvPr>
            <p:ph type="title"/>
          </p:nvPr>
        </p:nvSpPr>
        <p:spPr>
          <a:xfrm>
            <a:off x="541735" y="1845296"/>
            <a:ext cx="5829300" cy="766167"/>
          </a:xfrm>
        </p:spPr>
        <p:txBody>
          <a:bodyPr anchor="t">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800" dirty="0"/>
              <a:t>Personal + Business </a:t>
            </a:r>
          </a:p>
        </p:txBody>
      </p:sp>
      <p:sp>
        <p:nvSpPr>
          <p:cNvPr id="21" name="Text Placeholder 2">
            <a:extLst>
              <a:ext uri="{FF2B5EF4-FFF2-40B4-BE49-F238E27FC236}">
                <a16:creationId xmlns:a16="http://schemas.microsoft.com/office/drawing/2014/main" id="{FEF2A344-0365-CEE4-D36A-7E23A144BB07}"/>
              </a:ext>
            </a:extLst>
          </p:cNvPr>
          <p:cNvSpPr>
            <a:spLocks noGrp="1"/>
          </p:cNvSpPr>
          <p:nvPr>
            <p:ph type="body" idx="1"/>
          </p:nvPr>
        </p:nvSpPr>
        <p:spPr>
          <a:xfrm>
            <a:off x="541735" y="2277964"/>
            <a:ext cx="5829300" cy="843855"/>
          </a:xfrm>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dirty="0">
                <a:solidFill>
                  <a:schemeClr val="tx1"/>
                </a:solidFill>
              </a:rPr>
              <a:t>Combining Business and Personal Travel: If personal travel is added to a business itinerary, you will be required to include documentation of comparable itinerary and quotes, which will show the costs of business only travel as compared to business with personal travel. The least expensive itinerary will be reimbursed. (UMBC Travel Policy Page 21) </a:t>
            </a:r>
          </a:p>
        </p:txBody>
      </p:sp>
      <p:sp>
        <p:nvSpPr>
          <p:cNvPr id="3" name="Rectangle 2">
            <a:extLst>
              <a:ext uri="{FF2B5EF4-FFF2-40B4-BE49-F238E27FC236}">
                <a16:creationId xmlns:a16="http://schemas.microsoft.com/office/drawing/2014/main" id="{652BE03D-2286-B6C4-D005-C7412C3E24E1}"/>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1332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64FF-CCD2-0DCB-6642-7B15844BD217}"/>
              </a:ext>
            </a:extLst>
          </p:cNvPr>
          <p:cNvSpPr>
            <a:spLocks noGrp="1"/>
          </p:cNvSpPr>
          <p:nvPr>
            <p:ph type="title"/>
          </p:nvPr>
        </p:nvSpPr>
        <p:spPr>
          <a:xfrm>
            <a:off x="342900" y="1111229"/>
            <a:ext cx="6172200" cy="483049"/>
          </a:xfrm>
        </p:spPr>
        <p:txBody>
          <a:bodyPr anchor="ct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000" dirty="0"/>
              <a:t>How? </a:t>
            </a:r>
          </a:p>
        </p:txBody>
      </p:sp>
      <p:sp>
        <p:nvSpPr>
          <p:cNvPr id="9" name="Text Placeholder 2">
            <a:extLst>
              <a:ext uri="{FF2B5EF4-FFF2-40B4-BE49-F238E27FC236}">
                <a16:creationId xmlns:a16="http://schemas.microsoft.com/office/drawing/2014/main" id="{24A3F1A9-95A4-B0F1-6FC0-3630AB09F7E5}"/>
              </a:ext>
            </a:extLst>
          </p:cNvPr>
          <p:cNvSpPr>
            <a:spLocks noGrp="1"/>
          </p:cNvSpPr>
          <p:nvPr>
            <p:ph type="body" idx="1"/>
          </p:nvPr>
        </p:nvSpPr>
        <p:spPr>
          <a:xfrm>
            <a:off x="342900" y="1690879"/>
            <a:ext cx="3030141" cy="327152"/>
          </a:xfrm>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dirty="0"/>
              <a:t>Globetrotter </a:t>
            </a:r>
          </a:p>
        </p:txBody>
      </p:sp>
      <p:sp>
        <p:nvSpPr>
          <p:cNvPr id="11" name="Content Placeholder 3">
            <a:extLst>
              <a:ext uri="{FF2B5EF4-FFF2-40B4-BE49-F238E27FC236}">
                <a16:creationId xmlns:a16="http://schemas.microsoft.com/office/drawing/2014/main" id="{52D4484E-1BDF-D45E-9EB2-D013E4482A78}"/>
              </a:ext>
            </a:extLst>
          </p:cNvPr>
          <p:cNvSpPr>
            <a:spLocks noGrp="1"/>
          </p:cNvSpPr>
          <p:nvPr>
            <p:ph sz="half" idx="2"/>
          </p:nvPr>
        </p:nvSpPr>
        <p:spPr>
          <a:xfrm>
            <a:off x="342900" y="2135414"/>
            <a:ext cx="3030141" cy="2020545"/>
          </a:xfrm>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i="0" dirty="0">
                <a:solidFill>
                  <a:srgbClr val="000000"/>
                </a:solidFill>
                <a:effectLst/>
                <a:latin typeface="Inter var"/>
              </a:rPr>
              <a:t>Call 1-800-322-7032</a:t>
            </a:r>
          </a:p>
          <a:p>
            <a:r>
              <a:rPr lang="en-US" dirty="0">
                <a:solidFill>
                  <a:srgbClr val="000000"/>
                </a:solidFill>
                <a:latin typeface="Inter var"/>
              </a:rPr>
              <a:t>Explain exactly what you would like to do. </a:t>
            </a:r>
          </a:p>
          <a:p>
            <a:pPr lvl="1"/>
            <a:r>
              <a:rPr lang="en-US" dirty="0">
                <a:solidFill>
                  <a:srgbClr val="000000"/>
                </a:solidFill>
                <a:latin typeface="Inter var"/>
              </a:rPr>
              <a:t>Business only dates vs. Actual Dates</a:t>
            </a:r>
          </a:p>
          <a:p>
            <a:r>
              <a:rPr lang="en-US" dirty="0">
                <a:solidFill>
                  <a:srgbClr val="000000"/>
                </a:solidFill>
                <a:latin typeface="Inter var"/>
              </a:rPr>
              <a:t>Traveler can pay any difference directly to Globetrotter after request is approved. </a:t>
            </a:r>
          </a:p>
        </p:txBody>
      </p:sp>
      <p:sp>
        <p:nvSpPr>
          <p:cNvPr id="13" name="Text Placeholder 4">
            <a:extLst>
              <a:ext uri="{FF2B5EF4-FFF2-40B4-BE49-F238E27FC236}">
                <a16:creationId xmlns:a16="http://schemas.microsoft.com/office/drawing/2014/main" id="{CA4D629C-6A97-562E-A48A-6C82DDF8F158}"/>
              </a:ext>
            </a:extLst>
          </p:cNvPr>
          <p:cNvSpPr>
            <a:spLocks noGrp="1"/>
          </p:cNvSpPr>
          <p:nvPr>
            <p:ph type="body" sz="quarter" idx="3"/>
          </p:nvPr>
        </p:nvSpPr>
        <p:spPr>
          <a:xfrm>
            <a:off x="3483770" y="1690879"/>
            <a:ext cx="3031331" cy="327152"/>
          </a:xfrm>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dirty="0"/>
              <a:t>Manually </a:t>
            </a:r>
          </a:p>
        </p:txBody>
      </p:sp>
      <p:sp>
        <p:nvSpPr>
          <p:cNvPr id="15" name="Content Placeholder 5">
            <a:extLst>
              <a:ext uri="{FF2B5EF4-FFF2-40B4-BE49-F238E27FC236}">
                <a16:creationId xmlns:a16="http://schemas.microsoft.com/office/drawing/2014/main" id="{E46E044D-32F3-F5ED-84FA-E2869815E125}"/>
              </a:ext>
            </a:extLst>
          </p:cNvPr>
          <p:cNvSpPr>
            <a:spLocks noGrp="1"/>
          </p:cNvSpPr>
          <p:nvPr>
            <p:ph sz="quarter" idx="4"/>
          </p:nvPr>
        </p:nvSpPr>
        <p:spPr>
          <a:xfrm>
            <a:off x="3483770" y="2135414"/>
            <a:ext cx="3031331" cy="2020545"/>
          </a:xfrm>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dirty="0"/>
              <a:t>Provide two quotes from the same source. </a:t>
            </a:r>
          </a:p>
          <a:p>
            <a:pPr lvl="1"/>
            <a:r>
              <a:rPr lang="en-US" dirty="0">
                <a:solidFill>
                  <a:srgbClr val="000000"/>
                </a:solidFill>
                <a:latin typeface="Inter var"/>
              </a:rPr>
              <a:t>Business only dates vs. Actual Dates</a:t>
            </a:r>
          </a:p>
          <a:p>
            <a:r>
              <a:rPr lang="en-US" dirty="0">
                <a:solidFill>
                  <a:srgbClr val="000000"/>
                </a:solidFill>
                <a:latin typeface="Inter var"/>
              </a:rPr>
              <a:t>Traveler will be reimbursed for the least expensive option. </a:t>
            </a:r>
          </a:p>
          <a:p>
            <a:pPr marL="32145"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6983D259-A3FD-E153-F535-EB8FCCB71AFB}"/>
              </a:ext>
            </a:extLst>
          </p:cNvPr>
          <p:cNvSpPr txBox="1">
            <a:spLocks/>
          </p:cNvSpPr>
          <p:nvPr/>
        </p:nvSpPr>
        <p:spPr>
          <a:xfrm>
            <a:off x="342900" y="1652970"/>
            <a:ext cx="6172200" cy="483049"/>
          </a:xfrm>
          <a:prstGeom prst="rect">
            <a:avLst/>
          </a:prstGeom>
        </p:spPr>
        <p:txBody>
          <a:bodyPr vert="horz" lIns="51435" tIns="25718" rIns="51435" bIns="25718" rtlCol="0" anchor="ct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endParaRPr lang="en-US" sz="638" dirty="0"/>
          </a:p>
        </p:txBody>
      </p:sp>
      <p:sp>
        <p:nvSpPr>
          <p:cNvPr id="3" name="Rectangle 2">
            <a:extLst>
              <a:ext uri="{FF2B5EF4-FFF2-40B4-BE49-F238E27FC236}">
                <a16:creationId xmlns:a16="http://schemas.microsoft.com/office/drawing/2014/main" id="{A4385D3C-9DC2-6A19-A34D-704825B38B5B}"/>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52124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5599-6B48-604C-5BBA-ECFAB196FBC2}"/>
              </a:ext>
            </a:extLst>
          </p:cNvPr>
          <p:cNvSpPr>
            <a:spLocks noGrp="1"/>
          </p:cNvSpPr>
          <p:nvPr>
            <p:ph type="title"/>
          </p:nvPr>
        </p:nvSpPr>
        <p:spPr>
          <a:xfrm>
            <a:off x="342900" y="1152279"/>
            <a:ext cx="2256235" cy="583025"/>
          </a:xfrm>
        </p:spPr>
        <p:txBody>
          <a:bodyPr anchor="b">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400" dirty="0"/>
              <a:t>Other Updates: </a:t>
            </a:r>
          </a:p>
        </p:txBody>
      </p:sp>
      <p:sp>
        <p:nvSpPr>
          <p:cNvPr id="11" name="Content Placeholder 2">
            <a:extLst>
              <a:ext uri="{FF2B5EF4-FFF2-40B4-BE49-F238E27FC236}">
                <a16:creationId xmlns:a16="http://schemas.microsoft.com/office/drawing/2014/main" id="{8330D668-29C6-EF3D-0094-108BC8DF3BC3}"/>
              </a:ext>
            </a:extLst>
          </p:cNvPr>
          <p:cNvSpPr>
            <a:spLocks noGrp="1"/>
          </p:cNvSpPr>
          <p:nvPr>
            <p:ph idx="1"/>
          </p:nvPr>
        </p:nvSpPr>
        <p:spPr>
          <a:xfrm>
            <a:off x="2681287" y="1152279"/>
            <a:ext cx="3833813" cy="2936626"/>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285750" indent="-285750"/>
            <a:r>
              <a:rPr lang="en-US" sz="2000" dirty="0"/>
              <a:t>Please do not upload: </a:t>
            </a:r>
          </a:p>
          <a:p>
            <a:pPr marL="2292" lvl="1" indent="0">
              <a:buNone/>
            </a:pPr>
            <a:r>
              <a:rPr lang="en-US" sz="1600" dirty="0"/>
              <a:t>         --Maps</a:t>
            </a:r>
          </a:p>
          <a:p>
            <a:pPr marL="2292" lvl="1" indent="0">
              <a:buNone/>
            </a:pPr>
            <a:r>
              <a:rPr lang="en-US" sz="1600" dirty="0"/>
              <a:t>         </a:t>
            </a:r>
            <a:r>
              <a:rPr lang="en-US" sz="1400" dirty="0"/>
              <a:t>--Department of State meal rates. Rates are 	now integrated directly into the Travel  	System. </a:t>
            </a:r>
          </a:p>
          <a:p>
            <a:pPr marL="2292" lvl="1" indent="0">
              <a:buNone/>
            </a:pPr>
            <a:r>
              <a:rPr lang="en-US" sz="1600" dirty="0"/>
              <a:t>         --Irrelevant pages (Spam, adds, blank   </a:t>
            </a:r>
          </a:p>
          <a:p>
            <a:pPr marL="2292" lvl="1" indent="0">
              <a:buNone/>
            </a:pPr>
            <a:r>
              <a:rPr lang="en-US" sz="1600" dirty="0"/>
              <a:t>            pages) </a:t>
            </a:r>
          </a:p>
          <a:p>
            <a:r>
              <a:rPr lang="en-US" sz="1600" dirty="0"/>
              <a:t>Travel W9/W8-BEN requests should go   </a:t>
            </a:r>
          </a:p>
          <a:p>
            <a:pPr indent="0">
              <a:buNone/>
            </a:pPr>
            <a:r>
              <a:rPr lang="en-US" sz="1600" dirty="0"/>
              <a:t>        through </a:t>
            </a:r>
            <a:r>
              <a:rPr lang="en-US" sz="1600" dirty="0">
                <a:hlinkClick r:id="rId2"/>
              </a:rPr>
              <a:t>businessservices.umbc.edu</a:t>
            </a:r>
            <a:endParaRPr lang="en-US" sz="1600" dirty="0"/>
          </a:p>
        </p:txBody>
      </p:sp>
      <p:sp>
        <p:nvSpPr>
          <p:cNvPr id="13" name="Text Placeholder 3">
            <a:extLst>
              <a:ext uri="{FF2B5EF4-FFF2-40B4-BE49-F238E27FC236}">
                <a16:creationId xmlns:a16="http://schemas.microsoft.com/office/drawing/2014/main" id="{AAB71F11-473C-DC66-04BB-6BC95DFE020F}"/>
              </a:ext>
            </a:extLst>
          </p:cNvPr>
          <p:cNvSpPr>
            <a:spLocks noGrp="1"/>
          </p:cNvSpPr>
          <p:nvPr>
            <p:ph type="body" sz="half" idx="2"/>
          </p:nvPr>
        </p:nvSpPr>
        <p:spPr>
          <a:xfrm>
            <a:off x="342902" y="1850077"/>
            <a:ext cx="2256235" cy="2238828"/>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350" dirty="0"/>
              <a:t>IMPORTANT NOTICE: </a:t>
            </a:r>
          </a:p>
          <a:p>
            <a:r>
              <a:rPr lang="en-US" sz="1350" dirty="0"/>
              <a:t>Please email all inquires to </a:t>
            </a:r>
            <a:r>
              <a:rPr lang="en-US" sz="1350" dirty="0">
                <a:hlinkClick r:id="rId3"/>
              </a:rPr>
              <a:t>TravelServicesAP@umbc.edu</a:t>
            </a:r>
            <a:endParaRPr lang="en-US" sz="1350" dirty="0"/>
          </a:p>
          <a:p>
            <a:r>
              <a:rPr lang="en-US" sz="1350" b="1" dirty="0"/>
              <a:t>Please do not email Adam directly. </a:t>
            </a:r>
          </a:p>
        </p:txBody>
      </p:sp>
      <p:sp>
        <p:nvSpPr>
          <p:cNvPr id="3" name="Rectangle 2">
            <a:extLst>
              <a:ext uri="{FF2B5EF4-FFF2-40B4-BE49-F238E27FC236}">
                <a16:creationId xmlns:a16="http://schemas.microsoft.com/office/drawing/2014/main" id="{7829F314-4423-F83E-405A-2381CF55CC12}"/>
              </a:ext>
            </a:extLst>
          </p:cNvPr>
          <p:cNvSpPr/>
          <p:nvPr/>
        </p:nvSpPr>
        <p:spPr>
          <a:xfrm>
            <a:off x="5937427" y="0"/>
            <a:ext cx="920573"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Travel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1282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69231"/>
            <a:ext cx="5829300" cy="1102519"/>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PAW CREDIT MEMOS</a:t>
            </a:r>
            <a:br>
              <a:rPr lang="en-US" sz="2400" dirty="0"/>
            </a:br>
            <a:r>
              <a:rPr lang="en-US" sz="2400" dirty="0"/>
              <a:t>and What to Do About Them!</a:t>
            </a:r>
          </a:p>
        </p:txBody>
      </p:sp>
      <p:sp>
        <p:nvSpPr>
          <p:cNvPr id="3" name="Rectangle 2">
            <a:extLst>
              <a:ext uri="{FF2B5EF4-FFF2-40B4-BE49-F238E27FC236}">
                <a16:creationId xmlns:a16="http://schemas.microsoft.com/office/drawing/2014/main" id="{B448FD00-108B-A094-A44D-41D0C0C9F9A7}"/>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B366B5-445D-85C5-51CF-FBAFACE95D07}"/>
              </a:ext>
            </a:extLst>
          </p:cNvPr>
          <p:cNvSpPr txBox="1"/>
          <p:nvPr/>
        </p:nvSpPr>
        <p:spPr>
          <a:xfrm>
            <a:off x="1908464" y="3290833"/>
            <a:ext cx="3041072" cy="923330"/>
          </a:xfrm>
          <a:prstGeom prst="rect">
            <a:avLst/>
          </a:prstGeom>
          <a:noFill/>
        </p:spPr>
        <p:txBody>
          <a:bodyPr wrap="square" rtlCol="0">
            <a:spAutoFit/>
          </a:bodyPr>
          <a:lstStyle/>
          <a:p>
            <a:pPr algn="ctr"/>
            <a:r>
              <a:rPr lang="en-US" dirty="0"/>
              <a:t>Linda </a:t>
            </a:r>
            <a:r>
              <a:rPr lang="en-US" dirty="0" err="1"/>
              <a:t>Rothfus</a:t>
            </a:r>
            <a:endParaRPr lang="en-US" dirty="0"/>
          </a:p>
          <a:p>
            <a:pPr algn="ctr"/>
            <a:r>
              <a:rPr lang="en-US" dirty="0"/>
              <a:t>Manager</a:t>
            </a:r>
          </a:p>
          <a:p>
            <a:pPr algn="ctr"/>
            <a:r>
              <a:rPr lang="en-US" dirty="0"/>
              <a:t>Business Services</a:t>
            </a:r>
          </a:p>
        </p:txBody>
      </p:sp>
    </p:spTree>
    <p:extLst>
      <p:ext uri="{BB962C8B-B14F-4D97-AF65-F5344CB8AC3E}">
        <p14:creationId xmlns:p14="http://schemas.microsoft.com/office/powerpoint/2010/main" val="950771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5634-F041-4510-AEC9-4BB0C448A5A2}"/>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You get this email message from AP</a:t>
            </a:r>
          </a:p>
        </p:txBody>
      </p:sp>
      <p:sp>
        <p:nvSpPr>
          <p:cNvPr id="3" name="Content Placeholder 2">
            <a:extLst>
              <a:ext uri="{FF2B5EF4-FFF2-40B4-BE49-F238E27FC236}">
                <a16:creationId xmlns:a16="http://schemas.microsoft.com/office/drawing/2014/main" id="{D058C6AB-73A3-4A8E-B345-23EE50EF0788}"/>
              </a:ext>
            </a:extLst>
          </p:cNvPr>
          <p:cNvSpPr>
            <a:spLocks noGrp="1"/>
          </p:cNvSpPr>
          <p:nvPr>
            <p:ph idx="1"/>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indent="0">
              <a:buNone/>
            </a:pPr>
            <a:r>
              <a:rPr lang="en-US" sz="1800" i="1" dirty="0"/>
              <a:t>Hello, we have a credit memo for this closed PO.  In order to process it, we need you to please request that Procurement reopen the PO, then enter a returned receipt.  Thank you.</a:t>
            </a:r>
          </a:p>
          <a:p>
            <a:pPr marL="0" indent="0">
              <a:buNone/>
            </a:pPr>
            <a:endParaRPr lang="en-US" sz="1800" i="1" dirty="0"/>
          </a:p>
          <a:p>
            <a:pPr marL="0" indent="0" algn="ctr">
              <a:buNone/>
            </a:pPr>
            <a:r>
              <a:rPr lang="en-US" sz="1800" dirty="0"/>
              <a:t>What does this mean?  What do I do?</a:t>
            </a:r>
          </a:p>
        </p:txBody>
      </p:sp>
      <p:sp>
        <p:nvSpPr>
          <p:cNvPr id="5" name="Rectangle 4">
            <a:extLst>
              <a:ext uri="{FF2B5EF4-FFF2-40B4-BE49-F238E27FC236}">
                <a16:creationId xmlns:a16="http://schemas.microsoft.com/office/drawing/2014/main" id="{3BE4E1B1-544F-36FE-D247-5CD44A2CE02A}"/>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3846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954EF-80EA-4D9E-8749-074B16048336}"/>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What is a Credit Memo (CM)?</a:t>
            </a:r>
          </a:p>
        </p:txBody>
      </p:sp>
      <p:sp>
        <p:nvSpPr>
          <p:cNvPr id="3" name="Content Placeholder 2">
            <a:extLst>
              <a:ext uri="{FF2B5EF4-FFF2-40B4-BE49-F238E27FC236}">
                <a16:creationId xmlns:a16="http://schemas.microsoft.com/office/drawing/2014/main" id="{13F624D8-35CF-4919-9A4B-805DF9172CB3}"/>
              </a:ext>
            </a:extLst>
          </p:cNvPr>
          <p:cNvSpPr>
            <a:spLocks noGrp="1"/>
          </p:cNvSpPr>
          <p:nvPr>
            <p:ph idx="1"/>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500" dirty="0"/>
              <a:t>A credit memo is an invoice from the supplier with a negative amount.  </a:t>
            </a:r>
          </a:p>
          <a:p>
            <a:r>
              <a:rPr lang="en-US" sz="1500" dirty="0"/>
              <a:t>Credit memos are issued by the supplier when you return an item, or if    </a:t>
            </a:r>
          </a:p>
          <a:p>
            <a:pPr indent="0">
              <a:buNone/>
            </a:pPr>
            <a:r>
              <a:rPr lang="en-US" sz="1500" dirty="0"/>
              <a:t>        you never received the item and you contact them for the credit.</a:t>
            </a:r>
          </a:p>
          <a:p>
            <a:r>
              <a:rPr lang="en-US" sz="1500" dirty="0"/>
              <a:t>Credit memos from most Punchout suppliers (i.e., Amazon, Dell, Apple, </a:t>
            </a:r>
          </a:p>
          <a:p>
            <a:pPr indent="0">
              <a:buNone/>
            </a:pPr>
            <a:r>
              <a:rPr lang="en-US" sz="1500" dirty="0"/>
              <a:t>        etc.) are entered into the PAW system by the supplier.  You do not upload</a:t>
            </a:r>
          </a:p>
          <a:p>
            <a:pPr indent="0">
              <a:buNone/>
            </a:pPr>
            <a:r>
              <a:rPr lang="en-US" sz="1500" dirty="0"/>
              <a:t>        it yourself. </a:t>
            </a:r>
          </a:p>
          <a:p>
            <a:r>
              <a:rPr lang="en-US" sz="1500" dirty="0"/>
              <a:t>If you get a credit memo from a non-punchout supplier, such as BWM </a:t>
            </a:r>
          </a:p>
          <a:p>
            <a:pPr indent="0">
              <a:buNone/>
            </a:pPr>
            <a:r>
              <a:rPr lang="en-US" sz="1500" dirty="0"/>
              <a:t>        Global, or EESCO Pump &amp; Valve, you need to “create” the  CM in PAW.    </a:t>
            </a:r>
          </a:p>
          <a:p>
            <a:pPr indent="0">
              <a:buNone/>
            </a:pPr>
            <a:r>
              <a:rPr lang="en-US" sz="1500" dirty="0"/>
              <a:t>        More about that in a moment.</a:t>
            </a:r>
          </a:p>
          <a:p>
            <a:pPr marL="0" indent="0">
              <a:buNone/>
            </a:pPr>
            <a:endParaRPr lang="en-US" dirty="0"/>
          </a:p>
        </p:txBody>
      </p:sp>
      <p:sp>
        <p:nvSpPr>
          <p:cNvPr id="4" name="Rectangle 3">
            <a:extLst>
              <a:ext uri="{FF2B5EF4-FFF2-40B4-BE49-F238E27FC236}">
                <a16:creationId xmlns:a16="http://schemas.microsoft.com/office/drawing/2014/main" id="{288B9CA8-79D7-643B-91F1-4A3CD7592A40}"/>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67695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089" y="1355115"/>
            <a:ext cx="6177853" cy="2896564"/>
          </a:xfrm>
        </p:spPr>
        <p:txBody>
          <a:bodyPr>
            <a:normAutofit fontScale="32500" lnSpcReduction="20000"/>
          </a:bodyPr>
          <a:lstStyle/>
          <a:p>
            <a:pPr marL="0" indent="0">
              <a:buNone/>
            </a:pPr>
            <a:r>
              <a:rPr lang="en-US" sz="3094" dirty="0">
                <a:latin typeface="Arial" panose="020B0604020202020204" pitchFamily="34" charset="0"/>
                <a:cs typeface="Arial" panose="020B0604020202020204" pitchFamily="34" charset="0"/>
              </a:rPr>
              <a:t>UMBC’s budget is comprised of two fund groups: </a:t>
            </a:r>
          </a:p>
          <a:p>
            <a:pPr marL="0" indent="0">
              <a:buNone/>
            </a:pPr>
            <a:endParaRPr lang="en-US" sz="3094" dirty="0">
              <a:latin typeface="Arial" panose="020B0604020202020204" pitchFamily="34" charset="0"/>
              <a:cs typeface="Arial" panose="020B0604020202020204" pitchFamily="34" charset="0"/>
            </a:endParaRPr>
          </a:p>
          <a:p>
            <a:pPr marL="0" indent="0">
              <a:buNone/>
            </a:pPr>
            <a:r>
              <a:rPr lang="en-US" sz="3094" b="1" i="1" dirty="0">
                <a:latin typeface="Arial" panose="020B0604020202020204" pitchFamily="34" charset="0"/>
                <a:cs typeface="Arial" panose="020B0604020202020204" pitchFamily="34" charset="0"/>
              </a:rPr>
              <a:t>Unrestricted revenues </a:t>
            </a:r>
            <a:r>
              <a:rPr lang="en-US" sz="3094" dirty="0">
                <a:latin typeface="Arial" panose="020B0604020202020204" pitchFamily="34" charset="0"/>
                <a:cs typeface="Arial" panose="020B0604020202020204" pitchFamily="34" charset="0"/>
              </a:rPr>
              <a:t>are resources provided to the institution with no restrictions on their use. These resources are separated into three categories: </a:t>
            </a:r>
          </a:p>
          <a:p>
            <a:pPr marL="0" indent="0">
              <a:buNone/>
            </a:pPr>
            <a:endParaRPr lang="en-US" sz="3094" dirty="0">
              <a:latin typeface="Arial" panose="020B0604020202020204" pitchFamily="34" charset="0"/>
              <a:cs typeface="Arial" panose="020B0604020202020204" pitchFamily="34" charset="0"/>
            </a:endParaRPr>
          </a:p>
          <a:p>
            <a:r>
              <a:rPr lang="en-US" sz="3094" b="1" u="sng" dirty="0">
                <a:latin typeface="Arial" panose="020B0604020202020204" pitchFamily="34" charset="0"/>
                <a:cs typeface="Arial" panose="020B0604020202020204" pitchFamily="34" charset="0"/>
              </a:rPr>
              <a:t>State Support </a:t>
            </a:r>
            <a:r>
              <a:rPr lang="en-US" sz="3094" dirty="0">
                <a:latin typeface="Arial" panose="020B0604020202020204" pitchFamily="34" charset="0"/>
                <a:cs typeface="Arial" panose="020B0604020202020204" pitchFamily="34" charset="0"/>
              </a:rPr>
              <a:t>- </a:t>
            </a:r>
            <a:r>
              <a:rPr lang="en-US" sz="3094" dirty="0">
                <a:solidFill>
                  <a:prstClr val="black"/>
                </a:solidFill>
                <a:latin typeface="Arial" panose="020B0604020202020204" pitchFamily="34" charset="0"/>
                <a:cs typeface="Arial" panose="020B0604020202020204" pitchFamily="34" charset="0"/>
              </a:rPr>
              <a:t>Comprised primarily of tuition revenue and funding from the State.  This makes up the largest share of the budget and is used to support the primary academic and instructional mission of the campus.</a:t>
            </a:r>
          </a:p>
          <a:p>
            <a:pPr marL="0" indent="0">
              <a:buNone/>
            </a:pPr>
            <a:endParaRPr lang="en-US" sz="3094" dirty="0">
              <a:solidFill>
                <a:prstClr val="black"/>
              </a:solidFill>
              <a:latin typeface="Arial" panose="020B0604020202020204" pitchFamily="34" charset="0"/>
              <a:cs typeface="Arial" panose="020B0604020202020204" pitchFamily="34" charset="0"/>
            </a:endParaRPr>
          </a:p>
          <a:p>
            <a:r>
              <a:rPr lang="en-US" sz="3094" b="1" u="sng" dirty="0">
                <a:latin typeface="Arial" panose="020B0604020202020204" pitchFamily="34" charset="0"/>
                <a:cs typeface="Arial" panose="020B0604020202020204" pitchFamily="34" charset="0"/>
              </a:rPr>
              <a:t>Auxiliary</a:t>
            </a:r>
            <a:r>
              <a:rPr lang="en-US" sz="3094" dirty="0">
                <a:latin typeface="Arial" panose="020B0604020202020204" pitchFamily="34" charset="0"/>
                <a:cs typeface="Arial" panose="020B0604020202020204" pitchFamily="34" charset="0"/>
              </a:rPr>
              <a:t> - </a:t>
            </a:r>
            <a:r>
              <a:rPr lang="en-US" sz="3094" dirty="0">
                <a:solidFill>
                  <a:prstClr val="black"/>
                </a:solidFill>
                <a:latin typeface="Arial" panose="020B0604020202020204" pitchFamily="34" charset="0"/>
                <a:cs typeface="Arial" panose="020B0604020202020204" pitchFamily="34" charset="0"/>
              </a:rPr>
              <a:t>Captures non-academic operations that are self-supporting or self-funded that do not rely on allocations from the State Supported budget to operate. Residential Life, Dining Services, and the Bookstore are all examples of auxiliary units on campus.</a:t>
            </a:r>
          </a:p>
          <a:p>
            <a:pPr marL="0" indent="0">
              <a:buNone/>
            </a:pPr>
            <a:endParaRPr lang="en-US" sz="3094" dirty="0">
              <a:solidFill>
                <a:prstClr val="black"/>
              </a:solidFill>
              <a:latin typeface="Arial" panose="020B0604020202020204" pitchFamily="34" charset="0"/>
              <a:cs typeface="Arial" panose="020B0604020202020204" pitchFamily="34" charset="0"/>
            </a:endParaRPr>
          </a:p>
          <a:p>
            <a:r>
              <a:rPr lang="en-US" sz="3094" b="1" u="sng" dirty="0">
                <a:latin typeface="Arial" panose="020B0604020202020204" pitchFamily="34" charset="0"/>
                <a:cs typeface="Arial" panose="020B0604020202020204" pitchFamily="34" charset="0"/>
              </a:rPr>
              <a:t>Self Support</a:t>
            </a:r>
            <a:r>
              <a:rPr lang="en-US" sz="3094" dirty="0">
                <a:latin typeface="Arial" panose="020B0604020202020204" pitchFamily="34" charset="0"/>
                <a:cs typeface="Arial" panose="020B0604020202020204" pitchFamily="34" charset="0"/>
              </a:rPr>
              <a:t> – Includes academic programs that generate their own revenue to support their operation.  Examples of programs in the Self Support budget include Summer and Winter programs, professional programs offered through DPS, and Faculty Start-Up costs supported with DRIF. </a:t>
            </a:r>
          </a:p>
          <a:p>
            <a:pPr marL="0" indent="0">
              <a:buNone/>
            </a:pPr>
            <a:endParaRPr lang="en-US" sz="3094" dirty="0">
              <a:latin typeface="Arial" panose="020B0604020202020204" pitchFamily="34" charset="0"/>
              <a:cs typeface="Arial" panose="020B0604020202020204" pitchFamily="34" charset="0"/>
            </a:endParaRPr>
          </a:p>
          <a:p>
            <a:pPr marL="0" indent="0">
              <a:buNone/>
            </a:pPr>
            <a:r>
              <a:rPr lang="en-US" sz="3094" b="1" i="1" dirty="0">
                <a:solidFill>
                  <a:prstClr val="black"/>
                </a:solidFill>
                <a:latin typeface="Arial" panose="020B0604020202020204" pitchFamily="34" charset="0"/>
                <a:cs typeface="Arial" panose="020B0604020202020204" pitchFamily="34" charset="0"/>
              </a:rPr>
              <a:t>Restricted revenues </a:t>
            </a:r>
            <a:r>
              <a:rPr lang="en-US" sz="3094" dirty="0">
                <a:solidFill>
                  <a:prstClr val="black"/>
                </a:solidFill>
                <a:latin typeface="Arial" panose="020B0604020202020204" pitchFamily="34" charset="0"/>
                <a:cs typeface="Arial" panose="020B0604020202020204" pitchFamily="34" charset="0"/>
              </a:rPr>
              <a:t>are sponsored by outside entities such as the federal government, state, or the private sector that can only be used for very specific purposes.  This includes grants we receive for research projects, Pell grants and other designated scholarships.  </a:t>
            </a:r>
          </a:p>
          <a:p>
            <a:pPr marL="0" indent="0">
              <a:buNone/>
            </a:pPr>
            <a:endParaRPr lang="en-US" sz="2756" dirty="0">
              <a:latin typeface="Arial" panose="020B0604020202020204" pitchFamily="34" charset="0"/>
              <a:cs typeface="Arial" panose="020B0604020202020204" pitchFamily="34" charset="0"/>
            </a:endParaRPr>
          </a:p>
          <a:p>
            <a:pPr marL="0" indent="0" defTabSz="685784">
              <a:spcBef>
                <a:spcPts val="0"/>
              </a:spcBef>
              <a:buNone/>
            </a:pPr>
            <a:endParaRPr lang="en-US" sz="2756" dirty="0">
              <a:solidFill>
                <a:prstClr val="black"/>
              </a:solidFill>
              <a:latin typeface="Arial" panose="020B0604020202020204" pitchFamily="34" charset="0"/>
              <a:cs typeface="Arial" panose="020B0604020202020204" pitchFamily="34" charset="0"/>
            </a:endParaRPr>
          </a:p>
          <a:p>
            <a:endParaRPr lang="en-US" sz="1350" dirty="0"/>
          </a:p>
          <a:p>
            <a:endParaRPr lang="en-US" sz="1125" dirty="0"/>
          </a:p>
        </p:txBody>
      </p:sp>
      <p:sp>
        <p:nvSpPr>
          <p:cNvPr id="2" name="TextBox 1"/>
          <p:cNvSpPr txBox="1"/>
          <p:nvPr/>
        </p:nvSpPr>
        <p:spPr>
          <a:xfrm>
            <a:off x="2566098" y="744386"/>
            <a:ext cx="4239651" cy="369332"/>
          </a:xfrm>
          <a:prstGeom prst="rect">
            <a:avLst/>
          </a:prstGeom>
          <a:noFill/>
        </p:spPr>
        <p:txBody>
          <a:bodyPr wrap="square" rtlCol="0">
            <a:spAutoFit/>
          </a:bodyPr>
          <a:lstStyle/>
          <a:p>
            <a:pPr algn="r"/>
            <a:r>
              <a:rPr lang="en-US" sz="1800" b="1" dirty="0">
                <a:solidFill>
                  <a:schemeClr val="bg1"/>
                </a:solidFill>
                <a:latin typeface="Arial" panose="020B0604020202020204" pitchFamily="34" charset="0"/>
                <a:cs typeface="Arial" panose="020B0604020202020204" pitchFamily="34" charset="0"/>
              </a:rPr>
              <a:t>UMBC Budget Overview</a:t>
            </a:r>
          </a:p>
        </p:txBody>
      </p:sp>
      <p:sp>
        <p:nvSpPr>
          <p:cNvPr id="4" name="Rectangle 3">
            <a:extLst>
              <a:ext uri="{FF2B5EF4-FFF2-40B4-BE49-F238E27FC236}">
                <a16:creationId xmlns:a16="http://schemas.microsoft.com/office/drawing/2014/main" id="{7AD2DF3D-9979-FB11-6885-F6D2B0188753}"/>
              </a:ext>
            </a:extLst>
          </p:cNvPr>
          <p:cNvSpPr/>
          <p:nvPr/>
        </p:nvSpPr>
        <p:spPr>
          <a:xfrm>
            <a:off x="3671935" y="0"/>
            <a:ext cx="3186065"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UMBC Budget Overview</a:t>
            </a:r>
          </a:p>
        </p:txBody>
      </p:sp>
    </p:spTree>
    <p:extLst>
      <p:ext uri="{BB962C8B-B14F-4D97-AF65-F5344CB8AC3E}">
        <p14:creationId xmlns:p14="http://schemas.microsoft.com/office/powerpoint/2010/main" val="3205450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0D42-7877-4AED-B45D-8BA646648EF1}"/>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000" dirty="0"/>
              <a:t>Example of System Credit Memos</a:t>
            </a:r>
          </a:p>
        </p:txBody>
      </p:sp>
      <p:pic>
        <p:nvPicPr>
          <p:cNvPr id="3" name="Picture 2">
            <a:extLst>
              <a:ext uri="{FF2B5EF4-FFF2-40B4-BE49-F238E27FC236}">
                <a16:creationId xmlns:a16="http://schemas.microsoft.com/office/drawing/2014/main" id="{4A242D1C-0750-4966-A9B9-3780D2D6EEC6}"/>
              </a:ext>
            </a:extLst>
          </p:cNvPr>
          <p:cNvPicPr>
            <a:picLocks noChangeAspect="1"/>
          </p:cNvPicPr>
          <p:nvPr/>
        </p:nvPicPr>
        <p:blipFill>
          <a:blip r:embed="rId2"/>
          <a:stretch>
            <a:fillRect/>
          </a:stretch>
        </p:blipFill>
        <p:spPr>
          <a:xfrm>
            <a:off x="210190" y="1515468"/>
            <a:ext cx="6437619" cy="1431672"/>
          </a:xfrm>
          <a:prstGeom prst="rect">
            <a:avLst/>
          </a:prstGeom>
        </p:spPr>
      </p:pic>
      <p:sp>
        <p:nvSpPr>
          <p:cNvPr id="4" name="Rectangle: Single Corner Rounded 3">
            <a:extLst>
              <a:ext uri="{FF2B5EF4-FFF2-40B4-BE49-F238E27FC236}">
                <a16:creationId xmlns:a16="http://schemas.microsoft.com/office/drawing/2014/main" id="{81AD3848-0F87-4422-8BA0-FAC92849275E}"/>
              </a:ext>
            </a:extLst>
          </p:cNvPr>
          <p:cNvSpPr/>
          <p:nvPr/>
        </p:nvSpPr>
        <p:spPr>
          <a:xfrm>
            <a:off x="5413752" y="2571750"/>
            <a:ext cx="1180668" cy="669092"/>
          </a:xfrm>
          <a:prstGeom prst="round1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5" name="TextBox 4">
            <a:extLst>
              <a:ext uri="{FF2B5EF4-FFF2-40B4-BE49-F238E27FC236}">
                <a16:creationId xmlns:a16="http://schemas.microsoft.com/office/drawing/2014/main" id="{A2B3D1ED-E896-4927-A00F-60ED2D89E5B1}"/>
              </a:ext>
            </a:extLst>
          </p:cNvPr>
          <p:cNvSpPr txBox="1"/>
          <p:nvPr/>
        </p:nvSpPr>
        <p:spPr>
          <a:xfrm>
            <a:off x="531866" y="3350056"/>
            <a:ext cx="5326009" cy="784830"/>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1500" dirty="0"/>
              <a:t>This is an excerpt of 2 invoices, which are CMs, of 12 for this PO.</a:t>
            </a:r>
          </a:p>
          <a:p>
            <a:pPr algn="ctr"/>
            <a:r>
              <a:rPr lang="en-US" sz="1500" dirty="0"/>
              <a:t>Amounts are -36.99 each, invoiced by the System.</a:t>
            </a:r>
          </a:p>
          <a:p>
            <a:pPr algn="ctr"/>
            <a:r>
              <a:rPr lang="en-US" sz="1500" dirty="0"/>
              <a:t>The Supplier is a Punchout.</a:t>
            </a:r>
          </a:p>
        </p:txBody>
      </p:sp>
      <p:sp>
        <p:nvSpPr>
          <p:cNvPr id="6" name="Rectangle 5">
            <a:extLst>
              <a:ext uri="{FF2B5EF4-FFF2-40B4-BE49-F238E27FC236}">
                <a16:creationId xmlns:a16="http://schemas.microsoft.com/office/drawing/2014/main" id="{D5175928-557B-989D-4597-0F7947BA5A1E}"/>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6153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6AF4-B15B-4A15-AB66-1E3F78C2CE71}"/>
              </a:ext>
            </a:extLst>
          </p:cNvPr>
          <p:cNvSpPr>
            <a:spLocks noGrp="1"/>
          </p:cNvSpPr>
          <p:nvPr>
            <p:ph type="title"/>
          </p:nvPr>
        </p:nvSpPr>
        <p:spPr/>
        <p:txBody>
          <a:bodyPr>
            <a:no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800" b="1" dirty="0"/>
              <a:t>How to create a credit memo for a Non-Punchout Supplier</a:t>
            </a:r>
          </a:p>
        </p:txBody>
      </p:sp>
      <p:sp>
        <p:nvSpPr>
          <p:cNvPr id="4" name="TextBox 3">
            <a:extLst>
              <a:ext uri="{FF2B5EF4-FFF2-40B4-BE49-F238E27FC236}">
                <a16:creationId xmlns:a16="http://schemas.microsoft.com/office/drawing/2014/main" id="{F916E346-7F30-4F56-9F79-E7A30489115F}"/>
              </a:ext>
            </a:extLst>
          </p:cNvPr>
          <p:cNvSpPr txBox="1"/>
          <p:nvPr/>
        </p:nvSpPr>
        <p:spPr>
          <a:xfrm>
            <a:off x="874685" y="1652971"/>
            <a:ext cx="6172200" cy="715581"/>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350" dirty="0"/>
              <a:t>Instructions for creating invoices for Purchase Orders can be found at:  </a:t>
            </a:r>
            <a:r>
              <a:rPr lang="en-US" sz="1350" dirty="0">
                <a:hlinkClick r:id="rId2"/>
              </a:rPr>
              <a:t>https://procurement.umbc.edu/paw-procurement-training/</a:t>
            </a:r>
            <a:r>
              <a:rPr lang="en-US" sz="1350" dirty="0"/>
              <a:t>  </a:t>
            </a:r>
          </a:p>
          <a:p>
            <a:r>
              <a:rPr lang="en-US" sz="1350" dirty="0"/>
              <a:t>Creating a Credit Memo is very much the same.</a:t>
            </a:r>
          </a:p>
        </p:txBody>
      </p:sp>
      <p:sp>
        <p:nvSpPr>
          <p:cNvPr id="5" name="TextBox 4">
            <a:extLst>
              <a:ext uri="{FF2B5EF4-FFF2-40B4-BE49-F238E27FC236}">
                <a16:creationId xmlns:a16="http://schemas.microsoft.com/office/drawing/2014/main" id="{57747455-48CF-4BB0-9D4B-D300AD6348E7}"/>
              </a:ext>
            </a:extLst>
          </p:cNvPr>
          <p:cNvSpPr txBox="1"/>
          <p:nvPr/>
        </p:nvSpPr>
        <p:spPr>
          <a:xfrm>
            <a:off x="342900" y="2474309"/>
            <a:ext cx="6172200" cy="577081"/>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575" b="1" dirty="0"/>
              <a:t>1.  Go to the 3 horizontal dots at the top right of the PO  and choose “Create Credit Memo.”</a:t>
            </a:r>
          </a:p>
        </p:txBody>
      </p:sp>
      <p:pic>
        <p:nvPicPr>
          <p:cNvPr id="6" name="Picture 5">
            <a:extLst>
              <a:ext uri="{FF2B5EF4-FFF2-40B4-BE49-F238E27FC236}">
                <a16:creationId xmlns:a16="http://schemas.microsoft.com/office/drawing/2014/main" id="{2E0781B9-50DE-4FD0-AEE5-031826645CCE}"/>
              </a:ext>
            </a:extLst>
          </p:cNvPr>
          <p:cNvPicPr>
            <a:picLocks noChangeAspect="1"/>
          </p:cNvPicPr>
          <p:nvPr/>
        </p:nvPicPr>
        <p:blipFill>
          <a:blip r:embed="rId3"/>
          <a:stretch>
            <a:fillRect/>
          </a:stretch>
        </p:blipFill>
        <p:spPr>
          <a:xfrm>
            <a:off x="1069103" y="3084075"/>
            <a:ext cx="3359818" cy="1385976"/>
          </a:xfrm>
          <a:prstGeom prst="rect">
            <a:avLst/>
          </a:prstGeom>
        </p:spPr>
      </p:pic>
      <p:cxnSp>
        <p:nvCxnSpPr>
          <p:cNvPr id="12" name="Straight Arrow Connector 11">
            <a:extLst>
              <a:ext uri="{FF2B5EF4-FFF2-40B4-BE49-F238E27FC236}">
                <a16:creationId xmlns:a16="http://schemas.microsoft.com/office/drawing/2014/main" id="{1723CDB7-3A79-4B49-BF3A-22B183E8741E}"/>
              </a:ext>
            </a:extLst>
          </p:cNvPr>
          <p:cNvCxnSpPr/>
          <p:nvPr/>
        </p:nvCxnSpPr>
        <p:spPr>
          <a:xfrm flipH="1">
            <a:off x="4524537" y="3322626"/>
            <a:ext cx="889215" cy="54589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799D5117-5A04-49D7-899A-CBC3638CCF72}"/>
              </a:ext>
            </a:extLst>
          </p:cNvPr>
          <p:cNvCxnSpPr/>
          <p:nvPr/>
        </p:nvCxnSpPr>
        <p:spPr>
          <a:xfrm flipH="1">
            <a:off x="4524536" y="2953153"/>
            <a:ext cx="732295" cy="36947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978A2B7C-A44C-7BB6-7F13-658B8F0A5245}"/>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60917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6D8DA-E9E6-4062-AEE1-06C0B302B2AB}"/>
              </a:ext>
            </a:extLst>
          </p:cNvPr>
          <p:cNvSpPr txBox="1"/>
          <p:nvPr/>
        </p:nvSpPr>
        <p:spPr>
          <a:xfrm>
            <a:off x="470761" y="1253183"/>
            <a:ext cx="5474777" cy="334707"/>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575" b="1" dirty="0"/>
              <a:t>2.  Enter the Supplier’s invoice/Credit Memo number</a:t>
            </a:r>
          </a:p>
        </p:txBody>
      </p:sp>
      <p:pic>
        <p:nvPicPr>
          <p:cNvPr id="3" name="Picture 2">
            <a:extLst>
              <a:ext uri="{FF2B5EF4-FFF2-40B4-BE49-F238E27FC236}">
                <a16:creationId xmlns:a16="http://schemas.microsoft.com/office/drawing/2014/main" id="{18BAC8EF-37B5-4DF8-9260-B2666692A205}"/>
              </a:ext>
            </a:extLst>
          </p:cNvPr>
          <p:cNvPicPr>
            <a:picLocks noChangeAspect="1"/>
          </p:cNvPicPr>
          <p:nvPr/>
        </p:nvPicPr>
        <p:blipFill>
          <a:blip r:embed="rId2"/>
          <a:stretch>
            <a:fillRect/>
          </a:stretch>
        </p:blipFill>
        <p:spPr>
          <a:xfrm>
            <a:off x="739690" y="1558432"/>
            <a:ext cx="4640513" cy="1366433"/>
          </a:xfrm>
          <a:prstGeom prst="rect">
            <a:avLst/>
          </a:prstGeom>
        </p:spPr>
      </p:pic>
      <p:cxnSp>
        <p:nvCxnSpPr>
          <p:cNvPr id="7" name="Straight Arrow Connector 6">
            <a:extLst>
              <a:ext uri="{FF2B5EF4-FFF2-40B4-BE49-F238E27FC236}">
                <a16:creationId xmlns:a16="http://schemas.microsoft.com/office/drawing/2014/main" id="{CA4427A0-01C1-47CB-8A46-3C6AB797B83A}"/>
              </a:ext>
            </a:extLst>
          </p:cNvPr>
          <p:cNvCxnSpPr/>
          <p:nvPr/>
        </p:nvCxnSpPr>
        <p:spPr>
          <a:xfrm flipH="1">
            <a:off x="3429000" y="1664610"/>
            <a:ext cx="903745" cy="5056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387815D-8BFB-4D01-B97A-D0E4E15F1CF0}"/>
              </a:ext>
            </a:extLst>
          </p:cNvPr>
          <p:cNvSpPr txBox="1"/>
          <p:nvPr/>
        </p:nvSpPr>
        <p:spPr>
          <a:xfrm>
            <a:off x="470760" y="2844049"/>
            <a:ext cx="5178372" cy="646331"/>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800" b="1" dirty="0"/>
              <a:t>3.  Go to the Attachments Tab, and add/upload the PDF of the Credit Memo</a:t>
            </a:r>
          </a:p>
        </p:txBody>
      </p:sp>
      <p:pic>
        <p:nvPicPr>
          <p:cNvPr id="9" name="Picture 8">
            <a:extLst>
              <a:ext uri="{FF2B5EF4-FFF2-40B4-BE49-F238E27FC236}">
                <a16:creationId xmlns:a16="http://schemas.microsoft.com/office/drawing/2014/main" id="{748C26EC-B37E-4D8D-87C4-D836E594E735}"/>
              </a:ext>
            </a:extLst>
          </p:cNvPr>
          <p:cNvPicPr>
            <a:picLocks noChangeAspect="1"/>
          </p:cNvPicPr>
          <p:nvPr/>
        </p:nvPicPr>
        <p:blipFill>
          <a:blip r:embed="rId3"/>
          <a:stretch>
            <a:fillRect/>
          </a:stretch>
        </p:blipFill>
        <p:spPr>
          <a:xfrm>
            <a:off x="470761" y="3449984"/>
            <a:ext cx="5649132" cy="824322"/>
          </a:xfrm>
          <a:prstGeom prst="rect">
            <a:avLst/>
          </a:prstGeom>
        </p:spPr>
      </p:pic>
      <p:cxnSp>
        <p:nvCxnSpPr>
          <p:cNvPr id="11" name="Straight Arrow Connector 10">
            <a:extLst>
              <a:ext uri="{FF2B5EF4-FFF2-40B4-BE49-F238E27FC236}">
                <a16:creationId xmlns:a16="http://schemas.microsoft.com/office/drawing/2014/main" id="{C9D4C698-223B-469B-A425-650499322AA5}"/>
              </a:ext>
            </a:extLst>
          </p:cNvPr>
          <p:cNvCxnSpPr/>
          <p:nvPr/>
        </p:nvCxnSpPr>
        <p:spPr>
          <a:xfrm flipH="1">
            <a:off x="5652038" y="3037479"/>
            <a:ext cx="784601" cy="6867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77E20A8A-D321-4541-9A8C-F2A68534132F}"/>
              </a:ext>
            </a:extLst>
          </p:cNvPr>
          <p:cNvSpPr/>
          <p:nvPr/>
        </p:nvSpPr>
        <p:spPr>
          <a:xfrm>
            <a:off x="2943224" y="3311725"/>
            <a:ext cx="628650" cy="4381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13" name="Rectangle 12">
            <a:extLst>
              <a:ext uri="{FF2B5EF4-FFF2-40B4-BE49-F238E27FC236}">
                <a16:creationId xmlns:a16="http://schemas.microsoft.com/office/drawing/2014/main" id="{894574FC-159F-4659-9AD5-F86C0BDB4AB1}"/>
              </a:ext>
            </a:extLst>
          </p:cNvPr>
          <p:cNvSpPr/>
          <p:nvPr/>
        </p:nvSpPr>
        <p:spPr>
          <a:xfrm>
            <a:off x="1919288" y="1724025"/>
            <a:ext cx="542925" cy="85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14" name="Rectangle 13">
            <a:extLst>
              <a:ext uri="{FF2B5EF4-FFF2-40B4-BE49-F238E27FC236}">
                <a16:creationId xmlns:a16="http://schemas.microsoft.com/office/drawing/2014/main" id="{EB521C79-6EF4-4B71-8A35-789CA6479137}"/>
              </a:ext>
            </a:extLst>
          </p:cNvPr>
          <p:cNvSpPr/>
          <p:nvPr/>
        </p:nvSpPr>
        <p:spPr>
          <a:xfrm>
            <a:off x="4371975" y="1895475"/>
            <a:ext cx="776288" cy="1242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4" name="Rectangle 3">
            <a:extLst>
              <a:ext uri="{FF2B5EF4-FFF2-40B4-BE49-F238E27FC236}">
                <a16:creationId xmlns:a16="http://schemas.microsoft.com/office/drawing/2014/main" id="{52122CE7-1BCB-2C1A-AC3D-DD99CF7FEEB9}"/>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6332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877BD-A757-4E3A-985A-09B206018DCC}"/>
              </a:ext>
            </a:extLst>
          </p:cNvPr>
          <p:cNvPicPr>
            <a:picLocks noChangeAspect="1"/>
          </p:cNvPicPr>
          <p:nvPr/>
        </p:nvPicPr>
        <p:blipFill>
          <a:blip r:embed="rId2"/>
          <a:stretch>
            <a:fillRect/>
          </a:stretch>
        </p:blipFill>
        <p:spPr>
          <a:xfrm>
            <a:off x="666750" y="1379059"/>
            <a:ext cx="5205413" cy="2900261"/>
          </a:xfrm>
          <a:prstGeom prst="rect">
            <a:avLst/>
          </a:prstGeom>
        </p:spPr>
      </p:pic>
      <p:sp>
        <p:nvSpPr>
          <p:cNvPr id="3" name="TextBox 2">
            <a:extLst>
              <a:ext uri="{FF2B5EF4-FFF2-40B4-BE49-F238E27FC236}">
                <a16:creationId xmlns:a16="http://schemas.microsoft.com/office/drawing/2014/main" id="{61D6A24A-17E2-4E25-AFC8-5CA4DF01477E}"/>
              </a:ext>
            </a:extLst>
          </p:cNvPr>
          <p:cNvSpPr txBox="1"/>
          <p:nvPr/>
        </p:nvSpPr>
        <p:spPr>
          <a:xfrm>
            <a:off x="290513" y="1133475"/>
            <a:ext cx="6305550" cy="190501"/>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638" b="1" dirty="0"/>
              <a:t>4.  Go back to the Entry tab and enter the “Unit Price” (negative) and “quantity”.  Make sure the quantity is not zero.</a:t>
            </a:r>
          </a:p>
        </p:txBody>
      </p:sp>
      <p:cxnSp>
        <p:nvCxnSpPr>
          <p:cNvPr id="5" name="Straight Arrow Connector 4">
            <a:extLst>
              <a:ext uri="{FF2B5EF4-FFF2-40B4-BE49-F238E27FC236}">
                <a16:creationId xmlns:a16="http://schemas.microsoft.com/office/drawing/2014/main" id="{1EDAFC0C-C878-4748-96D8-84B011417306}"/>
              </a:ext>
            </a:extLst>
          </p:cNvPr>
          <p:cNvCxnSpPr/>
          <p:nvPr/>
        </p:nvCxnSpPr>
        <p:spPr>
          <a:xfrm>
            <a:off x="333375" y="1281378"/>
            <a:ext cx="333375" cy="1953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FA6428A-4263-475D-A117-01103451C8D1}"/>
              </a:ext>
            </a:extLst>
          </p:cNvPr>
          <p:cNvCxnSpPr/>
          <p:nvPr/>
        </p:nvCxnSpPr>
        <p:spPr>
          <a:xfrm>
            <a:off x="3933825" y="3500438"/>
            <a:ext cx="0" cy="3619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CA0E312-F05E-4D88-84A6-21E8A3195887}"/>
              </a:ext>
            </a:extLst>
          </p:cNvPr>
          <p:cNvCxnSpPr/>
          <p:nvPr/>
        </p:nvCxnSpPr>
        <p:spPr>
          <a:xfrm>
            <a:off x="4467225" y="3500438"/>
            <a:ext cx="0" cy="3616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2A65F0E-A03F-43F0-9DB7-1105CA85F47F}"/>
              </a:ext>
            </a:extLst>
          </p:cNvPr>
          <p:cNvSpPr txBox="1"/>
          <p:nvPr/>
        </p:nvSpPr>
        <p:spPr>
          <a:xfrm>
            <a:off x="38100" y="2681287"/>
            <a:ext cx="590550" cy="369332"/>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900" dirty="0"/>
              <a:t>Shipping?</a:t>
            </a:r>
          </a:p>
        </p:txBody>
      </p:sp>
      <p:sp>
        <p:nvSpPr>
          <p:cNvPr id="12" name="Rectangle 11">
            <a:extLst>
              <a:ext uri="{FF2B5EF4-FFF2-40B4-BE49-F238E27FC236}">
                <a16:creationId xmlns:a16="http://schemas.microsoft.com/office/drawing/2014/main" id="{72D8A4D0-0F44-4BEA-82B9-6230CD7BE9FC}"/>
              </a:ext>
            </a:extLst>
          </p:cNvPr>
          <p:cNvSpPr/>
          <p:nvPr/>
        </p:nvSpPr>
        <p:spPr>
          <a:xfrm>
            <a:off x="76200" y="2571750"/>
            <a:ext cx="1590675" cy="3333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4" name="Rectangle 3">
            <a:extLst>
              <a:ext uri="{FF2B5EF4-FFF2-40B4-BE49-F238E27FC236}">
                <a16:creationId xmlns:a16="http://schemas.microsoft.com/office/drawing/2014/main" id="{9E3F0D0F-BCF7-D9CD-D4E7-8A97BB33A0D3}"/>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19392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379B-59C6-40A7-A603-E95C40E7CC33}"/>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1800" dirty="0"/>
              <a:t>If Shipping is included on the Credit Memo</a:t>
            </a:r>
          </a:p>
        </p:txBody>
      </p:sp>
      <p:sp>
        <p:nvSpPr>
          <p:cNvPr id="3" name="Content Placeholder 2">
            <a:extLst>
              <a:ext uri="{FF2B5EF4-FFF2-40B4-BE49-F238E27FC236}">
                <a16:creationId xmlns:a16="http://schemas.microsoft.com/office/drawing/2014/main" id="{EDE17F63-B392-4805-978E-A315C137E18B}"/>
              </a:ext>
            </a:extLst>
          </p:cNvPr>
          <p:cNvSpPr>
            <a:spLocks noGrp="1"/>
          </p:cNvSpPr>
          <p:nvPr>
            <p:ph idx="1"/>
          </p:nvPr>
        </p:nvSpPr>
        <p:spPr>
          <a:xfrm>
            <a:off x="342900" y="1634601"/>
            <a:ext cx="3486150" cy="2454305"/>
          </a:xfrm>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350" dirty="0"/>
              <a:t>You need to separate the shipping credit from the item price credit when creating the credit memo.  Only the negative item price (even if it is partial) is included in Step 4.</a:t>
            </a:r>
          </a:p>
          <a:p>
            <a:pPr marL="0" indent="0">
              <a:buNone/>
            </a:pPr>
            <a:r>
              <a:rPr lang="en-US" sz="1350" dirty="0"/>
              <a:t>5.  If there is shipping, click the Discount, Tax, Shipping &amp; Handling Box.  Enter the shipping amount as a negative in the box.  The item price plus shipping should equal the total CM amount.</a:t>
            </a:r>
          </a:p>
          <a:p>
            <a:pPr marL="0" indent="0">
              <a:buNone/>
            </a:pPr>
            <a:r>
              <a:rPr lang="en-US" sz="1350" dirty="0"/>
              <a:t>6.  To complete the CM, click Complete in the upper right corner: </a:t>
            </a:r>
          </a:p>
        </p:txBody>
      </p:sp>
      <p:pic>
        <p:nvPicPr>
          <p:cNvPr id="4" name="Picture 3">
            <a:extLst>
              <a:ext uri="{FF2B5EF4-FFF2-40B4-BE49-F238E27FC236}">
                <a16:creationId xmlns:a16="http://schemas.microsoft.com/office/drawing/2014/main" id="{941474F0-93BC-4AEE-85D0-BE3E317649F7}"/>
              </a:ext>
            </a:extLst>
          </p:cNvPr>
          <p:cNvPicPr>
            <a:picLocks noChangeAspect="1"/>
          </p:cNvPicPr>
          <p:nvPr/>
        </p:nvPicPr>
        <p:blipFill>
          <a:blip r:embed="rId2"/>
          <a:stretch>
            <a:fillRect/>
          </a:stretch>
        </p:blipFill>
        <p:spPr>
          <a:xfrm>
            <a:off x="3829050" y="1705358"/>
            <a:ext cx="2430479" cy="2454305"/>
          </a:xfrm>
          <a:prstGeom prst="rect">
            <a:avLst/>
          </a:prstGeom>
        </p:spPr>
      </p:pic>
      <p:cxnSp>
        <p:nvCxnSpPr>
          <p:cNvPr id="6" name="Straight Arrow Connector 5">
            <a:extLst>
              <a:ext uri="{FF2B5EF4-FFF2-40B4-BE49-F238E27FC236}">
                <a16:creationId xmlns:a16="http://schemas.microsoft.com/office/drawing/2014/main" id="{E9F8F070-E6C0-486B-AEB0-8EA8656F5D53}"/>
              </a:ext>
            </a:extLst>
          </p:cNvPr>
          <p:cNvCxnSpPr/>
          <p:nvPr/>
        </p:nvCxnSpPr>
        <p:spPr>
          <a:xfrm>
            <a:off x="4376738" y="2214563"/>
            <a:ext cx="0" cy="2190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9522720-FFD7-4163-BA32-80945B617E1D}"/>
              </a:ext>
            </a:extLst>
          </p:cNvPr>
          <p:cNvCxnSpPr/>
          <p:nvPr/>
        </p:nvCxnSpPr>
        <p:spPr>
          <a:xfrm flipH="1">
            <a:off x="4856171" y="3551462"/>
            <a:ext cx="533400" cy="2667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04067F6A-F4F2-4985-8FF1-58C488A69A79}"/>
              </a:ext>
            </a:extLst>
          </p:cNvPr>
          <p:cNvPicPr>
            <a:picLocks noChangeAspect="1"/>
          </p:cNvPicPr>
          <p:nvPr/>
        </p:nvPicPr>
        <p:blipFill>
          <a:blip r:embed="rId3"/>
          <a:stretch>
            <a:fillRect/>
          </a:stretch>
        </p:blipFill>
        <p:spPr>
          <a:xfrm>
            <a:off x="561212" y="3973578"/>
            <a:ext cx="2411352" cy="417968"/>
          </a:xfrm>
          <a:prstGeom prst="rect">
            <a:avLst/>
          </a:prstGeom>
        </p:spPr>
      </p:pic>
      <p:cxnSp>
        <p:nvCxnSpPr>
          <p:cNvPr id="13" name="Straight Arrow Connector 12">
            <a:extLst>
              <a:ext uri="{FF2B5EF4-FFF2-40B4-BE49-F238E27FC236}">
                <a16:creationId xmlns:a16="http://schemas.microsoft.com/office/drawing/2014/main" id="{4119D349-5AB9-4930-A2FF-DDE469B94B68}"/>
              </a:ext>
            </a:extLst>
          </p:cNvPr>
          <p:cNvCxnSpPr>
            <a:cxnSpLocks/>
          </p:cNvCxnSpPr>
          <p:nvPr/>
        </p:nvCxnSpPr>
        <p:spPr>
          <a:xfrm>
            <a:off x="2066925" y="3748088"/>
            <a:ext cx="0" cy="3048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5173124E-96D2-1DDC-B0A1-7AC83ACE3C0B}"/>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4295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D24FC-6504-4D18-B93B-15E9F16B9D69}"/>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1800" dirty="0"/>
              <a:t>What to do if the PO is closed</a:t>
            </a:r>
          </a:p>
        </p:txBody>
      </p:sp>
      <p:sp>
        <p:nvSpPr>
          <p:cNvPr id="3" name="Content Placeholder 2">
            <a:extLst>
              <a:ext uri="{FF2B5EF4-FFF2-40B4-BE49-F238E27FC236}">
                <a16:creationId xmlns:a16="http://schemas.microsoft.com/office/drawing/2014/main" id="{ED6A1428-5DFA-4C05-894D-ACC673E3CB2E}"/>
              </a:ext>
            </a:extLst>
          </p:cNvPr>
          <p:cNvSpPr>
            <a:spLocks noGrp="1"/>
          </p:cNvSpPr>
          <p:nvPr>
            <p:ph idx="1"/>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285750" indent="-285750"/>
            <a:r>
              <a:rPr lang="en-US" sz="1800" dirty="0"/>
              <a:t>AP cannot process an invoice or credit memo if the PO is </a:t>
            </a:r>
          </a:p>
          <a:p>
            <a:pPr indent="0">
              <a:buNone/>
            </a:pPr>
            <a:r>
              <a:rPr lang="en-US" sz="1800" dirty="0"/>
              <a:t>      closed.  Do not request that Procurement close a PO if there </a:t>
            </a:r>
          </a:p>
          <a:p>
            <a:pPr indent="0">
              <a:buNone/>
            </a:pPr>
            <a:r>
              <a:rPr lang="en-US" sz="1800" dirty="0"/>
              <a:t>      is an outstanding invoice or CM. Also, you cannot create a </a:t>
            </a:r>
          </a:p>
          <a:p>
            <a:pPr indent="0">
              <a:buNone/>
            </a:pPr>
            <a:r>
              <a:rPr lang="en-US" sz="1800" dirty="0"/>
              <a:t>      CM or enter receipts if the PO is closed.  </a:t>
            </a:r>
          </a:p>
          <a:p>
            <a:r>
              <a:rPr lang="en-US" sz="1800" dirty="0"/>
              <a:t>If the PO is closed, please submit an RT ticket in the </a:t>
            </a:r>
          </a:p>
          <a:p>
            <a:pPr indent="0">
              <a:buNone/>
            </a:pPr>
            <a:r>
              <a:rPr lang="en-US" sz="1800" dirty="0"/>
              <a:t>      Procurement queue and request that it be re-opened.  AP     </a:t>
            </a:r>
          </a:p>
          <a:p>
            <a:pPr indent="0">
              <a:buNone/>
            </a:pPr>
            <a:r>
              <a:rPr lang="en-US" sz="1800" dirty="0"/>
              <a:t>      cannot re-open a PO.</a:t>
            </a:r>
          </a:p>
        </p:txBody>
      </p:sp>
      <p:sp>
        <p:nvSpPr>
          <p:cNvPr id="4" name="Rectangle 3">
            <a:extLst>
              <a:ext uri="{FF2B5EF4-FFF2-40B4-BE49-F238E27FC236}">
                <a16:creationId xmlns:a16="http://schemas.microsoft.com/office/drawing/2014/main" id="{FCAB8E18-51D9-DDB4-AF1A-CC554EB7C720}"/>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23785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8236-8EDD-451A-B5D6-D4481E906AC4}"/>
              </a:ext>
            </a:extLst>
          </p:cNvPr>
          <p:cNvSpPr>
            <a:spLocks noGrp="1"/>
          </p:cNvSpPr>
          <p:nvPr>
            <p:ph type="title"/>
          </p:nvPr>
        </p:nvSpPr>
        <p:spPr>
          <a:xfrm>
            <a:off x="342900" y="983597"/>
            <a:ext cx="6172200" cy="301691"/>
          </a:xfrm>
        </p:spPr>
        <p:txBody>
          <a:bodyPr>
            <a:no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1800" dirty="0"/>
              <a:t>When to add received, returned or canceled receipts</a:t>
            </a:r>
          </a:p>
        </p:txBody>
      </p:sp>
      <p:sp>
        <p:nvSpPr>
          <p:cNvPr id="3" name="TextBox 2">
            <a:extLst>
              <a:ext uri="{FF2B5EF4-FFF2-40B4-BE49-F238E27FC236}">
                <a16:creationId xmlns:a16="http://schemas.microsoft.com/office/drawing/2014/main" id="{5A9FE281-7095-498E-A748-46B1129D1D5B}"/>
              </a:ext>
            </a:extLst>
          </p:cNvPr>
          <p:cNvSpPr txBox="1"/>
          <p:nvPr/>
        </p:nvSpPr>
        <p:spPr>
          <a:xfrm>
            <a:off x="361950" y="1628775"/>
            <a:ext cx="6157913" cy="1223412"/>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050" dirty="0"/>
              <a:t>AP sees a credit memo attached to a PO and needs to process it.  We look to see what receipts have been entered in the PO…  </a:t>
            </a:r>
          </a:p>
          <a:p>
            <a:endParaRPr lang="en-US" sz="1050" dirty="0"/>
          </a:p>
          <a:p>
            <a:r>
              <a:rPr lang="en-US" sz="1050" dirty="0"/>
              <a:t>In this example, we have a credit memo for -$29.98.  The items are showing as Net Received.  We are going to submit a comment that we need you to enter a returned receipt.  We are assuming that because you received the item already, that you must have returned it to get a credit memo from the supplier.  </a:t>
            </a:r>
            <a:r>
              <a:rPr lang="en-US" sz="1050" dirty="0">
                <a:solidFill>
                  <a:srgbClr val="FF0000"/>
                </a:solidFill>
              </a:rPr>
              <a:t>Enter a returned receipt.</a:t>
            </a:r>
          </a:p>
        </p:txBody>
      </p:sp>
      <p:pic>
        <p:nvPicPr>
          <p:cNvPr id="4" name="Picture 3">
            <a:extLst>
              <a:ext uri="{FF2B5EF4-FFF2-40B4-BE49-F238E27FC236}">
                <a16:creationId xmlns:a16="http://schemas.microsoft.com/office/drawing/2014/main" id="{0E95A41D-A2E6-4A30-8B56-4427B80AAD0B}"/>
              </a:ext>
            </a:extLst>
          </p:cNvPr>
          <p:cNvPicPr>
            <a:picLocks noChangeAspect="1"/>
          </p:cNvPicPr>
          <p:nvPr/>
        </p:nvPicPr>
        <p:blipFill>
          <a:blip r:embed="rId2"/>
          <a:stretch>
            <a:fillRect/>
          </a:stretch>
        </p:blipFill>
        <p:spPr>
          <a:xfrm>
            <a:off x="200025" y="3141753"/>
            <a:ext cx="6457950" cy="1018150"/>
          </a:xfrm>
          <a:prstGeom prst="rect">
            <a:avLst/>
          </a:prstGeom>
        </p:spPr>
      </p:pic>
      <p:sp>
        <p:nvSpPr>
          <p:cNvPr id="5" name="Rectangle 4">
            <a:extLst>
              <a:ext uri="{FF2B5EF4-FFF2-40B4-BE49-F238E27FC236}">
                <a16:creationId xmlns:a16="http://schemas.microsoft.com/office/drawing/2014/main" id="{C1CE221F-727A-C810-7479-5A4CEFC049D9}"/>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613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6C7F-B126-4712-A494-424BEEAF390C}"/>
              </a:ext>
            </a:extLst>
          </p:cNvPr>
          <p:cNvSpPr>
            <a:spLocks noGrp="1"/>
          </p:cNvSpPr>
          <p:nvPr>
            <p:ph type="title"/>
          </p:nvPr>
        </p:nvSpPr>
        <p:spPr>
          <a:xfrm>
            <a:off x="409575" y="1099806"/>
            <a:ext cx="6172200" cy="771857"/>
          </a:xfrm>
        </p:spPr>
        <p:txBody>
          <a:bodyPr>
            <a:no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l"/>
            <a:r>
              <a:rPr lang="en-US" sz="1350" dirty="0"/>
              <a:t>In this example, we have an invoice and a credit memo and no receipts.  If you received the item and returned it, </a:t>
            </a:r>
            <a:r>
              <a:rPr lang="en-US" sz="1350" dirty="0">
                <a:solidFill>
                  <a:srgbClr val="FF0000"/>
                </a:solidFill>
              </a:rPr>
              <a:t>enter a received receipt, then enter a returned receipt </a:t>
            </a:r>
            <a:r>
              <a:rPr lang="en-US" sz="1350" dirty="0"/>
              <a:t>(you cannot return an item you haven’t received).  If you never received the item, </a:t>
            </a:r>
            <a:r>
              <a:rPr lang="en-US" sz="1350" dirty="0">
                <a:solidFill>
                  <a:srgbClr val="FF0000"/>
                </a:solidFill>
              </a:rPr>
              <a:t>enter a canceled receipt.  </a:t>
            </a:r>
          </a:p>
        </p:txBody>
      </p:sp>
      <p:pic>
        <p:nvPicPr>
          <p:cNvPr id="3" name="Picture 2">
            <a:extLst>
              <a:ext uri="{FF2B5EF4-FFF2-40B4-BE49-F238E27FC236}">
                <a16:creationId xmlns:a16="http://schemas.microsoft.com/office/drawing/2014/main" id="{CE784FF4-A4CE-41F4-9797-63A0F7955BFB}"/>
              </a:ext>
            </a:extLst>
          </p:cNvPr>
          <p:cNvPicPr>
            <a:picLocks noChangeAspect="1"/>
          </p:cNvPicPr>
          <p:nvPr/>
        </p:nvPicPr>
        <p:blipFill>
          <a:blip r:embed="rId2"/>
          <a:stretch>
            <a:fillRect/>
          </a:stretch>
        </p:blipFill>
        <p:spPr>
          <a:xfrm>
            <a:off x="173831" y="1871663"/>
            <a:ext cx="6510337" cy="2442018"/>
          </a:xfrm>
          <a:prstGeom prst="rect">
            <a:avLst/>
          </a:prstGeom>
        </p:spPr>
      </p:pic>
      <p:sp>
        <p:nvSpPr>
          <p:cNvPr id="4" name="Oval 3">
            <a:extLst>
              <a:ext uri="{FF2B5EF4-FFF2-40B4-BE49-F238E27FC236}">
                <a16:creationId xmlns:a16="http://schemas.microsoft.com/office/drawing/2014/main" id="{D607D94E-2DA6-492D-BC80-23E65F5D564B}"/>
              </a:ext>
            </a:extLst>
          </p:cNvPr>
          <p:cNvSpPr/>
          <p:nvPr/>
        </p:nvSpPr>
        <p:spPr>
          <a:xfrm>
            <a:off x="3428999" y="2767013"/>
            <a:ext cx="614363" cy="6238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5" name="Rectangle 4">
            <a:extLst>
              <a:ext uri="{FF2B5EF4-FFF2-40B4-BE49-F238E27FC236}">
                <a16:creationId xmlns:a16="http://schemas.microsoft.com/office/drawing/2014/main" id="{5B4D03AF-6CE3-4107-A1FE-6C7FB51623D9}"/>
              </a:ext>
            </a:extLst>
          </p:cNvPr>
          <p:cNvSpPr/>
          <p:nvPr/>
        </p:nvSpPr>
        <p:spPr>
          <a:xfrm>
            <a:off x="5314950" y="2767013"/>
            <a:ext cx="614363" cy="62388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6" name="Diamond 5">
            <a:extLst>
              <a:ext uri="{FF2B5EF4-FFF2-40B4-BE49-F238E27FC236}">
                <a16:creationId xmlns:a16="http://schemas.microsoft.com/office/drawing/2014/main" id="{F661D897-FEDC-47C4-9C6F-C4375A0EF7FB}"/>
              </a:ext>
            </a:extLst>
          </p:cNvPr>
          <p:cNvSpPr/>
          <p:nvPr/>
        </p:nvSpPr>
        <p:spPr>
          <a:xfrm>
            <a:off x="6162676" y="3705557"/>
            <a:ext cx="466724" cy="433388"/>
          </a:xfrm>
          <a:prstGeom prst="diamond">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7" name="Rectangle 6">
            <a:extLst>
              <a:ext uri="{FF2B5EF4-FFF2-40B4-BE49-F238E27FC236}">
                <a16:creationId xmlns:a16="http://schemas.microsoft.com/office/drawing/2014/main" id="{E7A8D084-A1FF-65E4-7D9B-1B63005E6669}"/>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51440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9DFC-6C40-4A9B-BCC2-7F0476BEE4FF}"/>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Entering Quantity Receipts</a:t>
            </a:r>
          </a:p>
        </p:txBody>
      </p:sp>
      <p:sp>
        <p:nvSpPr>
          <p:cNvPr id="3" name="TextBox 2">
            <a:extLst>
              <a:ext uri="{FF2B5EF4-FFF2-40B4-BE49-F238E27FC236}">
                <a16:creationId xmlns:a16="http://schemas.microsoft.com/office/drawing/2014/main" id="{27699F36-A8D1-4772-B9C9-C0637FB634C1}"/>
              </a:ext>
            </a:extLst>
          </p:cNvPr>
          <p:cNvSpPr txBox="1"/>
          <p:nvPr/>
        </p:nvSpPr>
        <p:spPr>
          <a:xfrm>
            <a:off x="342900" y="1737747"/>
            <a:ext cx="6172200" cy="769441"/>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100" dirty="0"/>
              <a:t>PLEASE DO NOT ENTER COST RECEIPTS when receiving items that can be returned.  Cost receipts only have the choice of received and canceled.  PAW will get confused if someone enters first a cost received, then either cost canceled, or quantity returned.  There is no fixing those scenarios in PAW!!  </a:t>
            </a:r>
            <a:r>
              <a:rPr lang="en-US" sz="1100" dirty="0">
                <a:solidFill>
                  <a:srgbClr val="FF0000"/>
                </a:solidFill>
              </a:rPr>
              <a:t>USE QUANTITY RECEIPTS!!</a:t>
            </a:r>
          </a:p>
        </p:txBody>
      </p:sp>
      <p:sp>
        <p:nvSpPr>
          <p:cNvPr id="4" name="TextBox 3">
            <a:extLst>
              <a:ext uri="{FF2B5EF4-FFF2-40B4-BE49-F238E27FC236}">
                <a16:creationId xmlns:a16="http://schemas.microsoft.com/office/drawing/2014/main" id="{BFCBDE61-70F5-4553-BA63-564C2E8C39AD}"/>
              </a:ext>
            </a:extLst>
          </p:cNvPr>
          <p:cNvSpPr txBox="1"/>
          <p:nvPr/>
        </p:nvSpPr>
        <p:spPr>
          <a:xfrm>
            <a:off x="447675" y="2476411"/>
            <a:ext cx="5791200" cy="769441"/>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100" dirty="0"/>
              <a:t>Steps for entering quantity receipts:  Received, returned and cancelled receipts are created the same way, as the choice is a drop down menu.</a:t>
            </a:r>
          </a:p>
          <a:p>
            <a:endParaRPr lang="en-US" sz="1100" dirty="0"/>
          </a:p>
          <a:p>
            <a:r>
              <a:rPr lang="en-US" sz="1100" dirty="0"/>
              <a:t>1.  Go to the three horizontal dots on the upper right, and choose Create Receipt.</a:t>
            </a:r>
          </a:p>
        </p:txBody>
      </p:sp>
      <p:pic>
        <p:nvPicPr>
          <p:cNvPr id="5" name="Picture 4">
            <a:extLst>
              <a:ext uri="{FF2B5EF4-FFF2-40B4-BE49-F238E27FC236}">
                <a16:creationId xmlns:a16="http://schemas.microsoft.com/office/drawing/2014/main" id="{319333E7-5128-4866-A63C-483801BA174C}"/>
              </a:ext>
            </a:extLst>
          </p:cNvPr>
          <p:cNvPicPr>
            <a:picLocks noChangeAspect="1"/>
          </p:cNvPicPr>
          <p:nvPr/>
        </p:nvPicPr>
        <p:blipFill>
          <a:blip r:embed="rId2"/>
          <a:stretch>
            <a:fillRect/>
          </a:stretch>
        </p:blipFill>
        <p:spPr>
          <a:xfrm>
            <a:off x="2241543" y="3341489"/>
            <a:ext cx="1527190" cy="1286054"/>
          </a:xfrm>
          <a:prstGeom prst="rect">
            <a:avLst/>
          </a:prstGeom>
        </p:spPr>
      </p:pic>
      <p:cxnSp>
        <p:nvCxnSpPr>
          <p:cNvPr id="7" name="Straight Arrow Connector 6">
            <a:extLst>
              <a:ext uri="{FF2B5EF4-FFF2-40B4-BE49-F238E27FC236}">
                <a16:creationId xmlns:a16="http://schemas.microsoft.com/office/drawing/2014/main" id="{71B7D8BB-374C-4091-B186-7B85868C8D30}"/>
              </a:ext>
            </a:extLst>
          </p:cNvPr>
          <p:cNvCxnSpPr/>
          <p:nvPr/>
        </p:nvCxnSpPr>
        <p:spPr>
          <a:xfrm flipH="1">
            <a:off x="3706387" y="3451948"/>
            <a:ext cx="7175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495F56F-B436-4B4E-8078-C5C982F984D4}"/>
              </a:ext>
            </a:extLst>
          </p:cNvPr>
          <p:cNvCxnSpPr/>
          <p:nvPr/>
        </p:nvCxnSpPr>
        <p:spPr>
          <a:xfrm flipH="1">
            <a:off x="3540703" y="3841641"/>
            <a:ext cx="781050" cy="1428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8B26A5F6-F259-05C9-411F-5B1775E94877}"/>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68642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F1D7D-5A28-404A-B6E8-242C7CAB7A83}"/>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l"/>
            <a:r>
              <a:rPr lang="en-US" sz="1125" dirty="0"/>
              <a:t>2.  Choose Create Quantity Receipt.</a:t>
            </a:r>
          </a:p>
        </p:txBody>
      </p:sp>
      <p:pic>
        <p:nvPicPr>
          <p:cNvPr id="3" name="Picture 2">
            <a:extLst>
              <a:ext uri="{FF2B5EF4-FFF2-40B4-BE49-F238E27FC236}">
                <a16:creationId xmlns:a16="http://schemas.microsoft.com/office/drawing/2014/main" id="{5B9103DB-65DF-44AF-8E8C-B1CFEF5BE3F8}"/>
              </a:ext>
            </a:extLst>
          </p:cNvPr>
          <p:cNvPicPr>
            <a:picLocks noChangeAspect="1"/>
          </p:cNvPicPr>
          <p:nvPr/>
        </p:nvPicPr>
        <p:blipFill>
          <a:blip r:embed="rId2"/>
          <a:stretch>
            <a:fillRect/>
          </a:stretch>
        </p:blipFill>
        <p:spPr>
          <a:xfrm>
            <a:off x="2961568" y="1188972"/>
            <a:ext cx="3348744" cy="695114"/>
          </a:xfrm>
          <a:prstGeom prst="rect">
            <a:avLst/>
          </a:prstGeom>
        </p:spPr>
      </p:pic>
      <p:cxnSp>
        <p:nvCxnSpPr>
          <p:cNvPr id="5" name="Straight Arrow Connector 4">
            <a:extLst>
              <a:ext uri="{FF2B5EF4-FFF2-40B4-BE49-F238E27FC236}">
                <a16:creationId xmlns:a16="http://schemas.microsoft.com/office/drawing/2014/main" id="{22AF7561-F6F7-49AB-8AB3-BE021AE7EDF1}"/>
              </a:ext>
            </a:extLst>
          </p:cNvPr>
          <p:cNvCxnSpPr/>
          <p:nvPr/>
        </p:nvCxnSpPr>
        <p:spPr>
          <a:xfrm>
            <a:off x="5262562" y="1466850"/>
            <a:ext cx="0" cy="2428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AAD073F-5CBA-4CAC-B19F-E797E0E48AA1}"/>
              </a:ext>
            </a:extLst>
          </p:cNvPr>
          <p:cNvSpPr txBox="1"/>
          <p:nvPr/>
        </p:nvSpPr>
        <p:spPr>
          <a:xfrm>
            <a:off x="342900" y="1994383"/>
            <a:ext cx="5886450" cy="438582"/>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125" dirty="0"/>
              <a:t>3.  Enter the quantity and click on the drop down menu.  It defaults to Received and often the quantity defaults to zero, so please enter the correct quantity! (If it is zero, nothing will change.)</a:t>
            </a:r>
          </a:p>
        </p:txBody>
      </p:sp>
      <p:pic>
        <p:nvPicPr>
          <p:cNvPr id="7" name="Picture 6">
            <a:extLst>
              <a:ext uri="{FF2B5EF4-FFF2-40B4-BE49-F238E27FC236}">
                <a16:creationId xmlns:a16="http://schemas.microsoft.com/office/drawing/2014/main" id="{DA4BDE2F-DD02-42BA-91AB-03C4F89367F6}"/>
              </a:ext>
            </a:extLst>
          </p:cNvPr>
          <p:cNvPicPr>
            <a:picLocks noChangeAspect="1"/>
          </p:cNvPicPr>
          <p:nvPr/>
        </p:nvPicPr>
        <p:blipFill>
          <a:blip r:embed="rId3"/>
          <a:stretch>
            <a:fillRect/>
          </a:stretch>
        </p:blipFill>
        <p:spPr>
          <a:xfrm>
            <a:off x="342900" y="2359903"/>
            <a:ext cx="6038850" cy="1160126"/>
          </a:xfrm>
          <a:prstGeom prst="rect">
            <a:avLst/>
          </a:prstGeom>
        </p:spPr>
      </p:pic>
      <p:sp>
        <p:nvSpPr>
          <p:cNvPr id="8" name="Oval 7">
            <a:extLst>
              <a:ext uri="{FF2B5EF4-FFF2-40B4-BE49-F238E27FC236}">
                <a16:creationId xmlns:a16="http://schemas.microsoft.com/office/drawing/2014/main" id="{A2CF365F-FE12-47B9-AFB7-3256B80B8BE3}"/>
              </a:ext>
            </a:extLst>
          </p:cNvPr>
          <p:cNvSpPr/>
          <p:nvPr/>
        </p:nvSpPr>
        <p:spPr>
          <a:xfrm>
            <a:off x="3957637" y="2540641"/>
            <a:ext cx="552450" cy="5572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cxnSp>
        <p:nvCxnSpPr>
          <p:cNvPr id="10" name="Straight Arrow Connector 9">
            <a:extLst>
              <a:ext uri="{FF2B5EF4-FFF2-40B4-BE49-F238E27FC236}">
                <a16:creationId xmlns:a16="http://schemas.microsoft.com/office/drawing/2014/main" id="{F4B9CA22-620B-4116-B0CD-13F98604EEDD}"/>
              </a:ext>
            </a:extLst>
          </p:cNvPr>
          <p:cNvCxnSpPr/>
          <p:nvPr/>
        </p:nvCxnSpPr>
        <p:spPr>
          <a:xfrm>
            <a:off x="4383527" y="3132024"/>
            <a:ext cx="50482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A946DEB-DB58-47F5-A09C-1039ACF90040}"/>
              </a:ext>
            </a:extLst>
          </p:cNvPr>
          <p:cNvCxnSpPr/>
          <p:nvPr/>
        </p:nvCxnSpPr>
        <p:spPr>
          <a:xfrm flipV="1">
            <a:off x="4383527" y="3003227"/>
            <a:ext cx="481013" cy="11927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38A5A89-DD23-482D-9BFF-FE14BE4CEC4F}"/>
              </a:ext>
            </a:extLst>
          </p:cNvPr>
          <p:cNvCxnSpPr/>
          <p:nvPr/>
        </p:nvCxnSpPr>
        <p:spPr>
          <a:xfrm>
            <a:off x="4383527" y="3130833"/>
            <a:ext cx="504825" cy="14283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E504AE6F-B161-476B-A953-9E4E4C497DD1}"/>
              </a:ext>
            </a:extLst>
          </p:cNvPr>
          <p:cNvSpPr/>
          <p:nvPr/>
        </p:nvSpPr>
        <p:spPr>
          <a:xfrm>
            <a:off x="5448301" y="2819248"/>
            <a:ext cx="80962" cy="883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16" name="TextBox 15">
            <a:extLst>
              <a:ext uri="{FF2B5EF4-FFF2-40B4-BE49-F238E27FC236}">
                <a16:creationId xmlns:a16="http://schemas.microsoft.com/office/drawing/2014/main" id="{2CC0C466-19BD-413E-B10F-89804C9EB769}"/>
              </a:ext>
            </a:extLst>
          </p:cNvPr>
          <p:cNvSpPr txBox="1"/>
          <p:nvPr/>
        </p:nvSpPr>
        <p:spPr>
          <a:xfrm>
            <a:off x="351937" y="3670788"/>
            <a:ext cx="4157663" cy="265457"/>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125" dirty="0"/>
              <a:t>4.  Click Complete in the upper right corner. </a:t>
            </a:r>
          </a:p>
        </p:txBody>
      </p:sp>
      <p:pic>
        <p:nvPicPr>
          <p:cNvPr id="17" name="Picture 16">
            <a:extLst>
              <a:ext uri="{FF2B5EF4-FFF2-40B4-BE49-F238E27FC236}">
                <a16:creationId xmlns:a16="http://schemas.microsoft.com/office/drawing/2014/main" id="{FE56C508-E6BC-4EC2-8A14-2716552943F4}"/>
              </a:ext>
            </a:extLst>
          </p:cNvPr>
          <p:cNvPicPr>
            <a:picLocks noChangeAspect="1"/>
          </p:cNvPicPr>
          <p:nvPr/>
        </p:nvPicPr>
        <p:blipFill>
          <a:blip r:embed="rId4"/>
          <a:stretch>
            <a:fillRect/>
          </a:stretch>
        </p:blipFill>
        <p:spPr>
          <a:xfrm>
            <a:off x="3049368" y="3572739"/>
            <a:ext cx="1730815" cy="310796"/>
          </a:xfrm>
          <a:prstGeom prst="rect">
            <a:avLst/>
          </a:prstGeom>
        </p:spPr>
      </p:pic>
      <p:cxnSp>
        <p:nvCxnSpPr>
          <p:cNvPr id="19" name="Straight Arrow Connector 18">
            <a:extLst>
              <a:ext uri="{FF2B5EF4-FFF2-40B4-BE49-F238E27FC236}">
                <a16:creationId xmlns:a16="http://schemas.microsoft.com/office/drawing/2014/main" id="{0E0F7348-EE0A-4322-9A9A-1577146AB0AB}"/>
              </a:ext>
            </a:extLst>
          </p:cNvPr>
          <p:cNvCxnSpPr/>
          <p:nvPr/>
        </p:nvCxnSpPr>
        <p:spPr>
          <a:xfrm>
            <a:off x="4300538" y="3416748"/>
            <a:ext cx="0" cy="2513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4B79DE24-F82C-7848-B400-CCD0E01D6E99}"/>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800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817FA-301C-38B1-08BB-51F93DB4774C}"/>
              </a:ext>
            </a:extLst>
          </p:cNvPr>
          <p:cNvSpPr>
            <a:spLocks noGrp="1"/>
          </p:cNvSpPr>
          <p:nvPr>
            <p:ph idx="1"/>
          </p:nvPr>
        </p:nvSpPr>
        <p:spPr>
          <a:xfrm>
            <a:off x="121024" y="1225003"/>
            <a:ext cx="6615953" cy="3192394"/>
          </a:xfrm>
        </p:spPr>
        <p:txBody>
          <a:bodyPr>
            <a:normAutofit fontScale="40000" lnSpcReduction="20000"/>
          </a:bodyPr>
          <a:lstStyle/>
          <a:p>
            <a:pPr marL="0" indent="0">
              <a:buNone/>
            </a:pPr>
            <a:r>
              <a:rPr lang="en-US" sz="3375" b="1" u="sng" dirty="0"/>
              <a:t>State Support Budget: </a:t>
            </a:r>
          </a:p>
          <a:p>
            <a:r>
              <a:rPr lang="en-US" sz="3000" dirty="0"/>
              <a:t>Divisions - Incremental Budget Model</a:t>
            </a:r>
          </a:p>
          <a:p>
            <a:pPr lvl="1"/>
            <a:r>
              <a:rPr lang="en-US" sz="2625" dirty="0"/>
              <a:t>Starting point for each division’s budget is the prior year’s budget amount</a:t>
            </a:r>
          </a:p>
          <a:p>
            <a:pPr lvl="1"/>
            <a:r>
              <a:rPr lang="en-US" sz="2625" dirty="0"/>
              <a:t>Adjustments are made for mandatory costs</a:t>
            </a:r>
          </a:p>
          <a:p>
            <a:pPr lvl="1"/>
            <a:r>
              <a:rPr lang="en-US" sz="2625" dirty="0"/>
              <a:t>Additional resources may be provided, if revenue is available, for strategic priorities or new initiatives</a:t>
            </a:r>
          </a:p>
          <a:p>
            <a:pPr lvl="1"/>
            <a:r>
              <a:rPr lang="en-US" sz="2625" dirty="0"/>
              <a:t>Leadership decides how to allocate additional resources</a:t>
            </a:r>
          </a:p>
          <a:p>
            <a:pPr lvl="1"/>
            <a:r>
              <a:rPr lang="en-US" sz="2625" dirty="0"/>
              <a:t>Departments receive a control number that is net of revenue and expenditures</a:t>
            </a:r>
          </a:p>
          <a:p>
            <a:pPr marL="0" indent="0">
              <a:buNone/>
            </a:pPr>
            <a:endParaRPr lang="en-US" dirty="0"/>
          </a:p>
          <a:p>
            <a:r>
              <a:rPr lang="en-US" sz="3000" dirty="0"/>
              <a:t>Three Colleges - Resource Allocation Model</a:t>
            </a:r>
          </a:p>
          <a:p>
            <a:pPr lvl="1"/>
            <a:r>
              <a:rPr lang="en-US" sz="2625" dirty="0"/>
              <a:t>Multiple data points are used to guide the decision on how to allocate resources between the three college.</a:t>
            </a:r>
          </a:p>
          <a:p>
            <a:pPr lvl="1"/>
            <a:r>
              <a:rPr lang="en-US" sz="2625" dirty="0"/>
              <a:t>This includes college enrollment, credit hours taught, cost of salaries and wages and other expenses, etc.</a:t>
            </a:r>
          </a:p>
          <a:p>
            <a:pPr lvl="1"/>
            <a:r>
              <a:rPr lang="en-US" sz="2625" dirty="0"/>
              <a:t>Each college will use the allocation to cover all State Support expenses (excluding fringes which will continue to be covered centrally).</a:t>
            </a:r>
          </a:p>
          <a:p>
            <a:pPr marL="342900" lvl="1" indent="0">
              <a:buNone/>
            </a:pPr>
            <a:endParaRPr lang="en-US" sz="2100" dirty="0"/>
          </a:p>
          <a:p>
            <a:pPr marL="0" indent="0">
              <a:buNone/>
            </a:pPr>
            <a:r>
              <a:rPr lang="en-US" sz="3375" b="1" u="sng" dirty="0"/>
              <a:t>Other funds (Auxiliary, Self-Support, and Restricted): </a:t>
            </a:r>
          </a:p>
          <a:p>
            <a:r>
              <a:rPr lang="en-US" dirty="0"/>
              <a:t>Each college and division is responsible for determining revenue and expense budget for the other funds.</a:t>
            </a:r>
          </a:p>
        </p:txBody>
      </p:sp>
    </p:spTree>
    <p:extLst>
      <p:ext uri="{BB962C8B-B14F-4D97-AF65-F5344CB8AC3E}">
        <p14:creationId xmlns:p14="http://schemas.microsoft.com/office/powerpoint/2010/main" val="299783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207E-6C1A-4C91-81BC-12AFBF22BE70}"/>
              </a:ext>
            </a:extLst>
          </p:cNvPr>
          <p:cNvSpPr>
            <a:spLocks noGrp="1"/>
          </p:cNvSpPr>
          <p:nvPr>
            <p:ph type="title"/>
          </p:nvPr>
        </p:nvSpPr>
        <p:spPr/>
        <p:txBody>
          <a:bodyPr>
            <a:norm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400" dirty="0"/>
              <a:t>Check the Results!!</a:t>
            </a:r>
          </a:p>
        </p:txBody>
      </p:sp>
      <p:sp>
        <p:nvSpPr>
          <p:cNvPr id="3" name="TextBox 2">
            <a:extLst>
              <a:ext uri="{FF2B5EF4-FFF2-40B4-BE49-F238E27FC236}">
                <a16:creationId xmlns:a16="http://schemas.microsoft.com/office/drawing/2014/main" id="{669959CC-04B6-4D4E-AF15-5C407B5BB092}"/>
              </a:ext>
            </a:extLst>
          </p:cNvPr>
          <p:cNvSpPr txBox="1"/>
          <p:nvPr/>
        </p:nvSpPr>
        <p:spPr>
          <a:xfrm>
            <a:off x="342900" y="1592508"/>
            <a:ext cx="6176963" cy="769441"/>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100" dirty="0"/>
              <a:t>It is always good to check your results after you submit anything in PAW.  You can check your receipt by going to the summary page of the PO, and clicking on the Receipts Tab.  It will show you if you successfully entered the receipt that you intended.  If you don’t see the item returned or canceled, check the quantity of the receipt and make sure it is not zero.  </a:t>
            </a:r>
          </a:p>
        </p:txBody>
      </p:sp>
      <p:pic>
        <p:nvPicPr>
          <p:cNvPr id="4" name="Picture 3">
            <a:extLst>
              <a:ext uri="{FF2B5EF4-FFF2-40B4-BE49-F238E27FC236}">
                <a16:creationId xmlns:a16="http://schemas.microsoft.com/office/drawing/2014/main" id="{0B8E7676-E810-4416-86FE-1B0087ACDAEF}"/>
              </a:ext>
            </a:extLst>
          </p:cNvPr>
          <p:cNvPicPr>
            <a:picLocks noChangeAspect="1"/>
          </p:cNvPicPr>
          <p:nvPr/>
        </p:nvPicPr>
        <p:blipFill>
          <a:blip r:embed="rId2"/>
          <a:stretch>
            <a:fillRect/>
          </a:stretch>
        </p:blipFill>
        <p:spPr>
          <a:xfrm>
            <a:off x="47625" y="2447803"/>
            <a:ext cx="6692375" cy="621593"/>
          </a:xfrm>
          <a:prstGeom prst="rect">
            <a:avLst/>
          </a:prstGeom>
        </p:spPr>
      </p:pic>
      <p:sp>
        <p:nvSpPr>
          <p:cNvPr id="5" name="Oval 4">
            <a:extLst>
              <a:ext uri="{FF2B5EF4-FFF2-40B4-BE49-F238E27FC236}">
                <a16:creationId xmlns:a16="http://schemas.microsoft.com/office/drawing/2014/main" id="{ED2C437A-8537-48D7-BF75-FE1032BB7A12}"/>
              </a:ext>
            </a:extLst>
          </p:cNvPr>
          <p:cNvSpPr/>
          <p:nvPr/>
        </p:nvSpPr>
        <p:spPr>
          <a:xfrm>
            <a:off x="3243263" y="2480884"/>
            <a:ext cx="571500" cy="62159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pic>
        <p:nvPicPr>
          <p:cNvPr id="6" name="Picture 5">
            <a:extLst>
              <a:ext uri="{FF2B5EF4-FFF2-40B4-BE49-F238E27FC236}">
                <a16:creationId xmlns:a16="http://schemas.microsoft.com/office/drawing/2014/main" id="{980F4ECB-E1A8-4268-A0E3-9028ECDFA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25" y="3112374"/>
            <a:ext cx="2007497" cy="1107338"/>
          </a:xfrm>
          <a:prstGeom prst="rect">
            <a:avLst/>
          </a:prstGeom>
        </p:spPr>
      </p:pic>
      <p:sp>
        <p:nvSpPr>
          <p:cNvPr id="7" name="TextBox 6">
            <a:extLst>
              <a:ext uri="{FF2B5EF4-FFF2-40B4-BE49-F238E27FC236}">
                <a16:creationId xmlns:a16="http://schemas.microsoft.com/office/drawing/2014/main" id="{57BB206D-B7C4-4C71-BCD3-96171C4423D8}"/>
              </a:ext>
            </a:extLst>
          </p:cNvPr>
          <p:cNvSpPr txBox="1"/>
          <p:nvPr/>
        </p:nvSpPr>
        <p:spPr>
          <a:xfrm>
            <a:off x="2490788" y="3162300"/>
            <a:ext cx="3495675" cy="288669"/>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638" dirty="0"/>
              <a:t>If you get this result, where the item ordered is 1, but the open item says 2, you put in a returned receipt without a received receipt.  Correct it by entering a received receipt.</a:t>
            </a:r>
          </a:p>
        </p:txBody>
      </p:sp>
      <p:cxnSp>
        <p:nvCxnSpPr>
          <p:cNvPr id="9" name="Straight Arrow Connector 8">
            <a:extLst>
              <a:ext uri="{FF2B5EF4-FFF2-40B4-BE49-F238E27FC236}">
                <a16:creationId xmlns:a16="http://schemas.microsoft.com/office/drawing/2014/main" id="{AA7FE2E4-4578-47AD-B8B8-1A7B2CD9547C}"/>
              </a:ext>
            </a:extLst>
          </p:cNvPr>
          <p:cNvCxnSpPr/>
          <p:nvPr/>
        </p:nvCxnSpPr>
        <p:spPr>
          <a:xfrm flipH="1" flipV="1">
            <a:off x="1600200" y="3421987"/>
            <a:ext cx="847725" cy="1356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01FDC3A-1314-4C42-9164-BC42AC2FE349}"/>
              </a:ext>
            </a:extLst>
          </p:cNvPr>
          <p:cNvSpPr/>
          <p:nvPr/>
        </p:nvSpPr>
        <p:spPr>
          <a:xfrm>
            <a:off x="623177" y="3864229"/>
            <a:ext cx="223837" cy="3984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endParaRPr lang="en-US" sz="638"/>
          </a:p>
        </p:txBody>
      </p:sp>
      <p:sp>
        <p:nvSpPr>
          <p:cNvPr id="8" name="Rectangle 7">
            <a:extLst>
              <a:ext uri="{FF2B5EF4-FFF2-40B4-BE49-F238E27FC236}">
                <a16:creationId xmlns:a16="http://schemas.microsoft.com/office/drawing/2014/main" id="{8E401BF0-FDBD-B32B-A90F-AFA1311AB08D}"/>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5552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3D4D91-FB05-4D0D-AE67-6D6D0BC827E0}"/>
              </a:ext>
            </a:extLst>
          </p:cNvPr>
          <p:cNvSpPr txBox="1"/>
          <p:nvPr/>
        </p:nvSpPr>
        <p:spPr>
          <a:xfrm>
            <a:off x="571499" y="1094509"/>
            <a:ext cx="5334000" cy="403957"/>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algn="ctr"/>
            <a:r>
              <a:rPr lang="en-US" sz="2025" dirty="0"/>
              <a:t>In conclusion</a:t>
            </a:r>
          </a:p>
        </p:txBody>
      </p:sp>
      <p:sp>
        <p:nvSpPr>
          <p:cNvPr id="3" name="TextBox 2">
            <a:extLst>
              <a:ext uri="{FF2B5EF4-FFF2-40B4-BE49-F238E27FC236}">
                <a16:creationId xmlns:a16="http://schemas.microsoft.com/office/drawing/2014/main" id="{0121417E-AA13-4CEA-846A-1EAB634424CD}"/>
              </a:ext>
            </a:extLst>
          </p:cNvPr>
          <p:cNvSpPr txBox="1"/>
          <p:nvPr/>
        </p:nvSpPr>
        <p:spPr>
          <a:xfrm>
            <a:off x="295275" y="1552575"/>
            <a:ext cx="6281738" cy="1277273"/>
          </a:xfrm>
          <a:prstGeom prst="rect">
            <a:avLst/>
          </a:prstGeom>
          <a:noFill/>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r>
              <a:rPr lang="en-US" sz="1100" dirty="0"/>
              <a:t>When we need to process a credit memo, AP looks for the correct receipts – received, returned or canceled.</a:t>
            </a:r>
          </a:p>
          <a:p>
            <a:endParaRPr lang="en-US" sz="1100" dirty="0"/>
          </a:p>
          <a:p>
            <a:r>
              <a:rPr lang="en-US" sz="1100" dirty="0"/>
              <a:t>We do not need you to supply any verbiage from the supplier unless we are working with you to resolve a problem and ask you for it.</a:t>
            </a:r>
          </a:p>
          <a:p>
            <a:endParaRPr lang="en-US" sz="1100" dirty="0"/>
          </a:p>
          <a:p>
            <a:r>
              <a:rPr lang="en-US" sz="1100" dirty="0"/>
              <a:t>If you need assistance, please ask us!!  Best to enter an RT ticket in the AP queue!</a:t>
            </a:r>
          </a:p>
        </p:txBody>
      </p:sp>
      <p:pic>
        <p:nvPicPr>
          <p:cNvPr id="1026" name="Picture 2" descr="https://media.tenor.com/vl-KLJV12RoAAAAM/im-here-for-you-depression.gif">
            <a:extLst>
              <a:ext uri="{FF2B5EF4-FFF2-40B4-BE49-F238E27FC236}">
                <a16:creationId xmlns:a16="http://schemas.microsoft.com/office/drawing/2014/main" id="{5C46D156-130D-4BE5-A4AE-619B3AC1610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49140" y="3088589"/>
            <a:ext cx="1178719" cy="11787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2BA086-9402-15C0-62B9-9498854A0C49}"/>
              </a:ext>
            </a:extLst>
          </p:cNvPr>
          <p:cNvSpPr/>
          <p:nvPr/>
        </p:nvSpPr>
        <p:spPr>
          <a:xfrm>
            <a:off x="4509600" y="0"/>
            <a:ext cx="2348400"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Business </a:t>
            </a:r>
            <a:r>
              <a:rPr lang="en-US" sz="2400" dirty="0">
                <a:solidFill>
                  <a:prstClr val="white"/>
                </a:solidFill>
                <a:latin typeface="Calibri"/>
              </a:rPr>
              <a:t>Services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51809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767171"/>
        </a:solidFill>
        <a:effectLst/>
      </p:bgPr>
    </p:bg>
    <p:spTree>
      <p:nvGrpSpPr>
        <p:cNvPr id="1" name="Shape 91"/>
        <p:cNvGrpSpPr/>
        <p:nvPr/>
      </p:nvGrpSpPr>
      <p:grpSpPr>
        <a:xfrm>
          <a:off x="0" y="0"/>
          <a:ext cx="0" cy="0"/>
          <a:chOff x="0" y="0"/>
          <a:chExt cx="0" cy="0"/>
        </a:xfrm>
      </p:grpSpPr>
      <p:sp>
        <p:nvSpPr>
          <p:cNvPr id="92" name="Google Shape;92;p13"/>
          <p:cNvSpPr/>
          <p:nvPr/>
        </p:nvSpPr>
        <p:spPr>
          <a:xfrm>
            <a:off x="-890416" y="737275"/>
            <a:ext cx="3281874" cy="2842512"/>
          </a:xfrm>
          <a:custGeom>
            <a:avLst/>
            <a:gdLst/>
            <a:ahLst/>
            <a:cxnLst/>
            <a:rect l="l" t="t" r="r" b="b"/>
            <a:pathLst>
              <a:path w="7029450" h="6088380" extrusionOk="0">
                <a:moveTo>
                  <a:pt x="5271770" y="0"/>
                </a:moveTo>
                <a:lnTo>
                  <a:pt x="1757680" y="0"/>
                </a:lnTo>
                <a:lnTo>
                  <a:pt x="0" y="3044190"/>
                </a:lnTo>
                <a:lnTo>
                  <a:pt x="0" y="4330700"/>
                </a:lnTo>
                <a:cubicBezTo>
                  <a:pt x="0" y="5300980"/>
                  <a:pt x="787400" y="6088380"/>
                  <a:pt x="1757680" y="6088380"/>
                </a:cubicBezTo>
                <a:lnTo>
                  <a:pt x="1757680" y="6088380"/>
                </a:lnTo>
                <a:lnTo>
                  <a:pt x="5271770" y="6088380"/>
                </a:lnTo>
                <a:lnTo>
                  <a:pt x="7029450" y="3044190"/>
                </a:lnTo>
                <a:lnTo>
                  <a:pt x="7029450" y="1757680"/>
                </a:lnTo>
                <a:cubicBezTo>
                  <a:pt x="7029450" y="787400"/>
                  <a:pt x="6242050" y="0"/>
                  <a:pt x="5271770" y="0"/>
                </a:cubicBezTo>
                <a:lnTo>
                  <a:pt x="5271770" y="0"/>
                </a:lnTo>
                <a:close/>
              </a:path>
            </a:pathLst>
          </a:custGeom>
          <a:blipFill rotWithShape="1">
            <a:blip r:embed="rId3">
              <a:alphaModFix/>
            </a:blip>
            <a:stretch>
              <a:fillRect l="-7836" r="-7835"/>
            </a:stretch>
          </a:blipFill>
          <a:ln>
            <a:noFill/>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21"/>
          </a:p>
        </p:txBody>
      </p:sp>
      <p:sp>
        <p:nvSpPr>
          <p:cNvPr id="93" name="Google Shape;93;p13"/>
          <p:cNvSpPr/>
          <p:nvPr/>
        </p:nvSpPr>
        <p:spPr>
          <a:xfrm flipH="1">
            <a:off x="-769764" y="3734333"/>
            <a:ext cx="3284045" cy="2839454"/>
          </a:xfrm>
          <a:custGeom>
            <a:avLst/>
            <a:gdLst/>
            <a:ahLst/>
            <a:cxnLst/>
            <a:rect l="l" t="t" r="r" b="b"/>
            <a:pathLst>
              <a:path w="8757453" h="7571877" extrusionOk="0">
                <a:moveTo>
                  <a:pt x="8757453" y="0"/>
                </a:moveTo>
                <a:lnTo>
                  <a:pt x="0" y="0"/>
                </a:lnTo>
                <a:lnTo>
                  <a:pt x="0" y="7571877"/>
                </a:lnTo>
                <a:lnTo>
                  <a:pt x="8757453" y="7571877"/>
                </a:lnTo>
                <a:lnTo>
                  <a:pt x="8757453" y="0"/>
                </a:lnTo>
                <a:close/>
              </a:path>
            </a:pathLst>
          </a:custGeom>
          <a:blipFill rotWithShape="1">
            <a:blip r:embed="rId4">
              <a:alphaModFix/>
            </a:blip>
            <a:stretch>
              <a:fillRect/>
            </a:stretch>
          </a:blipFill>
          <a:ln>
            <a:noFill/>
          </a:ln>
        </p:spPr>
        <p:txBody>
          <a:bodyPr/>
          <a:lstStyle/>
          <a:p>
            <a:endParaRPr lang="en-US"/>
          </a:p>
        </p:txBody>
      </p:sp>
      <p:sp>
        <p:nvSpPr>
          <p:cNvPr id="94" name="Google Shape;94;p13"/>
          <p:cNvSpPr/>
          <p:nvPr/>
        </p:nvSpPr>
        <p:spPr>
          <a:xfrm>
            <a:off x="931920" y="2847209"/>
            <a:ext cx="126794" cy="126794"/>
          </a:xfrm>
          <a:custGeom>
            <a:avLst/>
            <a:gdLst/>
            <a:ahLst/>
            <a:cxnLst/>
            <a:rect l="l" t="t" r="r" b="b"/>
            <a:pathLst>
              <a:path w="338117" h="338117" extrusionOk="0">
                <a:moveTo>
                  <a:pt x="0" y="0"/>
                </a:moveTo>
                <a:lnTo>
                  <a:pt x="338117" y="0"/>
                </a:lnTo>
                <a:lnTo>
                  <a:pt x="338117" y="338118"/>
                </a:lnTo>
                <a:lnTo>
                  <a:pt x="0" y="338118"/>
                </a:lnTo>
                <a:lnTo>
                  <a:pt x="0" y="0"/>
                </a:lnTo>
                <a:close/>
              </a:path>
            </a:pathLst>
          </a:custGeom>
          <a:blipFill rotWithShape="1">
            <a:blip r:embed="rId5">
              <a:alphaModFix/>
            </a:blip>
            <a:stretch>
              <a:fillRect/>
            </a:stretch>
          </a:blipFill>
          <a:ln>
            <a:noFill/>
          </a:ln>
        </p:spPr>
        <p:txBody>
          <a:bodyPr/>
          <a:lstStyle/>
          <a:p>
            <a:endParaRPr lang="en-US"/>
          </a:p>
        </p:txBody>
      </p:sp>
      <p:grpSp>
        <p:nvGrpSpPr>
          <p:cNvPr id="95" name="Google Shape;95;p13"/>
          <p:cNvGrpSpPr/>
          <p:nvPr/>
        </p:nvGrpSpPr>
        <p:grpSpPr>
          <a:xfrm>
            <a:off x="2310562" y="1125135"/>
            <a:ext cx="4267013" cy="2111584"/>
            <a:chOff x="-1197404" y="716085"/>
            <a:chExt cx="15171600" cy="6475266"/>
          </a:xfrm>
        </p:grpSpPr>
        <p:sp>
          <p:nvSpPr>
            <p:cNvPr id="96" name="Google Shape;96;p13"/>
            <p:cNvSpPr txBox="1"/>
            <p:nvPr/>
          </p:nvSpPr>
          <p:spPr>
            <a:xfrm>
              <a:off x="-647958" y="4001151"/>
              <a:ext cx="14072700" cy="31902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l" rtl="0">
                <a:lnSpc>
                  <a:spcPct val="93314"/>
                </a:lnSpc>
                <a:spcBef>
                  <a:spcPts val="0"/>
                </a:spcBef>
                <a:spcAft>
                  <a:spcPts val="0"/>
                </a:spcAft>
                <a:buClr>
                  <a:schemeClr val="dk1"/>
                </a:buClr>
                <a:buFont typeface="Arial"/>
                <a:buNone/>
              </a:pPr>
              <a:r>
                <a:rPr lang="en-US" sz="2025">
                  <a:solidFill>
                    <a:srgbClr val="FDA715"/>
                  </a:solidFill>
                  <a:latin typeface="Montserrat"/>
                  <a:ea typeface="Montserrat"/>
                  <a:cs typeface="Montserrat"/>
                  <a:sym typeface="Montserrat"/>
                </a:rPr>
                <a:t>Business </a:t>
              </a:r>
              <a:endParaRPr sz="2025">
                <a:solidFill>
                  <a:srgbClr val="FDA715"/>
                </a:solidFill>
                <a:latin typeface="Montserrat"/>
                <a:ea typeface="Montserrat"/>
                <a:cs typeface="Montserrat"/>
                <a:sym typeface="Montserrat"/>
              </a:endParaRPr>
            </a:p>
            <a:p>
              <a:pPr marL="0" lvl="0" indent="0" algn="l" rtl="0">
                <a:lnSpc>
                  <a:spcPct val="93314"/>
                </a:lnSpc>
                <a:spcBef>
                  <a:spcPts val="0"/>
                </a:spcBef>
                <a:spcAft>
                  <a:spcPts val="0"/>
                </a:spcAft>
                <a:buClr>
                  <a:schemeClr val="dk1"/>
                </a:buClr>
                <a:buFont typeface="Arial"/>
                <a:buNone/>
              </a:pPr>
              <a:r>
                <a:rPr lang="en-US" sz="2025">
                  <a:solidFill>
                    <a:srgbClr val="FDA715"/>
                  </a:solidFill>
                  <a:latin typeface="Montserrat"/>
                  <a:ea typeface="Montserrat"/>
                  <a:cs typeface="Montserrat"/>
                  <a:sym typeface="Montserrat"/>
                </a:rPr>
                <a:t>Administrators Meeting</a:t>
              </a:r>
              <a:endParaRPr sz="2025">
                <a:solidFill>
                  <a:srgbClr val="FDA715"/>
                </a:solidFill>
                <a:latin typeface="Montserrat"/>
                <a:ea typeface="Montserrat"/>
                <a:cs typeface="Montserrat"/>
                <a:sym typeface="Montserrat"/>
              </a:endParaRPr>
            </a:p>
            <a:p>
              <a:pPr marL="0" lvl="0" indent="0" algn="l" rtl="0">
                <a:lnSpc>
                  <a:spcPct val="93314"/>
                </a:lnSpc>
                <a:spcBef>
                  <a:spcPts val="0"/>
                </a:spcBef>
                <a:spcAft>
                  <a:spcPts val="0"/>
                </a:spcAft>
                <a:buClr>
                  <a:schemeClr val="dk1"/>
                </a:buClr>
                <a:buFont typeface="Arial"/>
                <a:buNone/>
              </a:pPr>
              <a:r>
                <a:rPr lang="en-US" sz="1425">
                  <a:solidFill>
                    <a:srgbClr val="FDA715"/>
                  </a:solidFill>
                  <a:latin typeface="Montserrat"/>
                  <a:ea typeface="Montserrat"/>
                  <a:cs typeface="Montserrat"/>
                  <a:sym typeface="Montserrat"/>
                </a:rPr>
                <a:t>November 7, 2024</a:t>
              </a:r>
              <a:endParaRPr sz="1425">
                <a:solidFill>
                  <a:srgbClr val="FDA715"/>
                </a:solidFill>
                <a:latin typeface="Montserrat"/>
                <a:ea typeface="Montserrat"/>
                <a:cs typeface="Montserrat"/>
                <a:sym typeface="Montserrat"/>
              </a:endParaRPr>
            </a:p>
            <a:p>
              <a:pPr marL="0" lvl="0" indent="0" algn="l" rtl="0">
                <a:lnSpc>
                  <a:spcPct val="114522"/>
                </a:lnSpc>
                <a:spcBef>
                  <a:spcPts val="0"/>
                </a:spcBef>
                <a:spcAft>
                  <a:spcPts val="0"/>
                </a:spcAft>
                <a:buClr>
                  <a:schemeClr val="dk1"/>
                </a:buClr>
                <a:buFont typeface="Arial"/>
                <a:buNone/>
              </a:pPr>
              <a:endParaRPr sz="1650">
                <a:solidFill>
                  <a:srgbClr val="FDA715"/>
                </a:solidFill>
                <a:latin typeface="Montserrat"/>
                <a:ea typeface="Montserrat"/>
                <a:cs typeface="Montserrat"/>
                <a:sym typeface="Montserrat"/>
              </a:endParaRPr>
            </a:p>
          </p:txBody>
        </p:sp>
        <p:sp>
          <p:nvSpPr>
            <p:cNvPr id="97" name="Google Shape;97;p13"/>
            <p:cNvSpPr txBox="1"/>
            <p:nvPr/>
          </p:nvSpPr>
          <p:spPr>
            <a:xfrm>
              <a:off x="-1197404" y="716085"/>
              <a:ext cx="15171600" cy="891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93314"/>
                </a:lnSpc>
                <a:spcBef>
                  <a:spcPts val="0"/>
                </a:spcBef>
                <a:spcAft>
                  <a:spcPts val="0"/>
                </a:spcAft>
                <a:buNone/>
              </a:pPr>
              <a:r>
                <a:rPr lang="en-US" sz="2025" b="0" i="0" u="none" strike="noStrike" cap="none">
                  <a:solidFill>
                    <a:srgbClr val="FDA715"/>
                  </a:solidFill>
                  <a:latin typeface="Montserrat"/>
                  <a:ea typeface="Montserrat"/>
                  <a:cs typeface="Montserrat"/>
                  <a:sym typeface="Montserrat"/>
                </a:rPr>
                <a:t>      </a:t>
              </a:r>
              <a:endParaRPr sz="1650" b="0" i="0" u="none" strike="noStrike" cap="none">
                <a:solidFill>
                  <a:srgbClr val="FDA715"/>
                </a:solidFill>
                <a:latin typeface="Montserrat"/>
                <a:ea typeface="Montserrat"/>
                <a:cs typeface="Montserrat"/>
                <a:sym typeface="Montserrat"/>
              </a:endParaRPr>
            </a:p>
          </p:txBody>
        </p:sp>
      </p:grpSp>
      <p:pic>
        <p:nvPicPr>
          <p:cNvPr id="98" name="Google Shape;98;p13"/>
          <p:cNvPicPr preferRelativeResize="0"/>
          <p:nvPr/>
        </p:nvPicPr>
        <p:blipFill rotWithShape="1">
          <a:blip r:embed="rId6">
            <a:alphaModFix/>
          </a:blip>
          <a:srcRect/>
          <a:stretch/>
        </p:blipFill>
        <p:spPr>
          <a:xfrm>
            <a:off x="5276925" y="642939"/>
            <a:ext cx="1581075" cy="482203"/>
          </a:xfrm>
          <a:prstGeom prst="rect">
            <a:avLst/>
          </a:prstGeom>
          <a:noFill/>
          <a:ln>
            <a:noFill/>
          </a:ln>
        </p:spPr>
      </p:pic>
      <p:sp>
        <p:nvSpPr>
          <p:cNvPr id="99" name="Google Shape;99;p13"/>
          <p:cNvSpPr txBox="1"/>
          <p:nvPr/>
        </p:nvSpPr>
        <p:spPr>
          <a:xfrm>
            <a:off x="0" y="642938"/>
            <a:ext cx="1125000" cy="150075"/>
          </a:xfrm>
          <a:prstGeom prst="rect">
            <a:avLst/>
          </a:prstGeom>
          <a:noFill/>
          <a:ln>
            <a:noFill/>
          </a:ln>
        </p:spPr>
        <p:txBody>
          <a:bodyPr spcFirstLastPara="1" wrap="square" lIns="34284" tIns="34284" rIns="34284" bIns="34284"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21"/>
          </a:p>
        </p:txBody>
      </p:sp>
      <p:sp>
        <p:nvSpPr>
          <p:cNvPr id="100" name="Google Shape;100;p13"/>
          <p:cNvSpPr txBox="1"/>
          <p:nvPr/>
        </p:nvSpPr>
        <p:spPr>
          <a:xfrm>
            <a:off x="2391459" y="3326156"/>
            <a:ext cx="4550513" cy="650925"/>
          </a:xfrm>
          <a:prstGeom prst="rect">
            <a:avLst/>
          </a:prstGeom>
          <a:noFill/>
          <a:ln>
            <a:noFill/>
          </a:ln>
        </p:spPr>
        <p:txBody>
          <a:bodyPr spcFirstLastPara="1" wrap="square" lIns="34284" tIns="34284" rIns="34284" bIns="34284"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l" rtl="0">
              <a:lnSpc>
                <a:spcPct val="93314"/>
              </a:lnSpc>
              <a:spcBef>
                <a:spcPts val="0"/>
              </a:spcBef>
              <a:spcAft>
                <a:spcPts val="0"/>
              </a:spcAft>
              <a:buNone/>
            </a:pPr>
            <a:r>
              <a:rPr lang="en-US" sz="2025">
                <a:solidFill>
                  <a:srgbClr val="FDA715"/>
                </a:solidFill>
                <a:latin typeface="Montserrat"/>
                <a:ea typeface="Montserrat"/>
                <a:cs typeface="Montserrat"/>
                <a:sym typeface="Montserrat"/>
              </a:rPr>
              <a:t>Human Resources</a:t>
            </a:r>
            <a:endParaRPr sz="2025">
              <a:solidFill>
                <a:srgbClr val="FDA715"/>
              </a:solidFill>
              <a:latin typeface="Montserrat"/>
              <a:ea typeface="Montserrat"/>
              <a:cs typeface="Montserrat"/>
              <a:sym typeface="Montserrat"/>
            </a:endParaRPr>
          </a:p>
          <a:p>
            <a:pPr marL="0" lvl="0" indent="0" algn="l" rtl="0">
              <a:lnSpc>
                <a:spcPct val="93314"/>
              </a:lnSpc>
              <a:spcBef>
                <a:spcPts val="0"/>
              </a:spcBef>
              <a:spcAft>
                <a:spcPts val="0"/>
              </a:spcAft>
              <a:buNone/>
            </a:pPr>
            <a:r>
              <a:rPr lang="en-US" sz="2025">
                <a:solidFill>
                  <a:srgbClr val="FDA715"/>
                </a:solidFill>
                <a:latin typeface="Montserrat"/>
                <a:ea typeface="Montserrat"/>
                <a:cs typeface="Montserrat"/>
                <a:sym typeface="Montserrat"/>
              </a:rPr>
              <a:t>&amp; Strategic Talent Management</a:t>
            </a:r>
            <a:endParaRPr sz="221"/>
          </a:p>
        </p:txBody>
      </p:sp>
    </p:spTree>
    <p:extLst>
      <p:ext uri="{BB962C8B-B14F-4D97-AF65-F5344CB8AC3E}">
        <p14:creationId xmlns:p14="http://schemas.microsoft.com/office/powerpoint/2010/main" val="1730196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7728F-0ED2-B5EB-6129-4E8CAC70F249}"/>
              </a:ext>
            </a:extLst>
          </p:cNvPr>
          <p:cNvPicPr>
            <a:picLocks noChangeAspect="1"/>
          </p:cNvPicPr>
          <p:nvPr/>
        </p:nvPicPr>
        <p:blipFill>
          <a:blip r:embed="rId2"/>
          <a:stretch>
            <a:fillRect/>
          </a:stretch>
        </p:blipFill>
        <p:spPr>
          <a:xfrm>
            <a:off x="0" y="642937"/>
            <a:ext cx="6858000" cy="3857625"/>
          </a:xfrm>
          <a:prstGeom prst="rect">
            <a:avLst/>
          </a:prstGeom>
        </p:spPr>
      </p:pic>
    </p:spTree>
    <p:extLst>
      <p:ext uri="{BB962C8B-B14F-4D97-AF65-F5344CB8AC3E}">
        <p14:creationId xmlns:p14="http://schemas.microsoft.com/office/powerpoint/2010/main" val="11151496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67171"/>
        </a:solidFill>
        <a:effectLst/>
      </p:bgPr>
    </p:bg>
    <p:spTree>
      <p:nvGrpSpPr>
        <p:cNvPr id="1" name="Shape 108"/>
        <p:cNvGrpSpPr/>
        <p:nvPr/>
      </p:nvGrpSpPr>
      <p:grpSpPr>
        <a:xfrm>
          <a:off x="0" y="0"/>
          <a:ext cx="0" cy="0"/>
          <a:chOff x="0" y="0"/>
          <a:chExt cx="0" cy="0"/>
        </a:xfrm>
      </p:grpSpPr>
      <p:sp>
        <p:nvSpPr>
          <p:cNvPr id="109" name="Google Shape;109;p14"/>
          <p:cNvSpPr/>
          <p:nvPr/>
        </p:nvSpPr>
        <p:spPr>
          <a:xfrm rot="10800000" flipH="1">
            <a:off x="-483401" y="3814500"/>
            <a:ext cx="2480503" cy="2145903"/>
          </a:xfrm>
          <a:custGeom>
            <a:avLst/>
            <a:gdLst/>
            <a:ahLst/>
            <a:cxnLst/>
            <a:rect l="l" t="t" r="r" b="b"/>
            <a:pathLst>
              <a:path w="6614674" h="5722407" extrusionOk="0">
                <a:moveTo>
                  <a:pt x="0" y="5722407"/>
                </a:moveTo>
                <a:lnTo>
                  <a:pt x="6614674" y="5722407"/>
                </a:lnTo>
                <a:lnTo>
                  <a:pt x="6614674" y="0"/>
                </a:lnTo>
                <a:lnTo>
                  <a:pt x="0" y="0"/>
                </a:lnTo>
                <a:lnTo>
                  <a:pt x="0" y="5722407"/>
                </a:lnTo>
                <a:close/>
              </a:path>
            </a:pathLst>
          </a:custGeom>
          <a:blipFill rotWithShape="1">
            <a:blip r:embed="rId3">
              <a:alphaModFix/>
            </a:blip>
            <a:stretch>
              <a:fillRect/>
            </a:stretch>
          </a:blipFill>
          <a:ln>
            <a:noFill/>
          </a:ln>
        </p:spPr>
        <p:txBody>
          <a:bodyPr/>
          <a:lstStyle/>
          <a:p>
            <a:endParaRPr lang="en-US"/>
          </a:p>
        </p:txBody>
      </p:sp>
      <p:graphicFrame>
        <p:nvGraphicFramePr>
          <p:cNvPr id="110" name="Google Shape;110;p14"/>
          <p:cNvGraphicFramePr/>
          <p:nvPr/>
        </p:nvGraphicFramePr>
        <p:xfrm>
          <a:off x="2661759" y="1129402"/>
          <a:ext cx="3810478" cy="3266290"/>
        </p:xfrm>
        <a:graphic>
          <a:graphicData uri="http://schemas.openxmlformats.org/drawingml/2006/table">
            <a:tbl>
              <a:tblPr>
                <a:noFill/>
              </a:tblPr>
              <a:tblGrid>
                <a:gridCol w="625997">
                  <a:extLst>
                    <a:ext uri="{9D8B030D-6E8A-4147-A177-3AD203B41FA5}">
                      <a16:colId xmlns:a16="http://schemas.microsoft.com/office/drawing/2014/main" val="20000"/>
                    </a:ext>
                  </a:extLst>
                </a:gridCol>
                <a:gridCol w="3184481">
                  <a:extLst>
                    <a:ext uri="{9D8B030D-6E8A-4147-A177-3AD203B41FA5}">
                      <a16:colId xmlns:a16="http://schemas.microsoft.com/office/drawing/2014/main" val="20001"/>
                    </a:ext>
                  </a:extLst>
                </a:gridCol>
              </a:tblGrid>
              <a:tr h="514978">
                <a:tc>
                  <a:txBody>
                    <a:bodyPr/>
                    <a:lstStyle/>
                    <a:p>
                      <a:pPr marL="0" marR="0" lvl="0" indent="0" algn="ctr" rtl="0">
                        <a:lnSpc>
                          <a:spcPct val="318090"/>
                        </a:lnSpc>
                        <a:spcBef>
                          <a:spcPts val="0"/>
                        </a:spcBef>
                        <a:spcAft>
                          <a:spcPts val="0"/>
                        </a:spcAft>
                        <a:buNone/>
                      </a:pPr>
                      <a:endParaRPr sz="600" u="none" strike="noStrike" cap="none"/>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DA715"/>
                    </a:solidFill>
                  </a:tcPr>
                </a:tc>
                <a:tc>
                  <a:txBody>
                    <a:bodyPr/>
                    <a:lstStyle/>
                    <a:p>
                      <a:pPr marL="0" marR="0" lvl="0" indent="0" algn="l" rtl="0">
                        <a:lnSpc>
                          <a:spcPct val="140020"/>
                        </a:lnSpc>
                        <a:spcBef>
                          <a:spcPts val="0"/>
                        </a:spcBef>
                        <a:spcAft>
                          <a:spcPts val="0"/>
                        </a:spcAft>
                        <a:buNone/>
                      </a:pPr>
                      <a:r>
                        <a:rPr lang="en-US" sz="900">
                          <a:solidFill>
                            <a:schemeClr val="lt1"/>
                          </a:solidFill>
                          <a:latin typeface="Montserrat"/>
                          <a:ea typeface="Montserrat"/>
                          <a:cs typeface="Montserrat"/>
                          <a:sym typeface="Montserrat"/>
                        </a:rPr>
                        <a:t>Introduction of Presenters- Lynne Adams</a:t>
                      </a:r>
                      <a:endParaRPr sz="900" u="none" strike="noStrike" cap="none">
                        <a:solidFill>
                          <a:schemeClr val="lt1"/>
                        </a:solidFill>
                        <a:latin typeface="Montserrat"/>
                        <a:ea typeface="Montserrat"/>
                        <a:cs typeface="Montserrat"/>
                        <a:sym typeface="Montserrat"/>
                      </a:endParaRPr>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514978">
                <a:tc>
                  <a:txBody>
                    <a:bodyPr/>
                    <a:lstStyle/>
                    <a:p>
                      <a:pPr marL="0" marR="0" lvl="0" indent="0" algn="ctr" rtl="0">
                        <a:lnSpc>
                          <a:spcPct val="140016"/>
                        </a:lnSpc>
                        <a:spcBef>
                          <a:spcPts val="0"/>
                        </a:spcBef>
                        <a:spcAft>
                          <a:spcPts val="0"/>
                        </a:spcAft>
                        <a:buNone/>
                      </a:pPr>
                      <a:r>
                        <a:rPr lang="en-US" sz="600" b="1" u="none" strike="noStrike" cap="none">
                          <a:solidFill>
                            <a:srgbClr val="1B4444"/>
                          </a:solidFill>
                          <a:latin typeface="Montserrat"/>
                          <a:ea typeface="Montserrat"/>
                          <a:cs typeface="Montserrat"/>
                          <a:sym typeface="Montserrat"/>
                        </a:rPr>
                        <a:t> </a:t>
                      </a:r>
                      <a:endParaRPr sz="600" u="none" strike="noStrike" cap="none"/>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A715"/>
                    </a:solidFill>
                  </a:tcPr>
                </a:tc>
                <a:tc>
                  <a:txBody>
                    <a:bodyPr/>
                    <a:lstStyle/>
                    <a:p>
                      <a:pPr marL="0" lvl="0" indent="0" algn="l" rtl="0">
                        <a:lnSpc>
                          <a:spcPct val="140020"/>
                        </a:lnSpc>
                        <a:spcBef>
                          <a:spcPts val="0"/>
                        </a:spcBef>
                        <a:spcAft>
                          <a:spcPts val="0"/>
                        </a:spcAft>
                        <a:buClr>
                          <a:schemeClr val="dk1"/>
                        </a:buClr>
                        <a:buFont typeface="Arial"/>
                        <a:buNone/>
                      </a:pPr>
                      <a:r>
                        <a:rPr lang="en-US" sz="900">
                          <a:solidFill>
                            <a:schemeClr val="lt1"/>
                          </a:solidFill>
                          <a:latin typeface="Montserrat"/>
                          <a:ea typeface="Montserrat"/>
                          <a:cs typeface="Montserrat"/>
                          <a:sym typeface="Montserrat"/>
                        </a:rPr>
                        <a:t>Change Initiative &amp; LEAP Academy- Melody Wright (TLOD)</a:t>
                      </a:r>
                      <a:endParaRPr sz="900" u="none" strike="noStrike" cap="none">
                        <a:solidFill>
                          <a:schemeClr val="lt1"/>
                        </a:solidFill>
                        <a:latin typeface="Montserrat"/>
                        <a:ea typeface="Montserrat"/>
                        <a:cs typeface="Montserrat"/>
                        <a:sym typeface="Montserrat"/>
                      </a:endParaRPr>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676013">
                <a:tc>
                  <a:txBody>
                    <a:bodyPr/>
                    <a:lstStyle/>
                    <a:p>
                      <a:pPr marL="0" marR="0" lvl="0" indent="0" algn="ctr" rtl="0">
                        <a:lnSpc>
                          <a:spcPct val="318090"/>
                        </a:lnSpc>
                        <a:spcBef>
                          <a:spcPts val="0"/>
                        </a:spcBef>
                        <a:spcAft>
                          <a:spcPts val="0"/>
                        </a:spcAft>
                        <a:buNone/>
                      </a:pPr>
                      <a:endParaRPr sz="600" u="none" strike="noStrike" cap="none"/>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FCFCF"/>
                      </a:solidFill>
                      <a:prstDash val="solid"/>
                      <a:round/>
                      <a:headEnd type="none" w="sm" len="sm"/>
                      <a:tailEnd type="none" w="sm" len="sm"/>
                    </a:lnB>
                    <a:solidFill>
                      <a:srgbClr val="FDA715"/>
                    </a:solidFill>
                  </a:tcPr>
                </a:tc>
                <a:tc>
                  <a:txBody>
                    <a:bodyPr/>
                    <a:lstStyle/>
                    <a:p>
                      <a:pPr marL="0" marR="0" lvl="0" indent="0" algn="l" rtl="0">
                        <a:lnSpc>
                          <a:spcPct val="140020"/>
                        </a:lnSpc>
                        <a:spcBef>
                          <a:spcPts val="0"/>
                        </a:spcBef>
                        <a:spcAft>
                          <a:spcPts val="0"/>
                        </a:spcAft>
                        <a:buNone/>
                      </a:pPr>
                      <a:r>
                        <a:rPr lang="en-US" sz="900">
                          <a:solidFill>
                            <a:schemeClr val="lt1"/>
                          </a:solidFill>
                          <a:latin typeface="Montserrat"/>
                          <a:ea typeface="Montserrat"/>
                          <a:cs typeface="Montserrat"/>
                          <a:sym typeface="Montserrat"/>
                        </a:rPr>
                        <a:t>FLSA, Background Checks, Maryland Wage Range Transparency Law, Open Enrollment- Kelly Coleman (TATR)</a:t>
                      </a:r>
                      <a:endParaRPr sz="900" u="none" strike="noStrike" cap="none">
                        <a:solidFill>
                          <a:schemeClr val="lt1"/>
                        </a:solidFill>
                        <a:latin typeface="Montserrat"/>
                        <a:ea typeface="Montserrat"/>
                        <a:cs typeface="Montserrat"/>
                        <a:sym typeface="Montserrat"/>
                      </a:endParaRPr>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FCFCF"/>
                      </a:solidFill>
                      <a:prstDash val="solid"/>
                      <a:round/>
                      <a:headEnd type="none" w="sm" len="sm"/>
                      <a:tailEnd type="none" w="sm" len="sm"/>
                    </a:lnB>
                  </a:tcPr>
                </a:tc>
                <a:extLst>
                  <a:ext uri="{0D108BD9-81ED-4DB2-BD59-A6C34878D82A}">
                    <a16:rowId xmlns:a16="http://schemas.microsoft.com/office/drawing/2014/main" val="10002"/>
                  </a:ext>
                </a:extLst>
              </a:tr>
              <a:tr h="511078">
                <a:tc>
                  <a:txBody>
                    <a:bodyPr/>
                    <a:lstStyle/>
                    <a:p>
                      <a:pPr marL="0" marR="0" lvl="0" indent="0" algn="ctr" rtl="0">
                        <a:lnSpc>
                          <a:spcPct val="318090"/>
                        </a:lnSpc>
                        <a:spcBef>
                          <a:spcPts val="0"/>
                        </a:spcBef>
                        <a:spcAft>
                          <a:spcPts val="0"/>
                        </a:spcAft>
                        <a:buNone/>
                      </a:pPr>
                      <a:endParaRPr sz="600" u="none" strike="noStrike" cap="none"/>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FCFCF"/>
                      </a:solidFill>
                      <a:prstDash val="solid"/>
                      <a:round/>
                      <a:headEnd type="none" w="sm" len="sm"/>
                      <a:tailEnd type="none" w="sm" len="sm"/>
                    </a:lnT>
                    <a:lnB w="9525" cap="flat" cmpd="sng">
                      <a:solidFill>
                        <a:srgbClr val="CCCCCC"/>
                      </a:solidFill>
                      <a:prstDash val="solid"/>
                      <a:round/>
                      <a:headEnd type="none" w="sm" len="sm"/>
                      <a:tailEnd type="none" w="sm" len="sm"/>
                    </a:lnB>
                    <a:solidFill>
                      <a:srgbClr val="FDA715"/>
                    </a:solidFill>
                  </a:tcPr>
                </a:tc>
                <a:tc>
                  <a:txBody>
                    <a:bodyPr/>
                    <a:lstStyle/>
                    <a:p>
                      <a:pPr marL="0" marR="0" lvl="0" indent="0" algn="l" rtl="0">
                        <a:lnSpc>
                          <a:spcPct val="140020"/>
                        </a:lnSpc>
                        <a:spcBef>
                          <a:spcPts val="0"/>
                        </a:spcBef>
                        <a:spcAft>
                          <a:spcPts val="0"/>
                        </a:spcAft>
                        <a:buNone/>
                      </a:pPr>
                      <a:r>
                        <a:rPr lang="en-US" sz="900">
                          <a:solidFill>
                            <a:schemeClr val="lt1"/>
                          </a:solidFill>
                          <a:latin typeface="Montserrat"/>
                          <a:ea typeface="Montserrat"/>
                          <a:cs typeface="Montserrat"/>
                          <a:sym typeface="Montserrat"/>
                        </a:rPr>
                        <a:t>Collective Bargaining Agreement Updates- Michale Sheckleford Tallon (TELR)</a:t>
                      </a:r>
                      <a:endParaRPr sz="900" u="none" strike="noStrike" cap="none">
                        <a:solidFill>
                          <a:schemeClr val="lt1"/>
                        </a:solidFill>
                        <a:latin typeface="Montserrat"/>
                        <a:ea typeface="Montserrat"/>
                        <a:cs typeface="Montserrat"/>
                        <a:sym typeface="Montserrat"/>
                      </a:endParaRPr>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FCFCF"/>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514978">
                <a:tc>
                  <a:txBody>
                    <a:bodyPr/>
                    <a:lstStyle/>
                    <a:p>
                      <a:pPr marL="0" marR="0" lvl="0" indent="0" algn="ctr" rtl="0">
                        <a:lnSpc>
                          <a:spcPct val="318090"/>
                        </a:lnSpc>
                        <a:spcBef>
                          <a:spcPts val="0"/>
                        </a:spcBef>
                        <a:spcAft>
                          <a:spcPts val="0"/>
                        </a:spcAft>
                        <a:buNone/>
                      </a:pPr>
                      <a:endParaRPr sz="600" u="none" strike="noStrike" cap="none"/>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A715"/>
                    </a:solidFill>
                  </a:tcPr>
                </a:tc>
                <a:tc>
                  <a:txBody>
                    <a:bodyPr/>
                    <a:lstStyle/>
                    <a:p>
                      <a:pPr marL="0" marR="0" lvl="0" indent="0" algn="l" rtl="0">
                        <a:lnSpc>
                          <a:spcPct val="140020"/>
                        </a:lnSpc>
                        <a:spcBef>
                          <a:spcPts val="0"/>
                        </a:spcBef>
                        <a:spcAft>
                          <a:spcPts val="0"/>
                        </a:spcAft>
                        <a:buNone/>
                      </a:pPr>
                      <a:r>
                        <a:rPr lang="en-US" sz="900">
                          <a:solidFill>
                            <a:schemeClr val="lt1"/>
                          </a:solidFill>
                          <a:latin typeface="Montserrat"/>
                          <a:ea typeface="Montserrat"/>
                          <a:cs typeface="Montserrat"/>
                          <a:sym typeface="Montserrat"/>
                        </a:rPr>
                        <a:t>System Clean Up Initiatives- Brittany Hensley (TSOP)</a:t>
                      </a:r>
                      <a:endParaRPr sz="900" u="none" strike="noStrike" cap="none">
                        <a:solidFill>
                          <a:schemeClr val="lt1"/>
                        </a:solidFill>
                        <a:latin typeface="Montserrat"/>
                        <a:ea typeface="Montserrat"/>
                        <a:cs typeface="Montserrat"/>
                        <a:sym typeface="Montserrat"/>
                      </a:endParaRPr>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511078">
                <a:tc>
                  <a:txBody>
                    <a:bodyPr/>
                    <a:lstStyle/>
                    <a:p>
                      <a:pPr marL="0" marR="0" lvl="0" indent="0" algn="ctr" rtl="0">
                        <a:lnSpc>
                          <a:spcPct val="318090"/>
                        </a:lnSpc>
                        <a:spcBef>
                          <a:spcPts val="0"/>
                        </a:spcBef>
                        <a:spcAft>
                          <a:spcPts val="0"/>
                        </a:spcAft>
                        <a:buNone/>
                      </a:pPr>
                      <a:endParaRPr sz="600" u="none" strike="noStrike" cap="none"/>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A715"/>
                    </a:solidFill>
                  </a:tcPr>
                </a:tc>
                <a:tc>
                  <a:txBody>
                    <a:bodyPr/>
                    <a:lstStyle/>
                    <a:p>
                      <a:pPr marL="0" marR="0" lvl="0" indent="0" algn="l" rtl="0">
                        <a:lnSpc>
                          <a:spcPct val="140020"/>
                        </a:lnSpc>
                        <a:spcBef>
                          <a:spcPts val="0"/>
                        </a:spcBef>
                        <a:spcAft>
                          <a:spcPts val="0"/>
                        </a:spcAft>
                        <a:buNone/>
                      </a:pPr>
                      <a:r>
                        <a:rPr lang="en-US" sz="900">
                          <a:solidFill>
                            <a:schemeClr val="lt1"/>
                          </a:solidFill>
                          <a:latin typeface="Montserrat"/>
                          <a:ea typeface="Montserrat"/>
                          <a:cs typeface="Montserrat"/>
                          <a:sym typeface="Montserrat"/>
                        </a:rPr>
                        <a:t>Service Awards- Lynne Adams</a:t>
                      </a:r>
                      <a:endParaRPr sz="900" u="none" strike="noStrike" cap="none">
                        <a:solidFill>
                          <a:schemeClr val="lt1"/>
                        </a:solidFill>
                        <a:latin typeface="Montserrat"/>
                        <a:ea typeface="Montserrat"/>
                        <a:cs typeface="Montserrat"/>
                        <a:sym typeface="Montserrat"/>
                      </a:endParaRPr>
                    </a:p>
                  </a:txBody>
                  <a:tcPr marL="71438" marR="71438" marT="71438" marB="71438"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11" name="Google Shape;111;p14"/>
          <p:cNvSpPr/>
          <p:nvPr/>
        </p:nvSpPr>
        <p:spPr>
          <a:xfrm>
            <a:off x="-483401" y="-697827"/>
            <a:ext cx="2344565" cy="2027160"/>
          </a:xfrm>
          <a:custGeom>
            <a:avLst/>
            <a:gdLst/>
            <a:ahLst/>
            <a:cxnLst/>
            <a:rect l="l" t="t" r="r" b="b"/>
            <a:pathLst>
              <a:path w="6252172" h="5405759" extrusionOk="0">
                <a:moveTo>
                  <a:pt x="6252172" y="5405759"/>
                </a:moveTo>
                <a:lnTo>
                  <a:pt x="0" y="5405759"/>
                </a:lnTo>
                <a:lnTo>
                  <a:pt x="0" y="0"/>
                </a:lnTo>
                <a:lnTo>
                  <a:pt x="6252172" y="0"/>
                </a:lnTo>
                <a:lnTo>
                  <a:pt x="6252172" y="5405759"/>
                </a:lnTo>
                <a:close/>
              </a:path>
            </a:pathLst>
          </a:custGeom>
          <a:blipFill rotWithShape="1">
            <a:blip r:embed="rId4">
              <a:alphaModFix/>
            </a:blip>
            <a:stretch>
              <a:fillRect/>
            </a:stretch>
          </a:blipFill>
          <a:ln>
            <a:noFill/>
          </a:ln>
        </p:spPr>
        <p:txBody>
          <a:bodyPr/>
          <a:lstStyle/>
          <a:p>
            <a:endParaRPr lang="en-US"/>
          </a:p>
        </p:txBody>
      </p:sp>
      <p:sp>
        <p:nvSpPr>
          <p:cNvPr id="112" name="Google Shape;112;p14"/>
          <p:cNvSpPr txBox="1"/>
          <p:nvPr/>
        </p:nvSpPr>
        <p:spPr>
          <a:xfrm>
            <a:off x="385763" y="2368748"/>
            <a:ext cx="2237532" cy="50783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10000"/>
              </a:lnSpc>
              <a:spcBef>
                <a:spcPts val="0"/>
              </a:spcBef>
              <a:spcAft>
                <a:spcPts val="0"/>
              </a:spcAft>
              <a:buNone/>
            </a:pPr>
            <a:r>
              <a:rPr lang="en-US" sz="3000" b="1" i="0" u="none" strike="noStrike" cap="none">
                <a:solidFill>
                  <a:srgbClr val="E5E5E5"/>
                </a:solidFill>
                <a:latin typeface="Montserrat"/>
                <a:ea typeface="Montserrat"/>
                <a:cs typeface="Montserrat"/>
                <a:sym typeface="Montserrat"/>
              </a:rPr>
              <a:t>AGENDA</a:t>
            </a:r>
            <a:endParaRPr sz="221"/>
          </a:p>
        </p:txBody>
      </p:sp>
      <p:pic>
        <p:nvPicPr>
          <p:cNvPr id="2" name="Picture 1">
            <a:extLst>
              <a:ext uri="{FF2B5EF4-FFF2-40B4-BE49-F238E27FC236}">
                <a16:creationId xmlns:a16="http://schemas.microsoft.com/office/drawing/2014/main" id="{6B27EBD4-1021-B004-1159-201BBE08B142}"/>
              </a:ext>
            </a:extLst>
          </p:cNvPr>
          <p:cNvPicPr>
            <a:picLocks noChangeAspect="1"/>
          </p:cNvPicPr>
          <p:nvPr/>
        </p:nvPicPr>
        <p:blipFill>
          <a:blip r:embed="rId5"/>
          <a:stretch>
            <a:fillRect/>
          </a:stretch>
        </p:blipFill>
        <p:spPr>
          <a:xfrm>
            <a:off x="0" y="642937"/>
            <a:ext cx="6858000" cy="3857625"/>
          </a:xfrm>
          <a:prstGeom prst="rect">
            <a:avLst/>
          </a:prstGeom>
        </p:spPr>
      </p:pic>
    </p:spTree>
    <p:extLst>
      <p:ext uri="{BB962C8B-B14F-4D97-AF65-F5344CB8AC3E}">
        <p14:creationId xmlns:p14="http://schemas.microsoft.com/office/powerpoint/2010/main" val="82797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6CECE"/>
        </a:solidFill>
        <a:effectLst/>
      </p:bgPr>
    </p:bg>
    <p:spTree>
      <p:nvGrpSpPr>
        <p:cNvPr id="1" name="Shape 135"/>
        <p:cNvGrpSpPr/>
        <p:nvPr/>
      </p:nvGrpSpPr>
      <p:grpSpPr>
        <a:xfrm>
          <a:off x="0" y="0"/>
          <a:ext cx="0" cy="0"/>
          <a:chOff x="0" y="0"/>
          <a:chExt cx="0" cy="0"/>
        </a:xfrm>
      </p:grpSpPr>
      <p:grpSp>
        <p:nvGrpSpPr>
          <p:cNvPr id="136" name="Google Shape;136;p16"/>
          <p:cNvGrpSpPr/>
          <p:nvPr/>
        </p:nvGrpSpPr>
        <p:grpSpPr>
          <a:xfrm>
            <a:off x="0" y="645222"/>
            <a:ext cx="6858044" cy="1235525"/>
            <a:chOff x="0" y="-38100"/>
            <a:chExt cx="4816592" cy="867743"/>
          </a:xfrm>
        </p:grpSpPr>
        <p:sp>
          <p:nvSpPr>
            <p:cNvPr id="137" name="Google Shape;137;p16"/>
            <p:cNvSpPr/>
            <p:nvPr/>
          </p:nvSpPr>
          <p:spPr>
            <a:xfrm>
              <a:off x="0" y="0"/>
              <a:ext cx="4816592" cy="829643"/>
            </a:xfrm>
            <a:custGeom>
              <a:avLst/>
              <a:gdLst/>
              <a:ahLst/>
              <a:cxnLst/>
              <a:rect l="l" t="t" r="r" b="b"/>
              <a:pathLst>
                <a:path w="4816592" h="829643" extrusionOk="0">
                  <a:moveTo>
                    <a:pt x="0" y="0"/>
                  </a:moveTo>
                  <a:lnTo>
                    <a:pt x="4816592" y="0"/>
                  </a:lnTo>
                  <a:lnTo>
                    <a:pt x="4816592" y="829643"/>
                  </a:lnTo>
                  <a:lnTo>
                    <a:pt x="0" y="829643"/>
                  </a:lnTo>
                  <a:close/>
                </a:path>
              </a:pathLst>
            </a:custGeom>
            <a:solidFill>
              <a:srgbClr val="767171"/>
            </a:solidFill>
            <a:ln>
              <a:noFill/>
            </a:ln>
          </p:spPr>
          <p:txBody>
            <a:bodyPr/>
            <a:lstStyle/>
            <a:p>
              <a:endParaRPr lang="en-US"/>
            </a:p>
          </p:txBody>
        </p:sp>
        <p:sp>
          <p:nvSpPr>
            <p:cNvPr id="138" name="Google Shape;138;p16"/>
            <p:cNvSpPr txBox="1"/>
            <p:nvPr/>
          </p:nvSpPr>
          <p:spPr>
            <a:xfrm>
              <a:off x="0" y="-38100"/>
              <a:ext cx="4816500" cy="8676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675" b="0" i="0" u="none" strike="noStrike" cap="none">
                <a:solidFill>
                  <a:schemeClr val="dk1"/>
                </a:solidFill>
                <a:latin typeface="Calibri"/>
                <a:ea typeface="Calibri"/>
                <a:cs typeface="Calibri"/>
                <a:sym typeface="Calibri"/>
              </a:endParaRPr>
            </a:p>
          </p:txBody>
        </p:sp>
      </p:grpSp>
      <p:sp>
        <p:nvSpPr>
          <p:cNvPr id="139" name="Google Shape;139;p16"/>
          <p:cNvSpPr/>
          <p:nvPr/>
        </p:nvSpPr>
        <p:spPr>
          <a:xfrm>
            <a:off x="5002046" y="4106585"/>
            <a:ext cx="3284045" cy="2839454"/>
          </a:xfrm>
          <a:custGeom>
            <a:avLst/>
            <a:gdLst/>
            <a:ahLst/>
            <a:cxnLst/>
            <a:rect l="l" t="t" r="r" b="b"/>
            <a:pathLst>
              <a:path w="8757453" h="7571877" extrusionOk="0">
                <a:moveTo>
                  <a:pt x="0" y="0"/>
                </a:moveTo>
                <a:lnTo>
                  <a:pt x="8757453" y="0"/>
                </a:lnTo>
                <a:lnTo>
                  <a:pt x="8757453" y="7571877"/>
                </a:lnTo>
                <a:lnTo>
                  <a:pt x="0" y="7571877"/>
                </a:lnTo>
                <a:lnTo>
                  <a:pt x="0" y="0"/>
                </a:lnTo>
                <a:close/>
              </a:path>
            </a:pathLst>
          </a:custGeom>
          <a:blipFill rotWithShape="1">
            <a:blip r:embed="rId3">
              <a:alphaModFix/>
            </a:blip>
            <a:stretch>
              <a:fillRect/>
            </a:stretch>
          </a:blipFill>
          <a:ln>
            <a:noFill/>
          </a:ln>
        </p:spPr>
        <p:txBody>
          <a:bodyPr/>
          <a:lstStyle/>
          <a:p>
            <a:endParaRPr lang="en-US"/>
          </a:p>
        </p:txBody>
      </p:sp>
      <p:sp>
        <p:nvSpPr>
          <p:cNvPr id="140" name="Google Shape;140;p16"/>
          <p:cNvSpPr txBox="1"/>
          <p:nvPr/>
        </p:nvSpPr>
        <p:spPr>
          <a:xfrm>
            <a:off x="247729" y="1175651"/>
            <a:ext cx="5366588" cy="31822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40010"/>
              </a:lnSpc>
              <a:spcBef>
                <a:spcPts val="0"/>
              </a:spcBef>
              <a:spcAft>
                <a:spcPts val="0"/>
              </a:spcAft>
              <a:buNone/>
            </a:pPr>
            <a:r>
              <a:rPr lang="en-US" sz="1477" b="1">
                <a:solidFill>
                  <a:srgbClr val="FDA715"/>
                </a:solidFill>
                <a:latin typeface="Montserrat"/>
                <a:ea typeface="Montserrat"/>
                <a:cs typeface="Montserrat"/>
                <a:sym typeface="Montserrat"/>
              </a:rPr>
              <a:t>LEADS Academy</a:t>
            </a:r>
            <a:endParaRPr sz="221"/>
          </a:p>
        </p:txBody>
      </p:sp>
      <p:sp>
        <p:nvSpPr>
          <p:cNvPr id="141" name="Google Shape;141;p16"/>
          <p:cNvSpPr txBox="1"/>
          <p:nvPr/>
        </p:nvSpPr>
        <p:spPr>
          <a:xfrm>
            <a:off x="247724" y="884494"/>
            <a:ext cx="6004238" cy="29354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10013"/>
              </a:lnSpc>
              <a:spcBef>
                <a:spcPts val="0"/>
              </a:spcBef>
              <a:spcAft>
                <a:spcPts val="0"/>
              </a:spcAft>
              <a:buNone/>
            </a:pPr>
            <a:r>
              <a:rPr lang="en-US" sz="1734" b="1">
                <a:solidFill>
                  <a:srgbClr val="E5E5E5"/>
                </a:solidFill>
                <a:latin typeface="Montserrat"/>
                <a:ea typeface="Montserrat"/>
                <a:cs typeface="Montserrat"/>
                <a:sym typeface="Montserrat"/>
              </a:rPr>
              <a:t>Talent Learning &amp; Organizational Development</a:t>
            </a:r>
            <a:endParaRPr sz="221"/>
          </a:p>
        </p:txBody>
      </p:sp>
      <p:sp>
        <p:nvSpPr>
          <p:cNvPr id="142" name="Google Shape;142;p16"/>
          <p:cNvSpPr txBox="1"/>
          <p:nvPr/>
        </p:nvSpPr>
        <p:spPr>
          <a:xfrm>
            <a:off x="161850" y="2040530"/>
            <a:ext cx="6539738" cy="19389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171450" marR="0" lvl="0" indent="0" algn="l" rtl="0">
              <a:lnSpc>
                <a:spcPct val="139982"/>
              </a:lnSpc>
              <a:spcBef>
                <a:spcPts val="0"/>
              </a:spcBef>
              <a:spcAft>
                <a:spcPts val="0"/>
              </a:spcAft>
              <a:buNone/>
            </a:pPr>
            <a:r>
              <a:rPr lang="en-US" sz="900">
                <a:solidFill>
                  <a:schemeClr val="dk1"/>
                </a:solidFill>
                <a:latin typeface="Calibri"/>
                <a:ea typeface="Calibri"/>
                <a:cs typeface="Calibri"/>
                <a:sym typeface="Calibri"/>
              </a:rPr>
              <a:t>Multi-year project focusing on each level of leadership from those aspiring to be leaders to those at the top-most leadership levels. </a:t>
            </a:r>
            <a:endParaRPr sz="900" b="0" i="0" u="none" strike="noStrike" cap="none">
              <a:solidFill>
                <a:srgbClr val="000000"/>
              </a:solidFill>
              <a:latin typeface="Montserrat"/>
              <a:ea typeface="Montserrat"/>
              <a:cs typeface="Montserrat"/>
              <a:sym typeface="Montserrat"/>
            </a:endParaRPr>
          </a:p>
        </p:txBody>
      </p:sp>
      <p:sp>
        <p:nvSpPr>
          <p:cNvPr id="143" name="Google Shape;143;p16"/>
          <p:cNvSpPr/>
          <p:nvPr/>
        </p:nvSpPr>
        <p:spPr>
          <a:xfrm>
            <a:off x="213037" y="2514103"/>
            <a:ext cx="1073588" cy="12982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600">
                <a:latin typeface="Calibri"/>
                <a:ea typeface="Calibri"/>
                <a:cs typeface="Calibri"/>
                <a:sym typeface="Calibri"/>
              </a:rPr>
              <a:t>Leadership academy for individual contributors curious about the path to leadership. This cohort is appropriate</a:t>
            </a:r>
            <a:endParaRPr sz="600">
              <a:latin typeface="Calibri"/>
              <a:ea typeface="Calibri"/>
              <a:cs typeface="Calibri"/>
              <a:sym typeface="Calibri"/>
            </a:endParaRPr>
          </a:p>
          <a:p>
            <a:pPr marL="0" lvl="0" indent="0" algn="ctr" rtl="0">
              <a:spcBef>
                <a:spcPts val="0"/>
              </a:spcBef>
              <a:spcAft>
                <a:spcPts val="0"/>
              </a:spcAft>
              <a:buNone/>
            </a:pPr>
            <a:r>
              <a:rPr lang="en-US" sz="600">
                <a:latin typeface="Calibri"/>
                <a:ea typeface="Calibri"/>
                <a:cs typeface="Calibri"/>
                <a:sym typeface="Calibri"/>
              </a:rPr>
              <a:t>for employees at any level who are interested in harnessing practices to successfully lead self and others.</a:t>
            </a:r>
            <a:endParaRPr sz="600">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600">
                <a:highlight>
                  <a:srgbClr val="EA9999"/>
                </a:highlight>
                <a:latin typeface="Calibri"/>
                <a:ea typeface="Calibri"/>
                <a:cs typeface="Calibri"/>
                <a:sym typeface="Calibri"/>
              </a:rPr>
              <a:t>Coming Fall 2025</a:t>
            </a:r>
            <a:endParaRPr sz="600">
              <a:highlight>
                <a:srgbClr val="EA9999"/>
              </a:highlight>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p:txBody>
      </p:sp>
      <p:sp>
        <p:nvSpPr>
          <p:cNvPr id="144" name="Google Shape;144;p16"/>
          <p:cNvSpPr/>
          <p:nvPr/>
        </p:nvSpPr>
        <p:spPr>
          <a:xfrm>
            <a:off x="5576812" y="2513949"/>
            <a:ext cx="1073588" cy="12982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600">
                <a:latin typeface="Calibri"/>
                <a:ea typeface="Calibri"/>
                <a:cs typeface="Calibri"/>
                <a:sym typeface="Calibri"/>
              </a:rPr>
              <a:t>Curated leadership development experiences for leaders at the most senior level (Dean, VP, Provost, etc.) who strategically lead their divisions</a:t>
            </a:r>
            <a:endParaRPr sz="600">
              <a:latin typeface="Calibri"/>
              <a:ea typeface="Calibri"/>
              <a:cs typeface="Calibri"/>
              <a:sym typeface="Calibri"/>
            </a:endParaRPr>
          </a:p>
          <a:p>
            <a:pPr marL="0" lvl="0" indent="0" algn="ctr" rtl="0">
              <a:spcBef>
                <a:spcPts val="0"/>
              </a:spcBef>
              <a:spcAft>
                <a:spcPts val="0"/>
              </a:spcAft>
              <a:buNone/>
            </a:pPr>
            <a:r>
              <a:rPr lang="en-US" sz="600">
                <a:latin typeface="Calibri"/>
                <a:ea typeface="Calibri"/>
                <a:cs typeface="Calibri"/>
                <a:sym typeface="Calibri"/>
              </a:rPr>
              <a:t>and the broader organization for impact.</a:t>
            </a:r>
            <a:endParaRPr sz="600">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600">
                <a:highlight>
                  <a:srgbClr val="EA9999"/>
                </a:highlight>
                <a:latin typeface="Calibri"/>
                <a:ea typeface="Calibri"/>
                <a:cs typeface="Calibri"/>
                <a:sym typeface="Calibri"/>
              </a:rPr>
              <a:t>TBD</a:t>
            </a:r>
            <a:endParaRPr sz="600">
              <a:highlight>
                <a:srgbClr val="EA9999"/>
              </a:highlight>
              <a:latin typeface="Calibri"/>
              <a:ea typeface="Calibri"/>
              <a:cs typeface="Calibri"/>
              <a:sym typeface="Calibri"/>
            </a:endParaRPr>
          </a:p>
        </p:txBody>
      </p:sp>
      <p:sp>
        <p:nvSpPr>
          <p:cNvPr id="145" name="Google Shape;145;p16"/>
          <p:cNvSpPr/>
          <p:nvPr/>
        </p:nvSpPr>
        <p:spPr>
          <a:xfrm>
            <a:off x="4234509" y="2513944"/>
            <a:ext cx="1073588" cy="12982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600">
                <a:latin typeface="Calibri"/>
                <a:ea typeface="Calibri"/>
                <a:cs typeface="Calibri"/>
                <a:sym typeface="Calibri"/>
              </a:rPr>
              <a:t>Mid-level to executive-level academy for department and/or functional leaders who lead leaders. Appropriate for Assistant Directors, Directors,</a:t>
            </a:r>
            <a:endParaRPr sz="600">
              <a:latin typeface="Calibri"/>
              <a:ea typeface="Calibri"/>
              <a:cs typeface="Calibri"/>
              <a:sym typeface="Calibri"/>
            </a:endParaRPr>
          </a:p>
          <a:p>
            <a:pPr marL="0" lvl="0" indent="0" algn="ctr" rtl="0">
              <a:spcBef>
                <a:spcPts val="0"/>
              </a:spcBef>
              <a:spcAft>
                <a:spcPts val="0"/>
              </a:spcAft>
              <a:buNone/>
            </a:pPr>
            <a:r>
              <a:rPr lang="en-US" sz="600">
                <a:latin typeface="Calibri"/>
                <a:ea typeface="Calibri"/>
                <a:cs typeface="Calibri"/>
                <a:sym typeface="Calibri"/>
              </a:rPr>
              <a:t>Department Chairs, Associate Vice Presidents, Associate Vice Provosts, etc.</a:t>
            </a:r>
            <a:endParaRPr sz="600">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600">
                <a:highlight>
                  <a:srgbClr val="EA9999"/>
                </a:highlight>
                <a:latin typeface="Calibri"/>
                <a:ea typeface="Calibri"/>
                <a:cs typeface="Calibri"/>
                <a:sym typeface="Calibri"/>
              </a:rPr>
              <a:t>est. Coming Fall 2026</a:t>
            </a:r>
            <a:endParaRPr sz="600">
              <a:highlight>
                <a:srgbClr val="EA9999"/>
              </a:highlight>
              <a:latin typeface="Calibri"/>
              <a:ea typeface="Calibri"/>
              <a:cs typeface="Calibri"/>
              <a:sym typeface="Calibri"/>
            </a:endParaRPr>
          </a:p>
        </p:txBody>
      </p:sp>
      <p:sp>
        <p:nvSpPr>
          <p:cNvPr id="146" name="Google Shape;146;p16"/>
          <p:cNvSpPr/>
          <p:nvPr/>
        </p:nvSpPr>
        <p:spPr>
          <a:xfrm>
            <a:off x="2892206" y="2514103"/>
            <a:ext cx="1073588" cy="12982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600">
                <a:latin typeface="Calibri"/>
                <a:ea typeface="Calibri"/>
                <a:cs typeface="Calibri"/>
                <a:sym typeface="Calibri"/>
              </a:rPr>
              <a:t>New manager academy that focuses on the critical skills that people managers need to support individual contributors and teams. Appropriate for new managers transitioning from individual contributor to manager roles or existing supervisors who desire a tune-up.</a:t>
            </a:r>
            <a:endParaRPr sz="600">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600">
                <a:highlight>
                  <a:srgbClr val="B6D7A8"/>
                </a:highlight>
                <a:latin typeface="Calibri"/>
                <a:ea typeface="Calibri"/>
                <a:cs typeface="Calibri"/>
                <a:sym typeface="Calibri"/>
              </a:rPr>
              <a:t>In progress: 3 simultaneous cohorts</a:t>
            </a:r>
            <a:endParaRPr sz="600">
              <a:highlight>
                <a:srgbClr val="B6D7A8"/>
              </a:highlight>
              <a:latin typeface="Calibri"/>
              <a:ea typeface="Calibri"/>
              <a:cs typeface="Calibri"/>
              <a:sym typeface="Calibri"/>
            </a:endParaRPr>
          </a:p>
        </p:txBody>
      </p:sp>
      <p:sp>
        <p:nvSpPr>
          <p:cNvPr id="147" name="Google Shape;147;p16"/>
          <p:cNvSpPr/>
          <p:nvPr/>
        </p:nvSpPr>
        <p:spPr>
          <a:xfrm>
            <a:off x="1552622" y="2514103"/>
            <a:ext cx="1073588" cy="12982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600">
                <a:latin typeface="Calibri"/>
                <a:ea typeface="Calibri"/>
                <a:cs typeface="Calibri"/>
                <a:sym typeface="Calibri"/>
              </a:rPr>
              <a:t>Required self-paced academy for new managers or new-to-UMBC managers</a:t>
            </a:r>
            <a:endParaRPr sz="600">
              <a:latin typeface="Calibri"/>
              <a:ea typeface="Calibri"/>
              <a:cs typeface="Calibri"/>
              <a:sym typeface="Calibri"/>
            </a:endParaRPr>
          </a:p>
          <a:p>
            <a:pPr marL="0" lvl="0" indent="0" algn="ctr" rtl="0">
              <a:spcBef>
                <a:spcPts val="0"/>
              </a:spcBef>
              <a:spcAft>
                <a:spcPts val="0"/>
              </a:spcAft>
              <a:buNone/>
            </a:pPr>
            <a:r>
              <a:rPr lang="en-US" sz="600">
                <a:latin typeface="Calibri"/>
                <a:ea typeface="Calibri"/>
                <a:cs typeface="Calibri"/>
                <a:sym typeface="Calibri"/>
              </a:rPr>
              <a:t>at any level to understand the basic yet critical HR aspects of supervision expected of UMBC managers.</a:t>
            </a:r>
            <a:endParaRPr sz="600">
              <a:latin typeface="Calibri"/>
              <a:ea typeface="Calibri"/>
              <a:cs typeface="Calibri"/>
              <a:sym typeface="Calibri"/>
            </a:endParaRPr>
          </a:p>
          <a:p>
            <a:pPr marL="0" lvl="0" indent="0" algn="ctr" rtl="0">
              <a:spcBef>
                <a:spcPts val="0"/>
              </a:spcBef>
              <a:spcAft>
                <a:spcPts val="0"/>
              </a:spcAft>
              <a:buNone/>
            </a:pPr>
            <a:endParaRPr sz="600">
              <a:latin typeface="Calibri"/>
              <a:ea typeface="Calibri"/>
              <a:cs typeface="Calibri"/>
              <a:sym typeface="Calibri"/>
            </a:endParaRPr>
          </a:p>
          <a:p>
            <a:pPr marL="0" lvl="0" indent="0" algn="ctr" rtl="0">
              <a:spcBef>
                <a:spcPts val="0"/>
              </a:spcBef>
              <a:spcAft>
                <a:spcPts val="0"/>
              </a:spcAft>
              <a:buNone/>
            </a:pPr>
            <a:endParaRPr sz="600">
              <a:highlight>
                <a:srgbClr val="EA9999"/>
              </a:highlight>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600">
                <a:highlight>
                  <a:srgbClr val="EA9999"/>
                </a:highlight>
                <a:latin typeface="Calibri"/>
                <a:ea typeface="Calibri"/>
                <a:cs typeface="Calibri"/>
                <a:sym typeface="Calibri"/>
              </a:rPr>
              <a:t>Coming late Fall 2024</a:t>
            </a:r>
            <a:endParaRPr sz="600">
              <a:highlight>
                <a:srgbClr val="EA9999"/>
              </a:highlight>
              <a:latin typeface="Calibri"/>
              <a:ea typeface="Calibri"/>
              <a:cs typeface="Calibri"/>
              <a:sym typeface="Calibri"/>
            </a:endParaRPr>
          </a:p>
          <a:p>
            <a:pPr marL="0" lvl="0" indent="0" algn="ctr" rtl="0">
              <a:spcBef>
                <a:spcPts val="0"/>
              </a:spcBef>
              <a:spcAft>
                <a:spcPts val="0"/>
              </a:spcAft>
              <a:buNone/>
            </a:pPr>
            <a:endParaRPr sz="221">
              <a:latin typeface="Calibri"/>
              <a:ea typeface="Calibri"/>
              <a:cs typeface="Calibri"/>
              <a:sym typeface="Calibri"/>
            </a:endParaRPr>
          </a:p>
        </p:txBody>
      </p:sp>
      <p:sp>
        <p:nvSpPr>
          <p:cNvPr id="148" name="Google Shape;148;p16"/>
          <p:cNvSpPr/>
          <p:nvPr/>
        </p:nvSpPr>
        <p:spPr>
          <a:xfrm>
            <a:off x="213037" y="2338809"/>
            <a:ext cx="1073588" cy="138488"/>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50" b="1">
                <a:solidFill>
                  <a:schemeClr val="lt1"/>
                </a:solidFill>
                <a:latin typeface="Calibri"/>
                <a:ea typeface="Calibri"/>
                <a:cs typeface="Calibri"/>
                <a:sym typeface="Calibri"/>
              </a:rPr>
              <a:t>ASPIRE</a:t>
            </a:r>
            <a:endParaRPr sz="750" b="1">
              <a:solidFill>
                <a:schemeClr val="lt1"/>
              </a:solidFill>
              <a:latin typeface="Calibri"/>
              <a:ea typeface="Calibri"/>
              <a:cs typeface="Calibri"/>
              <a:sym typeface="Calibri"/>
            </a:endParaRPr>
          </a:p>
        </p:txBody>
      </p:sp>
      <p:sp>
        <p:nvSpPr>
          <p:cNvPr id="149" name="Google Shape;149;p16"/>
          <p:cNvSpPr/>
          <p:nvPr/>
        </p:nvSpPr>
        <p:spPr>
          <a:xfrm>
            <a:off x="1553981" y="2338809"/>
            <a:ext cx="1073588" cy="138488"/>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50" b="1">
                <a:latin typeface="Calibri"/>
                <a:ea typeface="Calibri"/>
                <a:cs typeface="Calibri"/>
                <a:sym typeface="Calibri"/>
              </a:rPr>
              <a:t>LAUNCH</a:t>
            </a:r>
            <a:endParaRPr sz="750" b="1">
              <a:latin typeface="Calibri"/>
              <a:ea typeface="Calibri"/>
              <a:cs typeface="Calibri"/>
              <a:sym typeface="Calibri"/>
            </a:endParaRPr>
          </a:p>
        </p:txBody>
      </p:sp>
      <p:sp>
        <p:nvSpPr>
          <p:cNvPr id="150" name="Google Shape;150;p16"/>
          <p:cNvSpPr/>
          <p:nvPr/>
        </p:nvSpPr>
        <p:spPr>
          <a:xfrm>
            <a:off x="2894925" y="2338809"/>
            <a:ext cx="1073588" cy="138488"/>
          </a:xfrm>
          <a:prstGeom prst="rect">
            <a:avLst/>
          </a:prstGeom>
          <a:solidFill>
            <a:srgbClr val="45818E"/>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50" b="1">
                <a:solidFill>
                  <a:schemeClr val="lt1"/>
                </a:solidFill>
                <a:latin typeface="Calibri"/>
                <a:ea typeface="Calibri"/>
                <a:cs typeface="Calibri"/>
                <a:sym typeface="Calibri"/>
              </a:rPr>
              <a:t>LEAP</a:t>
            </a:r>
            <a:endParaRPr sz="750" b="1">
              <a:solidFill>
                <a:schemeClr val="lt1"/>
              </a:solidFill>
              <a:latin typeface="Calibri"/>
              <a:ea typeface="Calibri"/>
              <a:cs typeface="Calibri"/>
              <a:sym typeface="Calibri"/>
            </a:endParaRPr>
          </a:p>
        </p:txBody>
      </p:sp>
      <p:sp>
        <p:nvSpPr>
          <p:cNvPr id="151" name="Google Shape;151;p16"/>
          <p:cNvSpPr/>
          <p:nvPr/>
        </p:nvSpPr>
        <p:spPr>
          <a:xfrm>
            <a:off x="4235869" y="2338809"/>
            <a:ext cx="1073588" cy="138488"/>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50" b="1">
                <a:latin typeface="Calibri"/>
                <a:ea typeface="Calibri"/>
                <a:cs typeface="Calibri"/>
                <a:sym typeface="Calibri"/>
              </a:rPr>
              <a:t>RISE</a:t>
            </a:r>
            <a:endParaRPr sz="750" b="1">
              <a:latin typeface="Calibri"/>
              <a:ea typeface="Calibri"/>
              <a:cs typeface="Calibri"/>
              <a:sym typeface="Calibri"/>
            </a:endParaRPr>
          </a:p>
        </p:txBody>
      </p:sp>
      <p:sp>
        <p:nvSpPr>
          <p:cNvPr id="152" name="Google Shape;152;p16"/>
          <p:cNvSpPr/>
          <p:nvPr/>
        </p:nvSpPr>
        <p:spPr>
          <a:xfrm>
            <a:off x="5576812" y="2338809"/>
            <a:ext cx="1073588" cy="138488"/>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50" b="1">
                <a:solidFill>
                  <a:schemeClr val="lt1"/>
                </a:solidFill>
                <a:latin typeface="Calibri"/>
                <a:ea typeface="Calibri"/>
                <a:cs typeface="Calibri"/>
                <a:sym typeface="Calibri"/>
              </a:rPr>
              <a:t>PEAK</a:t>
            </a:r>
            <a:endParaRPr sz="75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5481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CC780-8BF0-3D9C-8D9D-DDDA4F09F753}"/>
              </a:ext>
            </a:extLst>
          </p:cNvPr>
          <p:cNvPicPr>
            <a:picLocks noChangeAspect="1"/>
          </p:cNvPicPr>
          <p:nvPr/>
        </p:nvPicPr>
        <p:blipFill>
          <a:blip r:embed="rId2"/>
          <a:stretch>
            <a:fillRect/>
          </a:stretch>
        </p:blipFill>
        <p:spPr>
          <a:xfrm>
            <a:off x="0" y="642937"/>
            <a:ext cx="6858000" cy="3857625"/>
          </a:xfrm>
          <a:prstGeom prst="rect">
            <a:avLst/>
          </a:prstGeom>
        </p:spPr>
      </p:pic>
    </p:spTree>
    <p:extLst>
      <p:ext uri="{BB962C8B-B14F-4D97-AF65-F5344CB8AC3E}">
        <p14:creationId xmlns:p14="http://schemas.microsoft.com/office/powerpoint/2010/main" val="2561690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78343F-07D4-1F30-CC69-A9D87EB2CC00}"/>
              </a:ext>
            </a:extLst>
          </p:cNvPr>
          <p:cNvPicPr>
            <a:picLocks noChangeAspect="1"/>
          </p:cNvPicPr>
          <p:nvPr/>
        </p:nvPicPr>
        <p:blipFill>
          <a:blip r:embed="rId2"/>
          <a:stretch>
            <a:fillRect/>
          </a:stretch>
        </p:blipFill>
        <p:spPr>
          <a:xfrm>
            <a:off x="0" y="642937"/>
            <a:ext cx="6858000" cy="3857625"/>
          </a:xfrm>
          <a:prstGeom prst="rect">
            <a:avLst/>
          </a:prstGeom>
        </p:spPr>
      </p:pic>
    </p:spTree>
    <p:extLst>
      <p:ext uri="{BB962C8B-B14F-4D97-AF65-F5344CB8AC3E}">
        <p14:creationId xmlns:p14="http://schemas.microsoft.com/office/powerpoint/2010/main" val="3924302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F5BC7-DC47-1386-909B-9C6AC1B3272E}"/>
              </a:ext>
            </a:extLst>
          </p:cNvPr>
          <p:cNvPicPr>
            <a:picLocks noChangeAspect="1"/>
          </p:cNvPicPr>
          <p:nvPr/>
        </p:nvPicPr>
        <p:blipFill>
          <a:blip r:embed="rId2"/>
          <a:stretch>
            <a:fillRect/>
          </a:stretch>
        </p:blipFill>
        <p:spPr>
          <a:xfrm>
            <a:off x="0" y="642937"/>
            <a:ext cx="6858000" cy="3857625"/>
          </a:xfrm>
          <a:prstGeom prst="rect">
            <a:avLst/>
          </a:prstGeom>
        </p:spPr>
      </p:pic>
    </p:spTree>
    <p:extLst>
      <p:ext uri="{BB962C8B-B14F-4D97-AF65-F5344CB8AC3E}">
        <p14:creationId xmlns:p14="http://schemas.microsoft.com/office/powerpoint/2010/main" val="2258119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6CECE"/>
        </a:solidFill>
        <a:effectLst/>
      </p:bgPr>
    </p:bg>
    <p:spTree>
      <p:nvGrpSpPr>
        <p:cNvPr id="1" name="Shape 209"/>
        <p:cNvGrpSpPr/>
        <p:nvPr/>
      </p:nvGrpSpPr>
      <p:grpSpPr>
        <a:xfrm>
          <a:off x="0" y="0"/>
          <a:ext cx="0" cy="0"/>
          <a:chOff x="0" y="0"/>
          <a:chExt cx="0" cy="0"/>
        </a:xfrm>
      </p:grpSpPr>
      <p:grpSp>
        <p:nvGrpSpPr>
          <p:cNvPr id="210" name="Google Shape;210;p20"/>
          <p:cNvGrpSpPr/>
          <p:nvPr/>
        </p:nvGrpSpPr>
        <p:grpSpPr>
          <a:xfrm>
            <a:off x="0" y="645222"/>
            <a:ext cx="6858044" cy="1235525"/>
            <a:chOff x="0" y="-38100"/>
            <a:chExt cx="4816592" cy="867743"/>
          </a:xfrm>
        </p:grpSpPr>
        <p:sp>
          <p:nvSpPr>
            <p:cNvPr id="211" name="Google Shape;211;p20"/>
            <p:cNvSpPr/>
            <p:nvPr/>
          </p:nvSpPr>
          <p:spPr>
            <a:xfrm>
              <a:off x="0" y="0"/>
              <a:ext cx="4816592" cy="829643"/>
            </a:xfrm>
            <a:custGeom>
              <a:avLst/>
              <a:gdLst/>
              <a:ahLst/>
              <a:cxnLst/>
              <a:rect l="l" t="t" r="r" b="b"/>
              <a:pathLst>
                <a:path w="4816592" h="829643" extrusionOk="0">
                  <a:moveTo>
                    <a:pt x="0" y="0"/>
                  </a:moveTo>
                  <a:lnTo>
                    <a:pt x="4816592" y="0"/>
                  </a:lnTo>
                  <a:lnTo>
                    <a:pt x="4816592" y="829643"/>
                  </a:lnTo>
                  <a:lnTo>
                    <a:pt x="0" y="829643"/>
                  </a:lnTo>
                  <a:close/>
                </a:path>
              </a:pathLst>
            </a:custGeom>
            <a:solidFill>
              <a:srgbClr val="767171"/>
            </a:solidFill>
            <a:ln>
              <a:noFill/>
            </a:ln>
          </p:spPr>
          <p:txBody>
            <a:bodyPr/>
            <a:lstStyle/>
            <a:p>
              <a:endParaRPr lang="en-US"/>
            </a:p>
          </p:txBody>
        </p:sp>
        <p:sp>
          <p:nvSpPr>
            <p:cNvPr id="212" name="Google Shape;212;p20"/>
            <p:cNvSpPr txBox="1"/>
            <p:nvPr/>
          </p:nvSpPr>
          <p:spPr>
            <a:xfrm>
              <a:off x="0" y="-38100"/>
              <a:ext cx="4816500" cy="8676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675" b="0" i="0" u="none" strike="noStrike" cap="none">
                <a:solidFill>
                  <a:schemeClr val="dk1"/>
                </a:solidFill>
                <a:latin typeface="Calibri"/>
                <a:ea typeface="Calibri"/>
                <a:cs typeface="Calibri"/>
                <a:sym typeface="Calibri"/>
              </a:endParaRPr>
            </a:p>
          </p:txBody>
        </p:sp>
      </p:grpSp>
      <p:sp>
        <p:nvSpPr>
          <p:cNvPr id="213" name="Google Shape;213;p20"/>
          <p:cNvSpPr/>
          <p:nvPr/>
        </p:nvSpPr>
        <p:spPr>
          <a:xfrm>
            <a:off x="5002046" y="4106585"/>
            <a:ext cx="3284045" cy="2839454"/>
          </a:xfrm>
          <a:custGeom>
            <a:avLst/>
            <a:gdLst/>
            <a:ahLst/>
            <a:cxnLst/>
            <a:rect l="l" t="t" r="r" b="b"/>
            <a:pathLst>
              <a:path w="8757453" h="7571877" extrusionOk="0">
                <a:moveTo>
                  <a:pt x="0" y="0"/>
                </a:moveTo>
                <a:lnTo>
                  <a:pt x="8757453" y="0"/>
                </a:lnTo>
                <a:lnTo>
                  <a:pt x="8757453" y="7571877"/>
                </a:lnTo>
                <a:lnTo>
                  <a:pt x="0" y="7571877"/>
                </a:lnTo>
                <a:lnTo>
                  <a:pt x="0" y="0"/>
                </a:lnTo>
                <a:close/>
              </a:path>
            </a:pathLst>
          </a:custGeom>
          <a:blipFill rotWithShape="1">
            <a:blip r:embed="rId3">
              <a:alphaModFix/>
            </a:blip>
            <a:stretch>
              <a:fillRect/>
            </a:stretch>
          </a:blipFill>
          <a:ln>
            <a:noFill/>
          </a:ln>
        </p:spPr>
        <p:txBody>
          <a:bodyPr/>
          <a:lstStyle/>
          <a:p>
            <a:endParaRPr lang="en-US"/>
          </a:p>
        </p:txBody>
      </p:sp>
      <p:sp>
        <p:nvSpPr>
          <p:cNvPr id="214" name="Google Shape;214;p20"/>
          <p:cNvSpPr txBox="1"/>
          <p:nvPr/>
        </p:nvSpPr>
        <p:spPr>
          <a:xfrm>
            <a:off x="247729" y="1175651"/>
            <a:ext cx="5366588" cy="31822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40010"/>
              </a:lnSpc>
              <a:spcBef>
                <a:spcPts val="0"/>
              </a:spcBef>
              <a:spcAft>
                <a:spcPts val="0"/>
              </a:spcAft>
              <a:buNone/>
            </a:pPr>
            <a:r>
              <a:rPr lang="en-US" sz="1477" b="1">
                <a:solidFill>
                  <a:srgbClr val="FDA715"/>
                </a:solidFill>
                <a:latin typeface="Montserrat"/>
                <a:ea typeface="Montserrat"/>
                <a:cs typeface="Montserrat"/>
                <a:sym typeface="Montserrat"/>
              </a:rPr>
              <a:t>Open Enrollment ends TOMORROW (11/8) at 5 pm</a:t>
            </a:r>
            <a:endParaRPr sz="221"/>
          </a:p>
        </p:txBody>
      </p:sp>
      <p:sp>
        <p:nvSpPr>
          <p:cNvPr id="215" name="Google Shape;215;p20"/>
          <p:cNvSpPr txBox="1"/>
          <p:nvPr/>
        </p:nvSpPr>
        <p:spPr>
          <a:xfrm>
            <a:off x="247729" y="884496"/>
            <a:ext cx="5366588" cy="29354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10013"/>
              </a:lnSpc>
              <a:spcBef>
                <a:spcPts val="0"/>
              </a:spcBef>
              <a:spcAft>
                <a:spcPts val="0"/>
              </a:spcAft>
              <a:buNone/>
            </a:pPr>
            <a:r>
              <a:rPr lang="en-US" sz="1734" b="1">
                <a:solidFill>
                  <a:srgbClr val="E5E5E5"/>
                </a:solidFill>
                <a:latin typeface="Montserrat"/>
                <a:ea typeface="Montserrat"/>
                <a:cs typeface="Montserrat"/>
                <a:sym typeface="Montserrat"/>
              </a:rPr>
              <a:t>Talent Acquisition &amp; Total Rewards</a:t>
            </a:r>
            <a:endParaRPr sz="221"/>
          </a:p>
        </p:txBody>
      </p:sp>
      <p:sp>
        <p:nvSpPr>
          <p:cNvPr id="216" name="Google Shape;216;p20"/>
          <p:cNvSpPr txBox="1"/>
          <p:nvPr/>
        </p:nvSpPr>
        <p:spPr>
          <a:xfrm>
            <a:off x="0" y="2081068"/>
            <a:ext cx="3688425" cy="59375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262777"/>
              </a:lnSpc>
              <a:spcBef>
                <a:spcPts val="0"/>
              </a:spcBef>
              <a:spcAft>
                <a:spcPts val="0"/>
              </a:spcAft>
              <a:buNone/>
            </a:pPr>
            <a:endParaRPr sz="675" b="0" i="0" u="none" strike="noStrike" cap="none">
              <a:solidFill>
                <a:schemeClr val="dk1"/>
              </a:solidFill>
              <a:latin typeface="Calibri"/>
              <a:ea typeface="Calibri"/>
              <a:cs typeface="Calibri"/>
              <a:sym typeface="Calibri"/>
            </a:endParaRPr>
          </a:p>
          <a:p>
            <a:pPr marL="342900" marR="0" lvl="0" indent="0" algn="l" rtl="0">
              <a:lnSpc>
                <a:spcPct val="139982"/>
              </a:lnSpc>
              <a:spcBef>
                <a:spcPts val="0"/>
              </a:spcBef>
              <a:spcAft>
                <a:spcPts val="0"/>
              </a:spcAft>
              <a:buNone/>
            </a:pPr>
            <a:endParaRPr sz="221"/>
          </a:p>
          <a:p>
            <a:pPr marL="0" marR="0" lvl="0" indent="0" algn="l" rtl="0">
              <a:lnSpc>
                <a:spcPct val="139982"/>
              </a:lnSpc>
              <a:spcBef>
                <a:spcPts val="0"/>
              </a:spcBef>
              <a:spcAft>
                <a:spcPts val="0"/>
              </a:spcAft>
              <a:buNone/>
            </a:pPr>
            <a:endParaRPr sz="1267" b="0" i="0" u="none" strike="noStrike" cap="none">
              <a:solidFill>
                <a:srgbClr val="000000"/>
              </a:solidFill>
              <a:latin typeface="Montserrat"/>
              <a:ea typeface="Montserrat"/>
              <a:cs typeface="Montserrat"/>
              <a:sym typeface="Montserrat"/>
            </a:endParaRPr>
          </a:p>
        </p:txBody>
      </p:sp>
      <p:pic>
        <p:nvPicPr>
          <p:cNvPr id="217" name="Google Shape;217;p20"/>
          <p:cNvPicPr preferRelativeResize="0"/>
          <p:nvPr/>
        </p:nvPicPr>
        <p:blipFill>
          <a:blip r:embed="rId4">
            <a:alphaModFix/>
          </a:blip>
          <a:stretch>
            <a:fillRect/>
          </a:stretch>
        </p:blipFill>
        <p:spPr>
          <a:xfrm>
            <a:off x="1806881" y="1978697"/>
            <a:ext cx="3014175" cy="2346169"/>
          </a:xfrm>
          <a:prstGeom prst="rect">
            <a:avLst/>
          </a:prstGeom>
          <a:noFill/>
          <a:ln>
            <a:noFill/>
          </a:ln>
        </p:spPr>
      </p:pic>
    </p:spTree>
    <p:extLst>
      <p:ext uri="{BB962C8B-B14F-4D97-AF65-F5344CB8AC3E}">
        <p14:creationId xmlns:p14="http://schemas.microsoft.com/office/powerpoint/2010/main" val="198407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88595" y="1518761"/>
          <a:ext cx="6492240" cy="1455420"/>
        </p:xfrm>
        <a:graphic>
          <a:graphicData uri="http://schemas.openxmlformats.org/drawingml/2006/table">
            <a:tbl>
              <a:tblPr firstRow="1" bandRow="1">
                <a:tableStyleId>{073A0DAA-6AF3-43AB-8588-CEC1D06C72B9}</a:tableStyleId>
              </a:tblPr>
              <a:tblGrid>
                <a:gridCol w="3086100">
                  <a:extLst>
                    <a:ext uri="{9D8B030D-6E8A-4147-A177-3AD203B41FA5}">
                      <a16:colId xmlns:a16="http://schemas.microsoft.com/office/drawing/2014/main" val="818530873"/>
                    </a:ext>
                  </a:extLst>
                </a:gridCol>
                <a:gridCol w="3406140">
                  <a:extLst>
                    <a:ext uri="{9D8B030D-6E8A-4147-A177-3AD203B41FA5}">
                      <a16:colId xmlns:a16="http://schemas.microsoft.com/office/drawing/2014/main" val="4114001038"/>
                    </a:ext>
                  </a:extLst>
                </a:gridCol>
              </a:tblGrid>
              <a:tr h="342900">
                <a:tc>
                  <a:txBody>
                    <a:bodyPr/>
                    <a:lstStyle/>
                    <a:p>
                      <a:r>
                        <a:rPr lang="en-US" sz="1800" dirty="0"/>
                        <a:t>Revenues</a:t>
                      </a:r>
                    </a:p>
                  </a:txBody>
                  <a:tcPr marL="68580" marR="68580" marT="34290" marB="34290"/>
                </a:tc>
                <a:tc>
                  <a:txBody>
                    <a:bodyPr/>
                    <a:lstStyle/>
                    <a:p>
                      <a:r>
                        <a:rPr lang="en-US" sz="1800" dirty="0"/>
                        <a:t>Expenses</a:t>
                      </a:r>
                    </a:p>
                  </a:txBody>
                  <a:tcPr marL="68580" marR="68580" marT="34290" marB="34290"/>
                </a:tc>
                <a:extLst>
                  <a:ext uri="{0D108BD9-81ED-4DB2-BD59-A6C34878D82A}">
                    <a16:rowId xmlns:a16="http://schemas.microsoft.com/office/drawing/2014/main" val="2196092957"/>
                  </a:ext>
                </a:extLst>
              </a:tr>
              <a:tr h="278130">
                <a:tc>
                  <a:txBody>
                    <a:bodyPr/>
                    <a:lstStyle/>
                    <a:p>
                      <a:r>
                        <a:rPr lang="en-US" sz="1300" dirty="0"/>
                        <a:t>Enrollment</a:t>
                      </a:r>
                      <a:r>
                        <a:rPr lang="en-US" sz="1300" baseline="0" dirty="0"/>
                        <a:t> (Tuition and Fees)</a:t>
                      </a:r>
                      <a:endParaRPr lang="en-US" sz="1300" dirty="0"/>
                    </a:p>
                  </a:txBody>
                  <a:tcPr marL="68580" marR="68580" marT="34290" marB="34290"/>
                </a:tc>
                <a:tc>
                  <a:txBody>
                    <a:bodyPr/>
                    <a:lstStyle/>
                    <a:p>
                      <a:r>
                        <a:rPr lang="en-US" sz="1300" dirty="0"/>
                        <a:t>Salaries and Fringes</a:t>
                      </a:r>
                    </a:p>
                  </a:txBody>
                  <a:tcPr marL="68580" marR="68580" marT="34290" marB="34290"/>
                </a:tc>
                <a:extLst>
                  <a:ext uri="{0D108BD9-81ED-4DB2-BD59-A6C34878D82A}">
                    <a16:rowId xmlns:a16="http://schemas.microsoft.com/office/drawing/2014/main" val="735568813"/>
                  </a:ext>
                </a:extLst>
              </a:tr>
              <a:tr h="278130">
                <a:tc>
                  <a:txBody>
                    <a:bodyPr/>
                    <a:lstStyle/>
                    <a:p>
                      <a:r>
                        <a:rPr lang="en-US" sz="1300" dirty="0"/>
                        <a:t>State Appropriation </a:t>
                      </a:r>
                    </a:p>
                  </a:txBody>
                  <a:tcPr marL="68580" marR="68580" marT="34290" marB="34290"/>
                </a:tc>
                <a:tc>
                  <a:txBody>
                    <a:bodyPr/>
                    <a:lstStyle/>
                    <a:p>
                      <a:r>
                        <a:rPr lang="en-US" sz="1300" dirty="0"/>
                        <a:t>Financial Aid</a:t>
                      </a:r>
                    </a:p>
                  </a:txBody>
                  <a:tcPr marL="68580" marR="68580" marT="34290" marB="34290"/>
                </a:tc>
                <a:extLst>
                  <a:ext uri="{0D108BD9-81ED-4DB2-BD59-A6C34878D82A}">
                    <a16:rowId xmlns:a16="http://schemas.microsoft.com/office/drawing/2014/main" val="750863754"/>
                  </a:ext>
                </a:extLst>
              </a:tr>
              <a:tr h="278130">
                <a:tc>
                  <a:txBody>
                    <a:bodyPr/>
                    <a:lstStyle/>
                    <a:p>
                      <a:r>
                        <a:rPr lang="en-US" sz="1300" dirty="0"/>
                        <a:t>Research Activity </a:t>
                      </a:r>
                    </a:p>
                  </a:txBody>
                  <a:tcPr marL="68580" marR="68580" marT="34290" marB="34290"/>
                </a:tc>
                <a:tc>
                  <a:txBody>
                    <a:bodyPr/>
                    <a:lstStyle/>
                    <a:p>
                      <a:r>
                        <a:rPr lang="en-US" sz="1300" dirty="0"/>
                        <a:t>Campus Operations (utilities,</a:t>
                      </a:r>
                      <a:r>
                        <a:rPr lang="en-US" sz="1300" baseline="0" dirty="0"/>
                        <a:t> debt service, etc.)</a:t>
                      </a:r>
                      <a:endParaRPr lang="en-US" sz="1300" dirty="0"/>
                    </a:p>
                  </a:txBody>
                  <a:tcPr marL="68580" marR="68580" marT="34290" marB="34290"/>
                </a:tc>
                <a:extLst>
                  <a:ext uri="{0D108BD9-81ED-4DB2-BD59-A6C34878D82A}">
                    <a16:rowId xmlns:a16="http://schemas.microsoft.com/office/drawing/2014/main" val="2555564951"/>
                  </a:ext>
                </a:extLst>
              </a:tr>
              <a:tr h="278130">
                <a:tc>
                  <a:txBody>
                    <a:bodyPr/>
                    <a:lstStyle/>
                    <a:p>
                      <a:r>
                        <a:rPr lang="en-US" sz="1300" dirty="0"/>
                        <a:t>Tuition and Fee Rates</a:t>
                      </a:r>
                    </a:p>
                  </a:txBody>
                  <a:tcPr marL="68580" marR="68580" marT="34290" marB="34290"/>
                </a:tc>
                <a:tc>
                  <a:txBody>
                    <a:bodyPr/>
                    <a:lstStyle/>
                    <a:p>
                      <a:r>
                        <a:rPr lang="en-US" sz="1300" dirty="0"/>
                        <a:t>Contractual</a:t>
                      </a:r>
                      <a:r>
                        <a:rPr lang="en-US" sz="1300" baseline="0" dirty="0"/>
                        <a:t> Services (housekeeping, IT, etc.)</a:t>
                      </a:r>
                      <a:endParaRPr lang="en-US" sz="1300" dirty="0"/>
                    </a:p>
                  </a:txBody>
                  <a:tcPr marL="68580" marR="68580" marT="34290" marB="34290"/>
                </a:tc>
                <a:extLst>
                  <a:ext uri="{0D108BD9-81ED-4DB2-BD59-A6C34878D82A}">
                    <a16:rowId xmlns:a16="http://schemas.microsoft.com/office/drawing/2014/main" val="1709117596"/>
                  </a:ext>
                </a:extLst>
              </a:tr>
            </a:tbl>
          </a:graphicData>
        </a:graphic>
      </p:graphicFrame>
      <p:sp>
        <p:nvSpPr>
          <p:cNvPr id="5" name="TextBox 4"/>
          <p:cNvSpPr txBox="1"/>
          <p:nvPr/>
        </p:nvSpPr>
        <p:spPr>
          <a:xfrm>
            <a:off x="4029075" y="728664"/>
            <a:ext cx="2748915" cy="369332"/>
          </a:xfrm>
          <a:prstGeom prst="rect">
            <a:avLst/>
          </a:prstGeom>
          <a:noFill/>
        </p:spPr>
        <p:txBody>
          <a:bodyPr wrap="square" rtlCol="0">
            <a:spAutoFit/>
          </a:bodyPr>
          <a:lstStyle/>
          <a:p>
            <a:pPr algn="r"/>
            <a:r>
              <a:rPr lang="en-US" sz="1800" b="1" dirty="0">
                <a:solidFill>
                  <a:schemeClr val="bg1"/>
                </a:solidFill>
                <a:latin typeface="Arial" panose="020B0604020202020204" pitchFamily="34" charset="0"/>
                <a:cs typeface="Arial" panose="020B0604020202020204" pitchFamily="34" charset="0"/>
              </a:rPr>
              <a:t>Key Budget Drivers</a:t>
            </a:r>
          </a:p>
        </p:txBody>
      </p:sp>
      <p:sp>
        <p:nvSpPr>
          <p:cNvPr id="2" name="Rectangle 1"/>
          <p:cNvSpPr/>
          <p:nvPr/>
        </p:nvSpPr>
        <p:spPr>
          <a:xfrm>
            <a:off x="6581108" y="4246026"/>
            <a:ext cx="199454" cy="196208"/>
          </a:xfrm>
          <a:prstGeom prst="rect">
            <a:avLst/>
          </a:prstGeom>
        </p:spPr>
        <p:txBody>
          <a:bodyPr wrap="square">
            <a:spAutoFit/>
          </a:bodyPr>
          <a:lstStyle/>
          <a:p>
            <a:pPr lvl="0"/>
            <a:r>
              <a:rPr lang="en-US" sz="675" dirty="0">
                <a:solidFill>
                  <a:prstClr val="black"/>
                </a:solidFill>
                <a:latin typeface="Arial" panose="020B0604020202020204" pitchFamily="34" charset="0"/>
                <a:cs typeface="Arial" panose="020B0604020202020204" pitchFamily="34" charset="0"/>
              </a:rPr>
              <a:t>4</a:t>
            </a:r>
          </a:p>
        </p:txBody>
      </p:sp>
      <p:sp>
        <p:nvSpPr>
          <p:cNvPr id="3" name="Rectangle 2">
            <a:extLst>
              <a:ext uri="{FF2B5EF4-FFF2-40B4-BE49-F238E27FC236}">
                <a16:creationId xmlns:a16="http://schemas.microsoft.com/office/drawing/2014/main" id="{43DFBB31-6771-E04C-6A12-25BF097DF4C6}"/>
              </a:ext>
            </a:extLst>
          </p:cNvPr>
          <p:cNvSpPr/>
          <p:nvPr/>
        </p:nvSpPr>
        <p:spPr>
          <a:xfrm>
            <a:off x="4322498" y="0"/>
            <a:ext cx="2535502"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Key Budget Drivers</a:t>
            </a:r>
          </a:p>
        </p:txBody>
      </p:sp>
    </p:spTree>
    <p:extLst>
      <p:ext uri="{BB962C8B-B14F-4D97-AF65-F5344CB8AC3E}">
        <p14:creationId xmlns:p14="http://schemas.microsoft.com/office/powerpoint/2010/main" val="2632933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6CECE"/>
        </a:solidFill>
        <a:effectLst/>
      </p:bgPr>
    </p:bg>
    <p:spTree>
      <p:nvGrpSpPr>
        <p:cNvPr id="1" name="Shape 225"/>
        <p:cNvGrpSpPr/>
        <p:nvPr/>
      </p:nvGrpSpPr>
      <p:grpSpPr>
        <a:xfrm>
          <a:off x="0" y="0"/>
          <a:ext cx="0" cy="0"/>
          <a:chOff x="0" y="0"/>
          <a:chExt cx="0" cy="0"/>
        </a:xfrm>
      </p:grpSpPr>
      <p:grpSp>
        <p:nvGrpSpPr>
          <p:cNvPr id="226" name="Google Shape;226;p21"/>
          <p:cNvGrpSpPr/>
          <p:nvPr/>
        </p:nvGrpSpPr>
        <p:grpSpPr>
          <a:xfrm>
            <a:off x="0" y="645222"/>
            <a:ext cx="6858044" cy="1235525"/>
            <a:chOff x="0" y="-38100"/>
            <a:chExt cx="4816592" cy="867743"/>
          </a:xfrm>
        </p:grpSpPr>
        <p:sp>
          <p:nvSpPr>
            <p:cNvPr id="227" name="Google Shape;227;p21"/>
            <p:cNvSpPr/>
            <p:nvPr/>
          </p:nvSpPr>
          <p:spPr>
            <a:xfrm>
              <a:off x="0" y="0"/>
              <a:ext cx="4816592" cy="829643"/>
            </a:xfrm>
            <a:custGeom>
              <a:avLst/>
              <a:gdLst/>
              <a:ahLst/>
              <a:cxnLst/>
              <a:rect l="l" t="t" r="r" b="b"/>
              <a:pathLst>
                <a:path w="4816592" h="829643" extrusionOk="0">
                  <a:moveTo>
                    <a:pt x="0" y="0"/>
                  </a:moveTo>
                  <a:lnTo>
                    <a:pt x="4816592" y="0"/>
                  </a:lnTo>
                  <a:lnTo>
                    <a:pt x="4816592" y="829643"/>
                  </a:lnTo>
                  <a:lnTo>
                    <a:pt x="0" y="829643"/>
                  </a:lnTo>
                  <a:close/>
                </a:path>
              </a:pathLst>
            </a:custGeom>
            <a:solidFill>
              <a:srgbClr val="767171"/>
            </a:solidFill>
            <a:ln>
              <a:noFill/>
            </a:ln>
          </p:spPr>
          <p:txBody>
            <a:bodyPr/>
            <a:lstStyle/>
            <a:p>
              <a:endParaRPr lang="en-US"/>
            </a:p>
          </p:txBody>
        </p:sp>
        <p:sp>
          <p:nvSpPr>
            <p:cNvPr id="228" name="Google Shape;228;p21"/>
            <p:cNvSpPr txBox="1"/>
            <p:nvPr/>
          </p:nvSpPr>
          <p:spPr>
            <a:xfrm>
              <a:off x="0" y="-38100"/>
              <a:ext cx="4816500" cy="8676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675" b="0" i="0" u="none" strike="noStrike" cap="none">
                <a:solidFill>
                  <a:schemeClr val="dk1"/>
                </a:solidFill>
                <a:latin typeface="Calibri"/>
                <a:ea typeface="Calibri"/>
                <a:cs typeface="Calibri"/>
                <a:sym typeface="Calibri"/>
              </a:endParaRPr>
            </a:p>
          </p:txBody>
        </p:sp>
      </p:grpSp>
      <p:sp>
        <p:nvSpPr>
          <p:cNvPr id="229" name="Google Shape;229;p21"/>
          <p:cNvSpPr/>
          <p:nvPr/>
        </p:nvSpPr>
        <p:spPr>
          <a:xfrm>
            <a:off x="5002046" y="4106585"/>
            <a:ext cx="3284045" cy="2839454"/>
          </a:xfrm>
          <a:custGeom>
            <a:avLst/>
            <a:gdLst/>
            <a:ahLst/>
            <a:cxnLst/>
            <a:rect l="l" t="t" r="r" b="b"/>
            <a:pathLst>
              <a:path w="8757453" h="7571877" extrusionOk="0">
                <a:moveTo>
                  <a:pt x="0" y="0"/>
                </a:moveTo>
                <a:lnTo>
                  <a:pt x="8757453" y="0"/>
                </a:lnTo>
                <a:lnTo>
                  <a:pt x="8757453" y="7571877"/>
                </a:lnTo>
                <a:lnTo>
                  <a:pt x="0" y="7571877"/>
                </a:lnTo>
                <a:lnTo>
                  <a:pt x="0" y="0"/>
                </a:lnTo>
                <a:close/>
              </a:path>
            </a:pathLst>
          </a:custGeom>
          <a:blipFill rotWithShape="1">
            <a:blip r:embed="rId3">
              <a:alphaModFix/>
            </a:blip>
            <a:stretch>
              <a:fillRect/>
            </a:stretch>
          </a:blipFill>
          <a:ln>
            <a:noFill/>
          </a:ln>
        </p:spPr>
        <p:txBody>
          <a:bodyPr/>
          <a:lstStyle/>
          <a:p>
            <a:endParaRPr lang="en-US"/>
          </a:p>
        </p:txBody>
      </p:sp>
      <p:sp>
        <p:nvSpPr>
          <p:cNvPr id="230" name="Google Shape;230;p21"/>
          <p:cNvSpPr txBox="1"/>
          <p:nvPr/>
        </p:nvSpPr>
        <p:spPr>
          <a:xfrm>
            <a:off x="247729" y="1175651"/>
            <a:ext cx="5366588" cy="31822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40010"/>
              </a:lnSpc>
              <a:spcBef>
                <a:spcPts val="0"/>
              </a:spcBef>
              <a:spcAft>
                <a:spcPts val="0"/>
              </a:spcAft>
              <a:buNone/>
            </a:pPr>
            <a:r>
              <a:rPr lang="en-US" sz="1477" b="1">
                <a:solidFill>
                  <a:srgbClr val="FDA715"/>
                </a:solidFill>
                <a:latin typeface="Montserrat"/>
                <a:ea typeface="Montserrat"/>
                <a:cs typeface="Montserrat"/>
                <a:sym typeface="Montserrat"/>
              </a:rPr>
              <a:t>Collective Bargaining Agreement Updates</a:t>
            </a:r>
            <a:endParaRPr sz="221"/>
          </a:p>
        </p:txBody>
      </p:sp>
      <p:sp>
        <p:nvSpPr>
          <p:cNvPr id="231" name="Google Shape;231;p21"/>
          <p:cNvSpPr txBox="1"/>
          <p:nvPr/>
        </p:nvSpPr>
        <p:spPr>
          <a:xfrm>
            <a:off x="247729" y="884496"/>
            <a:ext cx="5366588" cy="29354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10013"/>
              </a:lnSpc>
              <a:spcBef>
                <a:spcPts val="0"/>
              </a:spcBef>
              <a:spcAft>
                <a:spcPts val="0"/>
              </a:spcAft>
              <a:buNone/>
            </a:pPr>
            <a:r>
              <a:rPr lang="en-US" sz="1734" b="1">
                <a:solidFill>
                  <a:srgbClr val="E5E5E5"/>
                </a:solidFill>
                <a:latin typeface="Montserrat"/>
                <a:ea typeface="Montserrat"/>
                <a:cs typeface="Montserrat"/>
                <a:sym typeface="Montserrat"/>
              </a:rPr>
              <a:t>Employee &amp; Labor Relations</a:t>
            </a:r>
            <a:endParaRPr sz="221"/>
          </a:p>
        </p:txBody>
      </p:sp>
      <p:sp>
        <p:nvSpPr>
          <p:cNvPr id="232" name="Google Shape;232;p21"/>
          <p:cNvSpPr txBox="1"/>
          <p:nvPr/>
        </p:nvSpPr>
        <p:spPr>
          <a:xfrm>
            <a:off x="0" y="2081068"/>
            <a:ext cx="3688425" cy="54591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342900" marR="0" lvl="0" indent="0" algn="l" rtl="0">
              <a:lnSpc>
                <a:spcPct val="139982"/>
              </a:lnSpc>
              <a:spcBef>
                <a:spcPts val="0"/>
              </a:spcBef>
              <a:spcAft>
                <a:spcPts val="0"/>
              </a:spcAft>
              <a:buNone/>
            </a:pPr>
            <a:r>
              <a:rPr lang="en-US" sz="1267">
                <a:latin typeface="Montserrat"/>
                <a:ea typeface="Montserrat"/>
                <a:cs typeface="Montserrat"/>
                <a:sym typeface="Montserrat"/>
              </a:rPr>
              <a:t>Adjustments to Wages &amp; Salaries</a:t>
            </a:r>
            <a:endParaRPr sz="1267">
              <a:latin typeface="Montserrat"/>
              <a:ea typeface="Montserrat"/>
              <a:cs typeface="Montserrat"/>
              <a:sym typeface="Montserrat"/>
            </a:endParaRPr>
          </a:p>
          <a:p>
            <a:pPr marL="342900" marR="0" lvl="0" indent="0" algn="l" rtl="0">
              <a:lnSpc>
                <a:spcPct val="139982"/>
              </a:lnSpc>
              <a:spcBef>
                <a:spcPts val="0"/>
              </a:spcBef>
              <a:spcAft>
                <a:spcPts val="0"/>
              </a:spcAft>
              <a:buNone/>
            </a:pPr>
            <a:endParaRPr sz="1267">
              <a:latin typeface="Montserrat"/>
              <a:ea typeface="Montserrat"/>
              <a:cs typeface="Montserrat"/>
              <a:sym typeface="Montserrat"/>
            </a:endParaRPr>
          </a:p>
        </p:txBody>
      </p:sp>
      <p:pic>
        <p:nvPicPr>
          <p:cNvPr id="233" name="Google Shape;233;p21"/>
          <p:cNvPicPr preferRelativeResize="0"/>
          <p:nvPr/>
        </p:nvPicPr>
        <p:blipFill>
          <a:blip r:embed="rId4">
            <a:alphaModFix/>
          </a:blip>
          <a:stretch>
            <a:fillRect/>
          </a:stretch>
        </p:blipFill>
        <p:spPr>
          <a:xfrm>
            <a:off x="1641492" y="2389209"/>
            <a:ext cx="3575016" cy="1840594"/>
          </a:xfrm>
          <a:prstGeom prst="rect">
            <a:avLst/>
          </a:prstGeom>
          <a:noFill/>
          <a:ln>
            <a:noFill/>
          </a:ln>
        </p:spPr>
      </p:pic>
    </p:spTree>
    <p:extLst>
      <p:ext uri="{BB962C8B-B14F-4D97-AF65-F5344CB8AC3E}">
        <p14:creationId xmlns:p14="http://schemas.microsoft.com/office/powerpoint/2010/main" val="4069952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6CECE"/>
        </a:solidFill>
        <a:effectLst/>
      </p:bgPr>
    </p:bg>
    <p:spTree>
      <p:nvGrpSpPr>
        <p:cNvPr id="1" name="Shape 241"/>
        <p:cNvGrpSpPr/>
        <p:nvPr/>
      </p:nvGrpSpPr>
      <p:grpSpPr>
        <a:xfrm>
          <a:off x="0" y="0"/>
          <a:ext cx="0" cy="0"/>
          <a:chOff x="0" y="0"/>
          <a:chExt cx="0" cy="0"/>
        </a:xfrm>
      </p:grpSpPr>
      <p:grpSp>
        <p:nvGrpSpPr>
          <p:cNvPr id="242" name="Google Shape;242;p22"/>
          <p:cNvGrpSpPr/>
          <p:nvPr/>
        </p:nvGrpSpPr>
        <p:grpSpPr>
          <a:xfrm>
            <a:off x="0" y="645222"/>
            <a:ext cx="6858044" cy="1235525"/>
            <a:chOff x="0" y="-38100"/>
            <a:chExt cx="4816592" cy="867743"/>
          </a:xfrm>
        </p:grpSpPr>
        <p:sp>
          <p:nvSpPr>
            <p:cNvPr id="243" name="Google Shape;243;p22"/>
            <p:cNvSpPr/>
            <p:nvPr/>
          </p:nvSpPr>
          <p:spPr>
            <a:xfrm>
              <a:off x="0" y="0"/>
              <a:ext cx="4816592" cy="829643"/>
            </a:xfrm>
            <a:custGeom>
              <a:avLst/>
              <a:gdLst/>
              <a:ahLst/>
              <a:cxnLst/>
              <a:rect l="l" t="t" r="r" b="b"/>
              <a:pathLst>
                <a:path w="4816592" h="829643" extrusionOk="0">
                  <a:moveTo>
                    <a:pt x="0" y="0"/>
                  </a:moveTo>
                  <a:lnTo>
                    <a:pt x="4816592" y="0"/>
                  </a:lnTo>
                  <a:lnTo>
                    <a:pt x="4816592" y="829643"/>
                  </a:lnTo>
                  <a:lnTo>
                    <a:pt x="0" y="829643"/>
                  </a:lnTo>
                  <a:close/>
                </a:path>
              </a:pathLst>
            </a:custGeom>
            <a:solidFill>
              <a:srgbClr val="767171"/>
            </a:solidFill>
            <a:ln>
              <a:noFill/>
            </a:ln>
          </p:spPr>
          <p:txBody>
            <a:bodyPr/>
            <a:lstStyle/>
            <a:p>
              <a:endParaRPr lang="en-US"/>
            </a:p>
          </p:txBody>
        </p:sp>
        <p:sp>
          <p:nvSpPr>
            <p:cNvPr id="244" name="Google Shape;244;p22"/>
            <p:cNvSpPr txBox="1"/>
            <p:nvPr/>
          </p:nvSpPr>
          <p:spPr>
            <a:xfrm>
              <a:off x="0" y="-38100"/>
              <a:ext cx="4816500" cy="8676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675" b="0" i="0" u="none" strike="noStrike" cap="none">
                <a:solidFill>
                  <a:schemeClr val="dk1"/>
                </a:solidFill>
                <a:latin typeface="Calibri"/>
                <a:ea typeface="Calibri"/>
                <a:cs typeface="Calibri"/>
                <a:sym typeface="Calibri"/>
              </a:endParaRPr>
            </a:p>
          </p:txBody>
        </p:sp>
      </p:grpSp>
      <p:sp>
        <p:nvSpPr>
          <p:cNvPr id="245" name="Google Shape;245;p22"/>
          <p:cNvSpPr/>
          <p:nvPr/>
        </p:nvSpPr>
        <p:spPr>
          <a:xfrm>
            <a:off x="5002046" y="4106585"/>
            <a:ext cx="3284045" cy="2839454"/>
          </a:xfrm>
          <a:custGeom>
            <a:avLst/>
            <a:gdLst/>
            <a:ahLst/>
            <a:cxnLst/>
            <a:rect l="l" t="t" r="r" b="b"/>
            <a:pathLst>
              <a:path w="8757453" h="7571877" extrusionOk="0">
                <a:moveTo>
                  <a:pt x="0" y="0"/>
                </a:moveTo>
                <a:lnTo>
                  <a:pt x="8757453" y="0"/>
                </a:lnTo>
                <a:lnTo>
                  <a:pt x="8757453" y="7571877"/>
                </a:lnTo>
                <a:lnTo>
                  <a:pt x="0" y="7571877"/>
                </a:lnTo>
                <a:lnTo>
                  <a:pt x="0" y="0"/>
                </a:lnTo>
                <a:close/>
              </a:path>
            </a:pathLst>
          </a:custGeom>
          <a:blipFill rotWithShape="1">
            <a:blip r:embed="rId3">
              <a:alphaModFix/>
            </a:blip>
            <a:stretch>
              <a:fillRect/>
            </a:stretch>
          </a:blipFill>
          <a:ln>
            <a:noFill/>
          </a:ln>
        </p:spPr>
        <p:txBody>
          <a:bodyPr/>
          <a:lstStyle/>
          <a:p>
            <a:endParaRPr lang="en-US"/>
          </a:p>
        </p:txBody>
      </p:sp>
      <p:sp>
        <p:nvSpPr>
          <p:cNvPr id="246" name="Google Shape;246;p22"/>
          <p:cNvSpPr txBox="1"/>
          <p:nvPr/>
        </p:nvSpPr>
        <p:spPr>
          <a:xfrm>
            <a:off x="247729" y="1175651"/>
            <a:ext cx="5366588" cy="31822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40010"/>
              </a:lnSpc>
              <a:spcBef>
                <a:spcPts val="0"/>
              </a:spcBef>
              <a:spcAft>
                <a:spcPts val="0"/>
              </a:spcAft>
              <a:buNone/>
            </a:pPr>
            <a:r>
              <a:rPr lang="en-US" sz="1477" b="1">
                <a:solidFill>
                  <a:srgbClr val="FDA715"/>
                </a:solidFill>
                <a:latin typeface="Montserrat"/>
                <a:ea typeface="Montserrat"/>
                <a:cs typeface="Montserrat"/>
                <a:sym typeface="Montserrat"/>
              </a:rPr>
              <a:t>Collective Bargaining Agreement Updates</a:t>
            </a:r>
            <a:endParaRPr sz="221"/>
          </a:p>
        </p:txBody>
      </p:sp>
      <p:sp>
        <p:nvSpPr>
          <p:cNvPr id="247" name="Google Shape;247;p22"/>
          <p:cNvSpPr txBox="1"/>
          <p:nvPr/>
        </p:nvSpPr>
        <p:spPr>
          <a:xfrm>
            <a:off x="247729" y="884496"/>
            <a:ext cx="5366588" cy="29354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10013"/>
              </a:lnSpc>
              <a:spcBef>
                <a:spcPts val="0"/>
              </a:spcBef>
              <a:spcAft>
                <a:spcPts val="0"/>
              </a:spcAft>
              <a:buNone/>
            </a:pPr>
            <a:r>
              <a:rPr lang="en-US" sz="1734" b="1">
                <a:solidFill>
                  <a:srgbClr val="E5E5E5"/>
                </a:solidFill>
                <a:latin typeface="Montserrat"/>
                <a:ea typeface="Montserrat"/>
                <a:cs typeface="Montserrat"/>
                <a:sym typeface="Montserrat"/>
              </a:rPr>
              <a:t>Employee &amp; Labor Relations</a:t>
            </a:r>
            <a:endParaRPr sz="221"/>
          </a:p>
        </p:txBody>
      </p:sp>
      <p:sp>
        <p:nvSpPr>
          <p:cNvPr id="248" name="Google Shape;248;p22"/>
          <p:cNvSpPr txBox="1"/>
          <p:nvPr/>
        </p:nvSpPr>
        <p:spPr>
          <a:xfrm>
            <a:off x="289191" y="2092871"/>
            <a:ext cx="3688425" cy="20261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342900" marR="0" lvl="0" indent="0" algn="l" rtl="0">
              <a:lnSpc>
                <a:spcPct val="139982"/>
              </a:lnSpc>
              <a:spcBef>
                <a:spcPts val="0"/>
              </a:spcBef>
              <a:spcAft>
                <a:spcPts val="0"/>
              </a:spcAft>
              <a:buNone/>
            </a:pPr>
            <a:r>
              <a:rPr lang="en-US" sz="1050">
                <a:latin typeface="Montserrat"/>
                <a:ea typeface="Montserrat"/>
                <a:cs typeface="Montserrat"/>
                <a:sym typeface="Montserrat"/>
              </a:rPr>
              <a:t>Adjustments to Leave Accruals</a:t>
            </a:r>
            <a:endParaRPr sz="105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50">
                <a:solidFill>
                  <a:srgbClr val="44546A"/>
                </a:solidFill>
                <a:latin typeface="Montserrat"/>
                <a:ea typeface="Montserrat"/>
                <a:cs typeface="Montserrat"/>
                <a:sym typeface="Montserrat"/>
              </a:rPr>
              <a:t>●</a:t>
            </a:r>
            <a:r>
              <a:rPr lang="en-US" sz="1050">
                <a:solidFill>
                  <a:schemeClr val="dk1"/>
                </a:solidFill>
                <a:latin typeface="Montserrat"/>
                <a:ea typeface="Montserrat"/>
                <a:cs typeface="Montserrat"/>
                <a:sym typeface="Montserrat"/>
              </a:rPr>
              <a:t>14 days upon hire through completion of first year</a:t>
            </a:r>
            <a:endParaRPr sz="105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50">
                <a:solidFill>
                  <a:srgbClr val="44546A"/>
                </a:solidFill>
                <a:latin typeface="Montserrat"/>
                <a:ea typeface="Montserrat"/>
                <a:cs typeface="Montserrat"/>
                <a:sym typeface="Montserrat"/>
              </a:rPr>
              <a:t>●</a:t>
            </a:r>
            <a:r>
              <a:rPr lang="en-US" sz="1050">
                <a:solidFill>
                  <a:schemeClr val="dk1"/>
                </a:solidFill>
                <a:latin typeface="Montserrat"/>
                <a:ea typeface="Montserrat"/>
                <a:cs typeface="Montserrat"/>
                <a:sym typeface="Montserrat"/>
              </a:rPr>
              <a:t>15 days beginning the 2nd year</a:t>
            </a:r>
            <a:endParaRPr sz="105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50">
                <a:solidFill>
                  <a:srgbClr val="44546A"/>
                </a:solidFill>
                <a:latin typeface="Montserrat"/>
                <a:ea typeface="Montserrat"/>
                <a:cs typeface="Montserrat"/>
                <a:sym typeface="Montserrat"/>
              </a:rPr>
              <a:t>●</a:t>
            </a:r>
            <a:r>
              <a:rPr lang="en-US" sz="1050">
                <a:solidFill>
                  <a:schemeClr val="dk1"/>
                </a:solidFill>
                <a:latin typeface="Montserrat"/>
                <a:ea typeface="Montserrat"/>
                <a:cs typeface="Montserrat"/>
                <a:sym typeface="Montserrat"/>
              </a:rPr>
              <a:t>16 days beginning the 3rd year</a:t>
            </a:r>
            <a:endParaRPr sz="105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50">
                <a:solidFill>
                  <a:srgbClr val="44546A"/>
                </a:solidFill>
                <a:latin typeface="Montserrat"/>
                <a:ea typeface="Montserrat"/>
                <a:cs typeface="Montserrat"/>
                <a:sym typeface="Montserrat"/>
              </a:rPr>
              <a:t>●</a:t>
            </a:r>
            <a:r>
              <a:rPr lang="en-US" sz="1050">
                <a:solidFill>
                  <a:schemeClr val="dk1"/>
                </a:solidFill>
                <a:latin typeface="Montserrat"/>
                <a:ea typeface="Montserrat"/>
                <a:cs typeface="Montserrat"/>
                <a:sym typeface="Montserrat"/>
              </a:rPr>
              <a:t>17 days beginning the 4th year</a:t>
            </a:r>
            <a:endParaRPr sz="105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50">
                <a:solidFill>
                  <a:srgbClr val="44546A"/>
                </a:solidFill>
                <a:latin typeface="Montserrat"/>
                <a:ea typeface="Montserrat"/>
                <a:cs typeface="Montserrat"/>
                <a:sym typeface="Montserrat"/>
              </a:rPr>
              <a:t>●</a:t>
            </a:r>
            <a:r>
              <a:rPr lang="en-US" sz="1050">
                <a:solidFill>
                  <a:schemeClr val="dk1"/>
                </a:solidFill>
                <a:latin typeface="Montserrat"/>
                <a:ea typeface="Montserrat"/>
                <a:cs typeface="Montserrat"/>
                <a:sym typeface="Montserrat"/>
              </a:rPr>
              <a:t>18 days the 5th - 10th year</a:t>
            </a:r>
            <a:endParaRPr sz="105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50">
                <a:solidFill>
                  <a:srgbClr val="44546A"/>
                </a:solidFill>
                <a:latin typeface="Montserrat"/>
                <a:ea typeface="Montserrat"/>
                <a:cs typeface="Montserrat"/>
                <a:sym typeface="Montserrat"/>
              </a:rPr>
              <a:t>●</a:t>
            </a:r>
            <a:r>
              <a:rPr lang="en-US" sz="1050">
                <a:solidFill>
                  <a:schemeClr val="dk1"/>
                </a:solidFill>
                <a:latin typeface="Montserrat"/>
                <a:ea typeface="Montserrat"/>
                <a:cs typeface="Montserrat"/>
                <a:sym typeface="Montserrat"/>
              </a:rPr>
              <a:t>20 days 11th - 20th year</a:t>
            </a:r>
            <a:endParaRPr sz="105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50">
                <a:solidFill>
                  <a:srgbClr val="44546A"/>
                </a:solidFill>
                <a:latin typeface="Montserrat"/>
                <a:ea typeface="Montserrat"/>
                <a:cs typeface="Montserrat"/>
                <a:sym typeface="Montserrat"/>
              </a:rPr>
              <a:t>●</a:t>
            </a:r>
            <a:r>
              <a:rPr lang="en-US" sz="1050">
                <a:solidFill>
                  <a:schemeClr val="dk1"/>
                </a:solidFill>
                <a:latin typeface="Montserrat"/>
                <a:ea typeface="Montserrat"/>
                <a:cs typeface="Montserrat"/>
                <a:sym typeface="Montserrat"/>
              </a:rPr>
              <a:t>25 days 21st year and after</a:t>
            </a:r>
            <a:endParaRPr sz="1050">
              <a:solidFill>
                <a:schemeClr val="dk1"/>
              </a:solidFill>
              <a:latin typeface="Montserrat"/>
              <a:ea typeface="Montserrat"/>
              <a:cs typeface="Montserrat"/>
              <a:sym typeface="Montserrat"/>
            </a:endParaRPr>
          </a:p>
          <a:p>
            <a:pPr marL="342900" marR="0" lvl="0" indent="0" algn="l" rtl="0">
              <a:lnSpc>
                <a:spcPct val="139982"/>
              </a:lnSpc>
              <a:spcBef>
                <a:spcPts val="0"/>
              </a:spcBef>
              <a:spcAft>
                <a:spcPts val="0"/>
              </a:spcAft>
              <a:buNone/>
            </a:pPr>
            <a:endParaRPr sz="1050">
              <a:latin typeface="Montserrat"/>
              <a:ea typeface="Montserrat"/>
              <a:cs typeface="Montserrat"/>
              <a:sym typeface="Montserrat"/>
            </a:endParaRPr>
          </a:p>
          <a:p>
            <a:pPr marL="342900" marR="0" lvl="0" indent="0" algn="l" rtl="0">
              <a:lnSpc>
                <a:spcPct val="139982"/>
              </a:lnSpc>
              <a:spcBef>
                <a:spcPts val="0"/>
              </a:spcBef>
              <a:spcAft>
                <a:spcPts val="0"/>
              </a:spcAft>
              <a:buNone/>
            </a:pPr>
            <a:endParaRPr sz="1267">
              <a:latin typeface="Montserrat"/>
              <a:ea typeface="Montserrat"/>
              <a:cs typeface="Montserrat"/>
              <a:sym typeface="Montserrat"/>
            </a:endParaRPr>
          </a:p>
        </p:txBody>
      </p:sp>
    </p:spTree>
    <p:extLst>
      <p:ext uri="{BB962C8B-B14F-4D97-AF65-F5344CB8AC3E}">
        <p14:creationId xmlns:p14="http://schemas.microsoft.com/office/powerpoint/2010/main" val="4231804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D53EC-5E36-F031-F7D6-C14608DBDE3D}"/>
              </a:ext>
            </a:extLst>
          </p:cNvPr>
          <p:cNvPicPr>
            <a:picLocks noChangeAspect="1"/>
          </p:cNvPicPr>
          <p:nvPr/>
        </p:nvPicPr>
        <p:blipFill>
          <a:blip r:embed="rId2"/>
          <a:stretch>
            <a:fillRect/>
          </a:stretch>
        </p:blipFill>
        <p:spPr>
          <a:xfrm>
            <a:off x="0" y="642937"/>
            <a:ext cx="6858000" cy="3857625"/>
          </a:xfrm>
          <a:prstGeom prst="rect">
            <a:avLst/>
          </a:prstGeom>
        </p:spPr>
      </p:pic>
    </p:spTree>
    <p:extLst>
      <p:ext uri="{BB962C8B-B14F-4D97-AF65-F5344CB8AC3E}">
        <p14:creationId xmlns:p14="http://schemas.microsoft.com/office/powerpoint/2010/main" val="2520384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7B30F6-CEB7-A08B-7C55-F87206500070}"/>
              </a:ext>
            </a:extLst>
          </p:cNvPr>
          <p:cNvPicPr>
            <a:picLocks noChangeAspect="1"/>
          </p:cNvPicPr>
          <p:nvPr/>
        </p:nvPicPr>
        <p:blipFill>
          <a:blip r:embed="rId2"/>
          <a:stretch>
            <a:fillRect/>
          </a:stretch>
        </p:blipFill>
        <p:spPr>
          <a:xfrm>
            <a:off x="0" y="642937"/>
            <a:ext cx="6858000" cy="3857625"/>
          </a:xfrm>
          <a:prstGeom prst="rect">
            <a:avLst/>
          </a:prstGeom>
        </p:spPr>
      </p:pic>
    </p:spTree>
    <p:extLst>
      <p:ext uri="{BB962C8B-B14F-4D97-AF65-F5344CB8AC3E}">
        <p14:creationId xmlns:p14="http://schemas.microsoft.com/office/powerpoint/2010/main" val="3006015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2B833-39FB-14CD-2C9A-6C9963276B1D}"/>
              </a:ext>
            </a:extLst>
          </p:cNvPr>
          <p:cNvPicPr>
            <a:picLocks noChangeAspect="1"/>
          </p:cNvPicPr>
          <p:nvPr/>
        </p:nvPicPr>
        <p:blipFill>
          <a:blip r:embed="rId2"/>
          <a:stretch>
            <a:fillRect/>
          </a:stretch>
        </p:blipFill>
        <p:spPr>
          <a:xfrm>
            <a:off x="0" y="642937"/>
            <a:ext cx="6858000" cy="3857625"/>
          </a:xfrm>
          <a:prstGeom prst="rect">
            <a:avLst/>
          </a:prstGeom>
        </p:spPr>
      </p:pic>
    </p:spTree>
    <p:extLst>
      <p:ext uri="{BB962C8B-B14F-4D97-AF65-F5344CB8AC3E}">
        <p14:creationId xmlns:p14="http://schemas.microsoft.com/office/powerpoint/2010/main" val="3097544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767171"/>
        </a:solidFill>
        <a:effectLst/>
      </p:bgPr>
    </p:bg>
    <p:spTree>
      <p:nvGrpSpPr>
        <p:cNvPr id="1" name="Shape 303"/>
        <p:cNvGrpSpPr/>
        <p:nvPr/>
      </p:nvGrpSpPr>
      <p:grpSpPr>
        <a:xfrm>
          <a:off x="0" y="0"/>
          <a:ext cx="0" cy="0"/>
          <a:chOff x="0" y="0"/>
          <a:chExt cx="0" cy="0"/>
        </a:xfrm>
      </p:grpSpPr>
      <p:sp>
        <p:nvSpPr>
          <p:cNvPr id="304" name="Google Shape;304;p26"/>
          <p:cNvSpPr/>
          <p:nvPr/>
        </p:nvSpPr>
        <p:spPr>
          <a:xfrm>
            <a:off x="-481314" y="-1879445"/>
            <a:ext cx="4538661" cy="3926432"/>
          </a:xfrm>
          <a:custGeom>
            <a:avLst/>
            <a:gdLst/>
            <a:ahLst/>
            <a:cxnLst/>
            <a:rect l="l" t="t" r="r" b="b"/>
            <a:pathLst>
              <a:path w="12103097" h="10470485" extrusionOk="0">
                <a:moveTo>
                  <a:pt x="0" y="0"/>
                </a:moveTo>
                <a:lnTo>
                  <a:pt x="12103097" y="0"/>
                </a:lnTo>
                <a:lnTo>
                  <a:pt x="12103097" y="10470485"/>
                </a:lnTo>
                <a:lnTo>
                  <a:pt x="0" y="10470485"/>
                </a:lnTo>
                <a:lnTo>
                  <a:pt x="0" y="0"/>
                </a:lnTo>
                <a:close/>
              </a:path>
            </a:pathLst>
          </a:custGeom>
          <a:blipFill rotWithShape="1">
            <a:blip r:embed="rId3">
              <a:alphaModFix/>
            </a:blip>
            <a:stretch>
              <a:fillRect/>
            </a:stretch>
          </a:blipFill>
          <a:ln>
            <a:noFill/>
          </a:ln>
        </p:spPr>
        <p:txBody>
          <a:bodyPr/>
          <a:lstStyle/>
          <a:p>
            <a:endParaRPr lang="en-US"/>
          </a:p>
        </p:txBody>
      </p:sp>
      <p:sp>
        <p:nvSpPr>
          <p:cNvPr id="305" name="Google Shape;305;p26"/>
          <p:cNvSpPr/>
          <p:nvPr/>
        </p:nvSpPr>
        <p:spPr>
          <a:xfrm>
            <a:off x="3498403" y="1770561"/>
            <a:ext cx="3359597" cy="2909829"/>
          </a:xfrm>
          <a:custGeom>
            <a:avLst/>
            <a:gdLst/>
            <a:ahLst/>
            <a:cxnLst/>
            <a:rect l="l" t="t" r="r" b="b"/>
            <a:pathLst>
              <a:path w="7029450" h="6088380" extrusionOk="0">
                <a:moveTo>
                  <a:pt x="5271770" y="0"/>
                </a:moveTo>
                <a:lnTo>
                  <a:pt x="1757680" y="0"/>
                </a:lnTo>
                <a:lnTo>
                  <a:pt x="0" y="3044190"/>
                </a:lnTo>
                <a:lnTo>
                  <a:pt x="0" y="4330700"/>
                </a:lnTo>
                <a:cubicBezTo>
                  <a:pt x="0" y="5300980"/>
                  <a:pt x="787400" y="6088380"/>
                  <a:pt x="1757680" y="6088380"/>
                </a:cubicBezTo>
                <a:lnTo>
                  <a:pt x="1757680" y="6088380"/>
                </a:lnTo>
                <a:lnTo>
                  <a:pt x="5271770" y="6088380"/>
                </a:lnTo>
                <a:lnTo>
                  <a:pt x="7029450" y="3044190"/>
                </a:lnTo>
                <a:lnTo>
                  <a:pt x="7029450" y="1757680"/>
                </a:lnTo>
                <a:cubicBezTo>
                  <a:pt x="7029450" y="787400"/>
                  <a:pt x="6242050" y="0"/>
                  <a:pt x="5271770" y="0"/>
                </a:cubicBezTo>
                <a:lnTo>
                  <a:pt x="5271770" y="0"/>
                </a:lnTo>
                <a:close/>
              </a:path>
            </a:pathLst>
          </a:custGeom>
          <a:blipFill rotWithShape="1">
            <a:blip r:embed="rId4">
              <a:alphaModFix/>
            </a:blip>
            <a:stretch>
              <a:fillRect t="-48570" b="-24610"/>
            </a:stretch>
          </a:blipFill>
          <a:ln>
            <a:noFill/>
          </a:ln>
        </p:spPr>
        <p:txBody>
          <a:bodyPr spcFirstLastPara="1" wrap="square" lIns="34284" tIns="34284" rIns="34284" bIns="342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21"/>
          </a:p>
        </p:txBody>
      </p:sp>
      <p:pic>
        <p:nvPicPr>
          <p:cNvPr id="306" name="Google Shape;306;p26"/>
          <p:cNvPicPr preferRelativeResize="0"/>
          <p:nvPr/>
        </p:nvPicPr>
        <p:blipFill rotWithShape="1">
          <a:blip r:embed="rId5">
            <a:alphaModFix/>
          </a:blip>
          <a:srcRect/>
          <a:stretch/>
        </p:blipFill>
        <p:spPr>
          <a:xfrm>
            <a:off x="73066" y="600718"/>
            <a:ext cx="6086475" cy="1491186"/>
          </a:xfrm>
          <a:prstGeom prst="rect">
            <a:avLst/>
          </a:prstGeom>
          <a:noFill/>
          <a:ln>
            <a:noFill/>
          </a:ln>
        </p:spPr>
      </p:pic>
      <p:grpSp>
        <p:nvGrpSpPr>
          <p:cNvPr id="307" name="Google Shape;307;p26"/>
          <p:cNvGrpSpPr/>
          <p:nvPr/>
        </p:nvGrpSpPr>
        <p:grpSpPr>
          <a:xfrm>
            <a:off x="385763" y="2194864"/>
            <a:ext cx="2375578" cy="522450"/>
            <a:chOff x="0" y="0"/>
            <a:chExt cx="8446500" cy="1857598"/>
          </a:xfrm>
        </p:grpSpPr>
        <p:sp>
          <p:nvSpPr>
            <p:cNvPr id="308" name="Google Shape;308;p26"/>
            <p:cNvSpPr txBox="1"/>
            <p:nvPr/>
          </p:nvSpPr>
          <p:spPr>
            <a:xfrm>
              <a:off x="0" y="765598"/>
              <a:ext cx="8446500" cy="1092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40016"/>
                </a:lnSpc>
                <a:spcBef>
                  <a:spcPts val="0"/>
                </a:spcBef>
                <a:spcAft>
                  <a:spcPts val="0"/>
                </a:spcAft>
                <a:buNone/>
              </a:pPr>
              <a:endParaRPr sz="221"/>
            </a:p>
            <a:p>
              <a:pPr marL="0" marR="0" lvl="0" indent="0" algn="l" rtl="0">
                <a:lnSpc>
                  <a:spcPct val="140016"/>
                </a:lnSpc>
                <a:spcBef>
                  <a:spcPts val="0"/>
                </a:spcBef>
                <a:spcAft>
                  <a:spcPts val="0"/>
                </a:spcAft>
                <a:buNone/>
              </a:pPr>
              <a:endParaRPr sz="221"/>
            </a:p>
            <a:p>
              <a:pPr marL="0" marR="0" lvl="1" indent="0" algn="l" rtl="0">
                <a:lnSpc>
                  <a:spcPct val="140016"/>
                </a:lnSpc>
                <a:spcBef>
                  <a:spcPts val="0"/>
                </a:spcBef>
                <a:spcAft>
                  <a:spcPts val="0"/>
                </a:spcAft>
                <a:buNone/>
              </a:pPr>
              <a:endParaRPr sz="221"/>
            </a:p>
          </p:txBody>
        </p:sp>
        <p:sp>
          <p:nvSpPr>
            <p:cNvPr id="309" name="Google Shape;309;p26"/>
            <p:cNvSpPr txBox="1"/>
            <p:nvPr/>
          </p:nvSpPr>
          <p:spPr>
            <a:xfrm>
              <a:off x="0" y="0"/>
              <a:ext cx="8446500" cy="615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20006"/>
                </a:lnSpc>
                <a:spcBef>
                  <a:spcPts val="0"/>
                </a:spcBef>
                <a:spcAft>
                  <a:spcPts val="0"/>
                </a:spcAft>
                <a:buNone/>
              </a:pPr>
              <a:r>
                <a:rPr lang="en-US" sz="1125">
                  <a:solidFill>
                    <a:srgbClr val="FDA715"/>
                  </a:solidFill>
                  <a:latin typeface="Montserrat"/>
                  <a:ea typeface="Montserrat"/>
                  <a:cs typeface="Montserrat"/>
                  <a:sym typeface="Montserrat"/>
                </a:rPr>
                <a:t>HRSTM </a:t>
              </a:r>
              <a:r>
                <a:rPr lang="en-US" sz="1125" b="0" i="0" u="none" strike="noStrike" cap="none">
                  <a:solidFill>
                    <a:srgbClr val="FDA715"/>
                  </a:solidFill>
                  <a:latin typeface="Montserrat"/>
                  <a:ea typeface="Montserrat"/>
                  <a:cs typeface="Montserrat"/>
                  <a:sym typeface="Montserrat"/>
                </a:rPr>
                <a:t>Team</a:t>
              </a:r>
              <a:endParaRPr sz="221"/>
            </a:p>
          </p:txBody>
        </p:sp>
      </p:grpSp>
      <p:sp>
        <p:nvSpPr>
          <p:cNvPr id="310" name="Google Shape;310;p26"/>
          <p:cNvSpPr txBox="1"/>
          <p:nvPr/>
        </p:nvSpPr>
        <p:spPr>
          <a:xfrm>
            <a:off x="385763" y="3745587"/>
            <a:ext cx="1986396" cy="17145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88" b="0" i="0" u="none" strike="noStrike" cap="none">
                <a:solidFill>
                  <a:srgbClr val="000000"/>
                </a:solidFill>
                <a:latin typeface="Arial"/>
                <a:ea typeface="Arial"/>
                <a:cs typeface="Arial"/>
                <a:sym typeface="Arial"/>
              </a:defRPr>
            </a:lvl9pPr>
          </a:lstStyle>
          <a:p>
            <a:pPr marL="0" marR="0" lvl="0" indent="0" algn="l" rtl="0">
              <a:lnSpc>
                <a:spcPct val="199944"/>
              </a:lnSpc>
              <a:spcBef>
                <a:spcPts val="0"/>
              </a:spcBef>
              <a:spcAft>
                <a:spcPts val="0"/>
              </a:spcAft>
              <a:buNone/>
            </a:pPr>
            <a:endParaRPr sz="675"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65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68597"/>
            <a:ext cx="6172200" cy="483049"/>
          </a:xfrm>
        </p:spPr>
        <p:txBody>
          <a:bodyPr>
            <a:noAutofit/>
          </a:bodyPr>
          <a:lstStyle/>
          <a:p>
            <a:r>
              <a:rPr lang="en-US" sz="2250" b="0" i="0" u="none" strike="noStrike" dirty="0">
                <a:effectLst/>
                <a:latin typeface="Calibri" panose="020F0502020204030204" pitchFamily="34" charset="0"/>
              </a:rPr>
              <a:t>Total Revenue: $696,535,890</a:t>
            </a:r>
            <a:r>
              <a:rPr lang="en-US" sz="1350" b="0" i="0" u="none" strike="noStrike" dirty="0">
                <a:effectLst/>
                <a:latin typeface="Calibri" panose="020F0502020204030204" pitchFamily="34" charset="0"/>
              </a:rPr>
              <a:t> </a:t>
            </a:r>
            <a:endParaRPr lang="en-US" sz="2250" dirty="0"/>
          </a:p>
        </p:txBody>
      </p:sp>
      <p:sp>
        <p:nvSpPr>
          <p:cNvPr id="5" name="TextBox 4"/>
          <p:cNvSpPr txBox="1"/>
          <p:nvPr/>
        </p:nvSpPr>
        <p:spPr>
          <a:xfrm>
            <a:off x="3069374" y="710806"/>
            <a:ext cx="3677115" cy="380873"/>
          </a:xfrm>
          <a:prstGeom prst="rect">
            <a:avLst/>
          </a:prstGeom>
          <a:noFill/>
        </p:spPr>
        <p:txBody>
          <a:bodyPr wrap="square" rtlCol="0">
            <a:spAutoFit/>
          </a:bodyPr>
          <a:lstStyle/>
          <a:p>
            <a:pPr algn="r"/>
            <a:r>
              <a:rPr lang="en-US" sz="1875" b="1" dirty="0">
                <a:solidFill>
                  <a:schemeClr val="bg1"/>
                </a:solidFill>
                <a:latin typeface="+mj-lt"/>
                <a:cs typeface="Arial" panose="020B0604020202020204" pitchFamily="34" charset="0"/>
              </a:rPr>
              <a:t> FY 2025 University Revenue</a:t>
            </a:r>
          </a:p>
        </p:txBody>
      </p:sp>
      <p:graphicFrame>
        <p:nvGraphicFramePr>
          <p:cNvPr id="7" name="Content Placeholder 6"/>
          <p:cNvGraphicFramePr>
            <a:graphicFrameLocks noGrp="1"/>
          </p:cNvGraphicFramePr>
          <p:nvPr>
            <p:ph idx="1"/>
          </p:nvPr>
        </p:nvGraphicFramePr>
        <p:xfrm>
          <a:off x="342900" y="1483595"/>
          <a:ext cx="6172200" cy="30169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4FDAABD4-B711-BA45-3436-604DB7198FD6}"/>
              </a:ext>
            </a:extLst>
          </p:cNvPr>
          <p:cNvGraphicFramePr>
            <a:graphicFrameLocks noGrp="1"/>
          </p:cNvGraphicFramePr>
          <p:nvPr/>
        </p:nvGraphicFramePr>
        <p:xfrm>
          <a:off x="1020055" y="1516478"/>
          <a:ext cx="5113364" cy="3016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75054C50-1083-A2F0-C66E-A77F60A5682B}"/>
              </a:ext>
            </a:extLst>
          </p:cNvPr>
          <p:cNvGraphicFramePr>
            <a:graphicFrameLocks noGrp="1"/>
          </p:cNvGraphicFramePr>
          <p:nvPr/>
        </p:nvGraphicFramePr>
        <p:xfrm>
          <a:off x="724580" y="610054"/>
          <a:ext cx="5408840" cy="392339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2F784AAC-1B1B-369D-0C3B-7AE97AC8DC14}"/>
              </a:ext>
            </a:extLst>
          </p:cNvPr>
          <p:cNvSpPr/>
          <p:nvPr/>
        </p:nvSpPr>
        <p:spPr>
          <a:xfrm>
            <a:off x="3285099" y="0"/>
            <a:ext cx="3572901" cy="46166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FY2025 University Revenue</a:t>
            </a:r>
          </a:p>
        </p:txBody>
      </p:sp>
    </p:spTree>
    <p:extLst>
      <p:ext uri="{BB962C8B-B14F-4D97-AF65-F5344CB8AC3E}">
        <p14:creationId xmlns:p14="http://schemas.microsoft.com/office/powerpoint/2010/main" val="220749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MBC presentation template" id="{AB65D83E-2400-6B44-80B6-570C4D1979AE}" vid="{575BF1C9-A2EC-6C4D-85BC-EA12E69D25D9}"/>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a7ee24-c93e-4bff-be21-112ec5abee91" xsi:nil="true"/>
    <lcf76f155ced4ddcb4097134ff3c332f xmlns="6df0b0a0-00f9-4e54-9872-39cc1efc11d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A7969EBC00AA47AB64FDCCD884EA76" ma:contentTypeVersion="11" ma:contentTypeDescription="Create a new document." ma:contentTypeScope="" ma:versionID="6e0438afc1ae0e22baa18b392b0730f6">
  <xsd:schema xmlns:xsd="http://www.w3.org/2001/XMLSchema" xmlns:xs="http://www.w3.org/2001/XMLSchema" xmlns:p="http://schemas.microsoft.com/office/2006/metadata/properties" xmlns:ns2="6df0b0a0-00f9-4e54-9872-39cc1efc11d9" xmlns:ns3="c0a7ee24-c93e-4bff-be21-112ec5abee91" targetNamespace="http://schemas.microsoft.com/office/2006/metadata/properties" ma:root="true" ma:fieldsID="afaa5542f60c4dca1f27f6fbae91d513" ns2:_="" ns3:_="">
    <xsd:import namespace="6df0b0a0-00f9-4e54-9872-39cc1efc11d9"/>
    <xsd:import namespace="c0a7ee24-c93e-4bff-be21-112ec5abee9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0b0a0-00f9-4e54-9872-39cc1efc11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287d5f3-9ae4-400e-82e2-a02a2807583a"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a7ee24-c93e-4bff-be21-112ec5abee9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c81c941-9e1f-40a9-96e8-e4536ba275b2}" ma:internalName="TaxCatchAll" ma:showField="CatchAllData" ma:web="c0a7ee24-c93e-4bff-be21-112ec5abee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C997E0-E857-44A2-AE2D-48F84C48CFAF}">
  <ds:schemaRefs>
    <ds:schemaRef ds:uri="http://schemas.microsoft.com/office/2006/metadata/properties"/>
    <ds:schemaRef ds:uri="http://www.w3.org/XML/1998/namespace"/>
    <ds:schemaRef ds:uri="http://purl.org/dc/elements/1.1/"/>
    <ds:schemaRef ds:uri="http://purl.org/dc/terms/"/>
    <ds:schemaRef ds:uri="6df0b0a0-00f9-4e54-9872-39cc1efc11d9"/>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c0a7ee24-c93e-4bff-be21-112ec5abee91"/>
  </ds:schemaRefs>
</ds:datastoreItem>
</file>

<file path=customXml/itemProps2.xml><?xml version="1.0" encoding="utf-8"?>
<ds:datastoreItem xmlns:ds="http://schemas.openxmlformats.org/officeDocument/2006/customXml" ds:itemID="{7DF8BC2A-6D9B-475F-945E-42D8EB64F399}">
  <ds:schemaRefs>
    <ds:schemaRef ds:uri="6df0b0a0-00f9-4e54-9872-39cc1efc11d9"/>
    <ds:schemaRef ds:uri="c0a7ee24-c93e-4bff-be21-112ec5abee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5C1E55-B973-4801-B11F-44D2A5B94F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1643</TotalTime>
  <Words>4485</Words>
  <Application>Microsoft Office PowerPoint</Application>
  <PresentationFormat>Custom</PresentationFormat>
  <Paragraphs>567</Paragraphs>
  <Slides>85</Slides>
  <Notes>29</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85</vt:i4>
      </vt:variant>
    </vt:vector>
  </HeadingPairs>
  <TitlesOfParts>
    <vt:vector size="100" baseType="lpstr">
      <vt:lpstr>Arial</vt:lpstr>
      <vt:lpstr>Calibri</vt:lpstr>
      <vt:lpstr>Inter var</vt:lpstr>
      <vt:lpstr>Montserrat</vt:lpstr>
      <vt:lpstr>Times New Roman</vt:lpstr>
      <vt:lpstr>Office Theme</vt:lpstr>
      <vt:lpstr>3_Office Theme</vt:lpstr>
      <vt:lpstr>1_Office Theme</vt:lpstr>
      <vt:lpstr>4_Office Theme</vt:lpstr>
      <vt:lpstr>Office Theme</vt:lpstr>
      <vt:lpstr>Simple Light</vt:lpstr>
      <vt:lpstr>1_Office Theme</vt:lpstr>
      <vt:lpstr>1_Office Theme</vt:lpstr>
      <vt:lpstr>Office Theme</vt:lpstr>
      <vt:lpstr>Simple Light</vt:lpstr>
      <vt:lpstr>Business Administrators Meeting (BAM)</vt:lpstr>
      <vt:lpstr>Agenda</vt:lpstr>
      <vt:lpstr>Welcome</vt:lpstr>
      <vt:lpstr> FY 2025 Budget Presentation </vt:lpstr>
      <vt:lpstr>PowerPoint Presentation</vt:lpstr>
      <vt:lpstr>PowerPoint Presentation</vt:lpstr>
      <vt:lpstr>PowerPoint Presentation</vt:lpstr>
      <vt:lpstr>PowerPoint Presentation</vt:lpstr>
      <vt:lpstr>Total Revenue: $696,535,890 </vt:lpstr>
      <vt:lpstr>PowerPoint Presentation</vt:lpstr>
      <vt:lpstr>Total $691,116,210 </vt:lpstr>
      <vt:lpstr>PowerPoint Presentation</vt:lpstr>
      <vt:lpstr>PowerPoint Presentation</vt:lpstr>
      <vt:lpstr>PowerPoint Presentation</vt:lpstr>
      <vt:lpstr>PowerPoint Presentation</vt:lpstr>
      <vt:lpstr>PowerPoint Presentation</vt:lpstr>
      <vt:lpstr>Purchasing Card (p-card)</vt:lpstr>
      <vt:lpstr>Purchasing Card (p-card)</vt:lpstr>
      <vt:lpstr>PAW</vt:lpstr>
      <vt:lpstr>PAW</vt:lpstr>
      <vt:lpstr>PAW</vt:lpstr>
      <vt:lpstr>Signatures on Contracts &amp; Agreements</vt:lpstr>
      <vt:lpstr>Quotes &amp; Proposals</vt:lpstr>
      <vt:lpstr>Consulting Agreements</vt:lpstr>
      <vt:lpstr>Amazon</vt:lpstr>
      <vt:lpstr>Amazon</vt:lpstr>
      <vt:lpstr>4imprint</vt:lpstr>
      <vt:lpstr>Staffing Updates</vt:lpstr>
      <vt:lpstr>Auxiliary Services updates</vt:lpstr>
      <vt:lpstr>Proudly Serving UMBC</vt:lpstr>
      <vt:lpstr>Auxiliary units</vt:lpstr>
      <vt:lpstr>Bookstore</vt:lpstr>
      <vt:lpstr>CEI Arena</vt:lpstr>
      <vt:lpstr>Dining Services</vt:lpstr>
      <vt:lpstr>Retriever Card Center</vt:lpstr>
      <vt:lpstr>Thank you!</vt:lpstr>
      <vt:lpstr>Sponsored Projects    Manual Payroll Request</vt:lpstr>
      <vt:lpstr>Background </vt:lpstr>
      <vt:lpstr>Background</vt:lpstr>
      <vt:lpstr>Sponsored Projects Manual Payroll Request Form</vt:lpstr>
      <vt:lpstr>Manual Payroll Request Form Instructions</vt:lpstr>
      <vt:lpstr>Manual Payroll Request Form Instructions</vt:lpstr>
      <vt:lpstr>PI responsibility: Comment section of the applicable Effort Report</vt:lpstr>
      <vt:lpstr>PI responsibility: Comment section of the applicable Effort Report</vt:lpstr>
      <vt:lpstr>When to use the form</vt:lpstr>
      <vt:lpstr>Authorization</vt:lpstr>
      <vt:lpstr>Next Steps</vt:lpstr>
      <vt:lpstr> Travel System   Adam Drutz-Hannahs Travel Specialist Business Services   </vt:lpstr>
      <vt:lpstr>Earlier this semester </vt:lpstr>
      <vt:lpstr>What we heard</vt:lpstr>
      <vt:lpstr>We hear you! </vt:lpstr>
      <vt:lpstr>Travel Service Updates</vt:lpstr>
      <vt:lpstr>Most common reasons for rejections: </vt:lpstr>
      <vt:lpstr>Personal + Business </vt:lpstr>
      <vt:lpstr>How? </vt:lpstr>
      <vt:lpstr>Other Updates: </vt:lpstr>
      <vt:lpstr>PAW CREDIT MEMOS and What to Do About Them!</vt:lpstr>
      <vt:lpstr>You get this email message from AP</vt:lpstr>
      <vt:lpstr>What is a Credit Memo (CM)?</vt:lpstr>
      <vt:lpstr>Example of System Credit Memos</vt:lpstr>
      <vt:lpstr>How to create a credit memo for a Non-Punchout Supplier</vt:lpstr>
      <vt:lpstr>PowerPoint Presentation</vt:lpstr>
      <vt:lpstr>PowerPoint Presentation</vt:lpstr>
      <vt:lpstr>If Shipping is included on the Credit Memo</vt:lpstr>
      <vt:lpstr>What to do if the PO is closed</vt:lpstr>
      <vt:lpstr>When to add received, returned or canceled receipts</vt:lpstr>
      <vt:lpstr>In this example, we have an invoice and a credit memo and no receipts.  If you received the item and returned it, enter a received receipt, then enter a returned receipt (you cannot return an item you haven’t received).  If you never received the item, enter a canceled receipt.  </vt:lpstr>
      <vt:lpstr>Entering Quantity Receipts</vt:lpstr>
      <vt:lpstr>2.  Choose Create Quantity Receipt.</vt:lpstr>
      <vt:lpstr>Check the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Lord</dc:creator>
  <cp:lastModifiedBy>Catherine Fu</cp:lastModifiedBy>
  <cp:revision>44</cp:revision>
  <cp:lastPrinted>2024-11-06T15:43:47Z</cp:lastPrinted>
  <dcterms:created xsi:type="dcterms:W3CDTF">2019-02-27T15:38:32Z</dcterms:created>
  <dcterms:modified xsi:type="dcterms:W3CDTF">2024-11-11T16:52:21Z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0x0101003BA7969EBC00AA47AB64FDCCD884EA76</vt:lpwstr>
  </property>
  <property fmtid="{D5CDD505-2E9C-101B-9397-08002B2CF9AE}" pid="3" name="MediaServiceImageTags">
    <vt:lpwstr/>
  </property>
</Properties>
</file>