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4"/>
    <p:sldMasterId id="2147483658" r:id="rId5"/>
    <p:sldMasterId id="2147483708" r:id="rId6"/>
    <p:sldMasterId id="2147483700" r:id="rId7"/>
    <p:sldMasterId id="2147483721" r:id="rId8"/>
  </p:sldMasterIdLst>
  <p:notesMasterIdLst>
    <p:notesMasterId r:id="rId80"/>
  </p:notesMasterIdLst>
  <p:sldIdLst>
    <p:sldId id="256" r:id="rId9"/>
    <p:sldId id="397" r:id="rId10"/>
    <p:sldId id="398" r:id="rId11"/>
    <p:sldId id="490" r:id="rId12"/>
    <p:sldId id="608" r:id="rId13"/>
    <p:sldId id="609" r:id="rId14"/>
    <p:sldId id="257" r:id="rId15"/>
    <p:sldId id="274" r:id="rId16"/>
    <p:sldId id="273" r:id="rId17"/>
    <p:sldId id="275" r:id="rId18"/>
    <p:sldId id="276" r:id="rId19"/>
    <p:sldId id="277" r:id="rId20"/>
    <p:sldId id="271" r:id="rId21"/>
    <p:sldId id="265" r:id="rId22"/>
    <p:sldId id="272" r:id="rId23"/>
    <p:sldId id="632" r:id="rId24"/>
    <p:sldId id="633" r:id="rId25"/>
    <p:sldId id="634" r:id="rId26"/>
    <p:sldId id="635" r:id="rId27"/>
    <p:sldId id="636" r:id="rId28"/>
    <p:sldId id="637" r:id="rId29"/>
    <p:sldId id="638" r:id="rId30"/>
    <p:sldId id="639" r:id="rId31"/>
    <p:sldId id="640" r:id="rId32"/>
    <p:sldId id="641" r:id="rId33"/>
    <p:sldId id="642" r:id="rId34"/>
    <p:sldId id="610" r:id="rId35"/>
    <p:sldId id="611" r:id="rId36"/>
    <p:sldId id="266" r:id="rId37"/>
    <p:sldId id="258" r:id="rId38"/>
    <p:sldId id="263" r:id="rId39"/>
    <p:sldId id="264" r:id="rId40"/>
    <p:sldId id="612" r:id="rId41"/>
    <p:sldId id="262" r:id="rId42"/>
    <p:sldId id="613" r:id="rId43"/>
    <p:sldId id="623" r:id="rId44"/>
    <p:sldId id="625" r:id="rId45"/>
    <p:sldId id="646" r:id="rId46"/>
    <p:sldId id="648" r:id="rId47"/>
    <p:sldId id="644" r:id="rId48"/>
    <p:sldId id="624" r:id="rId49"/>
    <p:sldId id="647" r:id="rId50"/>
    <p:sldId id="626" r:id="rId51"/>
    <p:sldId id="627" r:id="rId52"/>
    <p:sldId id="628" r:id="rId53"/>
    <p:sldId id="629" r:id="rId54"/>
    <p:sldId id="630" r:id="rId55"/>
    <p:sldId id="631" r:id="rId56"/>
    <p:sldId id="622" r:id="rId57"/>
    <p:sldId id="371" r:id="rId58"/>
    <p:sldId id="367" r:id="rId59"/>
    <p:sldId id="372" r:id="rId60"/>
    <p:sldId id="368" r:id="rId61"/>
    <p:sldId id="369" r:id="rId62"/>
    <p:sldId id="370" r:id="rId63"/>
    <p:sldId id="373" r:id="rId64"/>
    <p:sldId id="614" r:id="rId65"/>
    <p:sldId id="615" r:id="rId66"/>
    <p:sldId id="616" r:id="rId67"/>
    <p:sldId id="259" r:id="rId68"/>
    <p:sldId id="260" r:id="rId69"/>
    <p:sldId id="261" r:id="rId70"/>
    <p:sldId id="617" r:id="rId71"/>
    <p:sldId id="618" r:id="rId72"/>
    <p:sldId id="619" r:id="rId73"/>
    <p:sldId id="620" r:id="rId74"/>
    <p:sldId id="621" r:id="rId75"/>
    <p:sldId id="267" r:id="rId76"/>
    <p:sldId id="268" r:id="rId77"/>
    <p:sldId id="269" r:id="rId78"/>
    <p:sldId id="643" r:id="rId79"/>
  </p:sldIdLst>
  <p:sldSz cx="6858000" cy="5143500"/>
  <p:notesSz cx="6954838"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nne Simpson" initials="JS" lastIdx="3" clrIdx="0">
    <p:extLst>
      <p:ext uri="{19B8F6BF-5375-455C-9EA6-DF929625EA0E}">
        <p15:presenceInfo xmlns:p15="http://schemas.microsoft.com/office/powerpoint/2012/main" userId="Julianne Simp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97" autoAdjust="0"/>
    <p:restoredTop sz="94660"/>
  </p:normalViewPr>
  <p:slideViewPr>
    <p:cSldViewPr snapToGrid="0">
      <p:cViewPr varScale="1">
        <p:scale>
          <a:sx n="78" d="100"/>
          <a:sy n="78" d="100"/>
        </p:scale>
        <p:origin x="1700" y="52"/>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theme" Target="theme/theme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61" Type="http://schemas.openxmlformats.org/officeDocument/2006/relationships/slide" Target="slides/slide53.xml"/><Relationship Id="rId8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E45448-4D28-4942-9433-B5BDC076564C}"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BC6899E2-2581-42A6-95A2-A486237C3712}">
      <dgm:prSet/>
      <dgm:spPr/>
      <dgm:t>
        <a:bodyPr/>
        <a:lstStyle/>
        <a:p>
          <a:r>
            <a:rPr lang="en-US" dirty="0"/>
            <a:t>Better tracking of Missing/ Lost assets (especially of those in shared spaces)</a:t>
          </a:r>
        </a:p>
      </dgm:t>
    </dgm:pt>
    <dgm:pt modelId="{619CC545-685D-46A8-8A35-A986F8CAF7ED}" type="parTrans" cxnId="{77E5889D-3E9E-496A-9461-EA1DA4504824}">
      <dgm:prSet/>
      <dgm:spPr/>
      <dgm:t>
        <a:bodyPr/>
        <a:lstStyle/>
        <a:p>
          <a:endParaRPr lang="en-US"/>
        </a:p>
      </dgm:t>
    </dgm:pt>
    <dgm:pt modelId="{C908FA83-584E-4233-9734-CDEBBE694D80}" type="sibTrans" cxnId="{77E5889D-3E9E-496A-9461-EA1DA4504824}">
      <dgm:prSet/>
      <dgm:spPr/>
      <dgm:t>
        <a:bodyPr/>
        <a:lstStyle/>
        <a:p>
          <a:endParaRPr lang="en-US"/>
        </a:p>
      </dgm:t>
    </dgm:pt>
    <dgm:pt modelId="{11742F7B-E235-4E27-A9B2-8AD9397A137A}">
      <dgm:prSet/>
      <dgm:spPr/>
      <dgm:t>
        <a:bodyPr/>
        <a:lstStyle/>
        <a:p>
          <a:r>
            <a:rPr lang="en-US" dirty="0"/>
            <a:t>Real time asset tracking (scanner syncs w/ the database every 30 secs on a steady WIFI)</a:t>
          </a:r>
        </a:p>
      </dgm:t>
    </dgm:pt>
    <dgm:pt modelId="{AAFA3821-5E91-403F-84EE-D7CCAB711684}" type="parTrans" cxnId="{1CE73B31-5B1F-440C-AF09-0D760D1E883E}">
      <dgm:prSet/>
      <dgm:spPr/>
      <dgm:t>
        <a:bodyPr/>
        <a:lstStyle/>
        <a:p>
          <a:endParaRPr lang="en-US"/>
        </a:p>
      </dgm:t>
    </dgm:pt>
    <dgm:pt modelId="{0FB61237-AF5E-41B0-9496-0295204F4B2A}" type="sibTrans" cxnId="{1CE73B31-5B1F-440C-AF09-0D760D1E883E}">
      <dgm:prSet/>
      <dgm:spPr/>
      <dgm:t>
        <a:bodyPr/>
        <a:lstStyle/>
        <a:p>
          <a:endParaRPr lang="en-US"/>
        </a:p>
      </dgm:t>
    </dgm:pt>
    <dgm:pt modelId="{16A70CB1-2F55-4A24-8DB0-92D9A9D4B945}">
      <dgm:prSet/>
      <dgm:spPr/>
      <dgm:t>
        <a:bodyPr/>
        <a:lstStyle/>
        <a:p>
          <a:r>
            <a:rPr lang="en-US"/>
            <a:t>Time Saving &amp; Efficient</a:t>
          </a:r>
        </a:p>
      </dgm:t>
    </dgm:pt>
    <dgm:pt modelId="{2AC832FB-5235-4093-BFFA-4F4CF1D582D7}" type="parTrans" cxnId="{3A88103E-B975-4777-8921-F4CA68860895}">
      <dgm:prSet/>
      <dgm:spPr/>
      <dgm:t>
        <a:bodyPr/>
        <a:lstStyle/>
        <a:p>
          <a:endParaRPr lang="en-US"/>
        </a:p>
      </dgm:t>
    </dgm:pt>
    <dgm:pt modelId="{69A5FF95-ECE8-49D0-8247-606BF0123264}" type="sibTrans" cxnId="{3A88103E-B975-4777-8921-F4CA68860895}">
      <dgm:prSet/>
      <dgm:spPr/>
      <dgm:t>
        <a:bodyPr/>
        <a:lstStyle/>
        <a:p>
          <a:endParaRPr lang="en-US"/>
        </a:p>
      </dgm:t>
    </dgm:pt>
    <dgm:pt modelId="{1A223B36-2BC9-4775-AAE9-42C1F122733A}">
      <dgm:prSet/>
      <dgm:spPr/>
      <dgm:t>
        <a:bodyPr/>
        <a:lstStyle/>
        <a:p>
          <a:r>
            <a:rPr lang="en-US"/>
            <a:t>More modern approach to Inventory Reporting</a:t>
          </a:r>
        </a:p>
      </dgm:t>
    </dgm:pt>
    <dgm:pt modelId="{4D55BCD3-FE6E-432D-9B2A-A5D9ACA68F5A}" type="parTrans" cxnId="{287C1C77-FBAE-409F-BEA6-173C7094805B}">
      <dgm:prSet/>
      <dgm:spPr/>
      <dgm:t>
        <a:bodyPr/>
        <a:lstStyle/>
        <a:p>
          <a:endParaRPr lang="en-US"/>
        </a:p>
      </dgm:t>
    </dgm:pt>
    <dgm:pt modelId="{E97B6E22-DBAF-481E-9408-E5A3802D1625}" type="sibTrans" cxnId="{287C1C77-FBAE-409F-BEA6-173C7094805B}">
      <dgm:prSet/>
      <dgm:spPr/>
      <dgm:t>
        <a:bodyPr/>
        <a:lstStyle/>
        <a:p>
          <a:endParaRPr lang="en-US"/>
        </a:p>
      </dgm:t>
    </dgm:pt>
    <dgm:pt modelId="{D777CD26-C92F-4F91-A97B-61605F8F084C}" type="pres">
      <dgm:prSet presAssocID="{75E45448-4D28-4942-9433-B5BDC076564C}" presName="root" presStyleCnt="0">
        <dgm:presLayoutVars>
          <dgm:dir/>
          <dgm:resizeHandles val="exact"/>
        </dgm:presLayoutVars>
      </dgm:prSet>
      <dgm:spPr/>
    </dgm:pt>
    <dgm:pt modelId="{B9D67872-BF68-429C-84A3-390C8AD8C73F}" type="pres">
      <dgm:prSet presAssocID="{BC6899E2-2581-42A6-95A2-A486237C3712}" presName="compNode" presStyleCnt="0"/>
      <dgm:spPr/>
    </dgm:pt>
    <dgm:pt modelId="{204E94D0-D14D-474C-8F6D-3B2098498B45}" type="pres">
      <dgm:prSet presAssocID="{BC6899E2-2581-42A6-95A2-A486237C371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ading"/>
        </a:ext>
      </dgm:extLst>
    </dgm:pt>
    <dgm:pt modelId="{5B22F425-5A0D-48B3-9CE9-B265263021E9}" type="pres">
      <dgm:prSet presAssocID="{BC6899E2-2581-42A6-95A2-A486237C3712}" presName="spaceRect" presStyleCnt="0"/>
      <dgm:spPr/>
    </dgm:pt>
    <dgm:pt modelId="{378AB416-3691-4962-BABD-DC462EFAFEC4}" type="pres">
      <dgm:prSet presAssocID="{BC6899E2-2581-42A6-95A2-A486237C3712}" presName="textRect" presStyleLbl="revTx" presStyleIdx="0" presStyleCnt="4" custScaleY="148989">
        <dgm:presLayoutVars>
          <dgm:chMax val="1"/>
          <dgm:chPref val="1"/>
        </dgm:presLayoutVars>
      </dgm:prSet>
      <dgm:spPr/>
    </dgm:pt>
    <dgm:pt modelId="{8E189AFD-745C-4F96-A405-714C488215EE}" type="pres">
      <dgm:prSet presAssocID="{C908FA83-584E-4233-9734-CDEBBE694D80}" presName="sibTrans" presStyleCnt="0"/>
      <dgm:spPr/>
    </dgm:pt>
    <dgm:pt modelId="{00516520-D2B5-41B3-865A-8B6D230238E4}" type="pres">
      <dgm:prSet presAssocID="{11742F7B-E235-4E27-A9B2-8AD9397A137A}" presName="compNode" presStyleCnt="0"/>
      <dgm:spPr/>
    </dgm:pt>
    <dgm:pt modelId="{0AC67CFF-054D-4A71-AFF5-CB3C2BC113C4}" type="pres">
      <dgm:prSet presAssocID="{11742F7B-E235-4E27-A9B2-8AD9397A137A}"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rcode with solid fill"/>
        </a:ext>
      </dgm:extLst>
    </dgm:pt>
    <dgm:pt modelId="{AF3327B1-E7BD-4402-9F97-FBD98BD6453C}" type="pres">
      <dgm:prSet presAssocID="{11742F7B-E235-4E27-A9B2-8AD9397A137A}" presName="spaceRect" presStyleCnt="0"/>
      <dgm:spPr/>
    </dgm:pt>
    <dgm:pt modelId="{83933B92-D7C7-486C-B23B-0CBD08198888}" type="pres">
      <dgm:prSet presAssocID="{11742F7B-E235-4E27-A9B2-8AD9397A137A}" presName="textRect" presStyleLbl="revTx" presStyleIdx="1" presStyleCnt="4">
        <dgm:presLayoutVars>
          <dgm:chMax val="1"/>
          <dgm:chPref val="1"/>
        </dgm:presLayoutVars>
      </dgm:prSet>
      <dgm:spPr/>
    </dgm:pt>
    <dgm:pt modelId="{1D8C317C-00BD-4CA3-9D87-14D25969AD5A}" type="pres">
      <dgm:prSet presAssocID="{0FB61237-AF5E-41B0-9496-0295204F4B2A}" presName="sibTrans" presStyleCnt="0"/>
      <dgm:spPr/>
    </dgm:pt>
    <dgm:pt modelId="{89931108-88AD-444D-8810-1E46E28C012F}" type="pres">
      <dgm:prSet presAssocID="{16A70CB1-2F55-4A24-8DB0-92D9A9D4B945}" presName="compNode" presStyleCnt="0"/>
      <dgm:spPr/>
    </dgm:pt>
    <dgm:pt modelId="{8727FB27-AAC0-404A-9114-C3CF8BC609D5}" type="pres">
      <dgm:prSet presAssocID="{16A70CB1-2F55-4A24-8DB0-92D9A9D4B94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9B3A4418-B44D-42CA-9126-A63E7BBF18C2}" type="pres">
      <dgm:prSet presAssocID="{16A70CB1-2F55-4A24-8DB0-92D9A9D4B945}" presName="spaceRect" presStyleCnt="0"/>
      <dgm:spPr/>
    </dgm:pt>
    <dgm:pt modelId="{2D5FD2A5-639B-47BE-85D1-1E3BEE866874}" type="pres">
      <dgm:prSet presAssocID="{16A70CB1-2F55-4A24-8DB0-92D9A9D4B945}" presName="textRect" presStyleLbl="revTx" presStyleIdx="2" presStyleCnt="4">
        <dgm:presLayoutVars>
          <dgm:chMax val="1"/>
          <dgm:chPref val="1"/>
        </dgm:presLayoutVars>
      </dgm:prSet>
      <dgm:spPr/>
    </dgm:pt>
    <dgm:pt modelId="{E262DD3F-439B-4427-8DAD-7E77D6082F8A}" type="pres">
      <dgm:prSet presAssocID="{69A5FF95-ECE8-49D0-8247-606BF0123264}" presName="sibTrans" presStyleCnt="0"/>
      <dgm:spPr/>
    </dgm:pt>
    <dgm:pt modelId="{5D990BA1-E9A7-4348-BFDE-7ECEEF3B4915}" type="pres">
      <dgm:prSet presAssocID="{1A223B36-2BC9-4775-AAE9-42C1F122733A}" presName="compNode" presStyleCnt="0"/>
      <dgm:spPr/>
    </dgm:pt>
    <dgm:pt modelId="{1A288A55-B0CA-4920-AC26-47C8E4200985}" type="pres">
      <dgm:prSet presAssocID="{1A223B36-2BC9-4775-AAE9-42C1F122733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B9BCC9B3-69B0-4473-BB58-1FA2E1453BE8}" type="pres">
      <dgm:prSet presAssocID="{1A223B36-2BC9-4775-AAE9-42C1F122733A}" presName="spaceRect" presStyleCnt="0"/>
      <dgm:spPr/>
    </dgm:pt>
    <dgm:pt modelId="{8ACCDC5C-B8DC-4335-A328-F23C0EDEB3BE}" type="pres">
      <dgm:prSet presAssocID="{1A223B36-2BC9-4775-AAE9-42C1F122733A}" presName="textRect" presStyleLbl="revTx" presStyleIdx="3" presStyleCnt="4">
        <dgm:presLayoutVars>
          <dgm:chMax val="1"/>
          <dgm:chPref val="1"/>
        </dgm:presLayoutVars>
      </dgm:prSet>
      <dgm:spPr/>
    </dgm:pt>
  </dgm:ptLst>
  <dgm:cxnLst>
    <dgm:cxn modelId="{24E08024-9D3F-456F-8C01-0ECBC85D6E1C}" type="presOf" srcId="{16A70CB1-2F55-4A24-8DB0-92D9A9D4B945}" destId="{2D5FD2A5-639B-47BE-85D1-1E3BEE866874}" srcOrd="0" destOrd="0" presId="urn:microsoft.com/office/officeart/2018/2/layout/IconLabelList"/>
    <dgm:cxn modelId="{FCC5A629-D2B8-42AD-A423-99A6BCE59E63}" type="presOf" srcId="{75E45448-4D28-4942-9433-B5BDC076564C}" destId="{D777CD26-C92F-4F91-A97B-61605F8F084C}" srcOrd="0" destOrd="0" presId="urn:microsoft.com/office/officeart/2018/2/layout/IconLabelList"/>
    <dgm:cxn modelId="{1CE73B31-5B1F-440C-AF09-0D760D1E883E}" srcId="{75E45448-4D28-4942-9433-B5BDC076564C}" destId="{11742F7B-E235-4E27-A9B2-8AD9397A137A}" srcOrd="1" destOrd="0" parTransId="{AAFA3821-5E91-403F-84EE-D7CCAB711684}" sibTransId="{0FB61237-AF5E-41B0-9496-0295204F4B2A}"/>
    <dgm:cxn modelId="{3A88103E-B975-4777-8921-F4CA68860895}" srcId="{75E45448-4D28-4942-9433-B5BDC076564C}" destId="{16A70CB1-2F55-4A24-8DB0-92D9A9D4B945}" srcOrd="2" destOrd="0" parTransId="{2AC832FB-5235-4093-BFFA-4F4CF1D582D7}" sibTransId="{69A5FF95-ECE8-49D0-8247-606BF0123264}"/>
    <dgm:cxn modelId="{287C1C77-FBAE-409F-BEA6-173C7094805B}" srcId="{75E45448-4D28-4942-9433-B5BDC076564C}" destId="{1A223B36-2BC9-4775-AAE9-42C1F122733A}" srcOrd="3" destOrd="0" parTransId="{4D55BCD3-FE6E-432D-9B2A-A5D9ACA68F5A}" sibTransId="{E97B6E22-DBAF-481E-9408-E5A3802D1625}"/>
    <dgm:cxn modelId="{C992FC8C-9C74-4965-A040-7D4029497B85}" type="presOf" srcId="{11742F7B-E235-4E27-A9B2-8AD9397A137A}" destId="{83933B92-D7C7-486C-B23B-0CBD08198888}" srcOrd="0" destOrd="0" presId="urn:microsoft.com/office/officeart/2018/2/layout/IconLabelList"/>
    <dgm:cxn modelId="{77E5889D-3E9E-496A-9461-EA1DA4504824}" srcId="{75E45448-4D28-4942-9433-B5BDC076564C}" destId="{BC6899E2-2581-42A6-95A2-A486237C3712}" srcOrd="0" destOrd="0" parTransId="{619CC545-685D-46A8-8A35-A986F8CAF7ED}" sibTransId="{C908FA83-584E-4233-9734-CDEBBE694D80}"/>
    <dgm:cxn modelId="{922497B4-D923-4475-A211-6B77BD85F413}" type="presOf" srcId="{BC6899E2-2581-42A6-95A2-A486237C3712}" destId="{378AB416-3691-4962-BABD-DC462EFAFEC4}" srcOrd="0" destOrd="0" presId="urn:microsoft.com/office/officeart/2018/2/layout/IconLabelList"/>
    <dgm:cxn modelId="{8A3190FE-A01F-40DA-A8A9-EA87881FD18E}" type="presOf" srcId="{1A223B36-2BC9-4775-AAE9-42C1F122733A}" destId="{8ACCDC5C-B8DC-4335-A328-F23C0EDEB3BE}" srcOrd="0" destOrd="0" presId="urn:microsoft.com/office/officeart/2018/2/layout/IconLabelList"/>
    <dgm:cxn modelId="{721CD9FD-154F-4CA4-AFC0-A15B560055E8}" type="presParOf" srcId="{D777CD26-C92F-4F91-A97B-61605F8F084C}" destId="{B9D67872-BF68-429C-84A3-390C8AD8C73F}" srcOrd="0" destOrd="0" presId="urn:microsoft.com/office/officeart/2018/2/layout/IconLabelList"/>
    <dgm:cxn modelId="{3D3BFED8-2206-485F-9B62-C1225A5E9E03}" type="presParOf" srcId="{B9D67872-BF68-429C-84A3-390C8AD8C73F}" destId="{204E94D0-D14D-474C-8F6D-3B2098498B45}" srcOrd="0" destOrd="0" presId="urn:microsoft.com/office/officeart/2018/2/layout/IconLabelList"/>
    <dgm:cxn modelId="{C12A9A88-E71F-4D6F-9929-A2AEF9ED82A4}" type="presParOf" srcId="{B9D67872-BF68-429C-84A3-390C8AD8C73F}" destId="{5B22F425-5A0D-48B3-9CE9-B265263021E9}" srcOrd="1" destOrd="0" presId="urn:microsoft.com/office/officeart/2018/2/layout/IconLabelList"/>
    <dgm:cxn modelId="{A690E7F7-E77B-4DF1-9CFD-C857317BB4B6}" type="presParOf" srcId="{B9D67872-BF68-429C-84A3-390C8AD8C73F}" destId="{378AB416-3691-4962-BABD-DC462EFAFEC4}" srcOrd="2" destOrd="0" presId="urn:microsoft.com/office/officeart/2018/2/layout/IconLabelList"/>
    <dgm:cxn modelId="{8E6B20FA-FB2C-45BC-BC6D-ECAE78ED1E32}" type="presParOf" srcId="{D777CD26-C92F-4F91-A97B-61605F8F084C}" destId="{8E189AFD-745C-4F96-A405-714C488215EE}" srcOrd="1" destOrd="0" presId="urn:microsoft.com/office/officeart/2018/2/layout/IconLabelList"/>
    <dgm:cxn modelId="{CE81753A-73B4-41AC-A64A-6C07148C9FC7}" type="presParOf" srcId="{D777CD26-C92F-4F91-A97B-61605F8F084C}" destId="{00516520-D2B5-41B3-865A-8B6D230238E4}" srcOrd="2" destOrd="0" presId="urn:microsoft.com/office/officeart/2018/2/layout/IconLabelList"/>
    <dgm:cxn modelId="{83400698-0B11-4960-BF22-70478D889FE5}" type="presParOf" srcId="{00516520-D2B5-41B3-865A-8B6D230238E4}" destId="{0AC67CFF-054D-4A71-AFF5-CB3C2BC113C4}" srcOrd="0" destOrd="0" presId="urn:microsoft.com/office/officeart/2018/2/layout/IconLabelList"/>
    <dgm:cxn modelId="{6C52E0FC-632E-4EDC-AF2E-2EC8FE7BE4FF}" type="presParOf" srcId="{00516520-D2B5-41B3-865A-8B6D230238E4}" destId="{AF3327B1-E7BD-4402-9F97-FBD98BD6453C}" srcOrd="1" destOrd="0" presId="urn:microsoft.com/office/officeart/2018/2/layout/IconLabelList"/>
    <dgm:cxn modelId="{275B4D2E-8615-4DDB-8F2A-B41C7D0FEDDE}" type="presParOf" srcId="{00516520-D2B5-41B3-865A-8B6D230238E4}" destId="{83933B92-D7C7-486C-B23B-0CBD08198888}" srcOrd="2" destOrd="0" presId="urn:microsoft.com/office/officeart/2018/2/layout/IconLabelList"/>
    <dgm:cxn modelId="{F41B64B2-3983-486D-9C15-E10BC00A0BD2}" type="presParOf" srcId="{D777CD26-C92F-4F91-A97B-61605F8F084C}" destId="{1D8C317C-00BD-4CA3-9D87-14D25969AD5A}" srcOrd="3" destOrd="0" presId="urn:microsoft.com/office/officeart/2018/2/layout/IconLabelList"/>
    <dgm:cxn modelId="{72283DF9-A08C-4EF8-8BB3-2984F9AC693E}" type="presParOf" srcId="{D777CD26-C92F-4F91-A97B-61605F8F084C}" destId="{89931108-88AD-444D-8810-1E46E28C012F}" srcOrd="4" destOrd="0" presId="urn:microsoft.com/office/officeart/2018/2/layout/IconLabelList"/>
    <dgm:cxn modelId="{66B75985-B4D0-40F5-9C9F-F62F5AD96ACD}" type="presParOf" srcId="{89931108-88AD-444D-8810-1E46E28C012F}" destId="{8727FB27-AAC0-404A-9114-C3CF8BC609D5}" srcOrd="0" destOrd="0" presId="urn:microsoft.com/office/officeart/2018/2/layout/IconLabelList"/>
    <dgm:cxn modelId="{9F47B545-1155-414F-9E76-9351F1BDDE0F}" type="presParOf" srcId="{89931108-88AD-444D-8810-1E46E28C012F}" destId="{9B3A4418-B44D-42CA-9126-A63E7BBF18C2}" srcOrd="1" destOrd="0" presId="urn:microsoft.com/office/officeart/2018/2/layout/IconLabelList"/>
    <dgm:cxn modelId="{80CE1353-0516-423E-BCCB-3B2F3E00868E}" type="presParOf" srcId="{89931108-88AD-444D-8810-1E46E28C012F}" destId="{2D5FD2A5-639B-47BE-85D1-1E3BEE866874}" srcOrd="2" destOrd="0" presId="urn:microsoft.com/office/officeart/2018/2/layout/IconLabelList"/>
    <dgm:cxn modelId="{660E35C3-8619-46B7-8525-1A2A80B8B707}" type="presParOf" srcId="{D777CD26-C92F-4F91-A97B-61605F8F084C}" destId="{E262DD3F-439B-4427-8DAD-7E77D6082F8A}" srcOrd="5" destOrd="0" presId="urn:microsoft.com/office/officeart/2018/2/layout/IconLabelList"/>
    <dgm:cxn modelId="{0AF66846-0726-4EA8-98EC-9077B2776875}" type="presParOf" srcId="{D777CD26-C92F-4F91-A97B-61605F8F084C}" destId="{5D990BA1-E9A7-4348-BFDE-7ECEEF3B4915}" srcOrd="6" destOrd="0" presId="urn:microsoft.com/office/officeart/2018/2/layout/IconLabelList"/>
    <dgm:cxn modelId="{9265F588-F2DD-4B72-9A4D-11A741588A3C}" type="presParOf" srcId="{5D990BA1-E9A7-4348-BFDE-7ECEEF3B4915}" destId="{1A288A55-B0CA-4920-AC26-47C8E4200985}" srcOrd="0" destOrd="0" presId="urn:microsoft.com/office/officeart/2018/2/layout/IconLabelList"/>
    <dgm:cxn modelId="{FDFC56A6-C38C-47AA-BF41-B711BE30D5AB}" type="presParOf" srcId="{5D990BA1-E9A7-4348-BFDE-7ECEEF3B4915}" destId="{B9BCC9B3-69B0-4473-BB58-1FA2E1453BE8}" srcOrd="1" destOrd="0" presId="urn:microsoft.com/office/officeart/2018/2/layout/IconLabelList"/>
    <dgm:cxn modelId="{B0ACCC28-0531-470A-B043-248E0C675C61}" type="presParOf" srcId="{5D990BA1-E9A7-4348-BFDE-7ECEEF3B4915}" destId="{8ACCDC5C-B8DC-4335-A328-F23C0EDEB3B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F6DCDF-87C4-4547-94DF-C3C2A6E91ED6}"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8F62516C-F26C-4F16-9F95-E89240FC6CBC}">
      <dgm:prSet/>
      <dgm:spPr/>
      <dgm:t>
        <a:bodyPr/>
        <a:lstStyle/>
        <a:p>
          <a:pPr>
            <a:defRPr cap="all"/>
          </a:pPr>
          <a:r>
            <a:rPr lang="en-US" dirty="0"/>
            <a:t>The next </a:t>
          </a:r>
          <a:r>
            <a:rPr lang="en-US" b="1" dirty="0"/>
            <a:t>E-Cycle event </a:t>
          </a:r>
          <a:r>
            <a:rPr lang="en-US" dirty="0"/>
            <a:t>will be held the first week of June, at the Administrative drive Circle. Property Custodians will be notified via the listserv of the exact date of the Event and campus wide notification will be shared as well. </a:t>
          </a:r>
        </a:p>
      </dgm:t>
    </dgm:pt>
    <dgm:pt modelId="{6231CB55-ED8A-464B-B589-DFBD9BCE6AF8}" type="parTrans" cxnId="{90C90991-9465-4743-852F-BD2B865CC31A}">
      <dgm:prSet/>
      <dgm:spPr/>
      <dgm:t>
        <a:bodyPr/>
        <a:lstStyle/>
        <a:p>
          <a:endParaRPr lang="en-US"/>
        </a:p>
      </dgm:t>
    </dgm:pt>
    <dgm:pt modelId="{6C506A4A-5CCB-4086-99FE-834E4CA606FA}" type="sibTrans" cxnId="{90C90991-9465-4743-852F-BD2B865CC31A}">
      <dgm:prSet/>
      <dgm:spPr/>
      <dgm:t>
        <a:bodyPr/>
        <a:lstStyle/>
        <a:p>
          <a:endParaRPr lang="en-US"/>
        </a:p>
      </dgm:t>
    </dgm:pt>
    <dgm:pt modelId="{2E0BB80A-CD81-419D-BFDB-54C95E40FC29}">
      <dgm:prSet/>
      <dgm:spPr/>
      <dgm:t>
        <a:bodyPr/>
        <a:lstStyle/>
        <a:p>
          <a:pPr>
            <a:defRPr cap="all"/>
          </a:pPr>
          <a:r>
            <a:rPr lang="en-US" dirty="0"/>
            <a:t>Only electronic items will be accepted. </a:t>
          </a:r>
        </a:p>
        <a:p>
          <a:pPr>
            <a:defRPr cap="all"/>
          </a:pPr>
          <a:r>
            <a:rPr lang="en-US" dirty="0"/>
            <a:t>No refrigerators or portable air conditioners.</a:t>
          </a:r>
        </a:p>
      </dgm:t>
    </dgm:pt>
    <dgm:pt modelId="{58CBFAD8-3204-4E2B-B4E4-EFE533FC3388}" type="parTrans" cxnId="{6C5FBE91-0891-41C7-A61D-05486284D683}">
      <dgm:prSet/>
      <dgm:spPr/>
      <dgm:t>
        <a:bodyPr/>
        <a:lstStyle/>
        <a:p>
          <a:endParaRPr lang="en-US"/>
        </a:p>
      </dgm:t>
    </dgm:pt>
    <dgm:pt modelId="{6B6C2BE2-B167-4C81-879A-E5470E463C19}" type="sibTrans" cxnId="{6C5FBE91-0891-41C7-A61D-05486284D683}">
      <dgm:prSet/>
      <dgm:spPr/>
      <dgm:t>
        <a:bodyPr/>
        <a:lstStyle/>
        <a:p>
          <a:endParaRPr lang="en-US"/>
        </a:p>
      </dgm:t>
    </dgm:pt>
    <dgm:pt modelId="{5A748F9C-C6DC-44E7-85E1-85C74BF320DF}">
      <dgm:prSet/>
      <dgm:spPr/>
      <dgm:t>
        <a:bodyPr/>
        <a:lstStyle/>
        <a:p>
          <a:pPr>
            <a:defRPr cap="all"/>
          </a:pPr>
          <a:r>
            <a:rPr lang="en-US" dirty="0"/>
            <a:t>A Property Disposition form must be submitted by Friday, May 30, 2025, to Inventory Control via DocuSign for all equipment that has a property tag affixed.</a:t>
          </a:r>
        </a:p>
      </dgm:t>
    </dgm:pt>
    <dgm:pt modelId="{045B8FC3-FC6E-455C-B384-C0BFE4146DC1}" type="parTrans" cxnId="{B522C4C2-802D-4E03-B1B1-649DB731CE77}">
      <dgm:prSet/>
      <dgm:spPr/>
      <dgm:t>
        <a:bodyPr/>
        <a:lstStyle/>
        <a:p>
          <a:endParaRPr lang="en-US"/>
        </a:p>
      </dgm:t>
    </dgm:pt>
    <dgm:pt modelId="{9E9BB096-9DD2-44B4-855D-E05AEA2E0AEC}" type="sibTrans" cxnId="{B522C4C2-802D-4E03-B1B1-649DB731CE77}">
      <dgm:prSet/>
      <dgm:spPr/>
      <dgm:t>
        <a:bodyPr/>
        <a:lstStyle/>
        <a:p>
          <a:endParaRPr lang="en-US"/>
        </a:p>
      </dgm:t>
    </dgm:pt>
    <dgm:pt modelId="{F166B8A4-D445-4D39-AD7F-077A4287085F}" type="pres">
      <dgm:prSet presAssocID="{B2F6DCDF-87C4-4547-94DF-C3C2A6E91ED6}" presName="root" presStyleCnt="0">
        <dgm:presLayoutVars>
          <dgm:dir/>
          <dgm:resizeHandles val="exact"/>
        </dgm:presLayoutVars>
      </dgm:prSet>
      <dgm:spPr/>
    </dgm:pt>
    <dgm:pt modelId="{B8C12955-C477-43AB-A602-AD3BD6E2CC0A}" type="pres">
      <dgm:prSet presAssocID="{8F62516C-F26C-4F16-9F95-E89240FC6CBC}" presName="compNode" presStyleCnt="0"/>
      <dgm:spPr/>
    </dgm:pt>
    <dgm:pt modelId="{8A0C8278-0AB8-4213-8E0C-BB9262E3A886}" type="pres">
      <dgm:prSet presAssocID="{8F62516C-F26C-4F16-9F95-E89240FC6CBC}" presName="iconBgRect" presStyleLbl="bgShp" presStyleIdx="0" presStyleCnt="3"/>
      <dgm:spPr/>
    </dgm:pt>
    <dgm:pt modelId="{0B01C8BE-A45A-48CB-88BA-25B14FD4E8F1}" type="pres">
      <dgm:prSet presAssocID="{8F62516C-F26C-4F16-9F95-E89240FC6CB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peat"/>
        </a:ext>
      </dgm:extLst>
    </dgm:pt>
    <dgm:pt modelId="{E8E67BCE-5A08-4730-AD35-5842F9B36B16}" type="pres">
      <dgm:prSet presAssocID="{8F62516C-F26C-4F16-9F95-E89240FC6CBC}" presName="spaceRect" presStyleCnt="0"/>
      <dgm:spPr/>
    </dgm:pt>
    <dgm:pt modelId="{1540E91D-2E4C-4DC2-8880-DE9EE6A66624}" type="pres">
      <dgm:prSet presAssocID="{8F62516C-F26C-4F16-9F95-E89240FC6CBC}" presName="textRect" presStyleLbl="revTx" presStyleIdx="0" presStyleCnt="3" custLinFactNeighborX="800" custLinFactNeighborY="-9281">
        <dgm:presLayoutVars>
          <dgm:chMax val="1"/>
          <dgm:chPref val="1"/>
        </dgm:presLayoutVars>
      </dgm:prSet>
      <dgm:spPr/>
    </dgm:pt>
    <dgm:pt modelId="{FFAD52A1-AE9E-475D-AF64-8451C6BEFB27}" type="pres">
      <dgm:prSet presAssocID="{6C506A4A-5CCB-4086-99FE-834E4CA606FA}" presName="sibTrans" presStyleCnt="0"/>
      <dgm:spPr/>
    </dgm:pt>
    <dgm:pt modelId="{5AA02878-C3FB-4F73-A9E4-3F3FB3D271EA}" type="pres">
      <dgm:prSet presAssocID="{2E0BB80A-CD81-419D-BFDB-54C95E40FC29}" presName="compNode" presStyleCnt="0"/>
      <dgm:spPr/>
    </dgm:pt>
    <dgm:pt modelId="{CF2A4E97-4EA8-495A-A037-1543A965B8B9}" type="pres">
      <dgm:prSet presAssocID="{2E0BB80A-CD81-419D-BFDB-54C95E40FC29}" presName="iconBgRect" presStyleLbl="bgShp" presStyleIdx="1" presStyleCnt="3"/>
      <dgm:spPr/>
    </dgm:pt>
    <dgm:pt modelId="{A5519A6D-99EE-4817-A483-2FCB4F935B0B}" type="pres">
      <dgm:prSet presAssocID="{2E0BB80A-CD81-419D-BFDB-54C95E40FC29}"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Washing Machine with solid fill"/>
        </a:ext>
      </dgm:extLst>
    </dgm:pt>
    <dgm:pt modelId="{DD83DBBC-E181-4AF8-8108-02B7503FC392}" type="pres">
      <dgm:prSet presAssocID="{2E0BB80A-CD81-419D-BFDB-54C95E40FC29}" presName="spaceRect" presStyleCnt="0"/>
      <dgm:spPr/>
    </dgm:pt>
    <dgm:pt modelId="{FE89D0EC-640F-47D2-954F-D76757EF9E91}" type="pres">
      <dgm:prSet presAssocID="{2E0BB80A-CD81-419D-BFDB-54C95E40FC29}" presName="textRect" presStyleLbl="revTx" presStyleIdx="1" presStyleCnt="3">
        <dgm:presLayoutVars>
          <dgm:chMax val="1"/>
          <dgm:chPref val="1"/>
        </dgm:presLayoutVars>
      </dgm:prSet>
      <dgm:spPr/>
    </dgm:pt>
    <dgm:pt modelId="{988B5E14-8B96-4B47-A2A3-7F921A8958FB}" type="pres">
      <dgm:prSet presAssocID="{6B6C2BE2-B167-4C81-879A-E5470E463C19}" presName="sibTrans" presStyleCnt="0"/>
      <dgm:spPr/>
    </dgm:pt>
    <dgm:pt modelId="{8DF42B75-E301-4F95-84D6-80FA901B2545}" type="pres">
      <dgm:prSet presAssocID="{5A748F9C-C6DC-44E7-85E1-85C74BF320DF}" presName="compNode" presStyleCnt="0"/>
      <dgm:spPr/>
    </dgm:pt>
    <dgm:pt modelId="{CF4A39D1-27EA-4C88-9629-2EB3B28867C3}" type="pres">
      <dgm:prSet presAssocID="{5A748F9C-C6DC-44E7-85E1-85C74BF320DF}" presName="iconBgRect" presStyleLbl="bgShp" presStyleIdx="2" presStyleCnt="3"/>
      <dgm:spPr/>
    </dgm:pt>
    <dgm:pt modelId="{78F88C0D-826F-43F2-ABB7-2C37085FCB20}" type="pres">
      <dgm:prSet presAssocID="{5A748F9C-C6DC-44E7-85E1-85C74BF320DF}"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ecklist outline"/>
        </a:ext>
      </dgm:extLst>
    </dgm:pt>
    <dgm:pt modelId="{51AC174B-49F6-400F-9752-CC1B7F997D5B}" type="pres">
      <dgm:prSet presAssocID="{5A748F9C-C6DC-44E7-85E1-85C74BF320DF}" presName="spaceRect" presStyleCnt="0"/>
      <dgm:spPr/>
    </dgm:pt>
    <dgm:pt modelId="{3AC2D016-86D4-4918-8C7B-37B26EB6355B}" type="pres">
      <dgm:prSet presAssocID="{5A748F9C-C6DC-44E7-85E1-85C74BF320DF}" presName="textRect" presStyleLbl="revTx" presStyleIdx="2" presStyleCnt="3">
        <dgm:presLayoutVars>
          <dgm:chMax val="1"/>
          <dgm:chPref val="1"/>
        </dgm:presLayoutVars>
      </dgm:prSet>
      <dgm:spPr/>
    </dgm:pt>
  </dgm:ptLst>
  <dgm:cxnLst>
    <dgm:cxn modelId="{7BA11E05-3526-4963-B8BF-C1FF7E7004AF}" type="presOf" srcId="{5A748F9C-C6DC-44E7-85E1-85C74BF320DF}" destId="{3AC2D016-86D4-4918-8C7B-37B26EB6355B}" srcOrd="0" destOrd="0" presId="urn:microsoft.com/office/officeart/2018/5/layout/IconCircleLabelList"/>
    <dgm:cxn modelId="{77857B40-7D37-435E-BBE2-24CACACB79CD}" type="presOf" srcId="{B2F6DCDF-87C4-4547-94DF-C3C2A6E91ED6}" destId="{F166B8A4-D445-4D39-AD7F-077A4287085F}" srcOrd="0" destOrd="0" presId="urn:microsoft.com/office/officeart/2018/5/layout/IconCircleLabelList"/>
    <dgm:cxn modelId="{097D1F7E-1741-4815-8B37-FAE559E284D7}" type="presOf" srcId="{8F62516C-F26C-4F16-9F95-E89240FC6CBC}" destId="{1540E91D-2E4C-4DC2-8880-DE9EE6A66624}" srcOrd="0" destOrd="0" presId="urn:microsoft.com/office/officeart/2018/5/layout/IconCircleLabelList"/>
    <dgm:cxn modelId="{D96A7681-5EED-46AE-96EE-71A2FED52811}" type="presOf" srcId="{2E0BB80A-CD81-419D-BFDB-54C95E40FC29}" destId="{FE89D0EC-640F-47D2-954F-D76757EF9E91}" srcOrd="0" destOrd="0" presId="urn:microsoft.com/office/officeart/2018/5/layout/IconCircleLabelList"/>
    <dgm:cxn modelId="{90C90991-9465-4743-852F-BD2B865CC31A}" srcId="{B2F6DCDF-87C4-4547-94DF-C3C2A6E91ED6}" destId="{8F62516C-F26C-4F16-9F95-E89240FC6CBC}" srcOrd="0" destOrd="0" parTransId="{6231CB55-ED8A-464B-B589-DFBD9BCE6AF8}" sibTransId="{6C506A4A-5CCB-4086-99FE-834E4CA606FA}"/>
    <dgm:cxn modelId="{6C5FBE91-0891-41C7-A61D-05486284D683}" srcId="{B2F6DCDF-87C4-4547-94DF-C3C2A6E91ED6}" destId="{2E0BB80A-CD81-419D-BFDB-54C95E40FC29}" srcOrd="1" destOrd="0" parTransId="{58CBFAD8-3204-4E2B-B4E4-EFE533FC3388}" sibTransId="{6B6C2BE2-B167-4C81-879A-E5470E463C19}"/>
    <dgm:cxn modelId="{B522C4C2-802D-4E03-B1B1-649DB731CE77}" srcId="{B2F6DCDF-87C4-4547-94DF-C3C2A6E91ED6}" destId="{5A748F9C-C6DC-44E7-85E1-85C74BF320DF}" srcOrd="2" destOrd="0" parTransId="{045B8FC3-FC6E-455C-B384-C0BFE4146DC1}" sibTransId="{9E9BB096-9DD2-44B4-855D-E05AEA2E0AEC}"/>
    <dgm:cxn modelId="{87D7E1B3-6684-427C-87E5-7E2C58A84CD5}" type="presParOf" srcId="{F166B8A4-D445-4D39-AD7F-077A4287085F}" destId="{B8C12955-C477-43AB-A602-AD3BD6E2CC0A}" srcOrd="0" destOrd="0" presId="urn:microsoft.com/office/officeart/2018/5/layout/IconCircleLabelList"/>
    <dgm:cxn modelId="{34C37654-9DD3-467E-A7B3-A77D5742CE7E}" type="presParOf" srcId="{B8C12955-C477-43AB-A602-AD3BD6E2CC0A}" destId="{8A0C8278-0AB8-4213-8E0C-BB9262E3A886}" srcOrd="0" destOrd="0" presId="urn:microsoft.com/office/officeart/2018/5/layout/IconCircleLabelList"/>
    <dgm:cxn modelId="{A7B47271-9B5D-4377-BA5A-D692EA91B26A}" type="presParOf" srcId="{B8C12955-C477-43AB-A602-AD3BD6E2CC0A}" destId="{0B01C8BE-A45A-48CB-88BA-25B14FD4E8F1}" srcOrd="1" destOrd="0" presId="urn:microsoft.com/office/officeart/2018/5/layout/IconCircleLabelList"/>
    <dgm:cxn modelId="{5C292F5E-98D4-4544-A6CC-5384932105EF}" type="presParOf" srcId="{B8C12955-C477-43AB-A602-AD3BD6E2CC0A}" destId="{E8E67BCE-5A08-4730-AD35-5842F9B36B16}" srcOrd="2" destOrd="0" presId="urn:microsoft.com/office/officeart/2018/5/layout/IconCircleLabelList"/>
    <dgm:cxn modelId="{8DEDC961-CE08-4E0A-B8D8-2700A70453FD}" type="presParOf" srcId="{B8C12955-C477-43AB-A602-AD3BD6E2CC0A}" destId="{1540E91D-2E4C-4DC2-8880-DE9EE6A66624}" srcOrd="3" destOrd="0" presId="urn:microsoft.com/office/officeart/2018/5/layout/IconCircleLabelList"/>
    <dgm:cxn modelId="{E53E8C60-1220-43C1-950F-20B96778B5FD}" type="presParOf" srcId="{F166B8A4-D445-4D39-AD7F-077A4287085F}" destId="{FFAD52A1-AE9E-475D-AF64-8451C6BEFB27}" srcOrd="1" destOrd="0" presId="urn:microsoft.com/office/officeart/2018/5/layout/IconCircleLabelList"/>
    <dgm:cxn modelId="{B90BAD3A-6235-4401-8310-96629382A966}" type="presParOf" srcId="{F166B8A4-D445-4D39-AD7F-077A4287085F}" destId="{5AA02878-C3FB-4F73-A9E4-3F3FB3D271EA}" srcOrd="2" destOrd="0" presId="urn:microsoft.com/office/officeart/2018/5/layout/IconCircleLabelList"/>
    <dgm:cxn modelId="{3FF94A09-38A3-48AC-B20F-C212C238C2EA}" type="presParOf" srcId="{5AA02878-C3FB-4F73-A9E4-3F3FB3D271EA}" destId="{CF2A4E97-4EA8-495A-A037-1543A965B8B9}" srcOrd="0" destOrd="0" presId="urn:microsoft.com/office/officeart/2018/5/layout/IconCircleLabelList"/>
    <dgm:cxn modelId="{98B35A04-B559-41BD-AE51-0E6EA9447C99}" type="presParOf" srcId="{5AA02878-C3FB-4F73-A9E4-3F3FB3D271EA}" destId="{A5519A6D-99EE-4817-A483-2FCB4F935B0B}" srcOrd="1" destOrd="0" presId="urn:microsoft.com/office/officeart/2018/5/layout/IconCircleLabelList"/>
    <dgm:cxn modelId="{48EEA0F3-821B-4E99-A071-8E41F933B53F}" type="presParOf" srcId="{5AA02878-C3FB-4F73-A9E4-3F3FB3D271EA}" destId="{DD83DBBC-E181-4AF8-8108-02B7503FC392}" srcOrd="2" destOrd="0" presId="urn:microsoft.com/office/officeart/2018/5/layout/IconCircleLabelList"/>
    <dgm:cxn modelId="{D0BC2D2C-0BBD-4C52-A10C-DB39AFF5896A}" type="presParOf" srcId="{5AA02878-C3FB-4F73-A9E4-3F3FB3D271EA}" destId="{FE89D0EC-640F-47D2-954F-D76757EF9E91}" srcOrd="3" destOrd="0" presId="urn:microsoft.com/office/officeart/2018/5/layout/IconCircleLabelList"/>
    <dgm:cxn modelId="{D3F44F63-CFB0-4425-8A77-42B81044F7B6}" type="presParOf" srcId="{F166B8A4-D445-4D39-AD7F-077A4287085F}" destId="{988B5E14-8B96-4B47-A2A3-7F921A8958FB}" srcOrd="3" destOrd="0" presId="urn:microsoft.com/office/officeart/2018/5/layout/IconCircleLabelList"/>
    <dgm:cxn modelId="{AA49AEF4-A9F1-4396-A409-9E6F59A58FFA}" type="presParOf" srcId="{F166B8A4-D445-4D39-AD7F-077A4287085F}" destId="{8DF42B75-E301-4F95-84D6-80FA901B2545}" srcOrd="4" destOrd="0" presId="urn:microsoft.com/office/officeart/2018/5/layout/IconCircleLabelList"/>
    <dgm:cxn modelId="{8118D9A5-B7C1-4856-9D79-90D6EAD96C27}" type="presParOf" srcId="{8DF42B75-E301-4F95-84D6-80FA901B2545}" destId="{CF4A39D1-27EA-4C88-9629-2EB3B28867C3}" srcOrd="0" destOrd="0" presId="urn:microsoft.com/office/officeart/2018/5/layout/IconCircleLabelList"/>
    <dgm:cxn modelId="{8C317229-EE7A-49B9-9C00-68CDEEFE79DF}" type="presParOf" srcId="{8DF42B75-E301-4F95-84D6-80FA901B2545}" destId="{78F88C0D-826F-43F2-ABB7-2C37085FCB20}" srcOrd="1" destOrd="0" presId="urn:microsoft.com/office/officeart/2018/5/layout/IconCircleLabelList"/>
    <dgm:cxn modelId="{D539C6AA-6B34-4D62-99CF-199A57034562}" type="presParOf" srcId="{8DF42B75-E301-4F95-84D6-80FA901B2545}" destId="{51AC174B-49F6-400F-9752-CC1B7F997D5B}" srcOrd="2" destOrd="0" presId="urn:microsoft.com/office/officeart/2018/5/layout/IconCircleLabelList"/>
    <dgm:cxn modelId="{276817E4-B3B3-479E-AACD-7F5516032AA4}" type="presParOf" srcId="{8DF42B75-E301-4F95-84D6-80FA901B2545}" destId="{3AC2D016-86D4-4918-8C7B-37B26EB6355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E94D0-D14D-474C-8F6D-3B2098498B45}">
      <dsp:nvSpPr>
        <dsp:cNvPr id="0" name=""/>
        <dsp:cNvSpPr/>
      </dsp:nvSpPr>
      <dsp:spPr>
        <a:xfrm>
          <a:off x="383164" y="634063"/>
          <a:ext cx="623320" cy="6233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8AB416-3691-4962-BABD-DC462EFAFEC4}">
      <dsp:nvSpPr>
        <dsp:cNvPr id="0" name=""/>
        <dsp:cNvSpPr/>
      </dsp:nvSpPr>
      <dsp:spPr>
        <a:xfrm>
          <a:off x="2246" y="1329544"/>
          <a:ext cx="1385156" cy="825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Better tracking of Missing/ Lost assets (especially of those in shared spaces)</a:t>
          </a:r>
        </a:p>
      </dsp:txBody>
      <dsp:txXfrm>
        <a:off x="2246" y="1329544"/>
        <a:ext cx="1385156" cy="825492"/>
      </dsp:txXfrm>
    </dsp:sp>
    <dsp:sp modelId="{0AC67CFF-054D-4A71-AFF5-CB3C2BC113C4}">
      <dsp:nvSpPr>
        <dsp:cNvPr id="0" name=""/>
        <dsp:cNvSpPr/>
      </dsp:nvSpPr>
      <dsp:spPr>
        <a:xfrm>
          <a:off x="2010723" y="701921"/>
          <a:ext cx="623320" cy="62332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933B92-D7C7-486C-B23B-0CBD08198888}">
      <dsp:nvSpPr>
        <dsp:cNvPr id="0" name=""/>
        <dsp:cNvSpPr/>
      </dsp:nvSpPr>
      <dsp:spPr>
        <a:xfrm>
          <a:off x="1629805" y="1533116"/>
          <a:ext cx="1385156" cy="55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Real time asset tracking (scanner syncs w/ the database every 30 secs on a steady WIFI)</a:t>
          </a:r>
        </a:p>
      </dsp:txBody>
      <dsp:txXfrm>
        <a:off x="1629805" y="1533116"/>
        <a:ext cx="1385156" cy="554062"/>
      </dsp:txXfrm>
    </dsp:sp>
    <dsp:sp modelId="{8727FB27-AAC0-404A-9114-C3CF8BC609D5}">
      <dsp:nvSpPr>
        <dsp:cNvPr id="0" name=""/>
        <dsp:cNvSpPr/>
      </dsp:nvSpPr>
      <dsp:spPr>
        <a:xfrm>
          <a:off x="3638281" y="701921"/>
          <a:ext cx="623320" cy="6233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5FD2A5-639B-47BE-85D1-1E3BEE866874}">
      <dsp:nvSpPr>
        <dsp:cNvPr id="0" name=""/>
        <dsp:cNvSpPr/>
      </dsp:nvSpPr>
      <dsp:spPr>
        <a:xfrm>
          <a:off x="3257363" y="1533116"/>
          <a:ext cx="1385156" cy="55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Time Saving &amp; Efficient</a:t>
          </a:r>
        </a:p>
      </dsp:txBody>
      <dsp:txXfrm>
        <a:off x="3257363" y="1533116"/>
        <a:ext cx="1385156" cy="554062"/>
      </dsp:txXfrm>
    </dsp:sp>
    <dsp:sp modelId="{1A288A55-B0CA-4920-AC26-47C8E4200985}">
      <dsp:nvSpPr>
        <dsp:cNvPr id="0" name=""/>
        <dsp:cNvSpPr/>
      </dsp:nvSpPr>
      <dsp:spPr>
        <a:xfrm>
          <a:off x="5265840" y="701921"/>
          <a:ext cx="623320" cy="6233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CCDC5C-B8DC-4335-A328-F23C0EDEB3BE}">
      <dsp:nvSpPr>
        <dsp:cNvPr id="0" name=""/>
        <dsp:cNvSpPr/>
      </dsp:nvSpPr>
      <dsp:spPr>
        <a:xfrm>
          <a:off x="4884922" y="1533116"/>
          <a:ext cx="1385156" cy="55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More modern approach to Inventory Reporting</a:t>
          </a:r>
        </a:p>
      </dsp:txBody>
      <dsp:txXfrm>
        <a:off x="4884922" y="1533116"/>
        <a:ext cx="1385156" cy="554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C8278-0AB8-4213-8E0C-BB9262E3A886}">
      <dsp:nvSpPr>
        <dsp:cNvPr id="0" name=""/>
        <dsp:cNvSpPr/>
      </dsp:nvSpPr>
      <dsp:spPr>
        <a:xfrm>
          <a:off x="422099" y="97315"/>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01C8BE-A45A-48CB-88BA-25B14FD4E8F1}">
      <dsp:nvSpPr>
        <dsp:cNvPr id="0" name=""/>
        <dsp:cNvSpPr/>
      </dsp:nvSpPr>
      <dsp:spPr>
        <a:xfrm>
          <a:off x="656099" y="331315"/>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40E91D-2E4C-4DC2-8880-DE9EE6A66624}">
      <dsp:nvSpPr>
        <dsp:cNvPr id="0" name=""/>
        <dsp:cNvSpPr/>
      </dsp:nvSpPr>
      <dsp:spPr>
        <a:xfrm>
          <a:off x="85499" y="1393423"/>
          <a:ext cx="1800000" cy="15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The next </a:t>
          </a:r>
          <a:r>
            <a:rPr lang="en-US" sz="1100" b="1" kern="1200" dirty="0"/>
            <a:t>E-Cycle event </a:t>
          </a:r>
          <a:r>
            <a:rPr lang="en-US" sz="1100" kern="1200" dirty="0"/>
            <a:t>will be held the first week of June, at the Administrative drive Circle. Property Custodians will be notified via the listserv of the exact date of the Event and campus wide notification will be shared as well. </a:t>
          </a:r>
        </a:p>
      </dsp:txBody>
      <dsp:txXfrm>
        <a:off x="85499" y="1393423"/>
        <a:ext cx="1800000" cy="1550390"/>
      </dsp:txXfrm>
    </dsp:sp>
    <dsp:sp modelId="{CF2A4E97-4EA8-495A-A037-1543A965B8B9}">
      <dsp:nvSpPr>
        <dsp:cNvPr id="0" name=""/>
        <dsp:cNvSpPr/>
      </dsp:nvSpPr>
      <dsp:spPr>
        <a:xfrm>
          <a:off x="2537099" y="97315"/>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519A6D-99EE-4817-A483-2FCB4F935B0B}">
      <dsp:nvSpPr>
        <dsp:cNvPr id="0" name=""/>
        <dsp:cNvSpPr/>
      </dsp:nvSpPr>
      <dsp:spPr>
        <a:xfrm>
          <a:off x="2771099" y="331315"/>
          <a:ext cx="630000" cy="63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89D0EC-640F-47D2-954F-D76757EF9E91}">
      <dsp:nvSpPr>
        <dsp:cNvPr id="0" name=""/>
        <dsp:cNvSpPr/>
      </dsp:nvSpPr>
      <dsp:spPr>
        <a:xfrm>
          <a:off x="2186099" y="1537315"/>
          <a:ext cx="1800000" cy="15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Only electronic items will be accepted. </a:t>
          </a:r>
        </a:p>
        <a:p>
          <a:pPr marL="0" lvl="0" indent="0" algn="ctr" defTabSz="488950">
            <a:lnSpc>
              <a:spcPct val="90000"/>
            </a:lnSpc>
            <a:spcBef>
              <a:spcPct val="0"/>
            </a:spcBef>
            <a:spcAft>
              <a:spcPct val="35000"/>
            </a:spcAft>
            <a:buNone/>
            <a:defRPr cap="all"/>
          </a:pPr>
          <a:r>
            <a:rPr lang="en-US" sz="1100" kern="1200" dirty="0"/>
            <a:t>No refrigerators or portable air conditioners.</a:t>
          </a:r>
        </a:p>
      </dsp:txBody>
      <dsp:txXfrm>
        <a:off x="2186099" y="1537315"/>
        <a:ext cx="1800000" cy="1550390"/>
      </dsp:txXfrm>
    </dsp:sp>
    <dsp:sp modelId="{CF4A39D1-27EA-4C88-9629-2EB3B28867C3}">
      <dsp:nvSpPr>
        <dsp:cNvPr id="0" name=""/>
        <dsp:cNvSpPr/>
      </dsp:nvSpPr>
      <dsp:spPr>
        <a:xfrm>
          <a:off x="4652100" y="97315"/>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F88C0D-826F-43F2-ABB7-2C37085FCB20}">
      <dsp:nvSpPr>
        <dsp:cNvPr id="0" name=""/>
        <dsp:cNvSpPr/>
      </dsp:nvSpPr>
      <dsp:spPr>
        <a:xfrm>
          <a:off x="4886100" y="331315"/>
          <a:ext cx="630000" cy="63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C2D016-86D4-4918-8C7B-37B26EB6355B}">
      <dsp:nvSpPr>
        <dsp:cNvPr id="0" name=""/>
        <dsp:cNvSpPr/>
      </dsp:nvSpPr>
      <dsp:spPr>
        <a:xfrm>
          <a:off x="4301100" y="1537315"/>
          <a:ext cx="1800000" cy="15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A Property Disposition form must be submitted by Friday, May 30, 2025, to Inventory Control via DocuSign for all equipment that has a property tag affixed.</a:t>
          </a:r>
        </a:p>
      </dsp:txBody>
      <dsp:txXfrm>
        <a:off x="4301100" y="1537315"/>
        <a:ext cx="1800000" cy="155039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408"/>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idx="1"/>
          </p:nvPr>
        </p:nvSpPr>
        <p:spPr>
          <a:xfrm>
            <a:off x="3939466" y="0"/>
            <a:ext cx="3013763" cy="463408"/>
          </a:xfrm>
          <a:prstGeom prst="rect">
            <a:avLst/>
          </a:prstGeom>
        </p:spPr>
        <p:txBody>
          <a:bodyPr vert="horz" lIns="92519" tIns="46259" rIns="92519" bIns="46259" rtlCol="0"/>
          <a:lstStyle>
            <a:lvl1pPr algn="r">
              <a:defRPr sz="1200"/>
            </a:lvl1pPr>
          </a:lstStyle>
          <a:p>
            <a:fld id="{89FC0BFB-2B0F-4D6A-96BC-7A8E7BE1B6AD}" type="datetimeFigureOut">
              <a:rPr lang="en-US" smtClean="0"/>
              <a:t>5/15/2025</a:t>
            </a:fld>
            <a:endParaRPr lang="en-US"/>
          </a:p>
        </p:txBody>
      </p:sp>
      <p:sp>
        <p:nvSpPr>
          <p:cNvPr id="4" name="Slide Image Placeholder 3"/>
          <p:cNvSpPr>
            <a:spLocks noGrp="1" noRot="1" noChangeAspect="1"/>
          </p:cNvSpPr>
          <p:nvPr>
            <p:ph type="sldImg" idx="2"/>
          </p:nvPr>
        </p:nvSpPr>
        <p:spPr>
          <a:xfrm>
            <a:off x="1398588" y="1154113"/>
            <a:ext cx="4157662" cy="3117850"/>
          </a:xfrm>
          <a:prstGeom prst="rect">
            <a:avLst/>
          </a:prstGeom>
          <a:noFill/>
          <a:ln w="12700">
            <a:solidFill>
              <a:prstClr val="black"/>
            </a:solidFill>
          </a:ln>
        </p:spPr>
        <p:txBody>
          <a:bodyPr vert="horz" lIns="92519" tIns="46259" rIns="92519" bIns="46259" rtlCol="0" anchor="ctr"/>
          <a:lstStyle/>
          <a:p>
            <a:endParaRPr lang="en-US"/>
          </a:p>
        </p:txBody>
      </p:sp>
      <p:sp>
        <p:nvSpPr>
          <p:cNvPr id="5" name="Notes Placeholder 4"/>
          <p:cNvSpPr>
            <a:spLocks noGrp="1"/>
          </p:cNvSpPr>
          <p:nvPr>
            <p:ph type="body" sz="quarter" idx="3"/>
          </p:nvPr>
        </p:nvSpPr>
        <p:spPr>
          <a:xfrm>
            <a:off x="695484" y="4444861"/>
            <a:ext cx="5563870" cy="3636705"/>
          </a:xfrm>
          <a:prstGeom prst="rect">
            <a:avLst/>
          </a:prstGeom>
        </p:spPr>
        <p:txBody>
          <a:bodyPr vert="horz" lIns="92519" tIns="46259" rIns="92519" bIns="462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3763" cy="463407"/>
          </a:xfrm>
          <a:prstGeom prst="rect">
            <a:avLst/>
          </a:prstGeom>
        </p:spPr>
        <p:txBody>
          <a:bodyPr vert="horz" lIns="92519" tIns="46259" rIns="92519" bIns="4625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2669"/>
            <a:ext cx="3013763" cy="463407"/>
          </a:xfrm>
          <a:prstGeom prst="rect">
            <a:avLst/>
          </a:prstGeom>
        </p:spPr>
        <p:txBody>
          <a:bodyPr vert="horz" lIns="92519" tIns="46259" rIns="92519" bIns="46259" rtlCol="0" anchor="b"/>
          <a:lstStyle>
            <a:lvl1pPr algn="r">
              <a:defRPr sz="1200"/>
            </a:lvl1pPr>
          </a:lstStyle>
          <a:p>
            <a:fld id="{D9AF223B-2D4B-4756-86B0-CD2B58CBF179}" type="slidenum">
              <a:rPr lang="en-US" smtClean="0"/>
              <a:t>‹#›</a:t>
            </a:fld>
            <a:endParaRPr lang="en-US"/>
          </a:p>
        </p:txBody>
      </p:sp>
    </p:spTree>
    <p:extLst>
      <p:ext uri="{BB962C8B-B14F-4D97-AF65-F5344CB8AC3E}">
        <p14:creationId xmlns:p14="http://schemas.microsoft.com/office/powerpoint/2010/main" val="73138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6115f0e9c_0_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6" name="Google Shape;86;g356115f0e9c_0_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1.7.2013</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7" name="Google Shape;87;g356115f0e9c_0_1:notes"/>
          <p:cNvSpPr>
            <a:spLocks noGrp="1" noRot="1" noChangeAspect="1"/>
          </p:cNvSpPr>
          <p:nvPr>
            <p:ph type="sldImg" idx="3"/>
          </p:nvPr>
        </p:nvSpPr>
        <p:spPr>
          <a:xfrm>
            <a:off x="2290763" y="512763"/>
            <a:ext cx="45624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356115f0e9c_0_1: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g356115f0e9c_0_1: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0" name="Google Shape;90;g356115f0e9c_0_1: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0dfa390310_0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8" name="Google Shape;228;g30dfa390310_0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1.7.2013</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9" name="Google Shape;229;g30dfa390310_0_0:notes"/>
          <p:cNvSpPr>
            <a:spLocks noGrp="1" noRot="1" noChangeAspect="1"/>
          </p:cNvSpPr>
          <p:nvPr>
            <p:ph type="sldImg" idx="3"/>
          </p:nvPr>
        </p:nvSpPr>
        <p:spPr>
          <a:xfrm>
            <a:off x="2290763" y="512763"/>
            <a:ext cx="45624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30dfa390310_0_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30dfa390310_0_0: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2" name="Google Shape;232;g30dfa390310_0_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20: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72806915e2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72806915e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da304c09a9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da304c09a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100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da304c09a9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da304c09a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da304c09a9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da304c09a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0647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da304c09a9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da304c09a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4973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da304c09a9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da304c09a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5906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72806915e2_1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72806915e2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 name="Google Shape;99;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1.7.2013</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0" name="Google Shape;100;p2: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3" name="Google Shape;103;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AF223B-2D4B-4756-86B0-CD2B58CBF179}" type="slidenum">
              <a:rPr lang="en-US" smtClean="0"/>
              <a:t>36</a:t>
            </a:fld>
            <a:endParaRPr lang="en-US" dirty="0"/>
          </a:p>
        </p:txBody>
      </p:sp>
    </p:spTree>
    <p:extLst>
      <p:ext uri="{BB962C8B-B14F-4D97-AF65-F5344CB8AC3E}">
        <p14:creationId xmlns:p14="http://schemas.microsoft.com/office/powerpoint/2010/main" val="2224544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3173A-50CF-1450-F98B-8A3F37111F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94DDA0-65F5-AD1B-BB65-2E0924F97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598D94-270F-9A39-2444-CAEE56A070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85B78E-29AC-B81E-74C8-1A69A8C4E2A7}"/>
              </a:ext>
            </a:extLst>
          </p:cNvPr>
          <p:cNvSpPr>
            <a:spLocks noGrp="1"/>
          </p:cNvSpPr>
          <p:nvPr>
            <p:ph type="sldNum" sz="quarter" idx="5"/>
          </p:nvPr>
        </p:nvSpPr>
        <p:spPr/>
        <p:txBody>
          <a:bodyPr/>
          <a:lstStyle/>
          <a:p>
            <a:fld id="{D9AF223B-2D4B-4756-86B0-CD2B58CBF179}" type="slidenum">
              <a:rPr lang="en-US" smtClean="0"/>
              <a:t>40</a:t>
            </a:fld>
            <a:endParaRPr lang="en-US" dirty="0"/>
          </a:p>
        </p:txBody>
      </p:sp>
    </p:spTree>
    <p:extLst>
      <p:ext uri="{BB962C8B-B14F-4D97-AF65-F5344CB8AC3E}">
        <p14:creationId xmlns:p14="http://schemas.microsoft.com/office/powerpoint/2010/main" val="4019282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AF223B-2D4B-4756-86B0-CD2B58CBF179}" type="slidenum">
              <a:rPr lang="en-US" smtClean="0"/>
              <a:t>47</a:t>
            </a:fld>
            <a:endParaRPr lang="en-US" dirty="0"/>
          </a:p>
        </p:txBody>
      </p:sp>
    </p:spTree>
    <p:extLst>
      <p:ext uri="{BB962C8B-B14F-4D97-AF65-F5344CB8AC3E}">
        <p14:creationId xmlns:p14="http://schemas.microsoft.com/office/powerpoint/2010/main" val="1441127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4d0c41cd0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4d0c41cd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4d61761a8d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4d61761a8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Adam - Group travel should be arranged directly with Altour. </a:t>
            </a:r>
            <a:br>
              <a:rPr lang="en"/>
            </a:b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4d61761a8d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4d61761a8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Adam - Self-Book = Online via Concur Travel, Calling in will cost $24/$26</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4d61761a8d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4d61761a8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Adam</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4fb1b18828_0_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4fb1b1882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4fb1b18828_0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4fb1b18828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11;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1.7.2013</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12;p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115;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4fb1b18828_0_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4fb1b18828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4fb1b18828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4fb1b1882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4d678ad24d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4d678ad24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4fb1b1882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4fb1b188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Ken</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4fb1b1882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4fb1b1882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Ken</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4d61761a8d_0_6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4d61761a8d_0_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Adam</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4d61761a8d_0_6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4d61761a8d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50962b5cb_0_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129;g3550962b5cb_0_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1.7.2013</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130;g3550962b5cb_0_4:notes"/>
          <p:cNvSpPr>
            <a:spLocks noGrp="1" noRot="1" noChangeAspect="1"/>
          </p:cNvSpPr>
          <p:nvPr>
            <p:ph type="sldImg" idx="3"/>
          </p:nvPr>
        </p:nvSpPr>
        <p:spPr>
          <a:xfrm>
            <a:off x="2290763" y="512763"/>
            <a:ext cx="45624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3550962b5cb_0_4: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3550962b5cb_0_4: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133;g3550962b5cb_0_4: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579bfefa0e_1_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7" name="Google Shape;147;g3579bfefa0e_1_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1.7.2013</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8" name="Google Shape;148;g3579bfefa0e_1_4:notes"/>
          <p:cNvSpPr>
            <a:spLocks noGrp="1" noRot="1" noChangeAspect="1"/>
          </p:cNvSpPr>
          <p:nvPr>
            <p:ph type="sldImg" idx="3"/>
          </p:nvPr>
        </p:nvSpPr>
        <p:spPr>
          <a:xfrm>
            <a:off x="2290763" y="512763"/>
            <a:ext cx="45624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3579bfefa0e_1_4: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3579bfefa0e_1_4: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1" name="Google Shape;151;g3579bfefa0e_1_4: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79bfefa0e_1_2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3" name="Google Shape;163;g3579bfefa0e_1_2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1.7.2013</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4" name="Google Shape;164;g3579bfefa0e_1_23:notes"/>
          <p:cNvSpPr>
            <a:spLocks noGrp="1" noRot="1" noChangeAspect="1"/>
          </p:cNvSpPr>
          <p:nvPr>
            <p:ph type="sldImg" idx="3"/>
          </p:nvPr>
        </p:nvSpPr>
        <p:spPr>
          <a:xfrm>
            <a:off x="2290763" y="512763"/>
            <a:ext cx="45624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579bfefa0e_1_2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3579bfefa0e_1_23: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7" name="Google Shape;167;g3579bfefa0e_1_23: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79bfefa0e_2_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g3579bfefa0e_2_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1.7.2013</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0" name="Google Shape;180;g3579bfefa0e_2_8:notes"/>
          <p:cNvSpPr>
            <a:spLocks noGrp="1" noRot="1" noChangeAspect="1"/>
          </p:cNvSpPr>
          <p:nvPr>
            <p:ph type="sldImg" idx="3"/>
          </p:nvPr>
        </p:nvSpPr>
        <p:spPr>
          <a:xfrm>
            <a:off x="2290763" y="512763"/>
            <a:ext cx="45624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3579bfefa0e_2_8: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had our first cohort of 52 supervisors complete the LEAP program last fall. LAUNCH is also a program for new managers or those new to UMBC and helps us to partner with these new leaders on a variety of HR related topics. All supervisors at UMBC will be loaded into the Blackboard site later this week. This e-learning system, while development with the new leader in mind, is a great resource for any supervisor at UMBC to stay current. We will be adding learning modules to this organization folder as we go along and as things are updated. </a:t>
            </a:r>
            <a:endParaRPr/>
          </a:p>
          <a:p>
            <a:pPr marL="0" lvl="0" indent="0" algn="l" rtl="0">
              <a:spcBef>
                <a:spcPts val="0"/>
              </a:spcBef>
              <a:spcAft>
                <a:spcPts val="0"/>
              </a:spcAft>
              <a:buNone/>
            </a:pPr>
            <a:r>
              <a:rPr lang="en-US"/>
              <a:t>Next up is ASPIRE coming this fall 2025. Melody and Monique are nearing the final design phase of this program aimed at those wanting to expand their skills and increase their promotability into supervisory roles. This will be a ground up approach to leadership development. We anticipate a cohort of 30 participants over the fall semester. A self nomination form will come out in early June with the cohort selected by mid-July. The program will start with a kick off in late August and the first learning session in September. </a:t>
            </a:r>
            <a:endParaRPr/>
          </a:p>
        </p:txBody>
      </p:sp>
      <p:sp>
        <p:nvSpPr>
          <p:cNvPr id="182" name="Google Shape;182;g3579bfefa0e_2_8: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3" name="Google Shape;183;g3579bfefa0e_2_8: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579bfefa0e_2_2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5" name="Google Shape;195;g3579bfefa0e_2_2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1.7.2013</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6" name="Google Shape;196;g3579bfefa0e_2_22:notes"/>
          <p:cNvSpPr>
            <a:spLocks noGrp="1" noRot="1" noChangeAspect="1"/>
          </p:cNvSpPr>
          <p:nvPr>
            <p:ph type="sldImg" idx="3"/>
          </p:nvPr>
        </p:nvSpPr>
        <p:spPr>
          <a:xfrm>
            <a:off x="2290763" y="512763"/>
            <a:ext cx="45624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3579bfefa0e_2_22: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many of you know, we have a 24/7 asynchronous e-learning system where we tap into experts across the business spectrum. While we have had this system for many years, we have recently customized the experience to include UMBC specific learning. We have custom channels based on the certificates that learners could earn through the Talent Learning &amp; OD unit. (click) And (click) we have created custom channels for individual divisions such as Student Affairs and the DPS IT Team. These custom channels are achieved by partnering with Melody Wright, letting her know what is needed and she can curate offerings that the leader can assign to their teams. </a:t>
            </a:r>
            <a:endParaRPr/>
          </a:p>
        </p:txBody>
      </p:sp>
      <p:sp>
        <p:nvSpPr>
          <p:cNvPr id="198" name="Google Shape;198;g3579bfefa0e_2_22: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9" name="Google Shape;199;g3579bfefa0e_2_22: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79bfefa0e_2_2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2" name="Google Shape;212;g3579bfefa0e_2_2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1.7.2013</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3" name="Google Shape;213;g3579bfefa0e_2_214:notes"/>
          <p:cNvSpPr>
            <a:spLocks noGrp="1" noRot="1" noChangeAspect="1"/>
          </p:cNvSpPr>
          <p:nvPr>
            <p:ph type="sldImg" idx="3"/>
          </p:nvPr>
        </p:nvSpPr>
        <p:spPr>
          <a:xfrm>
            <a:off x="2290763" y="512763"/>
            <a:ext cx="45624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3579bfefa0e_2_214: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3579bfefa0e_2_214: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 name="Google Shape;216;g3579bfefa0e_2_214: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63C41C-A487-0C45-A261-16903102544D}" type="datetimeFigureOut">
              <a:rPr lang="en-US" smtClean="0"/>
              <a:t>5/15/2025</a:t>
            </a:fld>
            <a:endParaRPr lang="en-US"/>
          </a:p>
        </p:txBody>
      </p:sp>
      <p:sp>
        <p:nvSpPr>
          <p:cNvPr id="5" name="Footer Placeholder 4"/>
          <p:cNvSpPr>
            <a:spLocks noGrp="1"/>
          </p:cNvSpPr>
          <p:nvPr>
            <p:ph type="ftr" sz="quarter" idx="11"/>
          </p:nvPr>
        </p:nvSpPr>
        <p:spPr/>
        <p:txBody>
          <a:bodyPr/>
          <a:lstStyle/>
          <a:p>
            <a:r>
              <a:rPr lang="en-US"/>
              <a:t>URL</a:t>
            </a:r>
          </a:p>
        </p:txBody>
      </p:sp>
    </p:spTree>
    <p:extLst>
      <p:ext uri="{BB962C8B-B14F-4D97-AF65-F5344CB8AC3E}">
        <p14:creationId xmlns:p14="http://schemas.microsoft.com/office/powerpoint/2010/main" val="3387458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p:nvPr/>
        </p:nvSpPr>
        <p:spPr>
          <a:xfrm>
            <a:off x="0" y="0"/>
            <a:ext cx="6858000" cy="4878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grpSp>
        <p:nvGrpSpPr>
          <p:cNvPr id="25" name="Google Shape;25;p4"/>
          <p:cNvGrpSpPr/>
          <p:nvPr/>
        </p:nvGrpSpPr>
        <p:grpSpPr>
          <a:xfrm>
            <a:off x="622795" y="1191256"/>
            <a:ext cx="559322" cy="45826"/>
            <a:chOff x="4580561" y="2589004"/>
            <a:chExt cx="1064464" cy="25200"/>
          </a:xfrm>
        </p:grpSpPr>
        <p:sp>
          <p:nvSpPr>
            <p:cNvPr id="26" name="Google Shape;26;p4"/>
            <p:cNvSpPr/>
            <p:nvPr/>
          </p:nvSpPr>
          <p:spPr>
            <a:xfrm rot="-5400000">
              <a:off x="5366325" y="2335504"/>
              <a:ext cx="25200" cy="532200"/>
            </a:xfrm>
            <a:prstGeom prst="rect">
              <a:avLst/>
            </a:prstGeom>
            <a:solidFill>
              <a:srgbClr val="FDB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 name="Google Shape;27;p4"/>
            <p:cNvSpPr/>
            <p:nvPr/>
          </p:nvSpPr>
          <p:spPr>
            <a:xfrm rot="-5400000">
              <a:off x="4836311" y="2333254"/>
              <a:ext cx="25200" cy="536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28" name="Google Shape;28;p4"/>
          <p:cNvSpPr txBox="1">
            <a:spLocks noGrp="1"/>
          </p:cNvSpPr>
          <p:nvPr>
            <p:ph type="title"/>
          </p:nvPr>
        </p:nvSpPr>
        <p:spPr>
          <a:xfrm>
            <a:off x="547088" y="1318650"/>
            <a:ext cx="5766525"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1950"/>
            </a:lvl1pPr>
            <a:lvl2pPr lvl="1">
              <a:spcBef>
                <a:spcPts val="0"/>
              </a:spcBef>
              <a:spcAft>
                <a:spcPts val="0"/>
              </a:spcAft>
              <a:buSzPts val="2600"/>
              <a:buNone/>
              <a:defRPr sz="1950"/>
            </a:lvl2pPr>
            <a:lvl3pPr lvl="2">
              <a:spcBef>
                <a:spcPts val="0"/>
              </a:spcBef>
              <a:spcAft>
                <a:spcPts val="0"/>
              </a:spcAft>
              <a:buSzPts val="2600"/>
              <a:buNone/>
              <a:defRPr sz="1950"/>
            </a:lvl3pPr>
            <a:lvl4pPr lvl="3">
              <a:spcBef>
                <a:spcPts val="0"/>
              </a:spcBef>
              <a:spcAft>
                <a:spcPts val="0"/>
              </a:spcAft>
              <a:buSzPts val="2600"/>
              <a:buNone/>
              <a:defRPr sz="1950"/>
            </a:lvl4pPr>
            <a:lvl5pPr lvl="4">
              <a:spcBef>
                <a:spcPts val="0"/>
              </a:spcBef>
              <a:spcAft>
                <a:spcPts val="0"/>
              </a:spcAft>
              <a:buSzPts val="2600"/>
              <a:buNone/>
              <a:defRPr sz="1950"/>
            </a:lvl5pPr>
            <a:lvl6pPr lvl="5">
              <a:spcBef>
                <a:spcPts val="0"/>
              </a:spcBef>
              <a:spcAft>
                <a:spcPts val="0"/>
              </a:spcAft>
              <a:buSzPts val="2600"/>
              <a:buNone/>
              <a:defRPr sz="1950"/>
            </a:lvl6pPr>
            <a:lvl7pPr lvl="6">
              <a:spcBef>
                <a:spcPts val="0"/>
              </a:spcBef>
              <a:spcAft>
                <a:spcPts val="0"/>
              </a:spcAft>
              <a:buSzPts val="2600"/>
              <a:buNone/>
              <a:defRPr sz="1950"/>
            </a:lvl7pPr>
            <a:lvl8pPr lvl="7">
              <a:spcBef>
                <a:spcPts val="0"/>
              </a:spcBef>
              <a:spcAft>
                <a:spcPts val="0"/>
              </a:spcAft>
              <a:buSzPts val="2600"/>
              <a:buNone/>
              <a:defRPr sz="1950"/>
            </a:lvl8pPr>
            <a:lvl9pPr lvl="8">
              <a:spcBef>
                <a:spcPts val="0"/>
              </a:spcBef>
              <a:spcAft>
                <a:spcPts val="0"/>
              </a:spcAft>
              <a:buSzPts val="2600"/>
              <a:buNone/>
              <a:defRPr sz="1950"/>
            </a:lvl9pPr>
          </a:lstStyle>
          <a:p>
            <a:endParaRPr/>
          </a:p>
        </p:txBody>
      </p:sp>
      <p:sp>
        <p:nvSpPr>
          <p:cNvPr id="29" name="Google Shape;29;p4"/>
          <p:cNvSpPr txBox="1">
            <a:spLocks noGrp="1"/>
          </p:cNvSpPr>
          <p:nvPr>
            <p:ph type="body" idx="1"/>
          </p:nvPr>
        </p:nvSpPr>
        <p:spPr>
          <a:xfrm>
            <a:off x="547088" y="2078875"/>
            <a:ext cx="5766525" cy="2261100"/>
          </a:xfrm>
          <a:prstGeom prst="rect">
            <a:avLst/>
          </a:prstGeom>
        </p:spPr>
        <p:txBody>
          <a:bodyPr spcFirstLastPara="1" wrap="square" lIns="91425" tIns="91425" rIns="91425" bIns="91425" anchor="t" anchorCtr="0">
            <a:normAutofit/>
          </a:bodyPr>
          <a:lstStyle>
            <a:lvl1pPr marL="342900" lvl="0" indent="-233363">
              <a:spcBef>
                <a:spcPts val="0"/>
              </a:spcBef>
              <a:spcAft>
                <a:spcPts val="0"/>
              </a:spcAft>
              <a:buSzPts val="1300"/>
              <a:buChar char="●"/>
              <a:defRPr/>
            </a:lvl1pPr>
            <a:lvl2pPr marL="685800" lvl="1" indent="-223838">
              <a:spcBef>
                <a:spcPts val="0"/>
              </a:spcBef>
              <a:spcAft>
                <a:spcPts val="0"/>
              </a:spcAft>
              <a:buSzPts val="1100"/>
              <a:buChar char="○"/>
              <a:defRPr/>
            </a:lvl2pPr>
            <a:lvl3pPr marL="1028700" lvl="2" indent="-223838">
              <a:spcBef>
                <a:spcPts val="0"/>
              </a:spcBef>
              <a:spcAft>
                <a:spcPts val="0"/>
              </a:spcAft>
              <a:buSzPts val="1100"/>
              <a:buChar char="■"/>
              <a:defRPr/>
            </a:lvl3pPr>
            <a:lvl4pPr marL="1371600" lvl="3" indent="-223838">
              <a:spcBef>
                <a:spcPts val="0"/>
              </a:spcBef>
              <a:spcAft>
                <a:spcPts val="0"/>
              </a:spcAft>
              <a:buSzPts val="1100"/>
              <a:buChar char="●"/>
              <a:defRPr/>
            </a:lvl4pPr>
            <a:lvl5pPr marL="1714500" lvl="4" indent="-223838">
              <a:spcBef>
                <a:spcPts val="0"/>
              </a:spcBef>
              <a:spcAft>
                <a:spcPts val="0"/>
              </a:spcAft>
              <a:buSzPts val="1100"/>
              <a:buChar char="○"/>
              <a:defRPr/>
            </a:lvl5pPr>
            <a:lvl6pPr marL="2057400" lvl="5" indent="-223838">
              <a:spcBef>
                <a:spcPts val="0"/>
              </a:spcBef>
              <a:spcAft>
                <a:spcPts val="0"/>
              </a:spcAft>
              <a:buSzPts val="1100"/>
              <a:buChar char="■"/>
              <a:defRPr/>
            </a:lvl6pPr>
            <a:lvl7pPr marL="2400300" lvl="6" indent="-223838">
              <a:spcBef>
                <a:spcPts val="0"/>
              </a:spcBef>
              <a:spcAft>
                <a:spcPts val="0"/>
              </a:spcAft>
              <a:buSzPts val="1100"/>
              <a:buChar char="●"/>
              <a:defRPr/>
            </a:lvl7pPr>
            <a:lvl8pPr marL="2743200" lvl="7" indent="-223838">
              <a:spcBef>
                <a:spcPts val="0"/>
              </a:spcBef>
              <a:spcAft>
                <a:spcPts val="0"/>
              </a:spcAft>
              <a:buSzPts val="1100"/>
              <a:buChar char="○"/>
              <a:defRPr/>
            </a:lvl8pPr>
            <a:lvl9pPr marL="3086100" lvl="8" indent="-223838">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6402227" y="4749851"/>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6073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463C41C-A487-0C45-A261-16903102544D}" type="datetimeFigureOut">
              <a:rPr lang="en-US" smtClean="0"/>
              <a:t>5/15/2025</a:t>
            </a:fld>
            <a:endParaRPr lang="en-US"/>
          </a:p>
        </p:txBody>
      </p:sp>
      <p:sp>
        <p:nvSpPr>
          <p:cNvPr id="5" name="Footer Placeholder 4"/>
          <p:cNvSpPr>
            <a:spLocks noGrp="1"/>
          </p:cNvSpPr>
          <p:nvPr>
            <p:ph type="ftr" sz="quarter" idx="11"/>
          </p:nvPr>
        </p:nvSpPr>
        <p:spPr/>
        <p:txBody>
          <a:bodyPr/>
          <a:lstStyle/>
          <a:p>
            <a:r>
              <a:rPr lang="en-US"/>
              <a:t>URL</a:t>
            </a:r>
          </a:p>
        </p:txBody>
      </p:sp>
    </p:spTree>
    <p:extLst>
      <p:ext uri="{BB962C8B-B14F-4D97-AF65-F5344CB8AC3E}">
        <p14:creationId xmlns:p14="http://schemas.microsoft.com/office/powerpoint/2010/main" val="88561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463C41C-A487-0C45-A261-16903102544D}" type="datetimeFigureOut">
              <a:rPr lang="en-US" smtClean="0"/>
              <a:t>5/15/2025</a:t>
            </a:fld>
            <a:endParaRPr lang="en-US"/>
          </a:p>
        </p:txBody>
      </p:sp>
      <p:sp>
        <p:nvSpPr>
          <p:cNvPr id="5" name="Footer Placeholder 4"/>
          <p:cNvSpPr>
            <a:spLocks noGrp="1"/>
          </p:cNvSpPr>
          <p:nvPr>
            <p:ph type="ftr" sz="quarter" idx="11"/>
          </p:nvPr>
        </p:nvSpPr>
        <p:spPr/>
        <p:txBody>
          <a:bodyPr/>
          <a:lstStyle/>
          <a:p>
            <a:r>
              <a:rPr lang="en-US"/>
              <a:t>URL</a:t>
            </a:r>
          </a:p>
        </p:txBody>
      </p:sp>
    </p:spTree>
    <p:extLst>
      <p:ext uri="{BB962C8B-B14F-4D97-AF65-F5344CB8AC3E}">
        <p14:creationId xmlns:p14="http://schemas.microsoft.com/office/powerpoint/2010/main" val="3558747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702645"/>
            <a:ext cx="6172200" cy="64406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42900" y="1610179"/>
            <a:ext cx="6172200" cy="29844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63C41C-A487-0C45-A261-16903102544D}" type="datetimeFigureOut">
              <a:rPr lang="en-US" smtClean="0"/>
              <a:t>5/15/2025</a:t>
            </a:fld>
            <a:endParaRPr lang="en-US"/>
          </a:p>
        </p:txBody>
      </p:sp>
      <p:sp>
        <p:nvSpPr>
          <p:cNvPr id="5" name="Footer Placeholder 4"/>
          <p:cNvSpPr>
            <a:spLocks noGrp="1"/>
          </p:cNvSpPr>
          <p:nvPr>
            <p:ph type="ftr" sz="quarter" idx="11"/>
          </p:nvPr>
        </p:nvSpPr>
        <p:spPr/>
        <p:txBody>
          <a:bodyPr/>
          <a:lstStyle/>
          <a:p>
            <a:r>
              <a:rPr lang="en-US"/>
              <a:t>URL</a:t>
            </a:r>
          </a:p>
        </p:txBody>
      </p:sp>
    </p:spTree>
    <p:extLst>
      <p:ext uri="{BB962C8B-B14F-4D97-AF65-F5344CB8AC3E}">
        <p14:creationId xmlns:p14="http://schemas.microsoft.com/office/powerpoint/2010/main" val="4031866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a:prstGeom prst="rect">
            <a:avLst/>
          </a:prstGeo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4"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1"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3C41C-A487-0C45-A261-16903102544D}" type="datetimeFigureOut">
              <a:rPr lang="en-US" smtClean="0"/>
              <a:t>5/15/2025</a:t>
            </a:fld>
            <a:endParaRPr lang="en-US"/>
          </a:p>
        </p:txBody>
      </p:sp>
      <p:sp>
        <p:nvSpPr>
          <p:cNvPr id="5" name="Footer Placeholder 4"/>
          <p:cNvSpPr>
            <a:spLocks noGrp="1"/>
          </p:cNvSpPr>
          <p:nvPr>
            <p:ph type="ftr" sz="quarter" idx="11"/>
          </p:nvPr>
        </p:nvSpPr>
        <p:spPr/>
        <p:txBody>
          <a:bodyPr/>
          <a:lstStyle/>
          <a:p>
            <a:r>
              <a:rPr lang="en-US"/>
              <a:t>URL</a:t>
            </a:r>
          </a:p>
        </p:txBody>
      </p:sp>
    </p:spTree>
    <p:extLst>
      <p:ext uri="{BB962C8B-B14F-4D97-AF65-F5344CB8AC3E}">
        <p14:creationId xmlns:p14="http://schemas.microsoft.com/office/powerpoint/2010/main" val="3736824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702645"/>
            <a:ext cx="6172200" cy="64406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42900" y="1451427"/>
            <a:ext cx="3028950" cy="3173395"/>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451427"/>
            <a:ext cx="3028950" cy="3173395"/>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63C41C-A487-0C45-A261-16903102544D}" type="datetimeFigureOut">
              <a:rPr lang="en-US" smtClean="0"/>
              <a:t>5/15/2025</a:t>
            </a:fld>
            <a:endParaRPr lang="en-US"/>
          </a:p>
        </p:txBody>
      </p:sp>
      <p:sp>
        <p:nvSpPr>
          <p:cNvPr id="6" name="Footer Placeholder 5"/>
          <p:cNvSpPr>
            <a:spLocks noGrp="1"/>
          </p:cNvSpPr>
          <p:nvPr>
            <p:ph type="ftr" sz="quarter" idx="11"/>
          </p:nvPr>
        </p:nvSpPr>
        <p:spPr/>
        <p:txBody>
          <a:bodyPr/>
          <a:lstStyle/>
          <a:p>
            <a:r>
              <a:rPr lang="en-US"/>
              <a:t>URL</a:t>
            </a:r>
          </a:p>
        </p:txBody>
      </p:sp>
    </p:spTree>
    <p:extLst>
      <p:ext uri="{BB962C8B-B14F-4D97-AF65-F5344CB8AC3E}">
        <p14:creationId xmlns:p14="http://schemas.microsoft.com/office/powerpoint/2010/main" val="3448702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702645"/>
            <a:ext cx="6172200" cy="644065"/>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397256"/>
            <a:ext cx="3030141" cy="43620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989969"/>
            <a:ext cx="3030141" cy="2694060"/>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397256"/>
            <a:ext cx="3031331" cy="43620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989969"/>
            <a:ext cx="3031331" cy="2694060"/>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63C41C-A487-0C45-A261-16903102544D}" type="datetimeFigureOut">
              <a:rPr lang="en-US" smtClean="0"/>
              <a:t>5/15/2025</a:t>
            </a:fld>
            <a:endParaRPr lang="en-US"/>
          </a:p>
        </p:txBody>
      </p:sp>
      <p:sp>
        <p:nvSpPr>
          <p:cNvPr id="8" name="Footer Placeholder 7"/>
          <p:cNvSpPr>
            <a:spLocks noGrp="1"/>
          </p:cNvSpPr>
          <p:nvPr>
            <p:ph type="ftr" sz="quarter" idx="11"/>
          </p:nvPr>
        </p:nvSpPr>
        <p:spPr/>
        <p:txBody>
          <a:bodyPr/>
          <a:lstStyle/>
          <a:p>
            <a:r>
              <a:rPr lang="en-US"/>
              <a:t>URL</a:t>
            </a:r>
          </a:p>
        </p:txBody>
      </p:sp>
    </p:spTree>
    <p:extLst>
      <p:ext uri="{BB962C8B-B14F-4D97-AF65-F5344CB8AC3E}">
        <p14:creationId xmlns:p14="http://schemas.microsoft.com/office/powerpoint/2010/main" val="2743846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702645"/>
            <a:ext cx="6172200" cy="64406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7463C41C-A487-0C45-A261-16903102544D}" type="datetimeFigureOut">
              <a:rPr lang="en-US" smtClean="0"/>
              <a:t>5/15/2025</a:t>
            </a:fld>
            <a:endParaRPr lang="en-US"/>
          </a:p>
        </p:txBody>
      </p:sp>
      <p:sp>
        <p:nvSpPr>
          <p:cNvPr id="4" name="Footer Placeholder 3"/>
          <p:cNvSpPr>
            <a:spLocks noGrp="1"/>
          </p:cNvSpPr>
          <p:nvPr>
            <p:ph type="ftr" sz="quarter" idx="11"/>
          </p:nvPr>
        </p:nvSpPr>
        <p:spPr/>
        <p:txBody>
          <a:bodyPr/>
          <a:lstStyle/>
          <a:p>
            <a:r>
              <a:rPr lang="en-US"/>
              <a:t>URL</a:t>
            </a:r>
          </a:p>
        </p:txBody>
      </p:sp>
    </p:spTree>
    <p:extLst>
      <p:ext uri="{BB962C8B-B14F-4D97-AF65-F5344CB8AC3E}">
        <p14:creationId xmlns:p14="http://schemas.microsoft.com/office/powerpoint/2010/main" val="1454189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3C41C-A487-0C45-A261-16903102544D}" type="datetimeFigureOut">
              <a:rPr lang="en-US" smtClean="0"/>
              <a:t>5/15/2025</a:t>
            </a:fld>
            <a:endParaRPr lang="en-US"/>
          </a:p>
        </p:txBody>
      </p:sp>
      <p:sp>
        <p:nvSpPr>
          <p:cNvPr id="3" name="Footer Placeholder 2"/>
          <p:cNvSpPr>
            <a:spLocks noGrp="1"/>
          </p:cNvSpPr>
          <p:nvPr>
            <p:ph type="ftr" sz="quarter" idx="11"/>
          </p:nvPr>
        </p:nvSpPr>
        <p:spPr/>
        <p:txBody>
          <a:bodyPr/>
          <a:lstStyle/>
          <a:p>
            <a:r>
              <a:rPr lang="en-US"/>
              <a:t>URL</a:t>
            </a:r>
          </a:p>
        </p:txBody>
      </p:sp>
    </p:spTree>
    <p:extLst>
      <p:ext uri="{BB962C8B-B14F-4D97-AF65-F5344CB8AC3E}">
        <p14:creationId xmlns:p14="http://schemas.microsoft.com/office/powerpoint/2010/main" val="4243640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679122"/>
            <a:ext cx="2256235" cy="777366"/>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679123"/>
            <a:ext cx="3833813" cy="391550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609519"/>
            <a:ext cx="2256235" cy="2985104"/>
          </a:xfrm>
          <a:prstGeom prst="rect">
            <a:avLst/>
          </a:prstGeom>
        </p:spPr>
        <p:txBody>
          <a:bodyPr/>
          <a:lstStyle>
            <a:lvl1pPr marL="0" indent="0">
              <a:buNone/>
              <a:defRPr sz="1050"/>
            </a:lvl1pPr>
            <a:lvl2pPr marL="342892" indent="0">
              <a:buNone/>
              <a:defRPr sz="900"/>
            </a:lvl2pPr>
            <a:lvl3pPr marL="685783" indent="0">
              <a:buNone/>
              <a:defRPr sz="750"/>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463C41C-A487-0C45-A261-16903102544D}" type="datetimeFigureOut">
              <a:rPr lang="en-US" smtClean="0"/>
              <a:t>5/15/2025</a:t>
            </a:fld>
            <a:endParaRPr lang="en-US"/>
          </a:p>
        </p:txBody>
      </p:sp>
      <p:sp>
        <p:nvSpPr>
          <p:cNvPr id="6" name="Footer Placeholder 5"/>
          <p:cNvSpPr>
            <a:spLocks noGrp="1"/>
          </p:cNvSpPr>
          <p:nvPr>
            <p:ph type="ftr" sz="quarter" idx="11"/>
          </p:nvPr>
        </p:nvSpPr>
        <p:spPr/>
        <p:txBody>
          <a:bodyPr/>
          <a:lstStyle/>
          <a:p>
            <a:r>
              <a:rPr lang="en-US"/>
              <a:t>URL</a:t>
            </a:r>
          </a:p>
        </p:txBody>
      </p:sp>
    </p:spTree>
    <p:extLst>
      <p:ext uri="{BB962C8B-B14F-4D97-AF65-F5344CB8AC3E}">
        <p14:creationId xmlns:p14="http://schemas.microsoft.com/office/powerpoint/2010/main" val="4188980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63C41C-A487-0C45-A261-16903102544D}" type="datetimeFigureOut">
              <a:rPr lang="en-US" smtClean="0"/>
              <a:t>5/15/2025</a:t>
            </a:fld>
            <a:endParaRPr lang="en-US"/>
          </a:p>
        </p:txBody>
      </p:sp>
      <p:sp>
        <p:nvSpPr>
          <p:cNvPr id="5" name="Footer Placeholder 4"/>
          <p:cNvSpPr>
            <a:spLocks noGrp="1"/>
          </p:cNvSpPr>
          <p:nvPr>
            <p:ph type="ftr" sz="quarter" idx="11"/>
          </p:nvPr>
        </p:nvSpPr>
        <p:spPr/>
        <p:txBody>
          <a:bodyPr/>
          <a:lstStyle/>
          <a:p>
            <a:r>
              <a:rPr lang="en-US"/>
              <a:t>URL</a:t>
            </a:r>
          </a:p>
        </p:txBody>
      </p:sp>
    </p:spTree>
    <p:extLst>
      <p:ext uri="{BB962C8B-B14F-4D97-AF65-F5344CB8AC3E}">
        <p14:creationId xmlns:p14="http://schemas.microsoft.com/office/powerpoint/2010/main" val="3073516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858517"/>
            <a:ext cx="4114800" cy="425054"/>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717648"/>
            <a:ext cx="4114800" cy="3086100"/>
          </a:xfrm>
          <a:prstGeom prst="rect">
            <a:avLst/>
          </a:prstGeom>
        </p:spPr>
        <p:txBody>
          <a:bodyPr/>
          <a:lstStyle>
            <a:lvl1pPr marL="0" indent="0">
              <a:buNone/>
              <a:defRPr sz="2400"/>
            </a:lvl1pPr>
            <a:lvl2pPr marL="342892"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1344216" y="4283571"/>
            <a:ext cx="4114800" cy="603647"/>
          </a:xfrm>
          <a:prstGeom prst="rect">
            <a:avLst/>
          </a:prstGeom>
        </p:spPr>
        <p:txBody>
          <a:bodyPr/>
          <a:lstStyle>
            <a:lvl1pPr marL="0" indent="0">
              <a:buNone/>
              <a:defRPr sz="1050"/>
            </a:lvl1pPr>
            <a:lvl2pPr marL="342892" indent="0">
              <a:buNone/>
              <a:defRPr sz="900"/>
            </a:lvl2pPr>
            <a:lvl3pPr marL="685783" indent="0">
              <a:buNone/>
              <a:defRPr sz="750"/>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Tree>
    <p:extLst>
      <p:ext uri="{BB962C8B-B14F-4D97-AF65-F5344CB8AC3E}">
        <p14:creationId xmlns:p14="http://schemas.microsoft.com/office/powerpoint/2010/main" val="1419044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42900" y="4767264"/>
            <a:ext cx="1600200" cy="273844"/>
          </a:xfrm>
          <a:prstGeom prst="rect">
            <a:avLst/>
          </a:prstGeom>
        </p:spPr>
        <p:txBody>
          <a:bodyPr/>
          <a:lstStyle/>
          <a:p>
            <a:fld id="{7463C41C-A487-0C45-A261-16903102544D}" type="datetimeFigureOut">
              <a:rPr lang="en-US" smtClean="0"/>
              <a:t>5/15/2025</a:t>
            </a:fld>
            <a:endParaRPr lang="en-US"/>
          </a:p>
        </p:txBody>
      </p:sp>
      <p:sp>
        <p:nvSpPr>
          <p:cNvPr id="5" name="Footer Placeholder 4"/>
          <p:cNvSpPr>
            <a:spLocks noGrp="1"/>
          </p:cNvSpPr>
          <p:nvPr>
            <p:ph type="ftr" sz="quarter" idx="11"/>
          </p:nvPr>
        </p:nvSpPr>
        <p:spPr>
          <a:xfrm>
            <a:off x="2343150" y="4767264"/>
            <a:ext cx="2171700" cy="273844"/>
          </a:xfrm>
          <a:prstGeom prst="rect">
            <a:avLst/>
          </a:prstGeom>
        </p:spPr>
        <p:txBody>
          <a:bodyPr/>
          <a:lstStyle/>
          <a:p>
            <a:r>
              <a:rPr lang="en-US" dirty="0"/>
              <a:t>URL</a:t>
            </a:r>
          </a:p>
        </p:txBody>
      </p:sp>
    </p:spTree>
    <p:extLst>
      <p:ext uri="{BB962C8B-B14F-4D97-AF65-F5344CB8AC3E}">
        <p14:creationId xmlns:p14="http://schemas.microsoft.com/office/powerpoint/2010/main" val="24934049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171450" y="3178175"/>
            <a:ext cx="8001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1171575" y="3178175"/>
            <a:ext cx="108585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2457450" y="3178175"/>
            <a:ext cx="8001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18399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257175" y="1065212"/>
            <a:ext cx="2914650" cy="73501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514350" y="1943100"/>
            <a:ext cx="2400300" cy="876300"/>
          </a:xfrm>
          <a:prstGeom prst="rect">
            <a:avLst/>
          </a:prstGeom>
          <a:noFill/>
          <a:ln>
            <a:noFill/>
          </a:ln>
        </p:spPr>
        <p:txBody>
          <a:bodyPr spcFirstLastPara="1" wrap="square" lIns="91425" tIns="45700" rIns="91425" bIns="45700" anchor="t" anchorCtr="0">
            <a:normAutofit/>
          </a:bodyPr>
          <a:lstStyle>
            <a:lvl1pPr lvl="0" algn="ctr">
              <a:spcBef>
                <a:spcPts val="240"/>
              </a:spcBef>
              <a:spcAft>
                <a:spcPts val="0"/>
              </a:spcAft>
              <a:buClr>
                <a:srgbClr val="888888"/>
              </a:buClr>
              <a:buSzPts val="3200"/>
              <a:buNone/>
              <a:defRPr>
                <a:solidFill>
                  <a:srgbClr val="888888"/>
                </a:solidFill>
              </a:defRPr>
            </a:lvl1pPr>
            <a:lvl2pPr lvl="1" algn="ctr">
              <a:spcBef>
                <a:spcPts val="210"/>
              </a:spcBef>
              <a:spcAft>
                <a:spcPts val="0"/>
              </a:spcAft>
              <a:buClr>
                <a:srgbClr val="888888"/>
              </a:buClr>
              <a:buSzPts val="2800"/>
              <a:buNone/>
              <a:defRPr>
                <a:solidFill>
                  <a:srgbClr val="888888"/>
                </a:solidFill>
              </a:defRPr>
            </a:lvl2pPr>
            <a:lvl3pPr lvl="2" algn="ctr">
              <a:spcBef>
                <a:spcPts val="180"/>
              </a:spcBef>
              <a:spcAft>
                <a:spcPts val="0"/>
              </a:spcAft>
              <a:buClr>
                <a:srgbClr val="888888"/>
              </a:buClr>
              <a:buSzPts val="2400"/>
              <a:buNone/>
              <a:defRPr>
                <a:solidFill>
                  <a:srgbClr val="888888"/>
                </a:solidFill>
              </a:defRPr>
            </a:lvl3pPr>
            <a:lvl4pPr lvl="3" algn="ctr">
              <a:spcBef>
                <a:spcPts val="150"/>
              </a:spcBef>
              <a:spcAft>
                <a:spcPts val="0"/>
              </a:spcAft>
              <a:buClr>
                <a:srgbClr val="888888"/>
              </a:buClr>
              <a:buSzPts val="2000"/>
              <a:buNone/>
              <a:defRPr>
                <a:solidFill>
                  <a:srgbClr val="888888"/>
                </a:solidFill>
              </a:defRPr>
            </a:lvl4pPr>
            <a:lvl5pPr lvl="4" algn="ctr">
              <a:spcBef>
                <a:spcPts val="150"/>
              </a:spcBef>
              <a:spcAft>
                <a:spcPts val="0"/>
              </a:spcAft>
              <a:buClr>
                <a:srgbClr val="888888"/>
              </a:buClr>
              <a:buSzPts val="2000"/>
              <a:buNone/>
              <a:defRPr>
                <a:solidFill>
                  <a:srgbClr val="888888"/>
                </a:solidFill>
              </a:defRPr>
            </a:lvl5pPr>
            <a:lvl6pPr lvl="5" algn="ctr">
              <a:spcBef>
                <a:spcPts val="150"/>
              </a:spcBef>
              <a:spcAft>
                <a:spcPts val="0"/>
              </a:spcAft>
              <a:buClr>
                <a:srgbClr val="888888"/>
              </a:buClr>
              <a:buSzPts val="2000"/>
              <a:buNone/>
              <a:defRPr>
                <a:solidFill>
                  <a:srgbClr val="888888"/>
                </a:solidFill>
              </a:defRPr>
            </a:lvl6pPr>
            <a:lvl7pPr lvl="6" algn="ctr">
              <a:spcBef>
                <a:spcPts val="150"/>
              </a:spcBef>
              <a:spcAft>
                <a:spcPts val="0"/>
              </a:spcAft>
              <a:buClr>
                <a:srgbClr val="888888"/>
              </a:buClr>
              <a:buSzPts val="2000"/>
              <a:buNone/>
              <a:defRPr>
                <a:solidFill>
                  <a:srgbClr val="888888"/>
                </a:solidFill>
              </a:defRPr>
            </a:lvl7pPr>
            <a:lvl8pPr lvl="7" algn="ctr">
              <a:spcBef>
                <a:spcPts val="150"/>
              </a:spcBef>
              <a:spcAft>
                <a:spcPts val="0"/>
              </a:spcAft>
              <a:buClr>
                <a:srgbClr val="888888"/>
              </a:buClr>
              <a:buSzPts val="2000"/>
              <a:buNone/>
              <a:defRPr>
                <a:solidFill>
                  <a:srgbClr val="888888"/>
                </a:solidFill>
              </a:defRPr>
            </a:lvl8pPr>
            <a:lvl9pPr lvl="8" algn="ctr">
              <a:spcBef>
                <a:spcPts val="15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171450" y="3178175"/>
            <a:ext cx="8001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1171575" y="3178175"/>
            <a:ext cx="108585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2457450" y="3178175"/>
            <a:ext cx="8001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57343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171450" y="137319"/>
            <a:ext cx="3086100" cy="571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171450" y="800100"/>
            <a:ext cx="3086100" cy="2262982"/>
          </a:xfrm>
          <a:prstGeom prst="rect">
            <a:avLst/>
          </a:prstGeom>
          <a:noFill/>
          <a:ln>
            <a:noFill/>
          </a:ln>
        </p:spPr>
        <p:txBody>
          <a:bodyPr spcFirstLastPara="1" wrap="square" lIns="91425" tIns="45700" rIns="91425" bIns="45700" anchor="t" anchorCtr="0">
            <a:normAutofit/>
          </a:bodyPr>
          <a:lstStyle>
            <a:lvl1pPr marL="171450" lvl="0" indent="-128588" algn="l">
              <a:spcBef>
                <a:spcPts val="135"/>
              </a:spcBef>
              <a:spcAft>
                <a:spcPts val="0"/>
              </a:spcAft>
              <a:buClr>
                <a:schemeClr val="dk1"/>
              </a:buClr>
              <a:buSzPts val="1800"/>
              <a:buChar char="•"/>
              <a:defRPr/>
            </a:lvl1pPr>
            <a:lvl2pPr marL="342900" lvl="1" indent="-128588" algn="l">
              <a:spcBef>
                <a:spcPts val="135"/>
              </a:spcBef>
              <a:spcAft>
                <a:spcPts val="0"/>
              </a:spcAft>
              <a:buClr>
                <a:schemeClr val="dk1"/>
              </a:buClr>
              <a:buSzPts val="1800"/>
              <a:buChar char="–"/>
              <a:defRPr/>
            </a:lvl2pPr>
            <a:lvl3pPr marL="514350" lvl="2" indent="-128588" algn="l">
              <a:spcBef>
                <a:spcPts val="135"/>
              </a:spcBef>
              <a:spcAft>
                <a:spcPts val="0"/>
              </a:spcAft>
              <a:buClr>
                <a:schemeClr val="dk1"/>
              </a:buClr>
              <a:buSzPts val="1800"/>
              <a:buChar char="•"/>
              <a:defRPr/>
            </a:lvl3pPr>
            <a:lvl4pPr marL="685800" lvl="3" indent="-128588" algn="l">
              <a:spcBef>
                <a:spcPts val="135"/>
              </a:spcBef>
              <a:spcAft>
                <a:spcPts val="0"/>
              </a:spcAft>
              <a:buClr>
                <a:schemeClr val="dk1"/>
              </a:buClr>
              <a:buSzPts val="1800"/>
              <a:buChar char="–"/>
              <a:defRPr/>
            </a:lvl4pPr>
            <a:lvl5pPr marL="857250" lvl="4" indent="-128588" algn="l">
              <a:spcBef>
                <a:spcPts val="135"/>
              </a:spcBef>
              <a:spcAft>
                <a:spcPts val="0"/>
              </a:spcAft>
              <a:buClr>
                <a:schemeClr val="dk1"/>
              </a:buClr>
              <a:buSzPts val="1800"/>
              <a:buChar char="»"/>
              <a:defRPr/>
            </a:lvl5pPr>
            <a:lvl6pPr marL="1028700" lvl="5" indent="-128588" algn="l">
              <a:spcBef>
                <a:spcPts val="135"/>
              </a:spcBef>
              <a:spcAft>
                <a:spcPts val="0"/>
              </a:spcAft>
              <a:buClr>
                <a:schemeClr val="dk1"/>
              </a:buClr>
              <a:buSzPts val="1800"/>
              <a:buChar char="•"/>
              <a:defRPr/>
            </a:lvl6pPr>
            <a:lvl7pPr marL="1200150" lvl="6" indent="-128588" algn="l">
              <a:spcBef>
                <a:spcPts val="135"/>
              </a:spcBef>
              <a:spcAft>
                <a:spcPts val="0"/>
              </a:spcAft>
              <a:buClr>
                <a:schemeClr val="dk1"/>
              </a:buClr>
              <a:buSzPts val="1800"/>
              <a:buChar char="•"/>
              <a:defRPr/>
            </a:lvl7pPr>
            <a:lvl8pPr marL="1371600" lvl="7" indent="-128588" algn="l">
              <a:spcBef>
                <a:spcPts val="135"/>
              </a:spcBef>
              <a:spcAft>
                <a:spcPts val="0"/>
              </a:spcAft>
              <a:buClr>
                <a:schemeClr val="dk1"/>
              </a:buClr>
              <a:buSzPts val="1800"/>
              <a:buChar char="•"/>
              <a:defRPr/>
            </a:lvl8pPr>
            <a:lvl9pPr marL="1543050" lvl="8" indent="-128588" algn="l">
              <a:spcBef>
                <a:spcPts val="135"/>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171450" y="3178175"/>
            <a:ext cx="8001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1171575" y="3178175"/>
            <a:ext cx="108585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2457450" y="3178175"/>
            <a:ext cx="8001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43717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270867" y="2203450"/>
            <a:ext cx="2914650" cy="681038"/>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15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270867" y="1453357"/>
            <a:ext cx="2914650" cy="750094"/>
          </a:xfrm>
          <a:prstGeom prst="rect">
            <a:avLst/>
          </a:prstGeom>
          <a:noFill/>
          <a:ln>
            <a:noFill/>
          </a:ln>
        </p:spPr>
        <p:txBody>
          <a:bodyPr spcFirstLastPara="1" wrap="square" lIns="91425" tIns="45700" rIns="91425" bIns="45700" anchor="b" anchorCtr="0">
            <a:normAutofit/>
          </a:bodyPr>
          <a:lstStyle>
            <a:lvl1pPr marL="171450" lvl="0" indent="-85725" algn="l">
              <a:spcBef>
                <a:spcPts val="150"/>
              </a:spcBef>
              <a:spcAft>
                <a:spcPts val="0"/>
              </a:spcAft>
              <a:buClr>
                <a:srgbClr val="888888"/>
              </a:buClr>
              <a:buSzPts val="2000"/>
              <a:buNone/>
              <a:defRPr sz="750">
                <a:solidFill>
                  <a:srgbClr val="888888"/>
                </a:solidFill>
              </a:defRPr>
            </a:lvl1pPr>
            <a:lvl2pPr marL="342900" lvl="1" indent="-85725" algn="l">
              <a:spcBef>
                <a:spcPts val="135"/>
              </a:spcBef>
              <a:spcAft>
                <a:spcPts val="0"/>
              </a:spcAft>
              <a:buClr>
                <a:srgbClr val="888888"/>
              </a:buClr>
              <a:buSzPts val="1800"/>
              <a:buNone/>
              <a:defRPr sz="675">
                <a:solidFill>
                  <a:srgbClr val="888888"/>
                </a:solidFill>
              </a:defRPr>
            </a:lvl2pPr>
            <a:lvl3pPr marL="514350" lvl="2" indent="-85725" algn="l">
              <a:spcBef>
                <a:spcPts val="120"/>
              </a:spcBef>
              <a:spcAft>
                <a:spcPts val="0"/>
              </a:spcAft>
              <a:buClr>
                <a:srgbClr val="888888"/>
              </a:buClr>
              <a:buSzPts val="1600"/>
              <a:buNone/>
              <a:defRPr sz="600">
                <a:solidFill>
                  <a:srgbClr val="888888"/>
                </a:solidFill>
              </a:defRPr>
            </a:lvl3pPr>
            <a:lvl4pPr marL="685800" lvl="3" indent="-85725" algn="l">
              <a:spcBef>
                <a:spcPts val="105"/>
              </a:spcBef>
              <a:spcAft>
                <a:spcPts val="0"/>
              </a:spcAft>
              <a:buClr>
                <a:srgbClr val="888888"/>
              </a:buClr>
              <a:buSzPts val="1400"/>
              <a:buNone/>
              <a:defRPr sz="525">
                <a:solidFill>
                  <a:srgbClr val="888888"/>
                </a:solidFill>
              </a:defRPr>
            </a:lvl4pPr>
            <a:lvl5pPr marL="857250" lvl="4" indent="-85725" algn="l">
              <a:spcBef>
                <a:spcPts val="105"/>
              </a:spcBef>
              <a:spcAft>
                <a:spcPts val="0"/>
              </a:spcAft>
              <a:buClr>
                <a:srgbClr val="888888"/>
              </a:buClr>
              <a:buSzPts val="1400"/>
              <a:buNone/>
              <a:defRPr sz="525">
                <a:solidFill>
                  <a:srgbClr val="888888"/>
                </a:solidFill>
              </a:defRPr>
            </a:lvl5pPr>
            <a:lvl6pPr marL="1028700" lvl="5" indent="-85725" algn="l">
              <a:spcBef>
                <a:spcPts val="105"/>
              </a:spcBef>
              <a:spcAft>
                <a:spcPts val="0"/>
              </a:spcAft>
              <a:buClr>
                <a:srgbClr val="888888"/>
              </a:buClr>
              <a:buSzPts val="1400"/>
              <a:buNone/>
              <a:defRPr sz="525">
                <a:solidFill>
                  <a:srgbClr val="888888"/>
                </a:solidFill>
              </a:defRPr>
            </a:lvl6pPr>
            <a:lvl7pPr marL="1200150" lvl="6" indent="-85725" algn="l">
              <a:spcBef>
                <a:spcPts val="105"/>
              </a:spcBef>
              <a:spcAft>
                <a:spcPts val="0"/>
              </a:spcAft>
              <a:buClr>
                <a:srgbClr val="888888"/>
              </a:buClr>
              <a:buSzPts val="1400"/>
              <a:buNone/>
              <a:defRPr sz="525">
                <a:solidFill>
                  <a:srgbClr val="888888"/>
                </a:solidFill>
              </a:defRPr>
            </a:lvl7pPr>
            <a:lvl8pPr marL="1371600" lvl="7" indent="-85725" algn="l">
              <a:spcBef>
                <a:spcPts val="105"/>
              </a:spcBef>
              <a:spcAft>
                <a:spcPts val="0"/>
              </a:spcAft>
              <a:buClr>
                <a:srgbClr val="888888"/>
              </a:buClr>
              <a:buSzPts val="1400"/>
              <a:buNone/>
              <a:defRPr sz="525">
                <a:solidFill>
                  <a:srgbClr val="888888"/>
                </a:solidFill>
              </a:defRPr>
            </a:lvl8pPr>
            <a:lvl9pPr marL="1543050" lvl="8" indent="-85725" algn="l">
              <a:spcBef>
                <a:spcPts val="105"/>
              </a:spcBef>
              <a:spcAft>
                <a:spcPts val="0"/>
              </a:spcAft>
              <a:buClr>
                <a:srgbClr val="888888"/>
              </a:buClr>
              <a:buSzPts val="1400"/>
              <a:buNone/>
              <a:defRPr sz="525">
                <a:solidFill>
                  <a:srgbClr val="888888"/>
                </a:solidFill>
              </a:defRPr>
            </a:lvl9pPr>
          </a:lstStyle>
          <a:p>
            <a:endParaRPr/>
          </a:p>
        </p:txBody>
      </p:sp>
      <p:sp>
        <p:nvSpPr>
          <p:cNvPr id="34" name="Google Shape;34;p5"/>
          <p:cNvSpPr txBox="1">
            <a:spLocks noGrp="1"/>
          </p:cNvSpPr>
          <p:nvPr>
            <p:ph type="dt" idx="10"/>
          </p:nvPr>
        </p:nvSpPr>
        <p:spPr>
          <a:xfrm>
            <a:off x="171450" y="3178175"/>
            <a:ext cx="8001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1171575" y="3178175"/>
            <a:ext cx="108585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2457450" y="3178175"/>
            <a:ext cx="8001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81003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171450" y="137319"/>
            <a:ext cx="3086100" cy="571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171450" y="800100"/>
            <a:ext cx="1514475" cy="2262982"/>
          </a:xfrm>
          <a:prstGeom prst="rect">
            <a:avLst/>
          </a:prstGeom>
          <a:noFill/>
          <a:ln>
            <a:noFill/>
          </a:ln>
        </p:spPr>
        <p:txBody>
          <a:bodyPr spcFirstLastPara="1" wrap="square" lIns="91425" tIns="45700" rIns="91425" bIns="45700" anchor="t" anchorCtr="0">
            <a:normAutofit/>
          </a:bodyPr>
          <a:lstStyle>
            <a:lvl1pPr marL="171450" lvl="0" indent="-152400" algn="l">
              <a:spcBef>
                <a:spcPts val="210"/>
              </a:spcBef>
              <a:spcAft>
                <a:spcPts val="0"/>
              </a:spcAft>
              <a:buClr>
                <a:schemeClr val="dk1"/>
              </a:buClr>
              <a:buSzPts val="2800"/>
              <a:buChar char="•"/>
              <a:defRPr sz="1050"/>
            </a:lvl1pPr>
            <a:lvl2pPr marL="342900" lvl="1" indent="-142875" algn="l">
              <a:spcBef>
                <a:spcPts val="180"/>
              </a:spcBef>
              <a:spcAft>
                <a:spcPts val="0"/>
              </a:spcAft>
              <a:buClr>
                <a:schemeClr val="dk1"/>
              </a:buClr>
              <a:buSzPts val="2400"/>
              <a:buChar char="–"/>
              <a:defRPr sz="900"/>
            </a:lvl2pPr>
            <a:lvl3pPr marL="514350" lvl="2" indent="-133350" algn="l">
              <a:spcBef>
                <a:spcPts val="150"/>
              </a:spcBef>
              <a:spcAft>
                <a:spcPts val="0"/>
              </a:spcAft>
              <a:buClr>
                <a:schemeClr val="dk1"/>
              </a:buClr>
              <a:buSzPts val="2000"/>
              <a:buChar char="•"/>
              <a:defRPr sz="750"/>
            </a:lvl3pPr>
            <a:lvl4pPr marL="685800" lvl="3" indent="-128588" algn="l">
              <a:spcBef>
                <a:spcPts val="135"/>
              </a:spcBef>
              <a:spcAft>
                <a:spcPts val="0"/>
              </a:spcAft>
              <a:buClr>
                <a:schemeClr val="dk1"/>
              </a:buClr>
              <a:buSzPts val="1800"/>
              <a:buChar char="–"/>
              <a:defRPr sz="675"/>
            </a:lvl4pPr>
            <a:lvl5pPr marL="857250" lvl="4" indent="-128588" algn="l">
              <a:spcBef>
                <a:spcPts val="135"/>
              </a:spcBef>
              <a:spcAft>
                <a:spcPts val="0"/>
              </a:spcAft>
              <a:buClr>
                <a:schemeClr val="dk1"/>
              </a:buClr>
              <a:buSzPts val="1800"/>
              <a:buChar char="»"/>
              <a:defRPr sz="675"/>
            </a:lvl5pPr>
            <a:lvl6pPr marL="1028700" lvl="5" indent="-128588" algn="l">
              <a:spcBef>
                <a:spcPts val="135"/>
              </a:spcBef>
              <a:spcAft>
                <a:spcPts val="0"/>
              </a:spcAft>
              <a:buClr>
                <a:schemeClr val="dk1"/>
              </a:buClr>
              <a:buSzPts val="1800"/>
              <a:buChar char="•"/>
              <a:defRPr sz="675"/>
            </a:lvl6pPr>
            <a:lvl7pPr marL="1200150" lvl="6" indent="-128588" algn="l">
              <a:spcBef>
                <a:spcPts val="135"/>
              </a:spcBef>
              <a:spcAft>
                <a:spcPts val="0"/>
              </a:spcAft>
              <a:buClr>
                <a:schemeClr val="dk1"/>
              </a:buClr>
              <a:buSzPts val="1800"/>
              <a:buChar char="•"/>
              <a:defRPr sz="675"/>
            </a:lvl7pPr>
            <a:lvl8pPr marL="1371600" lvl="7" indent="-128588" algn="l">
              <a:spcBef>
                <a:spcPts val="135"/>
              </a:spcBef>
              <a:spcAft>
                <a:spcPts val="0"/>
              </a:spcAft>
              <a:buClr>
                <a:schemeClr val="dk1"/>
              </a:buClr>
              <a:buSzPts val="1800"/>
              <a:buChar char="•"/>
              <a:defRPr sz="675"/>
            </a:lvl8pPr>
            <a:lvl9pPr marL="1543050" lvl="8" indent="-128588" algn="l">
              <a:spcBef>
                <a:spcPts val="135"/>
              </a:spcBef>
              <a:spcAft>
                <a:spcPts val="0"/>
              </a:spcAft>
              <a:buClr>
                <a:schemeClr val="dk1"/>
              </a:buClr>
              <a:buSzPts val="1800"/>
              <a:buChar char="•"/>
              <a:defRPr sz="675"/>
            </a:lvl9pPr>
          </a:lstStyle>
          <a:p>
            <a:endParaRPr/>
          </a:p>
        </p:txBody>
      </p:sp>
      <p:sp>
        <p:nvSpPr>
          <p:cNvPr id="40" name="Google Shape;40;p6"/>
          <p:cNvSpPr txBox="1">
            <a:spLocks noGrp="1"/>
          </p:cNvSpPr>
          <p:nvPr>
            <p:ph type="body" idx="2"/>
          </p:nvPr>
        </p:nvSpPr>
        <p:spPr>
          <a:xfrm>
            <a:off x="1743075" y="800100"/>
            <a:ext cx="1514475" cy="2262982"/>
          </a:xfrm>
          <a:prstGeom prst="rect">
            <a:avLst/>
          </a:prstGeom>
          <a:noFill/>
          <a:ln>
            <a:noFill/>
          </a:ln>
        </p:spPr>
        <p:txBody>
          <a:bodyPr spcFirstLastPara="1" wrap="square" lIns="91425" tIns="45700" rIns="91425" bIns="45700" anchor="t" anchorCtr="0">
            <a:normAutofit/>
          </a:bodyPr>
          <a:lstStyle>
            <a:lvl1pPr marL="171450" lvl="0" indent="-152400" algn="l">
              <a:spcBef>
                <a:spcPts val="210"/>
              </a:spcBef>
              <a:spcAft>
                <a:spcPts val="0"/>
              </a:spcAft>
              <a:buClr>
                <a:schemeClr val="dk1"/>
              </a:buClr>
              <a:buSzPts val="2800"/>
              <a:buChar char="•"/>
              <a:defRPr sz="1050"/>
            </a:lvl1pPr>
            <a:lvl2pPr marL="342900" lvl="1" indent="-142875" algn="l">
              <a:spcBef>
                <a:spcPts val="180"/>
              </a:spcBef>
              <a:spcAft>
                <a:spcPts val="0"/>
              </a:spcAft>
              <a:buClr>
                <a:schemeClr val="dk1"/>
              </a:buClr>
              <a:buSzPts val="2400"/>
              <a:buChar char="–"/>
              <a:defRPr sz="900"/>
            </a:lvl2pPr>
            <a:lvl3pPr marL="514350" lvl="2" indent="-133350" algn="l">
              <a:spcBef>
                <a:spcPts val="150"/>
              </a:spcBef>
              <a:spcAft>
                <a:spcPts val="0"/>
              </a:spcAft>
              <a:buClr>
                <a:schemeClr val="dk1"/>
              </a:buClr>
              <a:buSzPts val="2000"/>
              <a:buChar char="•"/>
              <a:defRPr sz="750"/>
            </a:lvl3pPr>
            <a:lvl4pPr marL="685800" lvl="3" indent="-128588" algn="l">
              <a:spcBef>
                <a:spcPts val="135"/>
              </a:spcBef>
              <a:spcAft>
                <a:spcPts val="0"/>
              </a:spcAft>
              <a:buClr>
                <a:schemeClr val="dk1"/>
              </a:buClr>
              <a:buSzPts val="1800"/>
              <a:buChar char="–"/>
              <a:defRPr sz="675"/>
            </a:lvl4pPr>
            <a:lvl5pPr marL="857250" lvl="4" indent="-128588" algn="l">
              <a:spcBef>
                <a:spcPts val="135"/>
              </a:spcBef>
              <a:spcAft>
                <a:spcPts val="0"/>
              </a:spcAft>
              <a:buClr>
                <a:schemeClr val="dk1"/>
              </a:buClr>
              <a:buSzPts val="1800"/>
              <a:buChar char="»"/>
              <a:defRPr sz="675"/>
            </a:lvl5pPr>
            <a:lvl6pPr marL="1028700" lvl="5" indent="-128588" algn="l">
              <a:spcBef>
                <a:spcPts val="135"/>
              </a:spcBef>
              <a:spcAft>
                <a:spcPts val="0"/>
              </a:spcAft>
              <a:buClr>
                <a:schemeClr val="dk1"/>
              </a:buClr>
              <a:buSzPts val="1800"/>
              <a:buChar char="•"/>
              <a:defRPr sz="675"/>
            </a:lvl6pPr>
            <a:lvl7pPr marL="1200150" lvl="6" indent="-128588" algn="l">
              <a:spcBef>
                <a:spcPts val="135"/>
              </a:spcBef>
              <a:spcAft>
                <a:spcPts val="0"/>
              </a:spcAft>
              <a:buClr>
                <a:schemeClr val="dk1"/>
              </a:buClr>
              <a:buSzPts val="1800"/>
              <a:buChar char="•"/>
              <a:defRPr sz="675"/>
            </a:lvl7pPr>
            <a:lvl8pPr marL="1371600" lvl="7" indent="-128588" algn="l">
              <a:spcBef>
                <a:spcPts val="135"/>
              </a:spcBef>
              <a:spcAft>
                <a:spcPts val="0"/>
              </a:spcAft>
              <a:buClr>
                <a:schemeClr val="dk1"/>
              </a:buClr>
              <a:buSzPts val="1800"/>
              <a:buChar char="•"/>
              <a:defRPr sz="675"/>
            </a:lvl8pPr>
            <a:lvl9pPr marL="1543050" lvl="8" indent="-128588" algn="l">
              <a:spcBef>
                <a:spcPts val="135"/>
              </a:spcBef>
              <a:spcAft>
                <a:spcPts val="0"/>
              </a:spcAft>
              <a:buClr>
                <a:schemeClr val="dk1"/>
              </a:buClr>
              <a:buSzPts val="1800"/>
              <a:buChar char="•"/>
              <a:defRPr sz="675"/>
            </a:lvl9pPr>
          </a:lstStyle>
          <a:p>
            <a:endParaRPr/>
          </a:p>
        </p:txBody>
      </p:sp>
      <p:sp>
        <p:nvSpPr>
          <p:cNvPr id="41" name="Google Shape;41;p6"/>
          <p:cNvSpPr txBox="1">
            <a:spLocks noGrp="1"/>
          </p:cNvSpPr>
          <p:nvPr>
            <p:ph type="dt" idx="10"/>
          </p:nvPr>
        </p:nvSpPr>
        <p:spPr>
          <a:xfrm>
            <a:off x="171450" y="3178175"/>
            <a:ext cx="8001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1171575" y="3178175"/>
            <a:ext cx="108585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2457450" y="3178175"/>
            <a:ext cx="8001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64430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171450" y="137319"/>
            <a:ext cx="3086100" cy="571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171450" y="767556"/>
            <a:ext cx="1515071" cy="319881"/>
          </a:xfrm>
          <a:prstGeom prst="rect">
            <a:avLst/>
          </a:prstGeom>
          <a:noFill/>
          <a:ln>
            <a:noFill/>
          </a:ln>
        </p:spPr>
        <p:txBody>
          <a:bodyPr spcFirstLastPara="1" wrap="square" lIns="91425" tIns="45700" rIns="91425" bIns="45700" anchor="b" anchorCtr="0">
            <a:normAutofit/>
          </a:bodyPr>
          <a:lstStyle>
            <a:lvl1pPr marL="171450" lvl="0" indent="-85725" algn="l">
              <a:spcBef>
                <a:spcPts val="180"/>
              </a:spcBef>
              <a:spcAft>
                <a:spcPts val="0"/>
              </a:spcAft>
              <a:buClr>
                <a:schemeClr val="dk1"/>
              </a:buClr>
              <a:buSzPts val="2400"/>
              <a:buNone/>
              <a:defRPr sz="900" b="1"/>
            </a:lvl1pPr>
            <a:lvl2pPr marL="342900" lvl="1" indent="-85725" algn="l">
              <a:spcBef>
                <a:spcPts val="150"/>
              </a:spcBef>
              <a:spcAft>
                <a:spcPts val="0"/>
              </a:spcAft>
              <a:buClr>
                <a:schemeClr val="dk1"/>
              </a:buClr>
              <a:buSzPts val="2000"/>
              <a:buNone/>
              <a:defRPr sz="750" b="1"/>
            </a:lvl2pPr>
            <a:lvl3pPr marL="514350" lvl="2" indent="-85725" algn="l">
              <a:spcBef>
                <a:spcPts val="135"/>
              </a:spcBef>
              <a:spcAft>
                <a:spcPts val="0"/>
              </a:spcAft>
              <a:buClr>
                <a:schemeClr val="dk1"/>
              </a:buClr>
              <a:buSzPts val="1800"/>
              <a:buNone/>
              <a:defRPr sz="675" b="1"/>
            </a:lvl3pPr>
            <a:lvl4pPr marL="685800" lvl="3" indent="-85725" algn="l">
              <a:spcBef>
                <a:spcPts val="120"/>
              </a:spcBef>
              <a:spcAft>
                <a:spcPts val="0"/>
              </a:spcAft>
              <a:buClr>
                <a:schemeClr val="dk1"/>
              </a:buClr>
              <a:buSzPts val="1600"/>
              <a:buNone/>
              <a:defRPr sz="600" b="1"/>
            </a:lvl4pPr>
            <a:lvl5pPr marL="857250" lvl="4" indent="-85725" algn="l">
              <a:spcBef>
                <a:spcPts val="120"/>
              </a:spcBef>
              <a:spcAft>
                <a:spcPts val="0"/>
              </a:spcAft>
              <a:buClr>
                <a:schemeClr val="dk1"/>
              </a:buClr>
              <a:buSzPts val="1600"/>
              <a:buNone/>
              <a:defRPr sz="600" b="1"/>
            </a:lvl5pPr>
            <a:lvl6pPr marL="1028700" lvl="5" indent="-85725" algn="l">
              <a:spcBef>
                <a:spcPts val="120"/>
              </a:spcBef>
              <a:spcAft>
                <a:spcPts val="0"/>
              </a:spcAft>
              <a:buClr>
                <a:schemeClr val="dk1"/>
              </a:buClr>
              <a:buSzPts val="1600"/>
              <a:buNone/>
              <a:defRPr sz="600" b="1"/>
            </a:lvl6pPr>
            <a:lvl7pPr marL="1200150" lvl="6" indent="-85725" algn="l">
              <a:spcBef>
                <a:spcPts val="120"/>
              </a:spcBef>
              <a:spcAft>
                <a:spcPts val="0"/>
              </a:spcAft>
              <a:buClr>
                <a:schemeClr val="dk1"/>
              </a:buClr>
              <a:buSzPts val="1600"/>
              <a:buNone/>
              <a:defRPr sz="600" b="1"/>
            </a:lvl7pPr>
            <a:lvl8pPr marL="1371600" lvl="7" indent="-85725" algn="l">
              <a:spcBef>
                <a:spcPts val="120"/>
              </a:spcBef>
              <a:spcAft>
                <a:spcPts val="0"/>
              </a:spcAft>
              <a:buClr>
                <a:schemeClr val="dk1"/>
              </a:buClr>
              <a:buSzPts val="1600"/>
              <a:buNone/>
              <a:defRPr sz="600" b="1"/>
            </a:lvl8pPr>
            <a:lvl9pPr marL="1543050" lvl="8" indent="-85725" algn="l">
              <a:spcBef>
                <a:spcPts val="120"/>
              </a:spcBef>
              <a:spcAft>
                <a:spcPts val="0"/>
              </a:spcAft>
              <a:buClr>
                <a:schemeClr val="dk1"/>
              </a:buClr>
              <a:buSzPts val="1600"/>
              <a:buNone/>
              <a:defRPr sz="600" b="1"/>
            </a:lvl9pPr>
          </a:lstStyle>
          <a:p>
            <a:endParaRPr/>
          </a:p>
        </p:txBody>
      </p:sp>
      <p:sp>
        <p:nvSpPr>
          <p:cNvPr id="47" name="Google Shape;47;p7"/>
          <p:cNvSpPr txBox="1">
            <a:spLocks noGrp="1"/>
          </p:cNvSpPr>
          <p:nvPr>
            <p:ph type="body" idx="2"/>
          </p:nvPr>
        </p:nvSpPr>
        <p:spPr>
          <a:xfrm>
            <a:off x="171450" y="1087438"/>
            <a:ext cx="1515071" cy="1975644"/>
          </a:xfrm>
          <a:prstGeom prst="rect">
            <a:avLst/>
          </a:prstGeom>
          <a:noFill/>
          <a:ln>
            <a:noFill/>
          </a:ln>
        </p:spPr>
        <p:txBody>
          <a:bodyPr spcFirstLastPara="1" wrap="square" lIns="91425" tIns="45700" rIns="91425" bIns="45700" anchor="t" anchorCtr="0">
            <a:normAutofit/>
          </a:bodyPr>
          <a:lstStyle>
            <a:lvl1pPr marL="171450" lvl="0" indent="-142875" algn="l">
              <a:spcBef>
                <a:spcPts val="180"/>
              </a:spcBef>
              <a:spcAft>
                <a:spcPts val="0"/>
              </a:spcAft>
              <a:buClr>
                <a:schemeClr val="dk1"/>
              </a:buClr>
              <a:buSzPts val="2400"/>
              <a:buChar char="•"/>
              <a:defRPr sz="900"/>
            </a:lvl1pPr>
            <a:lvl2pPr marL="342900" lvl="1" indent="-133350" algn="l">
              <a:spcBef>
                <a:spcPts val="150"/>
              </a:spcBef>
              <a:spcAft>
                <a:spcPts val="0"/>
              </a:spcAft>
              <a:buClr>
                <a:schemeClr val="dk1"/>
              </a:buClr>
              <a:buSzPts val="2000"/>
              <a:buChar char="–"/>
              <a:defRPr sz="750"/>
            </a:lvl2pPr>
            <a:lvl3pPr marL="514350" lvl="2" indent="-128588" algn="l">
              <a:spcBef>
                <a:spcPts val="135"/>
              </a:spcBef>
              <a:spcAft>
                <a:spcPts val="0"/>
              </a:spcAft>
              <a:buClr>
                <a:schemeClr val="dk1"/>
              </a:buClr>
              <a:buSzPts val="1800"/>
              <a:buChar char="•"/>
              <a:defRPr sz="675"/>
            </a:lvl3pPr>
            <a:lvl4pPr marL="685800" lvl="3" indent="-123825" algn="l">
              <a:spcBef>
                <a:spcPts val="120"/>
              </a:spcBef>
              <a:spcAft>
                <a:spcPts val="0"/>
              </a:spcAft>
              <a:buClr>
                <a:schemeClr val="dk1"/>
              </a:buClr>
              <a:buSzPts val="1600"/>
              <a:buChar char="–"/>
              <a:defRPr sz="600"/>
            </a:lvl4pPr>
            <a:lvl5pPr marL="857250" lvl="4" indent="-123825" algn="l">
              <a:spcBef>
                <a:spcPts val="120"/>
              </a:spcBef>
              <a:spcAft>
                <a:spcPts val="0"/>
              </a:spcAft>
              <a:buClr>
                <a:schemeClr val="dk1"/>
              </a:buClr>
              <a:buSzPts val="1600"/>
              <a:buChar char="»"/>
              <a:defRPr sz="600"/>
            </a:lvl5pPr>
            <a:lvl6pPr marL="1028700" lvl="5" indent="-123825" algn="l">
              <a:spcBef>
                <a:spcPts val="120"/>
              </a:spcBef>
              <a:spcAft>
                <a:spcPts val="0"/>
              </a:spcAft>
              <a:buClr>
                <a:schemeClr val="dk1"/>
              </a:buClr>
              <a:buSzPts val="1600"/>
              <a:buChar char="•"/>
              <a:defRPr sz="600"/>
            </a:lvl6pPr>
            <a:lvl7pPr marL="1200150" lvl="6" indent="-123825" algn="l">
              <a:spcBef>
                <a:spcPts val="120"/>
              </a:spcBef>
              <a:spcAft>
                <a:spcPts val="0"/>
              </a:spcAft>
              <a:buClr>
                <a:schemeClr val="dk1"/>
              </a:buClr>
              <a:buSzPts val="1600"/>
              <a:buChar char="•"/>
              <a:defRPr sz="600"/>
            </a:lvl7pPr>
            <a:lvl8pPr marL="1371600" lvl="7" indent="-123825" algn="l">
              <a:spcBef>
                <a:spcPts val="120"/>
              </a:spcBef>
              <a:spcAft>
                <a:spcPts val="0"/>
              </a:spcAft>
              <a:buClr>
                <a:schemeClr val="dk1"/>
              </a:buClr>
              <a:buSzPts val="1600"/>
              <a:buChar char="•"/>
              <a:defRPr sz="600"/>
            </a:lvl8pPr>
            <a:lvl9pPr marL="1543050" lvl="8" indent="-123825" algn="l">
              <a:spcBef>
                <a:spcPts val="120"/>
              </a:spcBef>
              <a:spcAft>
                <a:spcPts val="0"/>
              </a:spcAft>
              <a:buClr>
                <a:schemeClr val="dk1"/>
              </a:buClr>
              <a:buSzPts val="1600"/>
              <a:buChar char="•"/>
              <a:defRPr sz="600"/>
            </a:lvl9pPr>
          </a:lstStyle>
          <a:p>
            <a:endParaRPr/>
          </a:p>
        </p:txBody>
      </p:sp>
      <p:sp>
        <p:nvSpPr>
          <p:cNvPr id="48" name="Google Shape;48;p7"/>
          <p:cNvSpPr txBox="1">
            <a:spLocks noGrp="1"/>
          </p:cNvSpPr>
          <p:nvPr>
            <p:ph type="body" idx="3"/>
          </p:nvPr>
        </p:nvSpPr>
        <p:spPr>
          <a:xfrm>
            <a:off x="1741884" y="767556"/>
            <a:ext cx="1515666" cy="319881"/>
          </a:xfrm>
          <a:prstGeom prst="rect">
            <a:avLst/>
          </a:prstGeom>
          <a:noFill/>
          <a:ln>
            <a:noFill/>
          </a:ln>
        </p:spPr>
        <p:txBody>
          <a:bodyPr spcFirstLastPara="1" wrap="square" lIns="91425" tIns="45700" rIns="91425" bIns="45700" anchor="b" anchorCtr="0">
            <a:normAutofit/>
          </a:bodyPr>
          <a:lstStyle>
            <a:lvl1pPr marL="171450" lvl="0" indent="-85725" algn="l">
              <a:spcBef>
                <a:spcPts val="180"/>
              </a:spcBef>
              <a:spcAft>
                <a:spcPts val="0"/>
              </a:spcAft>
              <a:buClr>
                <a:schemeClr val="dk1"/>
              </a:buClr>
              <a:buSzPts val="2400"/>
              <a:buNone/>
              <a:defRPr sz="900" b="1"/>
            </a:lvl1pPr>
            <a:lvl2pPr marL="342900" lvl="1" indent="-85725" algn="l">
              <a:spcBef>
                <a:spcPts val="150"/>
              </a:spcBef>
              <a:spcAft>
                <a:spcPts val="0"/>
              </a:spcAft>
              <a:buClr>
                <a:schemeClr val="dk1"/>
              </a:buClr>
              <a:buSzPts val="2000"/>
              <a:buNone/>
              <a:defRPr sz="750" b="1"/>
            </a:lvl2pPr>
            <a:lvl3pPr marL="514350" lvl="2" indent="-85725" algn="l">
              <a:spcBef>
                <a:spcPts val="135"/>
              </a:spcBef>
              <a:spcAft>
                <a:spcPts val="0"/>
              </a:spcAft>
              <a:buClr>
                <a:schemeClr val="dk1"/>
              </a:buClr>
              <a:buSzPts val="1800"/>
              <a:buNone/>
              <a:defRPr sz="675" b="1"/>
            </a:lvl3pPr>
            <a:lvl4pPr marL="685800" lvl="3" indent="-85725" algn="l">
              <a:spcBef>
                <a:spcPts val="120"/>
              </a:spcBef>
              <a:spcAft>
                <a:spcPts val="0"/>
              </a:spcAft>
              <a:buClr>
                <a:schemeClr val="dk1"/>
              </a:buClr>
              <a:buSzPts val="1600"/>
              <a:buNone/>
              <a:defRPr sz="600" b="1"/>
            </a:lvl4pPr>
            <a:lvl5pPr marL="857250" lvl="4" indent="-85725" algn="l">
              <a:spcBef>
                <a:spcPts val="120"/>
              </a:spcBef>
              <a:spcAft>
                <a:spcPts val="0"/>
              </a:spcAft>
              <a:buClr>
                <a:schemeClr val="dk1"/>
              </a:buClr>
              <a:buSzPts val="1600"/>
              <a:buNone/>
              <a:defRPr sz="600" b="1"/>
            </a:lvl5pPr>
            <a:lvl6pPr marL="1028700" lvl="5" indent="-85725" algn="l">
              <a:spcBef>
                <a:spcPts val="120"/>
              </a:spcBef>
              <a:spcAft>
                <a:spcPts val="0"/>
              </a:spcAft>
              <a:buClr>
                <a:schemeClr val="dk1"/>
              </a:buClr>
              <a:buSzPts val="1600"/>
              <a:buNone/>
              <a:defRPr sz="600" b="1"/>
            </a:lvl6pPr>
            <a:lvl7pPr marL="1200150" lvl="6" indent="-85725" algn="l">
              <a:spcBef>
                <a:spcPts val="120"/>
              </a:spcBef>
              <a:spcAft>
                <a:spcPts val="0"/>
              </a:spcAft>
              <a:buClr>
                <a:schemeClr val="dk1"/>
              </a:buClr>
              <a:buSzPts val="1600"/>
              <a:buNone/>
              <a:defRPr sz="600" b="1"/>
            </a:lvl7pPr>
            <a:lvl8pPr marL="1371600" lvl="7" indent="-85725" algn="l">
              <a:spcBef>
                <a:spcPts val="120"/>
              </a:spcBef>
              <a:spcAft>
                <a:spcPts val="0"/>
              </a:spcAft>
              <a:buClr>
                <a:schemeClr val="dk1"/>
              </a:buClr>
              <a:buSzPts val="1600"/>
              <a:buNone/>
              <a:defRPr sz="600" b="1"/>
            </a:lvl8pPr>
            <a:lvl9pPr marL="1543050" lvl="8" indent="-85725" algn="l">
              <a:spcBef>
                <a:spcPts val="120"/>
              </a:spcBef>
              <a:spcAft>
                <a:spcPts val="0"/>
              </a:spcAft>
              <a:buClr>
                <a:schemeClr val="dk1"/>
              </a:buClr>
              <a:buSzPts val="1600"/>
              <a:buNone/>
              <a:defRPr sz="600" b="1"/>
            </a:lvl9pPr>
          </a:lstStyle>
          <a:p>
            <a:endParaRPr/>
          </a:p>
        </p:txBody>
      </p:sp>
      <p:sp>
        <p:nvSpPr>
          <p:cNvPr id="49" name="Google Shape;49;p7"/>
          <p:cNvSpPr txBox="1">
            <a:spLocks noGrp="1"/>
          </p:cNvSpPr>
          <p:nvPr>
            <p:ph type="body" idx="4"/>
          </p:nvPr>
        </p:nvSpPr>
        <p:spPr>
          <a:xfrm>
            <a:off x="1741884" y="1087438"/>
            <a:ext cx="1515666" cy="1975644"/>
          </a:xfrm>
          <a:prstGeom prst="rect">
            <a:avLst/>
          </a:prstGeom>
          <a:noFill/>
          <a:ln>
            <a:noFill/>
          </a:ln>
        </p:spPr>
        <p:txBody>
          <a:bodyPr spcFirstLastPara="1" wrap="square" lIns="91425" tIns="45700" rIns="91425" bIns="45700" anchor="t" anchorCtr="0">
            <a:normAutofit/>
          </a:bodyPr>
          <a:lstStyle>
            <a:lvl1pPr marL="171450" lvl="0" indent="-142875" algn="l">
              <a:spcBef>
                <a:spcPts val="180"/>
              </a:spcBef>
              <a:spcAft>
                <a:spcPts val="0"/>
              </a:spcAft>
              <a:buClr>
                <a:schemeClr val="dk1"/>
              </a:buClr>
              <a:buSzPts val="2400"/>
              <a:buChar char="•"/>
              <a:defRPr sz="900"/>
            </a:lvl1pPr>
            <a:lvl2pPr marL="342900" lvl="1" indent="-133350" algn="l">
              <a:spcBef>
                <a:spcPts val="150"/>
              </a:spcBef>
              <a:spcAft>
                <a:spcPts val="0"/>
              </a:spcAft>
              <a:buClr>
                <a:schemeClr val="dk1"/>
              </a:buClr>
              <a:buSzPts val="2000"/>
              <a:buChar char="–"/>
              <a:defRPr sz="750"/>
            </a:lvl2pPr>
            <a:lvl3pPr marL="514350" lvl="2" indent="-128588" algn="l">
              <a:spcBef>
                <a:spcPts val="135"/>
              </a:spcBef>
              <a:spcAft>
                <a:spcPts val="0"/>
              </a:spcAft>
              <a:buClr>
                <a:schemeClr val="dk1"/>
              </a:buClr>
              <a:buSzPts val="1800"/>
              <a:buChar char="•"/>
              <a:defRPr sz="675"/>
            </a:lvl3pPr>
            <a:lvl4pPr marL="685800" lvl="3" indent="-123825" algn="l">
              <a:spcBef>
                <a:spcPts val="120"/>
              </a:spcBef>
              <a:spcAft>
                <a:spcPts val="0"/>
              </a:spcAft>
              <a:buClr>
                <a:schemeClr val="dk1"/>
              </a:buClr>
              <a:buSzPts val="1600"/>
              <a:buChar char="–"/>
              <a:defRPr sz="600"/>
            </a:lvl4pPr>
            <a:lvl5pPr marL="857250" lvl="4" indent="-123825" algn="l">
              <a:spcBef>
                <a:spcPts val="120"/>
              </a:spcBef>
              <a:spcAft>
                <a:spcPts val="0"/>
              </a:spcAft>
              <a:buClr>
                <a:schemeClr val="dk1"/>
              </a:buClr>
              <a:buSzPts val="1600"/>
              <a:buChar char="»"/>
              <a:defRPr sz="600"/>
            </a:lvl5pPr>
            <a:lvl6pPr marL="1028700" lvl="5" indent="-123825" algn="l">
              <a:spcBef>
                <a:spcPts val="120"/>
              </a:spcBef>
              <a:spcAft>
                <a:spcPts val="0"/>
              </a:spcAft>
              <a:buClr>
                <a:schemeClr val="dk1"/>
              </a:buClr>
              <a:buSzPts val="1600"/>
              <a:buChar char="•"/>
              <a:defRPr sz="600"/>
            </a:lvl6pPr>
            <a:lvl7pPr marL="1200150" lvl="6" indent="-123825" algn="l">
              <a:spcBef>
                <a:spcPts val="120"/>
              </a:spcBef>
              <a:spcAft>
                <a:spcPts val="0"/>
              </a:spcAft>
              <a:buClr>
                <a:schemeClr val="dk1"/>
              </a:buClr>
              <a:buSzPts val="1600"/>
              <a:buChar char="•"/>
              <a:defRPr sz="600"/>
            </a:lvl7pPr>
            <a:lvl8pPr marL="1371600" lvl="7" indent="-123825" algn="l">
              <a:spcBef>
                <a:spcPts val="120"/>
              </a:spcBef>
              <a:spcAft>
                <a:spcPts val="0"/>
              </a:spcAft>
              <a:buClr>
                <a:schemeClr val="dk1"/>
              </a:buClr>
              <a:buSzPts val="1600"/>
              <a:buChar char="•"/>
              <a:defRPr sz="600"/>
            </a:lvl8pPr>
            <a:lvl9pPr marL="1543050" lvl="8" indent="-123825" algn="l">
              <a:spcBef>
                <a:spcPts val="120"/>
              </a:spcBef>
              <a:spcAft>
                <a:spcPts val="0"/>
              </a:spcAft>
              <a:buClr>
                <a:schemeClr val="dk1"/>
              </a:buClr>
              <a:buSzPts val="1600"/>
              <a:buChar char="•"/>
              <a:defRPr sz="600"/>
            </a:lvl9pPr>
          </a:lstStyle>
          <a:p>
            <a:endParaRPr/>
          </a:p>
        </p:txBody>
      </p:sp>
      <p:sp>
        <p:nvSpPr>
          <p:cNvPr id="50" name="Google Shape;50;p7"/>
          <p:cNvSpPr txBox="1">
            <a:spLocks noGrp="1"/>
          </p:cNvSpPr>
          <p:nvPr>
            <p:ph type="dt" idx="10"/>
          </p:nvPr>
        </p:nvSpPr>
        <p:spPr>
          <a:xfrm>
            <a:off x="171450" y="3178175"/>
            <a:ext cx="8001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1171575" y="3178175"/>
            <a:ext cx="108585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2457450" y="3178175"/>
            <a:ext cx="8001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10001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171450" y="137319"/>
            <a:ext cx="3086100" cy="571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171450" y="3178175"/>
            <a:ext cx="8001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1171575" y="3178175"/>
            <a:ext cx="108585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2457450" y="3178175"/>
            <a:ext cx="8001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96672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171450" y="136525"/>
            <a:ext cx="1128117" cy="5810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75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1340644" y="136525"/>
            <a:ext cx="1916906" cy="2926557"/>
          </a:xfrm>
          <a:prstGeom prst="rect">
            <a:avLst/>
          </a:prstGeom>
          <a:noFill/>
          <a:ln>
            <a:noFill/>
          </a:ln>
        </p:spPr>
        <p:txBody>
          <a:bodyPr spcFirstLastPara="1" wrap="square" lIns="91425" tIns="45700" rIns="91425" bIns="45700" anchor="t" anchorCtr="0">
            <a:normAutofit/>
          </a:bodyPr>
          <a:lstStyle>
            <a:lvl1pPr marL="171450" lvl="0" indent="-161925" algn="l">
              <a:spcBef>
                <a:spcPts val="240"/>
              </a:spcBef>
              <a:spcAft>
                <a:spcPts val="0"/>
              </a:spcAft>
              <a:buClr>
                <a:schemeClr val="dk1"/>
              </a:buClr>
              <a:buSzPts val="3200"/>
              <a:buChar char="•"/>
              <a:defRPr sz="1200"/>
            </a:lvl1pPr>
            <a:lvl2pPr marL="342900" lvl="1" indent="-152400" algn="l">
              <a:spcBef>
                <a:spcPts val="210"/>
              </a:spcBef>
              <a:spcAft>
                <a:spcPts val="0"/>
              </a:spcAft>
              <a:buClr>
                <a:schemeClr val="dk1"/>
              </a:buClr>
              <a:buSzPts val="2800"/>
              <a:buChar char="–"/>
              <a:defRPr sz="1050"/>
            </a:lvl2pPr>
            <a:lvl3pPr marL="514350" lvl="2" indent="-142875" algn="l">
              <a:spcBef>
                <a:spcPts val="180"/>
              </a:spcBef>
              <a:spcAft>
                <a:spcPts val="0"/>
              </a:spcAft>
              <a:buClr>
                <a:schemeClr val="dk1"/>
              </a:buClr>
              <a:buSzPts val="2400"/>
              <a:buChar char="•"/>
              <a:defRPr sz="900"/>
            </a:lvl3pPr>
            <a:lvl4pPr marL="685800" lvl="3" indent="-133350" algn="l">
              <a:spcBef>
                <a:spcPts val="150"/>
              </a:spcBef>
              <a:spcAft>
                <a:spcPts val="0"/>
              </a:spcAft>
              <a:buClr>
                <a:schemeClr val="dk1"/>
              </a:buClr>
              <a:buSzPts val="2000"/>
              <a:buChar char="–"/>
              <a:defRPr sz="750"/>
            </a:lvl4pPr>
            <a:lvl5pPr marL="857250" lvl="4" indent="-133350" algn="l">
              <a:spcBef>
                <a:spcPts val="150"/>
              </a:spcBef>
              <a:spcAft>
                <a:spcPts val="0"/>
              </a:spcAft>
              <a:buClr>
                <a:schemeClr val="dk1"/>
              </a:buClr>
              <a:buSzPts val="2000"/>
              <a:buChar char="»"/>
              <a:defRPr sz="750"/>
            </a:lvl5pPr>
            <a:lvl6pPr marL="1028700" lvl="5" indent="-133350" algn="l">
              <a:spcBef>
                <a:spcPts val="150"/>
              </a:spcBef>
              <a:spcAft>
                <a:spcPts val="0"/>
              </a:spcAft>
              <a:buClr>
                <a:schemeClr val="dk1"/>
              </a:buClr>
              <a:buSzPts val="2000"/>
              <a:buChar char="•"/>
              <a:defRPr sz="750"/>
            </a:lvl6pPr>
            <a:lvl7pPr marL="1200150" lvl="6" indent="-133350" algn="l">
              <a:spcBef>
                <a:spcPts val="150"/>
              </a:spcBef>
              <a:spcAft>
                <a:spcPts val="0"/>
              </a:spcAft>
              <a:buClr>
                <a:schemeClr val="dk1"/>
              </a:buClr>
              <a:buSzPts val="2000"/>
              <a:buChar char="•"/>
              <a:defRPr sz="750"/>
            </a:lvl7pPr>
            <a:lvl8pPr marL="1371600" lvl="7" indent="-133350" algn="l">
              <a:spcBef>
                <a:spcPts val="150"/>
              </a:spcBef>
              <a:spcAft>
                <a:spcPts val="0"/>
              </a:spcAft>
              <a:buClr>
                <a:schemeClr val="dk1"/>
              </a:buClr>
              <a:buSzPts val="2000"/>
              <a:buChar char="•"/>
              <a:defRPr sz="750"/>
            </a:lvl8pPr>
            <a:lvl9pPr marL="1543050" lvl="8" indent="-133350" algn="l">
              <a:spcBef>
                <a:spcPts val="150"/>
              </a:spcBef>
              <a:spcAft>
                <a:spcPts val="0"/>
              </a:spcAft>
              <a:buClr>
                <a:schemeClr val="dk1"/>
              </a:buClr>
              <a:buSzPts val="2000"/>
              <a:buChar char="•"/>
              <a:defRPr sz="750"/>
            </a:lvl9pPr>
          </a:lstStyle>
          <a:p>
            <a:endParaRPr/>
          </a:p>
        </p:txBody>
      </p:sp>
      <p:sp>
        <p:nvSpPr>
          <p:cNvPr id="61" name="Google Shape;61;p9"/>
          <p:cNvSpPr txBox="1">
            <a:spLocks noGrp="1"/>
          </p:cNvSpPr>
          <p:nvPr>
            <p:ph type="body" idx="2"/>
          </p:nvPr>
        </p:nvSpPr>
        <p:spPr>
          <a:xfrm>
            <a:off x="171450" y="717550"/>
            <a:ext cx="1128117" cy="2345532"/>
          </a:xfrm>
          <a:prstGeom prst="rect">
            <a:avLst/>
          </a:prstGeom>
          <a:noFill/>
          <a:ln>
            <a:noFill/>
          </a:ln>
        </p:spPr>
        <p:txBody>
          <a:bodyPr spcFirstLastPara="1" wrap="square" lIns="91425" tIns="45700" rIns="91425" bIns="45700" anchor="t" anchorCtr="0">
            <a:normAutofit/>
          </a:bodyPr>
          <a:lstStyle>
            <a:lvl1pPr marL="171450" lvl="0" indent="-85725" algn="l">
              <a:spcBef>
                <a:spcPts val="105"/>
              </a:spcBef>
              <a:spcAft>
                <a:spcPts val="0"/>
              </a:spcAft>
              <a:buClr>
                <a:schemeClr val="dk1"/>
              </a:buClr>
              <a:buSzPts val="1400"/>
              <a:buNone/>
              <a:defRPr sz="525"/>
            </a:lvl1pPr>
            <a:lvl2pPr marL="342900" lvl="1" indent="-85725" algn="l">
              <a:spcBef>
                <a:spcPts val="90"/>
              </a:spcBef>
              <a:spcAft>
                <a:spcPts val="0"/>
              </a:spcAft>
              <a:buClr>
                <a:schemeClr val="dk1"/>
              </a:buClr>
              <a:buSzPts val="1200"/>
              <a:buNone/>
              <a:defRPr sz="450"/>
            </a:lvl2pPr>
            <a:lvl3pPr marL="514350" lvl="2" indent="-85725" algn="l">
              <a:spcBef>
                <a:spcPts val="75"/>
              </a:spcBef>
              <a:spcAft>
                <a:spcPts val="0"/>
              </a:spcAft>
              <a:buClr>
                <a:schemeClr val="dk1"/>
              </a:buClr>
              <a:buSzPts val="1000"/>
              <a:buNone/>
              <a:defRPr sz="375"/>
            </a:lvl3pPr>
            <a:lvl4pPr marL="685800" lvl="3" indent="-85725" algn="l">
              <a:spcBef>
                <a:spcPts val="68"/>
              </a:spcBef>
              <a:spcAft>
                <a:spcPts val="0"/>
              </a:spcAft>
              <a:buClr>
                <a:schemeClr val="dk1"/>
              </a:buClr>
              <a:buSzPts val="900"/>
              <a:buNone/>
              <a:defRPr sz="338"/>
            </a:lvl4pPr>
            <a:lvl5pPr marL="857250" lvl="4" indent="-85725" algn="l">
              <a:spcBef>
                <a:spcPts val="68"/>
              </a:spcBef>
              <a:spcAft>
                <a:spcPts val="0"/>
              </a:spcAft>
              <a:buClr>
                <a:schemeClr val="dk1"/>
              </a:buClr>
              <a:buSzPts val="900"/>
              <a:buNone/>
              <a:defRPr sz="338"/>
            </a:lvl5pPr>
            <a:lvl6pPr marL="1028700" lvl="5" indent="-85725" algn="l">
              <a:spcBef>
                <a:spcPts val="68"/>
              </a:spcBef>
              <a:spcAft>
                <a:spcPts val="0"/>
              </a:spcAft>
              <a:buClr>
                <a:schemeClr val="dk1"/>
              </a:buClr>
              <a:buSzPts val="900"/>
              <a:buNone/>
              <a:defRPr sz="338"/>
            </a:lvl6pPr>
            <a:lvl7pPr marL="1200150" lvl="6" indent="-85725" algn="l">
              <a:spcBef>
                <a:spcPts val="68"/>
              </a:spcBef>
              <a:spcAft>
                <a:spcPts val="0"/>
              </a:spcAft>
              <a:buClr>
                <a:schemeClr val="dk1"/>
              </a:buClr>
              <a:buSzPts val="900"/>
              <a:buNone/>
              <a:defRPr sz="338"/>
            </a:lvl7pPr>
            <a:lvl8pPr marL="1371600" lvl="7" indent="-85725" algn="l">
              <a:spcBef>
                <a:spcPts val="68"/>
              </a:spcBef>
              <a:spcAft>
                <a:spcPts val="0"/>
              </a:spcAft>
              <a:buClr>
                <a:schemeClr val="dk1"/>
              </a:buClr>
              <a:buSzPts val="900"/>
              <a:buNone/>
              <a:defRPr sz="338"/>
            </a:lvl8pPr>
            <a:lvl9pPr marL="1543050" lvl="8" indent="-85725" algn="l">
              <a:spcBef>
                <a:spcPts val="68"/>
              </a:spcBef>
              <a:spcAft>
                <a:spcPts val="0"/>
              </a:spcAft>
              <a:buClr>
                <a:schemeClr val="dk1"/>
              </a:buClr>
              <a:buSzPts val="900"/>
              <a:buNone/>
              <a:defRPr sz="338"/>
            </a:lvl9pPr>
          </a:lstStyle>
          <a:p>
            <a:endParaRPr/>
          </a:p>
        </p:txBody>
      </p:sp>
      <p:sp>
        <p:nvSpPr>
          <p:cNvPr id="62" name="Google Shape;62;p9"/>
          <p:cNvSpPr txBox="1">
            <a:spLocks noGrp="1"/>
          </p:cNvSpPr>
          <p:nvPr>
            <p:ph type="dt" idx="10"/>
          </p:nvPr>
        </p:nvSpPr>
        <p:spPr>
          <a:xfrm>
            <a:off x="171450" y="3178175"/>
            <a:ext cx="8001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1171575" y="3178175"/>
            <a:ext cx="108585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2457450" y="3178175"/>
            <a:ext cx="8001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2573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3C41C-A487-0C45-A261-16903102544D}" type="datetimeFigureOut">
              <a:rPr lang="en-US" smtClean="0"/>
              <a:t>5/15/2025</a:t>
            </a:fld>
            <a:endParaRPr lang="en-US"/>
          </a:p>
        </p:txBody>
      </p:sp>
      <p:sp>
        <p:nvSpPr>
          <p:cNvPr id="5" name="Footer Placeholder 4"/>
          <p:cNvSpPr>
            <a:spLocks noGrp="1"/>
          </p:cNvSpPr>
          <p:nvPr>
            <p:ph type="ftr" sz="quarter" idx="11"/>
          </p:nvPr>
        </p:nvSpPr>
        <p:spPr/>
        <p:txBody>
          <a:bodyPr/>
          <a:lstStyle/>
          <a:p>
            <a:r>
              <a:rPr lang="en-US"/>
              <a:t>URL</a:t>
            </a:r>
          </a:p>
        </p:txBody>
      </p:sp>
    </p:spTree>
    <p:extLst>
      <p:ext uri="{BB962C8B-B14F-4D97-AF65-F5344CB8AC3E}">
        <p14:creationId xmlns:p14="http://schemas.microsoft.com/office/powerpoint/2010/main" val="997952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72108" y="2400300"/>
            <a:ext cx="2057400" cy="28336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75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672108" y="306388"/>
            <a:ext cx="2057400" cy="2057400"/>
          </a:xfrm>
          <a:prstGeom prst="rect">
            <a:avLst/>
          </a:prstGeom>
          <a:noFill/>
          <a:ln>
            <a:noFill/>
          </a:ln>
        </p:spPr>
      </p:sp>
      <p:sp>
        <p:nvSpPr>
          <p:cNvPr id="68" name="Google Shape;68;p10"/>
          <p:cNvSpPr txBox="1">
            <a:spLocks noGrp="1"/>
          </p:cNvSpPr>
          <p:nvPr>
            <p:ph type="body" idx="1"/>
          </p:nvPr>
        </p:nvSpPr>
        <p:spPr>
          <a:xfrm>
            <a:off x="672108" y="2683669"/>
            <a:ext cx="2057400" cy="402431"/>
          </a:xfrm>
          <a:prstGeom prst="rect">
            <a:avLst/>
          </a:prstGeom>
          <a:noFill/>
          <a:ln>
            <a:noFill/>
          </a:ln>
        </p:spPr>
        <p:txBody>
          <a:bodyPr spcFirstLastPara="1" wrap="square" lIns="91425" tIns="45700" rIns="91425" bIns="45700" anchor="t" anchorCtr="0">
            <a:normAutofit/>
          </a:bodyPr>
          <a:lstStyle>
            <a:lvl1pPr marL="171450" lvl="0" indent="-85725" algn="l">
              <a:spcBef>
                <a:spcPts val="105"/>
              </a:spcBef>
              <a:spcAft>
                <a:spcPts val="0"/>
              </a:spcAft>
              <a:buClr>
                <a:schemeClr val="dk1"/>
              </a:buClr>
              <a:buSzPts val="1400"/>
              <a:buNone/>
              <a:defRPr sz="525"/>
            </a:lvl1pPr>
            <a:lvl2pPr marL="342900" lvl="1" indent="-85725" algn="l">
              <a:spcBef>
                <a:spcPts val="90"/>
              </a:spcBef>
              <a:spcAft>
                <a:spcPts val="0"/>
              </a:spcAft>
              <a:buClr>
                <a:schemeClr val="dk1"/>
              </a:buClr>
              <a:buSzPts val="1200"/>
              <a:buNone/>
              <a:defRPr sz="450"/>
            </a:lvl2pPr>
            <a:lvl3pPr marL="514350" lvl="2" indent="-85725" algn="l">
              <a:spcBef>
                <a:spcPts val="75"/>
              </a:spcBef>
              <a:spcAft>
                <a:spcPts val="0"/>
              </a:spcAft>
              <a:buClr>
                <a:schemeClr val="dk1"/>
              </a:buClr>
              <a:buSzPts val="1000"/>
              <a:buNone/>
              <a:defRPr sz="375"/>
            </a:lvl3pPr>
            <a:lvl4pPr marL="685800" lvl="3" indent="-85725" algn="l">
              <a:spcBef>
                <a:spcPts val="68"/>
              </a:spcBef>
              <a:spcAft>
                <a:spcPts val="0"/>
              </a:spcAft>
              <a:buClr>
                <a:schemeClr val="dk1"/>
              </a:buClr>
              <a:buSzPts val="900"/>
              <a:buNone/>
              <a:defRPr sz="338"/>
            </a:lvl4pPr>
            <a:lvl5pPr marL="857250" lvl="4" indent="-85725" algn="l">
              <a:spcBef>
                <a:spcPts val="68"/>
              </a:spcBef>
              <a:spcAft>
                <a:spcPts val="0"/>
              </a:spcAft>
              <a:buClr>
                <a:schemeClr val="dk1"/>
              </a:buClr>
              <a:buSzPts val="900"/>
              <a:buNone/>
              <a:defRPr sz="338"/>
            </a:lvl5pPr>
            <a:lvl6pPr marL="1028700" lvl="5" indent="-85725" algn="l">
              <a:spcBef>
                <a:spcPts val="68"/>
              </a:spcBef>
              <a:spcAft>
                <a:spcPts val="0"/>
              </a:spcAft>
              <a:buClr>
                <a:schemeClr val="dk1"/>
              </a:buClr>
              <a:buSzPts val="900"/>
              <a:buNone/>
              <a:defRPr sz="338"/>
            </a:lvl6pPr>
            <a:lvl7pPr marL="1200150" lvl="6" indent="-85725" algn="l">
              <a:spcBef>
                <a:spcPts val="68"/>
              </a:spcBef>
              <a:spcAft>
                <a:spcPts val="0"/>
              </a:spcAft>
              <a:buClr>
                <a:schemeClr val="dk1"/>
              </a:buClr>
              <a:buSzPts val="900"/>
              <a:buNone/>
              <a:defRPr sz="338"/>
            </a:lvl7pPr>
            <a:lvl8pPr marL="1371600" lvl="7" indent="-85725" algn="l">
              <a:spcBef>
                <a:spcPts val="68"/>
              </a:spcBef>
              <a:spcAft>
                <a:spcPts val="0"/>
              </a:spcAft>
              <a:buClr>
                <a:schemeClr val="dk1"/>
              </a:buClr>
              <a:buSzPts val="900"/>
              <a:buNone/>
              <a:defRPr sz="338"/>
            </a:lvl8pPr>
            <a:lvl9pPr marL="1543050" lvl="8" indent="-85725" algn="l">
              <a:spcBef>
                <a:spcPts val="68"/>
              </a:spcBef>
              <a:spcAft>
                <a:spcPts val="0"/>
              </a:spcAft>
              <a:buClr>
                <a:schemeClr val="dk1"/>
              </a:buClr>
              <a:buSzPts val="900"/>
              <a:buNone/>
              <a:defRPr sz="338"/>
            </a:lvl9pPr>
          </a:lstStyle>
          <a:p>
            <a:endParaRPr/>
          </a:p>
        </p:txBody>
      </p:sp>
      <p:sp>
        <p:nvSpPr>
          <p:cNvPr id="69" name="Google Shape;69;p10"/>
          <p:cNvSpPr txBox="1">
            <a:spLocks noGrp="1"/>
          </p:cNvSpPr>
          <p:nvPr>
            <p:ph type="dt" idx="10"/>
          </p:nvPr>
        </p:nvSpPr>
        <p:spPr>
          <a:xfrm>
            <a:off x="171450" y="3178175"/>
            <a:ext cx="8001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1171575" y="3178175"/>
            <a:ext cx="108585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2457450" y="3178175"/>
            <a:ext cx="8001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53581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71450" y="137319"/>
            <a:ext cx="3086100" cy="571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583009" y="388541"/>
            <a:ext cx="2262982" cy="3086100"/>
          </a:xfrm>
          <a:prstGeom prst="rect">
            <a:avLst/>
          </a:prstGeom>
          <a:noFill/>
          <a:ln>
            <a:noFill/>
          </a:ln>
        </p:spPr>
        <p:txBody>
          <a:bodyPr spcFirstLastPara="1" wrap="square" lIns="91425" tIns="45700" rIns="91425" bIns="45700" anchor="t" anchorCtr="0">
            <a:normAutofit/>
          </a:bodyPr>
          <a:lstStyle>
            <a:lvl1pPr marL="171450" lvl="0" indent="-128588" algn="l">
              <a:spcBef>
                <a:spcPts val="135"/>
              </a:spcBef>
              <a:spcAft>
                <a:spcPts val="0"/>
              </a:spcAft>
              <a:buClr>
                <a:schemeClr val="dk1"/>
              </a:buClr>
              <a:buSzPts val="1800"/>
              <a:buChar char="•"/>
              <a:defRPr/>
            </a:lvl1pPr>
            <a:lvl2pPr marL="342900" lvl="1" indent="-128588" algn="l">
              <a:spcBef>
                <a:spcPts val="135"/>
              </a:spcBef>
              <a:spcAft>
                <a:spcPts val="0"/>
              </a:spcAft>
              <a:buClr>
                <a:schemeClr val="dk1"/>
              </a:buClr>
              <a:buSzPts val="1800"/>
              <a:buChar char="–"/>
              <a:defRPr/>
            </a:lvl2pPr>
            <a:lvl3pPr marL="514350" lvl="2" indent="-128588" algn="l">
              <a:spcBef>
                <a:spcPts val="135"/>
              </a:spcBef>
              <a:spcAft>
                <a:spcPts val="0"/>
              </a:spcAft>
              <a:buClr>
                <a:schemeClr val="dk1"/>
              </a:buClr>
              <a:buSzPts val="1800"/>
              <a:buChar char="•"/>
              <a:defRPr/>
            </a:lvl3pPr>
            <a:lvl4pPr marL="685800" lvl="3" indent="-128588" algn="l">
              <a:spcBef>
                <a:spcPts val="135"/>
              </a:spcBef>
              <a:spcAft>
                <a:spcPts val="0"/>
              </a:spcAft>
              <a:buClr>
                <a:schemeClr val="dk1"/>
              </a:buClr>
              <a:buSzPts val="1800"/>
              <a:buChar char="–"/>
              <a:defRPr/>
            </a:lvl4pPr>
            <a:lvl5pPr marL="857250" lvl="4" indent="-128588" algn="l">
              <a:spcBef>
                <a:spcPts val="135"/>
              </a:spcBef>
              <a:spcAft>
                <a:spcPts val="0"/>
              </a:spcAft>
              <a:buClr>
                <a:schemeClr val="dk1"/>
              </a:buClr>
              <a:buSzPts val="1800"/>
              <a:buChar char="»"/>
              <a:defRPr/>
            </a:lvl5pPr>
            <a:lvl6pPr marL="1028700" lvl="5" indent="-128588" algn="l">
              <a:spcBef>
                <a:spcPts val="135"/>
              </a:spcBef>
              <a:spcAft>
                <a:spcPts val="0"/>
              </a:spcAft>
              <a:buClr>
                <a:schemeClr val="dk1"/>
              </a:buClr>
              <a:buSzPts val="1800"/>
              <a:buChar char="•"/>
              <a:defRPr/>
            </a:lvl6pPr>
            <a:lvl7pPr marL="1200150" lvl="6" indent="-128588" algn="l">
              <a:spcBef>
                <a:spcPts val="135"/>
              </a:spcBef>
              <a:spcAft>
                <a:spcPts val="0"/>
              </a:spcAft>
              <a:buClr>
                <a:schemeClr val="dk1"/>
              </a:buClr>
              <a:buSzPts val="1800"/>
              <a:buChar char="•"/>
              <a:defRPr/>
            </a:lvl7pPr>
            <a:lvl8pPr marL="1371600" lvl="7" indent="-128588" algn="l">
              <a:spcBef>
                <a:spcPts val="135"/>
              </a:spcBef>
              <a:spcAft>
                <a:spcPts val="0"/>
              </a:spcAft>
              <a:buClr>
                <a:schemeClr val="dk1"/>
              </a:buClr>
              <a:buSzPts val="1800"/>
              <a:buChar char="•"/>
              <a:defRPr/>
            </a:lvl8pPr>
            <a:lvl9pPr marL="1543050" lvl="8" indent="-128588" algn="l">
              <a:spcBef>
                <a:spcPts val="13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171450" y="3178175"/>
            <a:ext cx="8001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1171575" y="3178175"/>
            <a:ext cx="108585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2457450" y="3178175"/>
            <a:ext cx="8001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41629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1408906" y="1214438"/>
            <a:ext cx="2925763" cy="7715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2719" y="471488"/>
            <a:ext cx="2925763" cy="2257425"/>
          </a:xfrm>
          <a:prstGeom prst="rect">
            <a:avLst/>
          </a:prstGeom>
          <a:noFill/>
          <a:ln>
            <a:noFill/>
          </a:ln>
        </p:spPr>
        <p:txBody>
          <a:bodyPr spcFirstLastPara="1" wrap="square" lIns="91425" tIns="45700" rIns="91425" bIns="45700" anchor="t" anchorCtr="0">
            <a:normAutofit/>
          </a:bodyPr>
          <a:lstStyle>
            <a:lvl1pPr marL="171450" lvl="0" indent="-128588" algn="l">
              <a:spcBef>
                <a:spcPts val="135"/>
              </a:spcBef>
              <a:spcAft>
                <a:spcPts val="0"/>
              </a:spcAft>
              <a:buClr>
                <a:schemeClr val="dk1"/>
              </a:buClr>
              <a:buSzPts val="1800"/>
              <a:buChar char="•"/>
              <a:defRPr/>
            </a:lvl1pPr>
            <a:lvl2pPr marL="342900" lvl="1" indent="-128588" algn="l">
              <a:spcBef>
                <a:spcPts val="135"/>
              </a:spcBef>
              <a:spcAft>
                <a:spcPts val="0"/>
              </a:spcAft>
              <a:buClr>
                <a:schemeClr val="dk1"/>
              </a:buClr>
              <a:buSzPts val="1800"/>
              <a:buChar char="–"/>
              <a:defRPr/>
            </a:lvl2pPr>
            <a:lvl3pPr marL="514350" lvl="2" indent="-128588" algn="l">
              <a:spcBef>
                <a:spcPts val="135"/>
              </a:spcBef>
              <a:spcAft>
                <a:spcPts val="0"/>
              </a:spcAft>
              <a:buClr>
                <a:schemeClr val="dk1"/>
              </a:buClr>
              <a:buSzPts val="1800"/>
              <a:buChar char="•"/>
              <a:defRPr/>
            </a:lvl3pPr>
            <a:lvl4pPr marL="685800" lvl="3" indent="-128588" algn="l">
              <a:spcBef>
                <a:spcPts val="135"/>
              </a:spcBef>
              <a:spcAft>
                <a:spcPts val="0"/>
              </a:spcAft>
              <a:buClr>
                <a:schemeClr val="dk1"/>
              </a:buClr>
              <a:buSzPts val="1800"/>
              <a:buChar char="–"/>
              <a:defRPr/>
            </a:lvl4pPr>
            <a:lvl5pPr marL="857250" lvl="4" indent="-128588" algn="l">
              <a:spcBef>
                <a:spcPts val="135"/>
              </a:spcBef>
              <a:spcAft>
                <a:spcPts val="0"/>
              </a:spcAft>
              <a:buClr>
                <a:schemeClr val="dk1"/>
              </a:buClr>
              <a:buSzPts val="1800"/>
              <a:buChar char="»"/>
              <a:defRPr/>
            </a:lvl5pPr>
            <a:lvl6pPr marL="1028700" lvl="5" indent="-128588" algn="l">
              <a:spcBef>
                <a:spcPts val="135"/>
              </a:spcBef>
              <a:spcAft>
                <a:spcPts val="0"/>
              </a:spcAft>
              <a:buClr>
                <a:schemeClr val="dk1"/>
              </a:buClr>
              <a:buSzPts val="1800"/>
              <a:buChar char="•"/>
              <a:defRPr/>
            </a:lvl6pPr>
            <a:lvl7pPr marL="1200150" lvl="6" indent="-128588" algn="l">
              <a:spcBef>
                <a:spcPts val="135"/>
              </a:spcBef>
              <a:spcAft>
                <a:spcPts val="0"/>
              </a:spcAft>
              <a:buClr>
                <a:schemeClr val="dk1"/>
              </a:buClr>
              <a:buSzPts val="1800"/>
              <a:buChar char="•"/>
              <a:defRPr/>
            </a:lvl7pPr>
            <a:lvl8pPr marL="1371600" lvl="7" indent="-128588" algn="l">
              <a:spcBef>
                <a:spcPts val="135"/>
              </a:spcBef>
              <a:spcAft>
                <a:spcPts val="0"/>
              </a:spcAft>
              <a:buClr>
                <a:schemeClr val="dk1"/>
              </a:buClr>
              <a:buSzPts val="1800"/>
              <a:buChar char="•"/>
              <a:defRPr/>
            </a:lvl8pPr>
            <a:lvl9pPr marL="1543050" lvl="8" indent="-128588" algn="l">
              <a:spcBef>
                <a:spcPts val="13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171450" y="3178175"/>
            <a:ext cx="8001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1171575" y="3178175"/>
            <a:ext cx="108585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2457450" y="3178175"/>
            <a:ext cx="8001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7380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451427"/>
            <a:ext cx="3028950" cy="317339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451427"/>
            <a:ext cx="3028950" cy="317339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63C41C-A487-0C45-A261-16903102544D}" type="datetimeFigureOut">
              <a:rPr lang="en-US" smtClean="0"/>
              <a:t>5/15/2025</a:t>
            </a:fld>
            <a:endParaRPr lang="en-US"/>
          </a:p>
        </p:txBody>
      </p:sp>
      <p:sp>
        <p:nvSpPr>
          <p:cNvPr id="6" name="Footer Placeholder 5"/>
          <p:cNvSpPr>
            <a:spLocks noGrp="1"/>
          </p:cNvSpPr>
          <p:nvPr>
            <p:ph type="ftr" sz="quarter" idx="11"/>
          </p:nvPr>
        </p:nvSpPr>
        <p:spPr/>
        <p:txBody>
          <a:bodyPr/>
          <a:lstStyle/>
          <a:p>
            <a:r>
              <a:rPr lang="en-US"/>
              <a:t>URL</a:t>
            </a:r>
          </a:p>
        </p:txBody>
      </p:sp>
    </p:spTree>
    <p:extLst>
      <p:ext uri="{BB962C8B-B14F-4D97-AF65-F5344CB8AC3E}">
        <p14:creationId xmlns:p14="http://schemas.microsoft.com/office/powerpoint/2010/main" val="76781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899" y="1397255"/>
            <a:ext cx="3030141" cy="43620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899" y="1989969"/>
            <a:ext cx="3030141" cy="269406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1397255"/>
            <a:ext cx="3031331" cy="43620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69" y="1989969"/>
            <a:ext cx="3031331" cy="269406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63C41C-A487-0C45-A261-16903102544D}" type="datetimeFigureOut">
              <a:rPr lang="en-US" smtClean="0"/>
              <a:t>5/15/2025</a:t>
            </a:fld>
            <a:endParaRPr lang="en-US"/>
          </a:p>
        </p:txBody>
      </p:sp>
      <p:sp>
        <p:nvSpPr>
          <p:cNvPr id="8" name="Footer Placeholder 7"/>
          <p:cNvSpPr>
            <a:spLocks noGrp="1"/>
          </p:cNvSpPr>
          <p:nvPr>
            <p:ph type="ftr" sz="quarter" idx="11"/>
          </p:nvPr>
        </p:nvSpPr>
        <p:spPr/>
        <p:txBody>
          <a:bodyPr/>
          <a:lstStyle/>
          <a:p>
            <a:r>
              <a:rPr lang="en-US"/>
              <a:t>URL</a:t>
            </a:r>
          </a:p>
        </p:txBody>
      </p:sp>
    </p:spTree>
    <p:extLst>
      <p:ext uri="{BB962C8B-B14F-4D97-AF65-F5344CB8AC3E}">
        <p14:creationId xmlns:p14="http://schemas.microsoft.com/office/powerpoint/2010/main" val="220580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63C41C-A487-0C45-A261-16903102544D}" type="datetimeFigureOut">
              <a:rPr lang="en-US" smtClean="0"/>
              <a:t>5/15/2025</a:t>
            </a:fld>
            <a:endParaRPr lang="en-US"/>
          </a:p>
        </p:txBody>
      </p:sp>
      <p:sp>
        <p:nvSpPr>
          <p:cNvPr id="4" name="Footer Placeholder 3"/>
          <p:cNvSpPr>
            <a:spLocks noGrp="1"/>
          </p:cNvSpPr>
          <p:nvPr>
            <p:ph type="ftr" sz="quarter" idx="11"/>
          </p:nvPr>
        </p:nvSpPr>
        <p:spPr/>
        <p:txBody>
          <a:bodyPr/>
          <a:lstStyle/>
          <a:p>
            <a:r>
              <a:rPr lang="en-US"/>
              <a:t>URL</a:t>
            </a:r>
          </a:p>
        </p:txBody>
      </p:sp>
    </p:spTree>
    <p:extLst>
      <p:ext uri="{BB962C8B-B14F-4D97-AF65-F5344CB8AC3E}">
        <p14:creationId xmlns:p14="http://schemas.microsoft.com/office/powerpoint/2010/main" val="2535540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3C41C-A487-0C45-A261-16903102544D}" type="datetimeFigureOut">
              <a:rPr lang="en-US" smtClean="0"/>
              <a:t>5/15/2025</a:t>
            </a:fld>
            <a:endParaRPr lang="en-US"/>
          </a:p>
        </p:txBody>
      </p:sp>
      <p:sp>
        <p:nvSpPr>
          <p:cNvPr id="3" name="Footer Placeholder 2"/>
          <p:cNvSpPr>
            <a:spLocks noGrp="1"/>
          </p:cNvSpPr>
          <p:nvPr>
            <p:ph type="ftr" sz="quarter" idx="11"/>
          </p:nvPr>
        </p:nvSpPr>
        <p:spPr/>
        <p:txBody>
          <a:bodyPr/>
          <a:lstStyle/>
          <a:p>
            <a:r>
              <a:rPr lang="en-US"/>
              <a:t>URL</a:t>
            </a:r>
          </a:p>
        </p:txBody>
      </p:sp>
    </p:spTree>
    <p:extLst>
      <p:ext uri="{BB962C8B-B14F-4D97-AF65-F5344CB8AC3E}">
        <p14:creationId xmlns:p14="http://schemas.microsoft.com/office/powerpoint/2010/main" val="141080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679122"/>
            <a:ext cx="2256235" cy="777366"/>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679122"/>
            <a:ext cx="3833813" cy="391550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609519"/>
            <a:ext cx="2256235" cy="298510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463C41C-A487-0C45-A261-16903102544D}" type="datetimeFigureOut">
              <a:rPr lang="en-US" smtClean="0"/>
              <a:t>5/15/2025</a:t>
            </a:fld>
            <a:endParaRPr lang="en-US"/>
          </a:p>
        </p:txBody>
      </p:sp>
      <p:sp>
        <p:nvSpPr>
          <p:cNvPr id="6" name="Footer Placeholder 5"/>
          <p:cNvSpPr>
            <a:spLocks noGrp="1"/>
          </p:cNvSpPr>
          <p:nvPr>
            <p:ph type="ftr" sz="quarter" idx="11"/>
          </p:nvPr>
        </p:nvSpPr>
        <p:spPr/>
        <p:txBody>
          <a:bodyPr/>
          <a:lstStyle/>
          <a:p>
            <a:r>
              <a:rPr lang="en-US"/>
              <a:t>URL</a:t>
            </a:r>
          </a:p>
        </p:txBody>
      </p:sp>
    </p:spTree>
    <p:extLst>
      <p:ext uri="{BB962C8B-B14F-4D97-AF65-F5344CB8AC3E}">
        <p14:creationId xmlns:p14="http://schemas.microsoft.com/office/powerpoint/2010/main" val="237343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858517"/>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717648"/>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283571"/>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80803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1.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702645"/>
            <a:ext cx="6172200" cy="6440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610179"/>
            <a:ext cx="6172200" cy="29844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463C41C-A487-0C45-A261-16903102544D}" type="datetimeFigureOut">
              <a:rPr lang="en-US" smtClean="0"/>
              <a:t>5/15/2025</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URL</a:t>
            </a:r>
          </a:p>
        </p:txBody>
      </p:sp>
      <p:pic>
        <p:nvPicPr>
          <p:cNvPr id="7" name="Picture 6" descr="MD-flag-background-ppt.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0"/>
            <a:ext cx="6857999" cy="571500"/>
          </a:xfrm>
          <a:prstGeom prst="rect">
            <a:avLst/>
          </a:prstGeom>
        </p:spPr>
      </p:pic>
      <p:pic>
        <p:nvPicPr>
          <p:cNvPr id="8" name="Picture 7" descr="UMBC-primary-logo-CMYK-on-black.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0715" y="86178"/>
            <a:ext cx="1311939" cy="402989"/>
          </a:xfrm>
          <a:prstGeom prst="rect">
            <a:avLst/>
          </a:prstGeom>
        </p:spPr>
      </p:pic>
      <p:pic>
        <p:nvPicPr>
          <p:cNvPr id="10" name="Picture 9" descr="corner-element.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939939" y="3901058"/>
            <a:ext cx="918061" cy="1242442"/>
          </a:xfrm>
          <a:prstGeom prst="rect">
            <a:avLst/>
          </a:prstGeom>
          <a:noFill/>
          <a:ln>
            <a:noFill/>
          </a:ln>
        </p:spPr>
      </p:pic>
    </p:spTree>
    <p:extLst>
      <p:ext uri="{BB962C8B-B14F-4D97-AF65-F5344CB8AC3E}">
        <p14:creationId xmlns:p14="http://schemas.microsoft.com/office/powerpoint/2010/main" val="80290372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651" r:id="rId3"/>
    <p:sldLayoutId id="2147483652" r:id="rId4"/>
    <p:sldLayoutId id="2147483653" r:id="rId5"/>
    <p:sldLayoutId id="2147483654" r:id="rId6"/>
    <p:sldLayoutId id="2147483655" r:id="rId7"/>
    <p:sldLayoutId id="2147483656" r:id="rId8"/>
    <p:sldLayoutId id="2147483657" r:id="rId9"/>
    <p:sldLayoutId id="2147483720" r:id="rId10"/>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42900" y="4767264"/>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463C41C-A487-0C45-A261-16903102544D}" type="datetimeFigureOut">
              <a:rPr lang="en-US" smtClean="0"/>
              <a:t>5/15/2025</a:t>
            </a:fld>
            <a:endParaRPr lang="en-US"/>
          </a:p>
        </p:txBody>
      </p:sp>
      <p:sp>
        <p:nvSpPr>
          <p:cNvPr id="5" name="Footer Placeholder 4"/>
          <p:cNvSpPr>
            <a:spLocks noGrp="1"/>
          </p:cNvSpPr>
          <p:nvPr>
            <p:ph type="ftr" sz="quarter" idx="3"/>
          </p:nvPr>
        </p:nvSpPr>
        <p:spPr>
          <a:xfrm>
            <a:off x="2343150" y="4767264"/>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URL</a:t>
            </a:r>
          </a:p>
        </p:txBody>
      </p:sp>
      <p:pic>
        <p:nvPicPr>
          <p:cNvPr id="7" name="Picture 6" descr="MD-flag-background-ppt.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0"/>
            <a:ext cx="6857999" cy="571500"/>
          </a:xfrm>
          <a:prstGeom prst="rect">
            <a:avLst/>
          </a:prstGeom>
        </p:spPr>
      </p:pic>
      <p:pic>
        <p:nvPicPr>
          <p:cNvPr id="8" name="Picture 7" descr="UMBC-primary-logo-CMYK-on-black.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20715" y="86178"/>
            <a:ext cx="1311939" cy="402989"/>
          </a:xfrm>
          <a:prstGeom prst="rect">
            <a:avLst/>
          </a:prstGeom>
        </p:spPr>
      </p:pic>
      <p:sp>
        <p:nvSpPr>
          <p:cNvPr id="6" name="Rectangle 5">
            <a:extLst>
              <a:ext uri="{FF2B5EF4-FFF2-40B4-BE49-F238E27FC236}">
                <a16:creationId xmlns:a16="http://schemas.microsoft.com/office/drawing/2014/main" id="{532219C8-4B4C-774A-B1BD-2C7858BE7985}"/>
              </a:ext>
            </a:extLst>
          </p:cNvPr>
          <p:cNvSpPr/>
          <p:nvPr userDrawn="1"/>
        </p:nvSpPr>
        <p:spPr>
          <a:xfrm>
            <a:off x="0" y="571500"/>
            <a:ext cx="6858000" cy="45720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4DF77B68-6024-B345-B90A-0FD6E221A595}"/>
              </a:ext>
            </a:extLst>
          </p:cNvPr>
          <p:cNvSpPr/>
          <p:nvPr userDrawn="1"/>
        </p:nvSpPr>
        <p:spPr>
          <a:xfrm>
            <a:off x="220715" y="571500"/>
            <a:ext cx="1311940" cy="4571999"/>
          </a:xfrm>
          <a:prstGeom prst="rect">
            <a:avLst/>
          </a:prstGeom>
          <a:solidFill>
            <a:srgbClr val="FDB3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909810104"/>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9" indent="-257169"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8" indent="-214307"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9"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1"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4"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4"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9"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1" algn="l" defTabSz="342892"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42900" y="4767264"/>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463C41C-A487-0C45-A261-16903102544D}" type="datetimeFigureOut">
              <a:rPr lang="en-US" smtClean="0"/>
              <a:t>5/15/2025</a:t>
            </a:fld>
            <a:endParaRPr lang="en-US"/>
          </a:p>
        </p:txBody>
      </p:sp>
      <p:sp>
        <p:nvSpPr>
          <p:cNvPr id="5" name="Footer Placeholder 4"/>
          <p:cNvSpPr>
            <a:spLocks noGrp="1"/>
          </p:cNvSpPr>
          <p:nvPr>
            <p:ph type="ftr" sz="quarter" idx="3"/>
          </p:nvPr>
        </p:nvSpPr>
        <p:spPr>
          <a:xfrm>
            <a:off x="2343150" y="4767264"/>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URL</a:t>
            </a:r>
          </a:p>
        </p:txBody>
      </p:sp>
      <p:pic>
        <p:nvPicPr>
          <p:cNvPr id="7" name="Picture 6" descr="MD-flag-background-ppt.png"/>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 y="0"/>
            <a:ext cx="6857999" cy="571500"/>
          </a:xfrm>
          <a:prstGeom prst="rect">
            <a:avLst/>
          </a:prstGeom>
        </p:spPr>
      </p:pic>
      <p:pic>
        <p:nvPicPr>
          <p:cNvPr id="8" name="Picture 7" descr="UMBC-primary-logo-CMYK-on-black.pn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220715" y="86178"/>
            <a:ext cx="1311939" cy="402989"/>
          </a:xfrm>
          <a:prstGeom prst="rect">
            <a:avLst/>
          </a:prstGeom>
        </p:spPr>
      </p:pic>
    </p:spTree>
    <p:extLst>
      <p:ext uri="{BB962C8B-B14F-4D97-AF65-F5344CB8AC3E}">
        <p14:creationId xmlns:p14="http://schemas.microsoft.com/office/powerpoint/2010/main" val="2452141556"/>
      </p:ext>
    </p:extLst>
  </p:cSld>
  <p:clrMap bg1="lt1" tx1="dk1" bg2="lt2" tx2="dk2" accent1="accent1" accent2="accent2" accent3="accent3" accent4="accent4" accent5="accent5" accent6="accent6" hlink="hlink" folHlink="folHlink"/>
  <p:sldLayoutIdLst>
    <p:sldLayoutId id="2147483710" r:id="rId1"/>
    <p:sldLayoutId id="2147483709" r:id="rId2"/>
    <p:sldLayoutId id="2147483712" r:id="rId3"/>
    <p:sldLayoutId id="2147483711" r:id="rId4"/>
    <p:sldLayoutId id="2147483713" r:id="rId5"/>
    <p:sldLayoutId id="2147483718" r:id="rId6"/>
    <p:sldLayoutId id="2147483719" r:id="rId7"/>
    <p:sldLayoutId id="2147483668" r:id="rId8"/>
    <p:sldLayoutId id="2147483669" r:id="rId9"/>
  </p:sldLayoutIdLst>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9" indent="-257169"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8" indent="-214307"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9"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1"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4"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4"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9"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1" algn="l" defTabSz="342892"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D-flag-background-ppt.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0"/>
            <a:ext cx="6857999" cy="571500"/>
          </a:xfrm>
          <a:prstGeom prst="rect">
            <a:avLst/>
          </a:prstGeom>
        </p:spPr>
      </p:pic>
      <p:pic>
        <p:nvPicPr>
          <p:cNvPr id="8" name="Picture 7" descr="UMBC-primary-logo-CMYK-on-black.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20715" y="86178"/>
            <a:ext cx="1311939" cy="402989"/>
          </a:xfrm>
          <a:prstGeom prst="rect">
            <a:avLst/>
          </a:prstGeom>
        </p:spPr>
      </p:pic>
    </p:spTree>
    <p:extLst>
      <p:ext uri="{BB962C8B-B14F-4D97-AF65-F5344CB8AC3E}">
        <p14:creationId xmlns:p14="http://schemas.microsoft.com/office/powerpoint/2010/main" val="3089724833"/>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9" indent="-257169"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8" indent="-214307"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9"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1"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4"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4"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9"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1" algn="l" defTabSz="342892"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71450" y="137319"/>
            <a:ext cx="3086100" cy="5715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71450" y="800100"/>
            <a:ext cx="3086100" cy="226298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171450" y="3178175"/>
            <a:ext cx="800100" cy="18256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5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7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5"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1171575" y="3178175"/>
            <a:ext cx="1085850" cy="18256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5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7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5"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2457450" y="3178175"/>
            <a:ext cx="800100" cy="18256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50" b="0" i="0" u="none" strike="noStrike" cap="none">
                <a:solidFill>
                  <a:srgbClr val="888888"/>
                </a:solidFill>
                <a:latin typeface="Calibri"/>
                <a:ea typeface="Calibri"/>
                <a:cs typeface="Calibri"/>
                <a:sym typeface="Calibri"/>
              </a:defRPr>
            </a:lvl1pPr>
            <a:lvl2pPr marL="0" marR="0" lvl="1" indent="0" algn="r" rtl="0">
              <a:spcBef>
                <a:spcPts val="0"/>
              </a:spcBef>
              <a:buNone/>
              <a:defRPr sz="450" b="0" i="0" u="none" strike="noStrike" cap="none">
                <a:solidFill>
                  <a:srgbClr val="888888"/>
                </a:solidFill>
                <a:latin typeface="Calibri"/>
                <a:ea typeface="Calibri"/>
                <a:cs typeface="Calibri"/>
                <a:sym typeface="Calibri"/>
              </a:defRPr>
            </a:lvl2pPr>
            <a:lvl3pPr marL="0" marR="0" lvl="2" indent="0" algn="r" rtl="0">
              <a:spcBef>
                <a:spcPts val="0"/>
              </a:spcBef>
              <a:buNone/>
              <a:defRPr sz="450" b="0" i="0" u="none" strike="noStrike" cap="none">
                <a:solidFill>
                  <a:srgbClr val="888888"/>
                </a:solidFill>
                <a:latin typeface="Calibri"/>
                <a:ea typeface="Calibri"/>
                <a:cs typeface="Calibri"/>
                <a:sym typeface="Calibri"/>
              </a:defRPr>
            </a:lvl3pPr>
            <a:lvl4pPr marL="0" marR="0" lvl="3" indent="0" algn="r" rtl="0">
              <a:spcBef>
                <a:spcPts val="0"/>
              </a:spcBef>
              <a:buNone/>
              <a:defRPr sz="450" b="0" i="0" u="none" strike="noStrike" cap="none">
                <a:solidFill>
                  <a:srgbClr val="888888"/>
                </a:solidFill>
                <a:latin typeface="Calibri"/>
                <a:ea typeface="Calibri"/>
                <a:cs typeface="Calibri"/>
                <a:sym typeface="Calibri"/>
              </a:defRPr>
            </a:lvl4pPr>
            <a:lvl5pPr marL="0" marR="0" lvl="4" indent="0" algn="r" rtl="0">
              <a:spcBef>
                <a:spcPts val="0"/>
              </a:spcBef>
              <a:buNone/>
              <a:defRPr sz="450" b="0" i="0" u="none" strike="noStrike" cap="none">
                <a:solidFill>
                  <a:srgbClr val="888888"/>
                </a:solidFill>
                <a:latin typeface="Calibri"/>
                <a:ea typeface="Calibri"/>
                <a:cs typeface="Calibri"/>
                <a:sym typeface="Calibri"/>
              </a:defRPr>
            </a:lvl5pPr>
            <a:lvl6pPr marL="0" marR="0" lvl="5" indent="0" algn="r" rtl="0">
              <a:spcBef>
                <a:spcPts val="0"/>
              </a:spcBef>
              <a:buNone/>
              <a:defRPr sz="450" b="0" i="0" u="none" strike="noStrike" cap="none">
                <a:solidFill>
                  <a:srgbClr val="888888"/>
                </a:solidFill>
                <a:latin typeface="Calibri"/>
                <a:ea typeface="Calibri"/>
                <a:cs typeface="Calibri"/>
                <a:sym typeface="Calibri"/>
              </a:defRPr>
            </a:lvl6pPr>
            <a:lvl7pPr marL="0" marR="0" lvl="6" indent="0" algn="r" rtl="0">
              <a:spcBef>
                <a:spcPts val="0"/>
              </a:spcBef>
              <a:buNone/>
              <a:defRPr sz="450" b="0" i="0" u="none" strike="noStrike" cap="none">
                <a:solidFill>
                  <a:srgbClr val="888888"/>
                </a:solidFill>
                <a:latin typeface="Calibri"/>
                <a:ea typeface="Calibri"/>
                <a:cs typeface="Calibri"/>
                <a:sym typeface="Calibri"/>
              </a:defRPr>
            </a:lvl7pPr>
            <a:lvl8pPr marL="0" marR="0" lvl="7" indent="0" algn="r" rtl="0">
              <a:spcBef>
                <a:spcPts val="0"/>
              </a:spcBef>
              <a:buNone/>
              <a:defRPr sz="450" b="0" i="0" u="none" strike="noStrike" cap="none">
                <a:solidFill>
                  <a:srgbClr val="888888"/>
                </a:solidFill>
                <a:latin typeface="Calibri"/>
                <a:ea typeface="Calibri"/>
                <a:cs typeface="Calibri"/>
                <a:sym typeface="Calibri"/>
              </a:defRPr>
            </a:lvl8pPr>
            <a:lvl9pPr marL="0" marR="0" lvl="8" indent="0" algn="r" rtl="0">
              <a:spcBef>
                <a:spcPts val="0"/>
              </a:spcBef>
              <a:buNone/>
              <a:defRPr sz="45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04085857"/>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23.pn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29.jp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32.png"/><Relationship Id="rId4" Type="http://schemas.openxmlformats.org/officeDocument/2006/relationships/hyperlink" Target="https://hr.umbc.edu/leadership-academi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35.jpg"/><Relationship Id="rId4" Type="http://schemas.openxmlformats.org/officeDocument/2006/relationships/hyperlink" Target="https://my3.my.umbc.edu/groups/training/events/14157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2.xml"/><Relationship Id="rId5" Type="http://schemas.openxmlformats.org/officeDocument/2006/relationships/image" Target="../media/image37.jpg"/><Relationship Id="rId4" Type="http://schemas.openxmlformats.org/officeDocument/2006/relationships/image" Target="../media/image36.jp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39.gif"/><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4.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elephant-proboscis-shield-reminder-279901/"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ilokanostudent.blogspot.com/2017/03/love-speaks-ilokano.html" TargetMode="External"/><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3" Type="http://schemas.openxmlformats.org/officeDocument/2006/relationships/hyperlink" Target="https://my3.my.umbc.edu/groups/traini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s://freepngimg.com/svg/150765-checklist-vector-icon"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alfanoj@umbc.edu" TargetMode="External"/><Relationship Id="rId2" Type="http://schemas.openxmlformats.org/officeDocument/2006/relationships/hyperlink" Target="mailto:bcasey3@umbc.edu"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remind-reminder-remember-hand-1556610/"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my.umbc.edu/groups/travel"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hyperlink" Target="http://my.umbc.edu/posts/147583"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Business Administrators Meeting (BAM)</a:t>
            </a:r>
          </a:p>
        </p:txBody>
      </p:sp>
      <p:sp>
        <p:nvSpPr>
          <p:cNvPr id="3" name="Subtitle 2"/>
          <p:cNvSpPr>
            <a:spLocks noGrp="1"/>
          </p:cNvSpPr>
          <p:nvPr>
            <p:ph type="subTitle" idx="1"/>
          </p:nvPr>
        </p:nvSpPr>
        <p:spPr/>
        <p:txBody>
          <a:bodyPr/>
          <a:lstStyle/>
          <a:p>
            <a:r>
              <a:rPr lang="en-US" dirty="0"/>
              <a:t>Wednesday, May 14, 2025</a:t>
            </a:r>
          </a:p>
        </p:txBody>
      </p:sp>
    </p:spTree>
    <p:extLst>
      <p:ext uri="{BB962C8B-B14F-4D97-AF65-F5344CB8AC3E}">
        <p14:creationId xmlns:p14="http://schemas.microsoft.com/office/powerpoint/2010/main" val="2689409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D0B2C-5ED6-4AE4-AE9E-FFDB72E21B98}"/>
              </a:ext>
            </a:extLst>
          </p:cNvPr>
          <p:cNvSpPr>
            <a:spLocks noGrp="1"/>
          </p:cNvSpPr>
          <p:nvPr>
            <p:ph type="title"/>
          </p:nvPr>
        </p:nvSpPr>
        <p:spPr/>
        <p:txBody>
          <a:bodyPr>
            <a:normAutofit/>
          </a:bodyPr>
          <a:lstStyle/>
          <a:p>
            <a:r>
              <a:rPr lang="en-US" sz="3000" dirty="0"/>
              <a:t>QUANTITY VS COST RECEIPT cont.</a:t>
            </a:r>
          </a:p>
        </p:txBody>
      </p:sp>
      <p:sp>
        <p:nvSpPr>
          <p:cNvPr id="3" name="Content Placeholder 2">
            <a:extLst>
              <a:ext uri="{FF2B5EF4-FFF2-40B4-BE49-F238E27FC236}">
                <a16:creationId xmlns:a16="http://schemas.microsoft.com/office/drawing/2014/main" id="{F0A8FBAA-2AB8-45F2-A8EF-86C9BC257988}"/>
              </a:ext>
            </a:extLst>
          </p:cNvPr>
          <p:cNvSpPr>
            <a:spLocks noGrp="1"/>
          </p:cNvSpPr>
          <p:nvPr>
            <p:ph idx="1"/>
          </p:nvPr>
        </p:nvSpPr>
        <p:spPr/>
        <p:txBody>
          <a:bodyPr>
            <a:normAutofit/>
          </a:bodyPr>
          <a:lstStyle/>
          <a:p>
            <a:r>
              <a:rPr lang="en-US" sz="1800" dirty="0"/>
              <a:t>Ask the question – can I physically return the item to the supplier?                     Use a QUANTITY receipt</a:t>
            </a:r>
          </a:p>
        </p:txBody>
      </p:sp>
      <p:pic>
        <p:nvPicPr>
          <p:cNvPr id="5" name="Picture 4">
            <a:extLst>
              <a:ext uri="{FF2B5EF4-FFF2-40B4-BE49-F238E27FC236}">
                <a16:creationId xmlns:a16="http://schemas.microsoft.com/office/drawing/2014/main" id="{2A7D833C-C2F5-4CA4-84EE-5F377FEB6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857" y="1985997"/>
            <a:ext cx="1087636" cy="792956"/>
          </a:xfrm>
          <a:prstGeom prst="rect">
            <a:avLst/>
          </a:prstGeom>
        </p:spPr>
      </p:pic>
      <p:pic>
        <p:nvPicPr>
          <p:cNvPr id="6" name="Picture 5">
            <a:extLst>
              <a:ext uri="{FF2B5EF4-FFF2-40B4-BE49-F238E27FC236}">
                <a16:creationId xmlns:a16="http://schemas.microsoft.com/office/drawing/2014/main" id="{5841DA58-2D49-4890-A671-67E1C4CB974D}"/>
              </a:ext>
            </a:extLst>
          </p:cNvPr>
          <p:cNvPicPr>
            <a:picLocks noChangeAspect="1"/>
          </p:cNvPicPr>
          <p:nvPr/>
        </p:nvPicPr>
        <p:blipFill>
          <a:blip r:embed="rId3"/>
          <a:stretch>
            <a:fillRect/>
          </a:stretch>
        </p:blipFill>
        <p:spPr>
          <a:xfrm>
            <a:off x="1502067" y="2941804"/>
            <a:ext cx="2920416" cy="1173525"/>
          </a:xfrm>
          <a:prstGeom prst="rect">
            <a:avLst/>
          </a:prstGeom>
        </p:spPr>
      </p:pic>
      <p:sp>
        <p:nvSpPr>
          <p:cNvPr id="8" name="Rectangle: Rounded Corners 7">
            <a:extLst>
              <a:ext uri="{FF2B5EF4-FFF2-40B4-BE49-F238E27FC236}">
                <a16:creationId xmlns:a16="http://schemas.microsoft.com/office/drawing/2014/main" id="{1D34D23B-2E3B-4DC5-95C9-11727CD1AF29}"/>
              </a:ext>
            </a:extLst>
          </p:cNvPr>
          <p:cNvSpPr/>
          <p:nvPr/>
        </p:nvSpPr>
        <p:spPr>
          <a:xfrm>
            <a:off x="2476500" y="3071813"/>
            <a:ext cx="514350" cy="576263"/>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 name="TextBox 8">
            <a:extLst>
              <a:ext uri="{FF2B5EF4-FFF2-40B4-BE49-F238E27FC236}">
                <a16:creationId xmlns:a16="http://schemas.microsoft.com/office/drawing/2014/main" id="{009875CA-F147-48E9-8A20-5876897F95C5}"/>
              </a:ext>
            </a:extLst>
          </p:cNvPr>
          <p:cNvSpPr txBox="1"/>
          <p:nvPr/>
        </p:nvSpPr>
        <p:spPr>
          <a:xfrm>
            <a:off x="1790700" y="3845676"/>
            <a:ext cx="1087636" cy="456087"/>
          </a:xfrm>
          <a:prstGeom prst="rect">
            <a:avLst/>
          </a:prstGeom>
          <a:noFill/>
        </p:spPr>
        <p:txBody>
          <a:bodyPr wrap="square" rtlCol="0">
            <a:spAutoFit/>
          </a:bodyPr>
          <a:lstStyle/>
          <a:p>
            <a:r>
              <a:rPr lang="en-US" sz="788" dirty="0">
                <a:solidFill>
                  <a:srgbClr val="FF0000"/>
                </a:solidFill>
              </a:rPr>
              <a:t>Be sure to enter a quantity!!! 0 = nothing!</a:t>
            </a:r>
          </a:p>
        </p:txBody>
      </p:sp>
      <p:sp>
        <p:nvSpPr>
          <p:cNvPr id="10" name="TextBox 9">
            <a:extLst>
              <a:ext uri="{FF2B5EF4-FFF2-40B4-BE49-F238E27FC236}">
                <a16:creationId xmlns:a16="http://schemas.microsoft.com/office/drawing/2014/main" id="{1B00238E-B2D9-4143-8977-2F02D83DF55F}"/>
              </a:ext>
            </a:extLst>
          </p:cNvPr>
          <p:cNvSpPr txBox="1"/>
          <p:nvPr/>
        </p:nvSpPr>
        <p:spPr>
          <a:xfrm>
            <a:off x="4367213" y="3352800"/>
            <a:ext cx="866775" cy="230832"/>
          </a:xfrm>
          <a:prstGeom prst="rect">
            <a:avLst/>
          </a:prstGeom>
          <a:noFill/>
        </p:spPr>
        <p:txBody>
          <a:bodyPr wrap="square" rtlCol="0">
            <a:spAutoFit/>
          </a:bodyPr>
          <a:lstStyle/>
          <a:p>
            <a:r>
              <a:rPr lang="en-US" sz="900" dirty="0">
                <a:solidFill>
                  <a:srgbClr val="FF0000"/>
                </a:solidFill>
              </a:rPr>
              <a:t>Drop down</a:t>
            </a:r>
          </a:p>
        </p:txBody>
      </p:sp>
      <p:cxnSp>
        <p:nvCxnSpPr>
          <p:cNvPr id="12" name="Straight Arrow Connector 11">
            <a:extLst>
              <a:ext uri="{FF2B5EF4-FFF2-40B4-BE49-F238E27FC236}">
                <a16:creationId xmlns:a16="http://schemas.microsoft.com/office/drawing/2014/main" id="{CED2F1BA-FA07-4F6F-A0CF-BBFB9AA1D98D}"/>
              </a:ext>
            </a:extLst>
          </p:cNvPr>
          <p:cNvCxnSpPr/>
          <p:nvPr/>
        </p:nvCxnSpPr>
        <p:spPr>
          <a:xfrm flipH="1" flipV="1">
            <a:off x="4276726" y="3600450"/>
            <a:ext cx="280987" cy="1524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2F13587A-32B8-4180-B102-F0ACC43170A7}"/>
              </a:ext>
            </a:extLst>
          </p:cNvPr>
          <p:cNvCxnSpPr>
            <a:cxnSpLocks/>
          </p:cNvCxnSpPr>
          <p:nvPr/>
        </p:nvCxnSpPr>
        <p:spPr>
          <a:xfrm flipH="1">
            <a:off x="4276725" y="3752850"/>
            <a:ext cx="280988"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a:extLst>
              <a:ext uri="{FF2B5EF4-FFF2-40B4-BE49-F238E27FC236}">
                <a16:creationId xmlns:a16="http://schemas.microsoft.com/office/drawing/2014/main" id="{4B8648FC-E867-4EDD-9EBD-A41487D9C020}"/>
              </a:ext>
            </a:extLst>
          </p:cNvPr>
          <p:cNvCxnSpPr/>
          <p:nvPr/>
        </p:nvCxnSpPr>
        <p:spPr>
          <a:xfrm flipH="1">
            <a:off x="4276726" y="3752850"/>
            <a:ext cx="280987" cy="15716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8" name="TextBox 17">
            <a:extLst>
              <a:ext uri="{FF2B5EF4-FFF2-40B4-BE49-F238E27FC236}">
                <a16:creationId xmlns:a16="http://schemas.microsoft.com/office/drawing/2014/main" id="{56F34F02-12AF-43AD-87E1-35880C46A6A2}"/>
              </a:ext>
            </a:extLst>
          </p:cNvPr>
          <p:cNvSpPr txBox="1"/>
          <p:nvPr/>
        </p:nvSpPr>
        <p:spPr>
          <a:xfrm>
            <a:off x="4720640" y="3478207"/>
            <a:ext cx="2095500" cy="784830"/>
          </a:xfrm>
          <a:prstGeom prst="rect">
            <a:avLst/>
          </a:prstGeom>
          <a:noFill/>
        </p:spPr>
        <p:txBody>
          <a:bodyPr wrap="square" rtlCol="0">
            <a:spAutoFit/>
          </a:bodyPr>
          <a:lstStyle/>
          <a:p>
            <a:pPr marL="160734" indent="-160734">
              <a:buFont typeface="Arial" panose="020B0604020202020204" pitchFamily="34" charset="0"/>
              <a:buChar char="•"/>
            </a:pPr>
            <a:r>
              <a:rPr lang="en-US" sz="900" dirty="0"/>
              <a:t>Item received – received receipt</a:t>
            </a:r>
          </a:p>
          <a:p>
            <a:pPr marL="160734" indent="-160734">
              <a:buFont typeface="Arial" panose="020B0604020202020204" pitchFamily="34" charset="0"/>
              <a:buChar char="•"/>
            </a:pPr>
            <a:r>
              <a:rPr lang="en-US" sz="900" dirty="0"/>
              <a:t>Item returned – received then returned receipt (2 receipts)</a:t>
            </a:r>
          </a:p>
          <a:p>
            <a:pPr marL="160734" indent="-160734">
              <a:buFont typeface="Arial" panose="020B0604020202020204" pitchFamily="34" charset="0"/>
              <a:buChar char="•"/>
            </a:pPr>
            <a:r>
              <a:rPr lang="en-US" sz="900" dirty="0"/>
              <a:t>Item never received – cancelled receipt</a:t>
            </a:r>
          </a:p>
        </p:txBody>
      </p:sp>
      <p:sp>
        <p:nvSpPr>
          <p:cNvPr id="4" name="Rectangle 3">
            <a:extLst>
              <a:ext uri="{FF2B5EF4-FFF2-40B4-BE49-F238E27FC236}">
                <a16:creationId xmlns:a16="http://schemas.microsoft.com/office/drawing/2014/main" id="{EE395CAB-4A60-49BF-59CB-9419F3D5839F}"/>
              </a:ext>
            </a:extLst>
          </p:cNvPr>
          <p:cNvSpPr/>
          <p:nvPr/>
        </p:nvSpPr>
        <p:spPr>
          <a:xfrm>
            <a:off x="4221252" y="0"/>
            <a:ext cx="263674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PAW Tips and Tricks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97327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22B8-BD1B-401C-909A-25FFCB870B1C}"/>
              </a:ext>
            </a:extLst>
          </p:cNvPr>
          <p:cNvSpPr>
            <a:spLocks noGrp="1"/>
          </p:cNvSpPr>
          <p:nvPr>
            <p:ph type="title"/>
          </p:nvPr>
        </p:nvSpPr>
        <p:spPr/>
        <p:txBody>
          <a:bodyPr>
            <a:normAutofit/>
          </a:bodyPr>
          <a:lstStyle/>
          <a:p>
            <a:r>
              <a:rPr lang="en-US" sz="2800" dirty="0"/>
              <a:t>QUANTITY VS COST RECEIPT cont.</a:t>
            </a:r>
          </a:p>
        </p:txBody>
      </p:sp>
      <p:sp>
        <p:nvSpPr>
          <p:cNvPr id="3" name="Content Placeholder 2">
            <a:extLst>
              <a:ext uri="{FF2B5EF4-FFF2-40B4-BE49-F238E27FC236}">
                <a16:creationId xmlns:a16="http://schemas.microsoft.com/office/drawing/2014/main" id="{83E45CE6-01E3-4423-BCA1-9F692DC3B042}"/>
              </a:ext>
            </a:extLst>
          </p:cNvPr>
          <p:cNvSpPr>
            <a:spLocks noGrp="1"/>
          </p:cNvSpPr>
          <p:nvPr>
            <p:ph idx="1"/>
          </p:nvPr>
        </p:nvSpPr>
        <p:spPr>
          <a:xfrm>
            <a:off x="342900" y="1742400"/>
            <a:ext cx="6172200" cy="2346505"/>
          </a:xfrm>
        </p:spPr>
        <p:txBody>
          <a:bodyPr/>
          <a:lstStyle/>
          <a:p>
            <a:r>
              <a:rPr lang="en-US" sz="1800" dirty="0"/>
              <a:t>Use a cost receipt when the items CANNOT be physically returned:</a:t>
            </a:r>
          </a:p>
          <a:p>
            <a:endParaRPr lang="en-US" dirty="0"/>
          </a:p>
        </p:txBody>
      </p:sp>
      <p:pic>
        <p:nvPicPr>
          <p:cNvPr id="6" name="Picture 5">
            <a:extLst>
              <a:ext uri="{FF2B5EF4-FFF2-40B4-BE49-F238E27FC236}">
                <a16:creationId xmlns:a16="http://schemas.microsoft.com/office/drawing/2014/main" id="{994617A8-6C19-48D5-A6BC-FE6F7EADB154}"/>
              </a:ext>
            </a:extLst>
          </p:cNvPr>
          <p:cNvPicPr>
            <a:picLocks noChangeAspect="1"/>
          </p:cNvPicPr>
          <p:nvPr/>
        </p:nvPicPr>
        <p:blipFill>
          <a:blip r:embed="rId2"/>
          <a:stretch>
            <a:fillRect/>
          </a:stretch>
        </p:blipFill>
        <p:spPr>
          <a:xfrm>
            <a:off x="0" y="2538222"/>
            <a:ext cx="6858000" cy="438531"/>
          </a:xfrm>
          <a:prstGeom prst="rect">
            <a:avLst/>
          </a:prstGeom>
        </p:spPr>
      </p:pic>
      <p:sp>
        <p:nvSpPr>
          <p:cNvPr id="7" name="Oval 6">
            <a:extLst>
              <a:ext uri="{FF2B5EF4-FFF2-40B4-BE49-F238E27FC236}">
                <a16:creationId xmlns:a16="http://schemas.microsoft.com/office/drawing/2014/main" id="{5A5E23DD-2A52-4087-9636-AA8D4EB1B5FA}"/>
              </a:ext>
            </a:extLst>
          </p:cNvPr>
          <p:cNvSpPr/>
          <p:nvPr/>
        </p:nvSpPr>
        <p:spPr>
          <a:xfrm>
            <a:off x="3429000" y="2571750"/>
            <a:ext cx="247650" cy="28098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 name="TextBox 7">
            <a:extLst>
              <a:ext uri="{FF2B5EF4-FFF2-40B4-BE49-F238E27FC236}">
                <a16:creationId xmlns:a16="http://schemas.microsoft.com/office/drawing/2014/main" id="{B8242DF4-AD96-4CFF-AA32-22B64AED0384}"/>
              </a:ext>
            </a:extLst>
          </p:cNvPr>
          <p:cNvSpPr txBox="1"/>
          <p:nvPr/>
        </p:nvSpPr>
        <p:spPr>
          <a:xfrm>
            <a:off x="3205163" y="2976753"/>
            <a:ext cx="823912" cy="369332"/>
          </a:xfrm>
          <a:prstGeom prst="rect">
            <a:avLst/>
          </a:prstGeom>
          <a:noFill/>
        </p:spPr>
        <p:txBody>
          <a:bodyPr wrap="square" rtlCol="0">
            <a:spAutoFit/>
          </a:bodyPr>
          <a:lstStyle/>
          <a:p>
            <a:r>
              <a:rPr lang="en-US" sz="900" dirty="0">
                <a:solidFill>
                  <a:srgbClr val="FF0000"/>
                </a:solidFill>
              </a:rPr>
              <a:t>Not to Exceed</a:t>
            </a:r>
          </a:p>
        </p:txBody>
      </p:sp>
      <p:pic>
        <p:nvPicPr>
          <p:cNvPr id="10" name="Picture 9">
            <a:extLst>
              <a:ext uri="{FF2B5EF4-FFF2-40B4-BE49-F238E27FC236}">
                <a16:creationId xmlns:a16="http://schemas.microsoft.com/office/drawing/2014/main" id="{F61A2A49-B68F-4E45-877A-79066729F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234" y="3186194"/>
            <a:ext cx="1376958" cy="792956"/>
          </a:xfrm>
          <a:prstGeom prst="rect">
            <a:avLst/>
          </a:prstGeom>
        </p:spPr>
      </p:pic>
      <p:pic>
        <p:nvPicPr>
          <p:cNvPr id="11" name="Picture 10">
            <a:extLst>
              <a:ext uri="{FF2B5EF4-FFF2-40B4-BE49-F238E27FC236}">
                <a16:creationId xmlns:a16="http://schemas.microsoft.com/office/drawing/2014/main" id="{CD0642E5-986D-485B-8ABE-8BBA430DAD07}"/>
              </a:ext>
            </a:extLst>
          </p:cNvPr>
          <p:cNvPicPr>
            <a:picLocks noChangeAspect="1"/>
          </p:cNvPicPr>
          <p:nvPr/>
        </p:nvPicPr>
        <p:blipFill>
          <a:blip r:embed="rId4"/>
          <a:stretch>
            <a:fillRect/>
          </a:stretch>
        </p:blipFill>
        <p:spPr>
          <a:xfrm>
            <a:off x="3122066" y="3259705"/>
            <a:ext cx="2845396" cy="862728"/>
          </a:xfrm>
          <a:prstGeom prst="rect">
            <a:avLst/>
          </a:prstGeom>
        </p:spPr>
      </p:pic>
      <p:sp>
        <p:nvSpPr>
          <p:cNvPr id="12" name="Oval 11">
            <a:extLst>
              <a:ext uri="{FF2B5EF4-FFF2-40B4-BE49-F238E27FC236}">
                <a16:creationId xmlns:a16="http://schemas.microsoft.com/office/drawing/2014/main" id="{B0F9FF2E-6B54-452D-86D0-3E676DBA41B8}"/>
              </a:ext>
            </a:extLst>
          </p:cNvPr>
          <p:cNvSpPr/>
          <p:nvPr/>
        </p:nvSpPr>
        <p:spPr>
          <a:xfrm>
            <a:off x="4029075" y="3415284"/>
            <a:ext cx="404813" cy="38042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TextBox 12">
            <a:extLst>
              <a:ext uri="{FF2B5EF4-FFF2-40B4-BE49-F238E27FC236}">
                <a16:creationId xmlns:a16="http://schemas.microsoft.com/office/drawing/2014/main" id="{DAF22721-97A9-4819-80EC-CE32AC6E01F8}"/>
              </a:ext>
            </a:extLst>
          </p:cNvPr>
          <p:cNvSpPr txBox="1"/>
          <p:nvPr/>
        </p:nvSpPr>
        <p:spPr>
          <a:xfrm>
            <a:off x="2843213" y="3979150"/>
            <a:ext cx="2076450" cy="404085"/>
          </a:xfrm>
          <a:prstGeom prst="rect">
            <a:avLst/>
          </a:prstGeom>
          <a:noFill/>
        </p:spPr>
        <p:txBody>
          <a:bodyPr wrap="square" rtlCol="0">
            <a:spAutoFit/>
          </a:bodyPr>
          <a:lstStyle/>
          <a:p>
            <a:r>
              <a:rPr lang="en-US" sz="1013" dirty="0">
                <a:solidFill>
                  <a:srgbClr val="FF0000"/>
                </a:solidFill>
              </a:rPr>
              <a:t>Note that there is no option to return</a:t>
            </a:r>
          </a:p>
        </p:txBody>
      </p:sp>
      <p:sp>
        <p:nvSpPr>
          <p:cNvPr id="14" name="Rectangle: Rounded Corners 13">
            <a:extLst>
              <a:ext uri="{FF2B5EF4-FFF2-40B4-BE49-F238E27FC236}">
                <a16:creationId xmlns:a16="http://schemas.microsoft.com/office/drawing/2014/main" id="{61872ABB-C18E-48C7-8EC1-FE12FC77127F}"/>
              </a:ext>
            </a:extLst>
          </p:cNvPr>
          <p:cNvSpPr/>
          <p:nvPr/>
        </p:nvSpPr>
        <p:spPr>
          <a:xfrm>
            <a:off x="1443038" y="2743200"/>
            <a:ext cx="581025" cy="7143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4" name="Rectangle 3">
            <a:extLst>
              <a:ext uri="{FF2B5EF4-FFF2-40B4-BE49-F238E27FC236}">
                <a16:creationId xmlns:a16="http://schemas.microsoft.com/office/drawing/2014/main" id="{4B0C5BD8-47C9-1563-4BDC-5B7A4C179C06}"/>
              </a:ext>
            </a:extLst>
          </p:cNvPr>
          <p:cNvSpPr/>
          <p:nvPr/>
        </p:nvSpPr>
        <p:spPr>
          <a:xfrm>
            <a:off x="4221252" y="0"/>
            <a:ext cx="263674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PAW Tips and Tricks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24468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DD124-AD53-4B85-BB26-0AF334691784}"/>
              </a:ext>
            </a:extLst>
          </p:cNvPr>
          <p:cNvSpPr>
            <a:spLocks noGrp="1"/>
          </p:cNvSpPr>
          <p:nvPr>
            <p:ph type="title"/>
          </p:nvPr>
        </p:nvSpPr>
        <p:spPr/>
        <p:txBody>
          <a:bodyPr/>
          <a:lstStyle/>
          <a:p>
            <a:r>
              <a:rPr lang="en-US" dirty="0"/>
              <a:t>CREDITS AND RECEIPTS</a:t>
            </a:r>
          </a:p>
        </p:txBody>
      </p:sp>
      <p:sp>
        <p:nvSpPr>
          <p:cNvPr id="3" name="Content Placeholder 2">
            <a:extLst>
              <a:ext uri="{FF2B5EF4-FFF2-40B4-BE49-F238E27FC236}">
                <a16:creationId xmlns:a16="http://schemas.microsoft.com/office/drawing/2014/main" id="{8738322E-541E-4AE4-9D00-1484F95CC8B6}"/>
              </a:ext>
            </a:extLst>
          </p:cNvPr>
          <p:cNvSpPr>
            <a:spLocks noGrp="1"/>
          </p:cNvSpPr>
          <p:nvPr>
            <p:ph idx="1"/>
          </p:nvPr>
        </p:nvSpPr>
        <p:spPr/>
        <p:txBody>
          <a:bodyPr/>
          <a:lstStyle/>
          <a:p>
            <a:r>
              <a:rPr lang="en-US" sz="1800" dirty="0"/>
              <a:t>When a supplier accepts a return or cancels a shipment, they will issue a credit memo (CM) – a negative invoice.</a:t>
            </a:r>
          </a:p>
          <a:p>
            <a:endParaRPr lang="en-US" dirty="0"/>
          </a:p>
        </p:txBody>
      </p:sp>
      <p:pic>
        <p:nvPicPr>
          <p:cNvPr id="4" name="Picture 3">
            <a:extLst>
              <a:ext uri="{FF2B5EF4-FFF2-40B4-BE49-F238E27FC236}">
                <a16:creationId xmlns:a16="http://schemas.microsoft.com/office/drawing/2014/main" id="{9BC9A09E-9366-4018-B4DC-720605BF66E7}"/>
              </a:ext>
            </a:extLst>
          </p:cNvPr>
          <p:cNvPicPr>
            <a:picLocks noChangeAspect="1"/>
          </p:cNvPicPr>
          <p:nvPr/>
        </p:nvPicPr>
        <p:blipFill>
          <a:blip r:embed="rId2"/>
          <a:stretch>
            <a:fillRect/>
          </a:stretch>
        </p:blipFill>
        <p:spPr>
          <a:xfrm>
            <a:off x="0" y="2538412"/>
            <a:ext cx="6858000" cy="808653"/>
          </a:xfrm>
          <a:prstGeom prst="rect">
            <a:avLst/>
          </a:prstGeom>
        </p:spPr>
      </p:pic>
      <p:sp>
        <p:nvSpPr>
          <p:cNvPr id="5" name="Rectangle: Rounded Corners 4">
            <a:extLst>
              <a:ext uri="{FF2B5EF4-FFF2-40B4-BE49-F238E27FC236}">
                <a16:creationId xmlns:a16="http://schemas.microsoft.com/office/drawing/2014/main" id="{E99EC93F-BCC2-45CD-A064-E3B99348EAB6}"/>
              </a:ext>
            </a:extLst>
          </p:cNvPr>
          <p:cNvSpPr/>
          <p:nvPr/>
        </p:nvSpPr>
        <p:spPr>
          <a:xfrm>
            <a:off x="3576637" y="2538412"/>
            <a:ext cx="3100388" cy="34290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 name="TextBox 5">
            <a:extLst>
              <a:ext uri="{FF2B5EF4-FFF2-40B4-BE49-F238E27FC236}">
                <a16:creationId xmlns:a16="http://schemas.microsoft.com/office/drawing/2014/main" id="{9EBC8598-8647-4E84-ACC6-D7E60DFFF249}"/>
              </a:ext>
            </a:extLst>
          </p:cNvPr>
          <p:cNvSpPr txBox="1"/>
          <p:nvPr/>
        </p:nvSpPr>
        <p:spPr>
          <a:xfrm>
            <a:off x="333375" y="3438384"/>
            <a:ext cx="4961001" cy="957955"/>
          </a:xfrm>
          <a:prstGeom prst="rect">
            <a:avLst/>
          </a:prstGeom>
          <a:noFill/>
        </p:spPr>
        <p:txBody>
          <a:bodyPr wrap="square" rtlCol="0">
            <a:spAutoFit/>
          </a:bodyPr>
          <a:lstStyle/>
          <a:p>
            <a:pPr marL="160734" indent="-160734">
              <a:buFont typeface="Arial" panose="020B0604020202020204" pitchFamily="34" charset="0"/>
              <a:buChar char="•"/>
            </a:pPr>
            <a:r>
              <a:rPr lang="en-US" sz="1125" dirty="0"/>
              <a:t>AP needs to see a received receipt and returned receipt, if the item was received and then returned.</a:t>
            </a:r>
          </a:p>
          <a:p>
            <a:pPr marL="160734" indent="-160734">
              <a:buFont typeface="Arial" panose="020B0604020202020204" pitchFamily="34" charset="0"/>
              <a:buChar char="•"/>
            </a:pPr>
            <a:r>
              <a:rPr lang="en-US" sz="1125" dirty="0"/>
              <a:t>If the item was never received, we need to see a cancelled receipt.</a:t>
            </a:r>
          </a:p>
          <a:p>
            <a:pPr marL="160734" indent="-160734">
              <a:buFont typeface="Arial" panose="020B0604020202020204" pitchFamily="34" charset="0"/>
              <a:buChar char="•"/>
            </a:pPr>
            <a:r>
              <a:rPr lang="en-US" sz="1125" dirty="0"/>
              <a:t>Do NOT mix cost and quantity receipts in the same PO  - PAW gets terribly confused!!</a:t>
            </a:r>
          </a:p>
        </p:txBody>
      </p:sp>
      <p:pic>
        <p:nvPicPr>
          <p:cNvPr id="8" name="Picture 7">
            <a:extLst>
              <a:ext uri="{FF2B5EF4-FFF2-40B4-BE49-F238E27FC236}">
                <a16:creationId xmlns:a16="http://schemas.microsoft.com/office/drawing/2014/main" id="{3F6989BB-1FCB-47C4-B679-342AB3452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826" y="3347065"/>
            <a:ext cx="1049274" cy="1049274"/>
          </a:xfrm>
          <a:prstGeom prst="rect">
            <a:avLst/>
          </a:prstGeom>
        </p:spPr>
      </p:pic>
      <p:sp>
        <p:nvSpPr>
          <p:cNvPr id="7" name="Rectangle 6">
            <a:extLst>
              <a:ext uri="{FF2B5EF4-FFF2-40B4-BE49-F238E27FC236}">
                <a16:creationId xmlns:a16="http://schemas.microsoft.com/office/drawing/2014/main" id="{4028B906-65A6-268B-16AD-0545475FCED5}"/>
              </a:ext>
            </a:extLst>
          </p:cNvPr>
          <p:cNvSpPr/>
          <p:nvPr/>
        </p:nvSpPr>
        <p:spPr>
          <a:xfrm>
            <a:off x="4221252" y="0"/>
            <a:ext cx="263674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PAW Tips and Tricks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54383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207E-6C1A-4C91-81BC-12AFBF22BE70}"/>
              </a:ext>
            </a:extLst>
          </p:cNvPr>
          <p:cNvSpPr>
            <a:spLocks noGrp="1"/>
          </p:cNvSpPr>
          <p:nvPr>
            <p:ph type="title"/>
          </p:nvPr>
        </p:nvSpPr>
        <p:spPr/>
        <p:txBody>
          <a:bodyPr/>
          <a:lstStyle/>
          <a:p>
            <a:r>
              <a:rPr lang="en-US" dirty="0"/>
              <a:t>Check the Results!!</a:t>
            </a:r>
          </a:p>
        </p:txBody>
      </p:sp>
      <p:sp>
        <p:nvSpPr>
          <p:cNvPr id="3" name="TextBox 2">
            <a:extLst>
              <a:ext uri="{FF2B5EF4-FFF2-40B4-BE49-F238E27FC236}">
                <a16:creationId xmlns:a16="http://schemas.microsoft.com/office/drawing/2014/main" id="{669959CC-04B6-4D4E-AF15-5C407B5BB092}"/>
              </a:ext>
            </a:extLst>
          </p:cNvPr>
          <p:cNvSpPr txBox="1"/>
          <p:nvPr/>
        </p:nvSpPr>
        <p:spPr>
          <a:xfrm>
            <a:off x="342900" y="1460841"/>
            <a:ext cx="6176963" cy="715837"/>
          </a:xfrm>
          <a:prstGeom prst="rect">
            <a:avLst/>
          </a:prstGeom>
          <a:noFill/>
        </p:spPr>
        <p:txBody>
          <a:bodyPr wrap="square" rtlCol="0">
            <a:spAutoFit/>
          </a:bodyPr>
          <a:lstStyle/>
          <a:p>
            <a:r>
              <a:rPr lang="en-US" sz="1013" dirty="0"/>
              <a:t>It is always good to check your results after you submit anything in PAW.  You can check your receipt by going to the summary page of the PO, and clicking on the Receipts Tab.  It will show you if you successfully entered the receipt that you intended.  If you don’t see the item received, returned or cancelled, check the quantity of the receipt and make sure it is not zero.  </a:t>
            </a:r>
          </a:p>
        </p:txBody>
      </p:sp>
      <p:pic>
        <p:nvPicPr>
          <p:cNvPr id="4" name="Picture 3">
            <a:extLst>
              <a:ext uri="{FF2B5EF4-FFF2-40B4-BE49-F238E27FC236}">
                <a16:creationId xmlns:a16="http://schemas.microsoft.com/office/drawing/2014/main" id="{0B8E7676-E810-4416-86FE-1B0087ACDAEF}"/>
              </a:ext>
            </a:extLst>
          </p:cNvPr>
          <p:cNvPicPr>
            <a:picLocks noChangeAspect="1"/>
          </p:cNvPicPr>
          <p:nvPr/>
        </p:nvPicPr>
        <p:blipFill>
          <a:blip r:embed="rId2"/>
          <a:stretch>
            <a:fillRect/>
          </a:stretch>
        </p:blipFill>
        <p:spPr>
          <a:xfrm>
            <a:off x="47625" y="2447803"/>
            <a:ext cx="6692375" cy="621593"/>
          </a:xfrm>
          <a:prstGeom prst="rect">
            <a:avLst/>
          </a:prstGeom>
        </p:spPr>
      </p:pic>
      <p:sp>
        <p:nvSpPr>
          <p:cNvPr id="5" name="Oval 4">
            <a:extLst>
              <a:ext uri="{FF2B5EF4-FFF2-40B4-BE49-F238E27FC236}">
                <a16:creationId xmlns:a16="http://schemas.microsoft.com/office/drawing/2014/main" id="{ED2C437A-8537-48D7-BF75-FE1032BB7A12}"/>
              </a:ext>
            </a:extLst>
          </p:cNvPr>
          <p:cNvSpPr/>
          <p:nvPr/>
        </p:nvSpPr>
        <p:spPr>
          <a:xfrm>
            <a:off x="3243263" y="2480884"/>
            <a:ext cx="571500" cy="62159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6" name="Picture 5">
            <a:extLst>
              <a:ext uri="{FF2B5EF4-FFF2-40B4-BE49-F238E27FC236}">
                <a16:creationId xmlns:a16="http://schemas.microsoft.com/office/drawing/2014/main" id="{980F4ECB-E1A8-4268-A0E3-9028ECDFA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25" y="3112374"/>
            <a:ext cx="2007497" cy="1107338"/>
          </a:xfrm>
          <a:prstGeom prst="rect">
            <a:avLst/>
          </a:prstGeom>
        </p:spPr>
      </p:pic>
      <p:sp>
        <p:nvSpPr>
          <p:cNvPr id="7" name="TextBox 6">
            <a:extLst>
              <a:ext uri="{FF2B5EF4-FFF2-40B4-BE49-F238E27FC236}">
                <a16:creationId xmlns:a16="http://schemas.microsoft.com/office/drawing/2014/main" id="{57BB206D-B7C4-4C71-BCD3-96171C4423D8}"/>
              </a:ext>
            </a:extLst>
          </p:cNvPr>
          <p:cNvSpPr txBox="1"/>
          <p:nvPr/>
        </p:nvSpPr>
        <p:spPr>
          <a:xfrm>
            <a:off x="2490788" y="3162300"/>
            <a:ext cx="3495675" cy="559961"/>
          </a:xfrm>
          <a:prstGeom prst="rect">
            <a:avLst/>
          </a:prstGeom>
          <a:noFill/>
        </p:spPr>
        <p:txBody>
          <a:bodyPr wrap="square" rtlCol="0">
            <a:spAutoFit/>
          </a:bodyPr>
          <a:lstStyle/>
          <a:p>
            <a:r>
              <a:rPr lang="en-US" sz="1013" dirty="0"/>
              <a:t>If you get this result, where the item ordered is 1, but the open item says 2, you put in a returned receipt without a received receipt.  Correct it by entering a received receipt.</a:t>
            </a:r>
          </a:p>
        </p:txBody>
      </p:sp>
      <p:cxnSp>
        <p:nvCxnSpPr>
          <p:cNvPr id="9" name="Straight Arrow Connector 8">
            <a:extLst>
              <a:ext uri="{FF2B5EF4-FFF2-40B4-BE49-F238E27FC236}">
                <a16:creationId xmlns:a16="http://schemas.microsoft.com/office/drawing/2014/main" id="{AA7FE2E4-4578-47AD-B8B8-1A7B2CD9547C}"/>
              </a:ext>
            </a:extLst>
          </p:cNvPr>
          <p:cNvCxnSpPr/>
          <p:nvPr/>
        </p:nvCxnSpPr>
        <p:spPr>
          <a:xfrm flipH="1" flipV="1">
            <a:off x="1600200" y="3421987"/>
            <a:ext cx="847725" cy="13560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701FDC3A-1314-4C42-9164-BC42AC2FE349}"/>
              </a:ext>
            </a:extLst>
          </p:cNvPr>
          <p:cNvSpPr/>
          <p:nvPr/>
        </p:nvSpPr>
        <p:spPr>
          <a:xfrm>
            <a:off x="623177" y="3864229"/>
            <a:ext cx="223837" cy="3984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 name="Rectangle 7">
            <a:extLst>
              <a:ext uri="{FF2B5EF4-FFF2-40B4-BE49-F238E27FC236}">
                <a16:creationId xmlns:a16="http://schemas.microsoft.com/office/drawing/2014/main" id="{D554AA35-27D0-D172-69E4-F515F308AC9D}"/>
              </a:ext>
            </a:extLst>
          </p:cNvPr>
          <p:cNvSpPr/>
          <p:nvPr/>
        </p:nvSpPr>
        <p:spPr>
          <a:xfrm>
            <a:off x="4221252" y="0"/>
            <a:ext cx="263674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PAW Tips and Tricks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68877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D24FC-6504-4D18-B93B-15E9F16B9D69}"/>
              </a:ext>
            </a:extLst>
          </p:cNvPr>
          <p:cNvSpPr>
            <a:spLocks noGrp="1"/>
          </p:cNvSpPr>
          <p:nvPr>
            <p:ph type="title"/>
          </p:nvPr>
        </p:nvSpPr>
        <p:spPr/>
        <p:txBody>
          <a:bodyPr>
            <a:normAutofit/>
          </a:bodyPr>
          <a:lstStyle/>
          <a:p>
            <a:r>
              <a:rPr lang="en-US" sz="2800" dirty="0"/>
              <a:t>What to do if the PO is closed</a:t>
            </a:r>
          </a:p>
        </p:txBody>
      </p:sp>
      <p:sp>
        <p:nvSpPr>
          <p:cNvPr id="3" name="Content Placeholder 2">
            <a:extLst>
              <a:ext uri="{FF2B5EF4-FFF2-40B4-BE49-F238E27FC236}">
                <a16:creationId xmlns:a16="http://schemas.microsoft.com/office/drawing/2014/main" id="{ED6A1428-5DFA-4C05-894D-ACC673E3CB2E}"/>
              </a:ext>
            </a:extLst>
          </p:cNvPr>
          <p:cNvSpPr>
            <a:spLocks noGrp="1"/>
          </p:cNvSpPr>
          <p:nvPr>
            <p:ph idx="1"/>
          </p:nvPr>
        </p:nvSpPr>
        <p:spPr>
          <a:xfrm>
            <a:off x="342900" y="1718179"/>
            <a:ext cx="6172200" cy="2984444"/>
          </a:xfrm>
        </p:spPr>
        <p:txBody>
          <a:bodyPr>
            <a:normAutofit/>
          </a:bodyPr>
          <a:lstStyle/>
          <a:p>
            <a:r>
              <a:rPr lang="en-US" sz="1800" dirty="0"/>
              <a:t>AP cannot process an invoice or credit memo if the PO is closed.  Do not request that Procurement close a PO if there is an outstanding invoice or CM. Also, you cannot enter receipts if the PO is closed.  </a:t>
            </a:r>
          </a:p>
          <a:p>
            <a:r>
              <a:rPr lang="en-US" sz="1800" dirty="0"/>
              <a:t>If the PO is closed, please submit an RT ticket in the Procurement queue and request that it be re-opened.  AP cannot re-open a PO.</a:t>
            </a:r>
          </a:p>
        </p:txBody>
      </p:sp>
      <p:sp>
        <p:nvSpPr>
          <p:cNvPr id="4" name="Rectangle 3">
            <a:extLst>
              <a:ext uri="{FF2B5EF4-FFF2-40B4-BE49-F238E27FC236}">
                <a16:creationId xmlns:a16="http://schemas.microsoft.com/office/drawing/2014/main" id="{BD727021-3C0B-B6EE-E1C5-6511D455A5AE}"/>
              </a:ext>
            </a:extLst>
          </p:cNvPr>
          <p:cNvSpPr/>
          <p:nvPr/>
        </p:nvSpPr>
        <p:spPr>
          <a:xfrm>
            <a:off x="4221252" y="0"/>
            <a:ext cx="263674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PAW Tips and Tricks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21075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3D4D91-FB05-4D0D-AE67-6D6D0BC827E0}"/>
              </a:ext>
            </a:extLst>
          </p:cNvPr>
          <p:cNvSpPr txBox="1"/>
          <p:nvPr/>
        </p:nvSpPr>
        <p:spPr>
          <a:xfrm>
            <a:off x="2681494" y="913890"/>
            <a:ext cx="1509300" cy="403957"/>
          </a:xfrm>
          <a:prstGeom prst="rect">
            <a:avLst/>
          </a:prstGeom>
          <a:noFill/>
        </p:spPr>
        <p:txBody>
          <a:bodyPr wrap="square" rtlCol="0">
            <a:spAutoFit/>
          </a:bodyPr>
          <a:lstStyle/>
          <a:p>
            <a:pPr algn="ctr"/>
            <a:r>
              <a:rPr lang="en-US" sz="2025" dirty="0"/>
              <a:t>Thank you!!</a:t>
            </a:r>
          </a:p>
        </p:txBody>
      </p:sp>
      <p:sp>
        <p:nvSpPr>
          <p:cNvPr id="3" name="TextBox 2">
            <a:extLst>
              <a:ext uri="{FF2B5EF4-FFF2-40B4-BE49-F238E27FC236}">
                <a16:creationId xmlns:a16="http://schemas.microsoft.com/office/drawing/2014/main" id="{0121417E-AA13-4CEA-846A-1EAB634424CD}"/>
              </a:ext>
            </a:extLst>
          </p:cNvPr>
          <p:cNvSpPr txBox="1"/>
          <p:nvPr/>
        </p:nvSpPr>
        <p:spPr>
          <a:xfrm>
            <a:off x="295275" y="1552575"/>
            <a:ext cx="6281738" cy="1131079"/>
          </a:xfrm>
          <a:prstGeom prst="rect">
            <a:avLst/>
          </a:prstGeom>
          <a:noFill/>
        </p:spPr>
        <p:txBody>
          <a:bodyPr wrap="square" rtlCol="0">
            <a:spAutoFit/>
          </a:bodyPr>
          <a:lstStyle/>
          <a:p>
            <a:endParaRPr lang="en-US" sz="2250" dirty="0"/>
          </a:p>
          <a:p>
            <a:pPr algn="ctr"/>
            <a:r>
              <a:rPr lang="en-US" sz="2250" dirty="0"/>
              <a:t>If you need assistance, please ask us!!  Best to enter an RT ticket in the AP queue!</a:t>
            </a:r>
          </a:p>
        </p:txBody>
      </p:sp>
      <p:pic>
        <p:nvPicPr>
          <p:cNvPr id="1026" name="Picture 2" descr="https://media.tenor.com/vl-KLJV12RoAAAAM/im-here-for-you-depression.gif">
            <a:extLst>
              <a:ext uri="{FF2B5EF4-FFF2-40B4-BE49-F238E27FC236}">
                <a16:creationId xmlns:a16="http://schemas.microsoft.com/office/drawing/2014/main" id="{5C46D156-130D-4BE5-A4AE-619B3AC1610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01516" y="2749153"/>
            <a:ext cx="1178719" cy="11787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41DC73F-C91C-968E-F5BF-A180450E388B}"/>
              </a:ext>
            </a:extLst>
          </p:cNvPr>
          <p:cNvSpPr/>
          <p:nvPr/>
        </p:nvSpPr>
        <p:spPr>
          <a:xfrm>
            <a:off x="4221252" y="0"/>
            <a:ext cx="263674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PAW Tips and Tricks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46321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67171"/>
        </a:solidFill>
        <a:effectLst/>
      </p:bgPr>
    </p:bg>
    <p:spTree>
      <p:nvGrpSpPr>
        <p:cNvPr id="1" name="Shape 91"/>
        <p:cNvGrpSpPr/>
        <p:nvPr/>
      </p:nvGrpSpPr>
      <p:grpSpPr>
        <a:xfrm>
          <a:off x="0" y="0"/>
          <a:ext cx="0" cy="0"/>
          <a:chOff x="0" y="0"/>
          <a:chExt cx="0" cy="0"/>
        </a:xfrm>
      </p:grpSpPr>
      <p:sp>
        <p:nvSpPr>
          <p:cNvPr id="92" name="Google Shape;92;p13"/>
          <p:cNvSpPr/>
          <p:nvPr/>
        </p:nvSpPr>
        <p:spPr>
          <a:xfrm>
            <a:off x="931920" y="2847209"/>
            <a:ext cx="126794" cy="126794"/>
          </a:xfrm>
          <a:custGeom>
            <a:avLst/>
            <a:gdLst/>
            <a:ahLst/>
            <a:cxnLst/>
            <a:rect l="l" t="t" r="r" b="b"/>
            <a:pathLst>
              <a:path w="338117" h="338117" extrusionOk="0">
                <a:moveTo>
                  <a:pt x="0" y="0"/>
                </a:moveTo>
                <a:lnTo>
                  <a:pt x="338117" y="0"/>
                </a:lnTo>
                <a:lnTo>
                  <a:pt x="338117" y="338118"/>
                </a:lnTo>
                <a:lnTo>
                  <a:pt x="0" y="338118"/>
                </a:lnTo>
                <a:lnTo>
                  <a:pt x="0" y="0"/>
                </a:lnTo>
                <a:close/>
              </a:path>
            </a:pathLst>
          </a:custGeom>
          <a:blipFill rotWithShape="1">
            <a:blip r:embed="rId3">
              <a:alphaModFix/>
            </a:blip>
            <a:stretch>
              <a:fillRect/>
            </a:stretch>
          </a:blipFill>
          <a:ln>
            <a:noFill/>
          </a:ln>
        </p:spPr>
        <p:txBody>
          <a:bodyPr/>
          <a:lstStyle/>
          <a:p>
            <a:pPr defTabSz="342900">
              <a:buClr>
                <a:srgbClr val="000000"/>
              </a:buClr>
            </a:pPr>
            <a:endParaRPr lang="en-US" sz="525" kern="0">
              <a:solidFill>
                <a:srgbClr val="000000"/>
              </a:solidFill>
              <a:latin typeface="Arial"/>
              <a:cs typeface="Arial"/>
              <a:sym typeface="Arial"/>
            </a:endParaRPr>
          </a:p>
        </p:txBody>
      </p:sp>
      <p:sp>
        <p:nvSpPr>
          <p:cNvPr id="93" name="Google Shape;93;p13"/>
          <p:cNvSpPr txBox="1"/>
          <p:nvPr/>
        </p:nvSpPr>
        <p:spPr>
          <a:xfrm>
            <a:off x="3358059" y="715922"/>
            <a:ext cx="3250575" cy="1075615"/>
          </a:xfrm>
          <a:prstGeom prst="rect">
            <a:avLst/>
          </a:prstGeom>
          <a:noFill/>
          <a:ln>
            <a:noFill/>
          </a:ln>
        </p:spPr>
        <p:txBody>
          <a:bodyPr spcFirstLastPara="1" wrap="square" lIns="0" tIns="0" rIns="0" bIns="0" anchor="t" anchorCtr="0">
            <a:spAutoFit/>
          </a:bodyPr>
          <a:lstStyle/>
          <a:p>
            <a:pPr algn="r" defTabSz="342900">
              <a:lnSpc>
                <a:spcPct val="93314"/>
              </a:lnSpc>
              <a:buClr>
                <a:srgbClr val="000000"/>
              </a:buClr>
            </a:pPr>
            <a:r>
              <a:rPr lang="en-US" sz="2025" kern="0">
                <a:solidFill>
                  <a:srgbClr val="FFFFFF"/>
                </a:solidFill>
                <a:latin typeface="Montserrat"/>
                <a:ea typeface="Montserrat"/>
                <a:cs typeface="Montserrat"/>
                <a:sym typeface="Montserrat"/>
              </a:rPr>
              <a:t>Business </a:t>
            </a:r>
            <a:endParaRPr sz="2025" kern="0">
              <a:solidFill>
                <a:srgbClr val="FFFFFF"/>
              </a:solidFill>
              <a:latin typeface="Montserrat"/>
              <a:ea typeface="Montserrat"/>
              <a:cs typeface="Montserrat"/>
              <a:sym typeface="Montserrat"/>
            </a:endParaRPr>
          </a:p>
          <a:p>
            <a:pPr algn="r" defTabSz="342900">
              <a:lnSpc>
                <a:spcPct val="93314"/>
              </a:lnSpc>
              <a:buClr>
                <a:srgbClr val="000000"/>
              </a:buClr>
            </a:pPr>
            <a:r>
              <a:rPr lang="en-US" sz="2025" kern="0">
                <a:solidFill>
                  <a:srgbClr val="FFFFFF"/>
                </a:solidFill>
                <a:latin typeface="Montserrat"/>
                <a:ea typeface="Montserrat"/>
                <a:cs typeface="Montserrat"/>
                <a:sym typeface="Montserrat"/>
              </a:rPr>
              <a:t>Administrators Meeting</a:t>
            </a:r>
            <a:endParaRPr sz="2025" kern="0">
              <a:solidFill>
                <a:srgbClr val="FFFFFF"/>
              </a:solidFill>
              <a:latin typeface="Montserrat"/>
              <a:ea typeface="Montserrat"/>
              <a:cs typeface="Montserrat"/>
              <a:sym typeface="Montserrat"/>
            </a:endParaRPr>
          </a:p>
          <a:p>
            <a:pPr algn="r" defTabSz="342900">
              <a:lnSpc>
                <a:spcPct val="93314"/>
              </a:lnSpc>
              <a:buClr>
                <a:srgbClr val="000000"/>
              </a:buClr>
            </a:pPr>
            <a:r>
              <a:rPr lang="en-US" sz="1425" kern="0">
                <a:solidFill>
                  <a:srgbClr val="FDA715"/>
                </a:solidFill>
                <a:latin typeface="Montserrat"/>
                <a:ea typeface="Montserrat"/>
                <a:cs typeface="Montserrat"/>
                <a:sym typeface="Montserrat"/>
              </a:rPr>
              <a:t>May 14, 2025</a:t>
            </a:r>
            <a:endParaRPr sz="1425" kern="0">
              <a:solidFill>
                <a:srgbClr val="FDA715"/>
              </a:solidFill>
              <a:latin typeface="Montserrat"/>
              <a:ea typeface="Montserrat"/>
              <a:cs typeface="Montserrat"/>
              <a:sym typeface="Montserrat"/>
            </a:endParaRPr>
          </a:p>
          <a:p>
            <a:pPr defTabSz="342900">
              <a:lnSpc>
                <a:spcPct val="114522"/>
              </a:lnSpc>
              <a:buClr>
                <a:srgbClr val="000000"/>
              </a:buClr>
            </a:pPr>
            <a:endParaRPr sz="1650" kern="0">
              <a:solidFill>
                <a:srgbClr val="FDA715"/>
              </a:solidFill>
              <a:latin typeface="Montserrat"/>
              <a:ea typeface="Montserrat"/>
              <a:cs typeface="Montserrat"/>
              <a:sym typeface="Montserrat"/>
            </a:endParaRPr>
          </a:p>
        </p:txBody>
      </p:sp>
      <p:sp>
        <p:nvSpPr>
          <p:cNvPr id="94" name="Google Shape;94;p13"/>
          <p:cNvSpPr txBox="1"/>
          <p:nvPr/>
        </p:nvSpPr>
        <p:spPr>
          <a:xfrm>
            <a:off x="127622" y="3781772"/>
            <a:ext cx="5213588" cy="605923"/>
          </a:xfrm>
          <a:prstGeom prst="rect">
            <a:avLst/>
          </a:prstGeom>
          <a:noFill/>
          <a:ln>
            <a:noFill/>
          </a:ln>
        </p:spPr>
        <p:txBody>
          <a:bodyPr spcFirstLastPara="1" wrap="square" lIns="34284" tIns="34284" rIns="34284" bIns="34284" anchor="t" anchorCtr="0">
            <a:spAutoFit/>
          </a:bodyPr>
          <a:lstStyle/>
          <a:p>
            <a:pPr defTabSz="342900">
              <a:lnSpc>
                <a:spcPct val="93314"/>
              </a:lnSpc>
              <a:buClr>
                <a:srgbClr val="000000"/>
              </a:buClr>
            </a:pPr>
            <a:r>
              <a:rPr lang="en-US" sz="1875" kern="0">
                <a:solidFill>
                  <a:srgbClr val="FDA715"/>
                </a:solidFill>
                <a:latin typeface="Montserrat"/>
                <a:ea typeface="Montserrat"/>
                <a:cs typeface="Montserrat"/>
                <a:sym typeface="Montserrat"/>
              </a:rPr>
              <a:t>Human Resources </a:t>
            </a:r>
            <a:br>
              <a:rPr lang="en-US" sz="1875" kern="0">
                <a:solidFill>
                  <a:srgbClr val="FDA715"/>
                </a:solidFill>
                <a:latin typeface="Montserrat"/>
                <a:ea typeface="Montserrat"/>
                <a:cs typeface="Montserrat"/>
                <a:sym typeface="Montserrat"/>
              </a:rPr>
            </a:br>
            <a:r>
              <a:rPr lang="en-US" sz="1875" kern="0">
                <a:solidFill>
                  <a:srgbClr val="FDA715"/>
                </a:solidFill>
                <a:latin typeface="Montserrat"/>
                <a:ea typeface="Montserrat"/>
                <a:cs typeface="Montserrat"/>
                <a:sym typeface="Montserrat"/>
              </a:rPr>
              <a:t>&amp; Strategic Talent  Management</a:t>
            </a:r>
            <a:endParaRPr sz="375" kern="0">
              <a:solidFill>
                <a:srgbClr val="FDA715"/>
              </a:solidFill>
              <a:latin typeface="Arial"/>
              <a:cs typeface="Arial"/>
              <a:sym typeface="Arial"/>
            </a:endParaRPr>
          </a:p>
        </p:txBody>
      </p:sp>
      <p:pic>
        <p:nvPicPr>
          <p:cNvPr id="95" name="Google Shape;95;p13" title="IMG_3124.jpg"/>
          <p:cNvPicPr preferRelativeResize="0"/>
          <p:nvPr/>
        </p:nvPicPr>
        <p:blipFill rotWithShape="1">
          <a:blip r:embed="rId4">
            <a:alphaModFix/>
          </a:blip>
          <a:srcRect l="3918" t="31240" r="7616" b="10355"/>
          <a:stretch/>
        </p:blipFill>
        <p:spPr>
          <a:xfrm>
            <a:off x="598106" y="1411528"/>
            <a:ext cx="4729340" cy="2341669"/>
          </a:xfrm>
          <a:prstGeom prst="rect">
            <a:avLst/>
          </a:prstGeom>
          <a:noFill/>
          <a:ln>
            <a:noFill/>
          </a:ln>
        </p:spPr>
      </p:pic>
      <p:pic>
        <p:nvPicPr>
          <p:cNvPr id="96" name="Google Shape;96;p13"/>
          <p:cNvPicPr preferRelativeResize="0"/>
          <p:nvPr/>
        </p:nvPicPr>
        <p:blipFill rotWithShape="1">
          <a:blip r:embed="rId5">
            <a:alphaModFix/>
          </a:blip>
          <a:srcRect t="21009" b="17790"/>
          <a:stretch/>
        </p:blipFill>
        <p:spPr>
          <a:xfrm>
            <a:off x="5722299" y="3781772"/>
            <a:ext cx="993201" cy="6078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67171"/>
        </a:solidFill>
        <a:effectLst/>
      </p:bgPr>
    </p:bg>
    <p:spTree>
      <p:nvGrpSpPr>
        <p:cNvPr id="1" name="Shape 104"/>
        <p:cNvGrpSpPr/>
        <p:nvPr/>
      </p:nvGrpSpPr>
      <p:grpSpPr>
        <a:xfrm>
          <a:off x="0" y="0"/>
          <a:ext cx="0" cy="0"/>
          <a:chOff x="0" y="0"/>
          <a:chExt cx="0" cy="0"/>
        </a:xfrm>
      </p:grpSpPr>
      <p:sp>
        <p:nvSpPr>
          <p:cNvPr id="105" name="Google Shape;105;p14"/>
          <p:cNvSpPr/>
          <p:nvPr/>
        </p:nvSpPr>
        <p:spPr>
          <a:xfrm rot="10800000" flipH="1">
            <a:off x="-483401" y="3814500"/>
            <a:ext cx="2480503" cy="2145903"/>
          </a:xfrm>
          <a:custGeom>
            <a:avLst/>
            <a:gdLst/>
            <a:ahLst/>
            <a:cxnLst/>
            <a:rect l="l" t="t" r="r" b="b"/>
            <a:pathLst>
              <a:path w="6614674" h="5722407" extrusionOk="0">
                <a:moveTo>
                  <a:pt x="0" y="5722407"/>
                </a:moveTo>
                <a:lnTo>
                  <a:pt x="6614674" y="5722407"/>
                </a:lnTo>
                <a:lnTo>
                  <a:pt x="6614674" y="0"/>
                </a:lnTo>
                <a:lnTo>
                  <a:pt x="0" y="0"/>
                </a:lnTo>
                <a:lnTo>
                  <a:pt x="0" y="5722407"/>
                </a:lnTo>
                <a:close/>
              </a:path>
            </a:pathLst>
          </a:custGeom>
          <a:blipFill rotWithShape="1">
            <a:blip r:embed="rId3">
              <a:alphaModFix/>
            </a:blip>
            <a:stretch>
              <a:fillRect/>
            </a:stretch>
          </a:blipFill>
          <a:ln>
            <a:noFill/>
          </a:ln>
        </p:spPr>
        <p:txBody>
          <a:bodyPr/>
          <a:lstStyle/>
          <a:p>
            <a:pPr defTabSz="342900">
              <a:buClr>
                <a:srgbClr val="000000"/>
              </a:buClr>
            </a:pPr>
            <a:endParaRPr lang="en-US" sz="525" kern="0">
              <a:solidFill>
                <a:srgbClr val="000000"/>
              </a:solidFill>
              <a:latin typeface="Arial"/>
              <a:cs typeface="Arial"/>
              <a:sym typeface="Arial"/>
            </a:endParaRPr>
          </a:p>
        </p:txBody>
      </p:sp>
      <p:graphicFrame>
        <p:nvGraphicFramePr>
          <p:cNvPr id="106" name="Google Shape;106;p14"/>
          <p:cNvGraphicFramePr/>
          <p:nvPr/>
        </p:nvGraphicFramePr>
        <p:xfrm>
          <a:off x="2661760" y="1129402"/>
          <a:ext cx="3810478" cy="3069046"/>
        </p:xfrm>
        <a:graphic>
          <a:graphicData uri="http://schemas.openxmlformats.org/drawingml/2006/table">
            <a:tbl>
              <a:tblPr>
                <a:noFill/>
              </a:tblPr>
              <a:tblGrid>
                <a:gridCol w="625997">
                  <a:extLst>
                    <a:ext uri="{9D8B030D-6E8A-4147-A177-3AD203B41FA5}">
                      <a16:colId xmlns:a16="http://schemas.microsoft.com/office/drawing/2014/main" val="20000"/>
                    </a:ext>
                  </a:extLst>
                </a:gridCol>
                <a:gridCol w="3184481">
                  <a:extLst>
                    <a:ext uri="{9D8B030D-6E8A-4147-A177-3AD203B41FA5}">
                      <a16:colId xmlns:a16="http://schemas.microsoft.com/office/drawing/2014/main" val="20001"/>
                    </a:ext>
                  </a:extLst>
                </a:gridCol>
              </a:tblGrid>
              <a:tr h="514978">
                <a:tc>
                  <a:txBody>
                    <a:bodyPr/>
                    <a:lstStyle/>
                    <a:p>
                      <a:pPr marL="0" marR="0" lvl="0" indent="0" algn="ctr" rtl="0">
                        <a:lnSpc>
                          <a:spcPct val="318090"/>
                        </a:lnSpc>
                        <a:spcBef>
                          <a:spcPts val="0"/>
                        </a:spcBef>
                        <a:spcAft>
                          <a:spcPts val="0"/>
                        </a:spcAft>
                        <a:buNone/>
                      </a:pPr>
                      <a:endParaRPr sz="600" u="none" strike="noStrike" cap="none"/>
                    </a:p>
                  </a:txBody>
                  <a:tcPr marL="71438" marR="71438" marT="71438" marB="71438"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FDA715"/>
                    </a:solidFill>
                  </a:tcPr>
                </a:tc>
                <a:tc>
                  <a:txBody>
                    <a:bodyPr/>
                    <a:lstStyle/>
                    <a:p>
                      <a:pPr marL="0" marR="0" lvl="0" indent="0" algn="l" rtl="0">
                        <a:lnSpc>
                          <a:spcPct val="140020"/>
                        </a:lnSpc>
                        <a:spcBef>
                          <a:spcPts val="0"/>
                        </a:spcBef>
                        <a:spcAft>
                          <a:spcPts val="0"/>
                        </a:spcAft>
                        <a:buNone/>
                      </a:pPr>
                      <a:r>
                        <a:rPr lang="en-US" sz="900">
                          <a:solidFill>
                            <a:schemeClr val="lt1"/>
                          </a:solidFill>
                          <a:latin typeface="Montserrat"/>
                          <a:ea typeface="Montserrat"/>
                          <a:cs typeface="Montserrat"/>
                          <a:sym typeface="Montserrat"/>
                        </a:rPr>
                        <a:t>New HRSTM Team Members- Lynne</a:t>
                      </a:r>
                      <a:endParaRPr sz="900" u="none" strike="noStrike" cap="none">
                        <a:solidFill>
                          <a:schemeClr val="lt1"/>
                        </a:solidFill>
                        <a:latin typeface="Montserrat"/>
                        <a:ea typeface="Montserrat"/>
                        <a:cs typeface="Montserrat"/>
                        <a:sym typeface="Montserrat"/>
                      </a:endParaRPr>
                    </a:p>
                  </a:txBody>
                  <a:tcPr marL="71438" marR="71438" marT="71438" marB="71438"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514978">
                <a:tc>
                  <a:txBody>
                    <a:bodyPr/>
                    <a:lstStyle/>
                    <a:p>
                      <a:pPr marL="0" marR="0" lvl="0" indent="0" algn="ctr" rtl="0">
                        <a:lnSpc>
                          <a:spcPct val="140016"/>
                        </a:lnSpc>
                        <a:spcBef>
                          <a:spcPts val="0"/>
                        </a:spcBef>
                        <a:spcAft>
                          <a:spcPts val="0"/>
                        </a:spcAft>
                        <a:buNone/>
                      </a:pPr>
                      <a:r>
                        <a:rPr lang="en-US" sz="600" b="1" u="none" strike="noStrike" cap="none">
                          <a:solidFill>
                            <a:srgbClr val="1B4444"/>
                          </a:solidFill>
                          <a:latin typeface="Montserrat"/>
                          <a:ea typeface="Montserrat"/>
                          <a:cs typeface="Montserrat"/>
                          <a:sym typeface="Montserrat"/>
                        </a:rPr>
                        <a:t> </a:t>
                      </a:r>
                      <a:endParaRPr sz="600" u="none" strike="noStrike" cap="none"/>
                    </a:p>
                  </a:txBody>
                  <a:tcPr marL="71438" marR="71438" marT="71438" marB="71438"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DA715"/>
                    </a:solidFill>
                  </a:tcPr>
                </a:tc>
                <a:tc>
                  <a:txBody>
                    <a:bodyPr/>
                    <a:lstStyle/>
                    <a:p>
                      <a:pPr marL="0" lvl="0" indent="0" algn="l" rtl="0">
                        <a:lnSpc>
                          <a:spcPct val="140020"/>
                        </a:lnSpc>
                        <a:spcBef>
                          <a:spcPts val="0"/>
                        </a:spcBef>
                        <a:spcAft>
                          <a:spcPts val="0"/>
                        </a:spcAft>
                        <a:buClr>
                          <a:schemeClr val="dk1"/>
                        </a:buClr>
                        <a:buFont typeface="Arial"/>
                        <a:buNone/>
                      </a:pPr>
                      <a:r>
                        <a:rPr lang="en-US" sz="900">
                          <a:solidFill>
                            <a:schemeClr val="lt1"/>
                          </a:solidFill>
                          <a:latin typeface="Montserrat"/>
                          <a:ea typeface="Montserrat"/>
                          <a:cs typeface="Montserrat"/>
                          <a:sym typeface="Montserrat"/>
                        </a:rPr>
                        <a:t>Legislative Updates-Michale</a:t>
                      </a:r>
                      <a:endParaRPr sz="900" u="none" strike="noStrike" cap="none">
                        <a:solidFill>
                          <a:schemeClr val="lt1"/>
                        </a:solidFill>
                        <a:latin typeface="Montserrat"/>
                        <a:ea typeface="Montserrat"/>
                        <a:cs typeface="Montserrat"/>
                        <a:sym typeface="Montserrat"/>
                      </a:endParaRPr>
                    </a:p>
                  </a:txBody>
                  <a:tcPr marL="71438" marR="71438" marT="71438" marB="71438"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501956">
                <a:tc>
                  <a:txBody>
                    <a:bodyPr/>
                    <a:lstStyle/>
                    <a:p>
                      <a:pPr marL="0" marR="0" lvl="0" indent="0" algn="ctr" rtl="0">
                        <a:lnSpc>
                          <a:spcPct val="318090"/>
                        </a:lnSpc>
                        <a:spcBef>
                          <a:spcPts val="0"/>
                        </a:spcBef>
                        <a:spcAft>
                          <a:spcPts val="0"/>
                        </a:spcAft>
                        <a:buNone/>
                      </a:pPr>
                      <a:endParaRPr sz="600" u="none" strike="noStrike" cap="none"/>
                    </a:p>
                  </a:txBody>
                  <a:tcPr marL="71438" marR="71438" marT="71438" marB="71438"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FCFCF"/>
                      </a:solidFill>
                      <a:prstDash val="solid"/>
                      <a:round/>
                      <a:headEnd type="none" w="sm" len="sm"/>
                      <a:tailEnd type="none" w="sm" len="sm"/>
                    </a:lnB>
                    <a:solidFill>
                      <a:srgbClr val="FDA715"/>
                    </a:solidFill>
                  </a:tcPr>
                </a:tc>
                <a:tc>
                  <a:txBody>
                    <a:bodyPr/>
                    <a:lstStyle/>
                    <a:p>
                      <a:pPr marL="0" marR="0" lvl="0" indent="0" algn="l" rtl="0">
                        <a:lnSpc>
                          <a:spcPct val="140020"/>
                        </a:lnSpc>
                        <a:spcBef>
                          <a:spcPts val="0"/>
                        </a:spcBef>
                        <a:spcAft>
                          <a:spcPts val="0"/>
                        </a:spcAft>
                        <a:buNone/>
                      </a:pPr>
                      <a:r>
                        <a:rPr lang="en-US" sz="900">
                          <a:solidFill>
                            <a:schemeClr val="lt1"/>
                          </a:solidFill>
                          <a:latin typeface="Montserrat"/>
                          <a:ea typeface="Montserrat"/>
                          <a:cs typeface="Montserrat"/>
                          <a:sym typeface="Montserrat"/>
                        </a:rPr>
                        <a:t>UMBC Leads Academy: LAUNCH and ASPIRE-Jill</a:t>
                      </a:r>
                      <a:endParaRPr sz="900" u="none" strike="noStrike" cap="none">
                        <a:solidFill>
                          <a:schemeClr val="lt1"/>
                        </a:solidFill>
                        <a:latin typeface="Montserrat"/>
                        <a:ea typeface="Montserrat"/>
                        <a:cs typeface="Montserrat"/>
                        <a:sym typeface="Montserrat"/>
                      </a:endParaRPr>
                    </a:p>
                  </a:txBody>
                  <a:tcPr marL="71438" marR="71438" marT="71438" marB="71438"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FCFCF"/>
                      </a:solidFill>
                      <a:prstDash val="solid"/>
                      <a:round/>
                      <a:headEnd type="none" w="sm" len="sm"/>
                      <a:tailEnd type="none" w="sm" len="sm"/>
                    </a:lnB>
                  </a:tcPr>
                </a:tc>
                <a:extLst>
                  <a:ext uri="{0D108BD9-81ED-4DB2-BD59-A6C34878D82A}">
                    <a16:rowId xmlns:a16="http://schemas.microsoft.com/office/drawing/2014/main" val="10002"/>
                  </a:ext>
                </a:extLst>
              </a:tr>
              <a:tr h="511078">
                <a:tc>
                  <a:txBody>
                    <a:bodyPr/>
                    <a:lstStyle/>
                    <a:p>
                      <a:pPr marL="0" marR="0" lvl="0" indent="0" algn="ctr" rtl="0">
                        <a:lnSpc>
                          <a:spcPct val="318090"/>
                        </a:lnSpc>
                        <a:spcBef>
                          <a:spcPts val="0"/>
                        </a:spcBef>
                        <a:spcAft>
                          <a:spcPts val="0"/>
                        </a:spcAft>
                        <a:buNone/>
                      </a:pPr>
                      <a:endParaRPr sz="600" u="none" strike="noStrike" cap="none"/>
                    </a:p>
                  </a:txBody>
                  <a:tcPr marL="71438" marR="71438" marT="71438" marB="71438"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FCFCF"/>
                      </a:solidFill>
                      <a:prstDash val="solid"/>
                      <a:round/>
                      <a:headEnd type="none" w="sm" len="sm"/>
                      <a:tailEnd type="none" w="sm" len="sm"/>
                    </a:lnT>
                    <a:lnB w="9525" cap="flat" cmpd="sng">
                      <a:solidFill>
                        <a:srgbClr val="CCCCCC"/>
                      </a:solidFill>
                      <a:prstDash val="solid"/>
                      <a:round/>
                      <a:headEnd type="none" w="sm" len="sm"/>
                      <a:tailEnd type="none" w="sm" len="sm"/>
                    </a:lnB>
                    <a:solidFill>
                      <a:srgbClr val="FDA715"/>
                    </a:solidFill>
                  </a:tcPr>
                </a:tc>
                <a:tc>
                  <a:txBody>
                    <a:bodyPr/>
                    <a:lstStyle/>
                    <a:p>
                      <a:pPr marL="0" marR="0" lvl="0" indent="0" algn="l" rtl="0">
                        <a:lnSpc>
                          <a:spcPct val="140020"/>
                        </a:lnSpc>
                        <a:spcBef>
                          <a:spcPts val="0"/>
                        </a:spcBef>
                        <a:spcAft>
                          <a:spcPts val="0"/>
                        </a:spcAft>
                        <a:buNone/>
                      </a:pPr>
                      <a:r>
                        <a:rPr lang="en-US" sz="900">
                          <a:solidFill>
                            <a:schemeClr val="lt1"/>
                          </a:solidFill>
                          <a:latin typeface="Montserrat"/>
                          <a:ea typeface="Montserrat"/>
                          <a:cs typeface="Montserrat"/>
                          <a:sym typeface="Montserrat"/>
                        </a:rPr>
                        <a:t>New UMBC Skillsoft Percipio Learning Tracks-Jill</a:t>
                      </a:r>
                      <a:endParaRPr sz="900" u="none" strike="noStrike" cap="none">
                        <a:solidFill>
                          <a:schemeClr val="lt1"/>
                        </a:solidFill>
                        <a:latin typeface="Montserrat"/>
                        <a:ea typeface="Montserrat"/>
                        <a:cs typeface="Montserrat"/>
                        <a:sym typeface="Montserrat"/>
                      </a:endParaRPr>
                    </a:p>
                  </a:txBody>
                  <a:tcPr marL="71438" marR="71438" marT="71438" marB="71438"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FCFCF"/>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514978">
                <a:tc>
                  <a:txBody>
                    <a:bodyPr/>
                    <a:lstStyle/>
                    <a:p>
                      <a:pPr marL="0" marR="0" lvl="0" indent="0" algn="ctr" rtl="0">
                        <a:lnSpc>
                          <a:spcPct val="318090"/>
                        </a:lnSpc>
                        <a:spcBef>
                          <a:spcPts val="0"/>
                        </a:spcBef>
                        <a:spcAft>
                          <a:spcPts val="0"/>
                        </a:spcAft>
                        <a:buNone/>
                      </a:pPr>
                      <a:endParaRPr sz="600" u="none" strike="noStrike" cap="none"/>
                    </a:p>
                  </a:txBody>
                  <a:tcPr marL="71438" marR="71438" marT="71438" marB="71438"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DA715"/>
                    </a:solidFill>
                  </a:tcPr>
                </a:tc>
                <a:tc>
                  <a:txBody>
                    <a:bodyPr/>
                    <a:lstStyle/>
                    <a:p>
                      <a:pPr marL="0" marR="0" lvl="0" indent="0" algn="l" rtl="0">
                        <a:lnSpc>
                          <a:spcPct val="140020"/>
                        </a:lnSpc>
                        <a:spcBef>
                          <a:spcPts val="0"/>
                        </a:spcBef>
                        <a:spcAft>
                          <a:spcPts val="0"/>
                        </a:spcAft>
                        <a:buNone/>
                      </a:pPr>
                      <a:r>
                        <a:rPr lang="en-US" sz="900">
                          <a:solidFill>
                            <a:schemeClr val="lt1"/>
                          </a:solidFill>
                          <a:latin typeface="Montserrat"/>
                          <a:ea typeface="Montserrat"/>
                          <a:cs typeface="Montserrat"/>
                          <a:sym typeface="Montserrat"/>
                        </a:rPr>
                        <a:t>You're Invited: 6/6 Campus L &amp; D Needs Assessment Results-Jill</a:t>
                      </a:r>
                      <a:endParaRPr sz="900" u="none" strike="noStrike" cap="none">
                        <a:solidFill>
                          <a:schemeClr val="lt1"/>
                        </a:solidFill>
                        <a:latin typeface="Montserrat"/>
                        <a:ea typeface="Montserrat"/>
                        <a:cs typeface="Montserrat"/>
                        <a:sym typeface="Montserrat"/>
                      </a:endParaRPr>
                    </a:p>
                  </a:txBody>
                  <a:tcPr marL="71438" marR="71438" marT="71438" marB="71438"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511078">
                <a:tc>
                  <a:txBody>
                    <a:bodyPr/>
                    <a:lstStyle/>
                    <a:p>
                      <a:pPr marL="0" marR="0" lvl="0" indent="0" algn="ctr" rtl="0">
                        <a:lnSpc>
                          <a:spcPct val="318090"/>
                        </a:lnSpc>
                        <a:spcBef>
                          <a:spcPts val="0"/>
                        </a:spcBef>
                        <a:spcAft>
                          <a:spcPts val="0"/>
                        </a:spcAft>
                        <a:buNone/>
                      </a:pPr>
                      <a:endParaRPr sz="600" u="none" strike="noStrike" cap="none"/>
                    </a:p>
                  </a:txBody>
                  <a:tcPr marL="71438" marR="71438" marT="71438" marB="71438"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DA715"/>
                    </a:solidFill>
                  </a:tcPr>
                </a:tc>
                <a:tc>
                  <a:txBody>
                    <a:bodyPr/>
                    <a:lstStyle/>
                    <a:p>
                      <a:pPr marL="0" marR="0" lvl="0" indent="0" algn="l" rtl="0">
                        <a:lnSpc>
                          <a:spcPct val="140020"/>
                        </a:lnSpc>
                        <a:spcBef>
                          <a:spcPts val="0"/>
                        </a:spcBef>
                        <a:spcAft>
                          <a:spcPts val="0"/>
                        </a:spcAft>
                        <a:buNone/>
                      </a:pPr>
                      <a:r>
                        <a:rPr lang="en-US" sz="900">
                          <a:solidFill>
                            <a:schemeClr val="lt1"/>
                          </a:solidFill>
                          <a:latin typeface="Montserrat"/>
                          <a:ea typeface="Montserrat"/>
                          <a:cs typeface="Montserrat"/>
                          <a:sym typeface="Montserrat"/>
                        </a:rPr>
                        <a:t>HCM/ERP Discovery-Lynne</a:t>
                      </a:r>
                      <a:endParaRPr sz="900" u="none" strike="noStrike" cap="none">
                        <a:solidFill>
                          <a:schemeClr val="lt1"/>
                        </a:solidFill>
                        <a:latin typeface="Montserrat"/>
                        <a:ea typeface="Montserrat"/>
                        <a:cs typeface="Montserrat"/>
                        <a:sym typeface="Montserrat"/>
                      </a:endParaRPr>
                    </a:p>
                  </a:txBody>
                  <a:tcPr marL="71438" marR="71438" marT="71438" marB="71438"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07" name="Google Shape;107;p14"/>
          <p:cNvSpPr/>
          <p:nvPr/>
        </p:nvSpPr>
        <p:spPr>
          <a:xfrm>
            <a:off x="-483401" y="-697827"/>
            <a:ext cx="2344565" cy="2027160"/>
          </a:xfrm>
          <a:custGeom>
            <a:avLst/>
            <a:gdLst/>
            <a:ahLst/>
            <a:cxnLst/>
            <a:rect l="l" t="t" r="r" b="b"/>
            <a:pathLst>
              <a:path w="6252172" h="5405759" extrusionOk="0">
                <a:moveTo>
                  <a:pt x="6252172" y="5405759"/>
                </a:moveTo>
                <a:lnTo>
                  <a:pt x="0" y="5405759"/>
                </a:lnTo>
                <a:lnTo>
                  <a:pt x="0" y="0"/>
                </a:lnTo>
                <a:lnTo>
                  <a:pt x="6252172" y="0"/>
                </a:lnTo>
                <a:lnTo>
                  <a:pt x="6252172" y="5405759"/>
                </a:lnTo>
                <a:close/>
              </a:path>
            </a:pathLst>
          </a:custGeom>
          <a:blipFill rotWithShape="1">
            <a:blip r:embed="rId4">
              <a:alphaModFix/>
            </a:blip>
            <a:stretch>
              <a:fillRect/>
            </a:stretch>
          </a:blipFill>
          <a:ln>
            <a:noFill/>
          </a:ln>
        </p:spPr>
        <p:txBody>
          <a:bodyPr/>
          <a:lstStyle/>
          <a:p>
            <a:pPr defTabSz="342900">
              <a:buClr>
                <a:srgbClr val="000000"/>
              </a:buClr>
            </a:pPr>
            <a:endParaRPr lang="en-US" sz="525" kern="0">
              <a:solidFill>
                <a:srgbClr val="000000"/>
              </a:solidFill>
              <a:latin typeface="Arial"/>
              <a:cs typeface="Arial"/>
              <a:sym typeface="Arial"/>
            </a:endParaRPr>
          </a:p>
        </p:txBody>
      </p:sp>
      <p:sp>
        <p:nvSpPr>
          <p:cNvPr id="108" name="Google Shape;108;p14"/>
          <p:cNvSpPr txBox="1"/>
          <p:nvPr/>
        </p:nvSpPr>
        <p:spPr>
          <a:xfrm>
            <a:off x="385763" y="2368748"/>
            <a:ext cx="2237532" cy="507831"/>
          </a:xfrm>
          <a:prstGeom prst="rect">
            <a:avLst/>
          </a:prstGeom>
          <a:noFill/>
          <a:ln>
            <a:noFill/>
          </a:ln>
        </p:spPr>
        <p:txBody>
          <a:bodyPr spcFirstLastPara="1" wrap="square" lIns="0" tIns="0" rIns="0" bIns="0" anchor="t" anchorCtr="0">
            <a:spAutoFit/>
          </a:bodyPr>
          <a:lstStyle/>
          <a:p>
            <a:pPr defTabSz="342900">
              <a:lnSpc>
                <a:spcPct val="110000"/>
              </a:lnSpc>
              <a:buClr>
                <a:srgbClr val="000000"/>
              </a:buClr>
            </a:pPr>
            <a:r>
              <a:rPr lang="en-US" sz="3000" b="1" kern="0">
                <a:solidFill>
                  <a:srgbClr val="E5E5E5"/>
                </a:solidFill>
                <a:latin typeface="Montserrat"/>
                <a:ea typeface="Montserrat"/>
                <a:cs typeface="Montserrat"/>
                <a:sym typeface="Montserrat"/>
              </a:rPr>
              <a:t>AGENDA</a:t>
            </a:r>
            <a:endParaRPr sz="525" kern="0">
              <a:solidFill>
                <a:srgbClr val="000000"/>
              </a:solidFill>
              <a:latin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6CECE"/>
        </a:solidFill>
        <a:effectLst/>
      </p:bgPr>
    </p:bg>
    <p:spTree>
      <p:nvGrpSpPr>
        <p:cNvPr id="1" name="Shape 116"/>
        <p:cNvGrpSpPr/>
        <p:nvPr/>
      </p:nvGrpSpPr>
      <p:grpSpPr>
        <a:xfrm>
          <a:off x="0" y="0"/>
          <a:ext cx="0" cy="0"/>
          <a:chOff x="0" y="0"/>
          <a:chExt cx="0" cy="0"/>
        </a:xfrm>
      </p:grpSpPr>
      <p:grpSp>
        <p:nvGrpSpPr>
          <p:cNvPr id="117" name="Google Shape;117;p15"/>
          <p:cNvGrpSpPr/>
          <p:nvPr/>
        </p:nvGrpSpPr>
        <p:grpSpPr>
          <a:xfrm>
            <a:off x="0" y="645223"/>
            <a:ext cx="6858000" cy="1235516"/>
            <a:chOff x="0" y="-38100"/>
            <a:chExt cx="4816593" cy="867743"/>
          </a:xfrm>
        </p:grpSpPr>
        <p:sp>
          <p:nvSpPr>
            <p:cNvPr id="118" name="Google Shape;118;p15"/>
            <p:cNvSpPr/>
            <p:nvPr/>
          </p:nvSpPr>
          <p:spPr>
            <a:xfrm>
              <a:off x="0" y="0"/>
              <a:ext cx="4816592" cy="829643"/>
            </a:xfrm>
            <a:custGeom>
              <a:avLst/>
              <a:gdLst/>
              <a:ahLst/>
              <a:cxnLst/>
              <a:rect l="l" t="t" r="r" b="b"/>
              <a:pathLst>
                <a:path w="4816592" h="829643" extrusionOk="0">
                  <a:moveTo>
                    <a:pt x="0" y="0"/>
                  </a:moveTo>
                  <a:lnTo>
                    <a:pt x="4816592" y="0"/>
                  </a:lnTo>
                  <a:lnTo>
                    <a:pt x="4816592" y="829643"/>
                  </a:lnTo>
                  <a:lnTo>
                    <a:pt x="0" y="829643"/>
                  </a:lnTo>
                  <a:close/>
                </a:path>
              </a:pathLst>
            </a:custGeom>
            <a:solidFill>
              <a:srgbClr val="767171"/>
            </a:solidFill>
            <a:ln>
              <a:noFill/>
            </a:ln>
          </p:spPr>
          <p:txBody>
            <a:bodyPr/>
            <a:lstStyle/>
            <a:p>
              <a:pPr defTabSz="342900">
                <a:buClr>
                  <a:srgbClr val="000000"/>
                </a:buClr>
              </a:pPr>
              <a:endParaRPr lang="en-US" sz="525" kern="0">
                <a:solidFill>
                  <a:srgbClr val="000000"/>
                </a:solidFill>
                <a:latin typeface="Arial"/>
                <a:cs typeface="Arial"/>
                <a:sym typeface="Arial"/>
              </a:endParaRPr>
            </a:p>
          </p:txBody>
        </p:sp>
        <p:sp>
          <p:nvSpPr>
            <p:cNvPr id="119" name="Google Shape;119;p15"/>
            <p:cNvSpPr txBox="1"/>
            <p:nvPr/>
          </p:nvSpPr>
          <p:spPr>
            <a:xfrm>
              <a:off x="0" y="-38100"/>
              <a:ext cx="4816593" cy="867743"/>
            </a:xfrm>
            <a:prstGeom prst="rect">
              <a:avLst/>
            </a:prstGeom>
            <a:noFill/>
            <a:ln>
              <a:noFill/>
            </a:ln>
          </p:spPr>
          <p:txBody>
            <a:bodyPr spcFirstLastPara="1" wrap="square" lIns="19050" tIns="19050" rIns="19050" bIns="19050" anchor="ctr" anchorCtr="0">
              <a:noAutofit/>
            </a:bodyPr>
            <a:lstStyle/>
            <a:p>
              <a:pPr algn="ctr" defTabSz="342900">
                <a:lnSpc>
                  <a:spcPct val="116666"/>
                </a:lnSpc>
                <a:buClr>
                  <a:srgbClr val="000000"/>
                </a:buClr>
              </a:pPr>
              <a:endParaRPr sz="675" kern="0">
                <a:solidFill>
                  <a:srgbClr val="000000"/>
                </a:solidFill>
                <a:latin typeface="Calibri"/>
                <a:ea typeface="Calibri"/>
                <a:cs typeface="Calibri"/>
                <a:sym typeface="Calibri"/>
              </a:endParaRPr>
            </a:p>
          </p:txBody>
        </p:sp>
      </p:grpSp>
      <p:sp>
        <p:nvSpPr>
          <p:cNvPr id="120" name="Google Shape;120;p15"/>
          <p:cNvSpPr/>
          <p:nvPr/>
        </p:nvSpPr>
        <p:spPr>
          <a:xfrm>
            <a:off x="5002046" y="4106585"/>
            <a:ext cx="3284045" cy="2839454"/>
          </a:xfrm>
          <a:custGeom>
            <a:avLst/>
            <a:gdLst/>
            <a:ahLst/>
            <a:cxnLst/>
            <a:rect l="l" t="t" r="r" b="b"/>
            <a:pathLst>
              <a:path w="8757453" h="7571877" extrusionOk="0">
                <a:moveTo>
                  <a:pt x="0" y="0"/>
                </a:moveTo>
                <a:lnTo>
                  <a:pt x="8757453" y="0"/>
                </a:lnTo>
                <a:lnTo>
                  <a:pt x="8757453" y="7571877"/>
                </a:lnTo>
                <a:lnTo>
                  <a:pt x="0" y="7571877"/>
                </a:lnTo>
                <a:lnTo>
                  <a:pt x="0" y="0"/>
                </a:lnTo>
                <a:close/>
              </a:path>
            </a:pathLst>
          </a:custGeom>
          <a:blipFill rotWithShape="1">
            <a:blip r:embed="rId3">
              <a:alphaModFix/>
            </a:blip>
            <a:stretch>
              <a:fillRect/>
            </a:stretch>
          </a:blipFill>
          <a:ln>
            <a:noFill/>
          </a:ln>
        </p:spPr>
        <p:txBody>
          <a:bodyPr/>
          <a:lstStyle/>
          <a:p>
            <a:pPr defTabSz="342900">
              <a:buClr>
                <a:srgbClr val="000000"/>
              </a:buClr>
            </a:pPr>
            <a:endParaRPr lang="en-US" sz="525" kern="0">
              <a:solidFill>
                <a:srgbClr val="000000"/>
              </a:solidFill>
              <a:latin typeface="Arial"/>
              <a:cs typeface="Arial"/>
              <a:sym typeface="Arial"/>
            </a:endParaRPr>
          </a:p>
        </p:txBody>
      </p:sp>
      <p:sp>
        <p:nvSpPr>
          <p:cNvPr id="121" name="Google Shape;121;p15"/>
          <p:cNvSpPr txBox="1"/>
          <p:nvPr/>
        </p:nvSpPr>
        <p:spPr>
          <a:xfrm>
            <a:off x="247729" y="1175651"/>
            <a:ext cx="5366588" cy="318229"/>
          </a:xfrm>
          <a:prstGeom prst="rect">
            <a:avLst/>
          </a:prstGeom>
          <a:noFill/>
          <a:ln>
            <a:noFill/>
          </a:ln>
        </p:spPr>
        <p:txBody>
          <a:bodyPr spcFirstLastPara="1" wrap="square" lIns="0" tIns="0" rIns="0" bIns="0" anchor="t" anchorCtr="0">
            <a:spAutoFit/>
          </a:bodyPr>
          <a:lstStyle/>
          <a:p>
            <a:pPr defTabSz="342900">
              <a:lnSpc>
                <a:spcPct val="140010"/>
              </a:lnSpc>
              <a:buClr>
                <a:srgbClr val="000000"/>
              </a:buClr>
            </a:pPr>
            <a:r>
              <a:rPr lang="en-US" sz="1477" b="1" kern="0">
                <a:solidFill>
                  <a:srgbClr val="FDA715"/>
                </a:solidFill>
                <a:latin typeface="Montserrat"/>
                <a:ea typeface="Montserrat"/>
                <a:cs typeface="Montserrat"/>
                <a:sym typeface="Montserrat"/>
              </a:rPr>
              <a:t>2025 </a:t>
            </a:r>
            <a:endParaRPr sz="525" kern="0">
              <a:solidFill>
                <a:srgbClr val="000000"/>
              </a:solidFill>
              <a:latin typeface="Arial"/>
              <a:cs typeface="Arial"/>
              <a:sym typeface="Arial"/>
            </a:endParaRPr>
          </a:p>
        </p:txBody>
      </p:sp>
      <p:sp>
        <p:nvSpPr>
          <p:cNvPr id="122" name="Google Shape;122;p15"/>
          <p:cNvSpPr txBox="1"/>
          <p:nvPr/>
        </p:nvSpPr>
        <p:spPr>
          <a:xfrm>
            <a:off x="247724" y="884494"/>
            <a:ext cx="6004238" cy="293542"/>
          </a:xfrm>
          <a:prstGeom prst="rect">
            <a:avLst/>
          </a:prstGeom>
          <a:noFill/>
          <a:ln>
            <a:noFill/>
          </a:ln>
        </p:spPr>
        <p:txBody>
          <a:bodyPr spcFirstLastPara="1" wrap="square" lIns="0" tIns="0" rIns="0" bIns="0" anchor="t" anchorCtr="0">
            <a:spAutoFit/>
          </a:bodyPr>
          <a:lstStyle/>
          <a:p>
            <a:pPr defTabSz="342900">
              <a:lnSpc>
                <a:spcPct val="110012"/>
              </a:lnSpc>
              <a:buClr>
                <a:srgbClr val="000000"/>
              </a:buClr>
            </a:pPr>
            <a:r>
              <a:rPr lang="en-US" sz="1734" b="1" kern="0">
                <a:solidFill>
                  <a:srgbClr val="E5E5E5"/>
                </a:solidFill>
                <a:latin typeface="Montserrat"/>
                <a:ea typeface="Montserrat"/>
                <a:cs typeface="Montserrat"/>
                <a:sym typeface="Montserrat"/>
              </a:rPr>
              <a:t>New Talent in HRSTM</a:t>
            </a:r>
            <a:endParaRPr sz="525" kern="0">
              <a:solidFill>
                <a:srgbClr val="000000"/>
              </a:solidFill>
              <a:latin typeface="Arial"/>
              <a:cs typeface="Arial"/>
              <a:sym typeface="Arial"/>
            </a:endParaRPr>
          </a:p>
        </p:txBody>
      </p:sp>
      <p:sp>
        <p:nvSpPr>
          <p:cNvPr id="123" name="Google Shape;123;p15"/>
          <p:cNvSpPr txBox="1"/>
          <p:nvPr/>
        </p:nvSpPr>
        <p:spPr>
          <a:xfrm>
            <a:off x="1232625" y="3559434"/>
            <a:ext cx="1393650" cy="605925"/>
          </a:xfrm>
          <a:prstGeom prst="rect">
            <a:avLst/>
          </a:prstGeom>
          <a:noFill/>
          <a:ln>
            <a:noFill/>
          </a:ln>
        </p:spPr>
        <p:txBody>
          <a:bodyPr spcFirstLastPara="1" wrap="square" lIns="34284" tIns="34284" rIns="34284" bIns="34284" anchor="t" anchorCtr="0">
            <a:noAutofit/>
          </a:bodyPr>
          <a:lstStyle/>
          <a:p>
            <a:pPr defTabSz="342900">
              <a:buClr>
                <a:srgbClr val="000000"/>
              </a:buClr>
            </a:pPr>
            <a:r>
              <a:rPr lang="en-US" sz="1200" kern="0">
                <a:solidFill>
                  <a:srgbClr val="000000"/>
                </a:solidFill>
                <a:latin typeface="Calibri"/>
                <a:ea typeface="Calibri"/>
                <a:cs typeface="Calibri"/>
                <a:sym typeface="Calibri"/>
              </a:rPr>
              <a:t>Anthony Oughton</a:t>
            </a:r>
            <a:endParaRPr sz="1200" kern="0">
              <a:solidFill>
                <a:srgbClr val="000000"/>
              </a:solidFill>
              <a:latin typeface="Calibri"/>
              <a:ea typeface="Calibri"/>
              <a:cs typeface="Calibri"/>
              <a:sym typeface="Calibri"/>
            </a:endParaRPr>
          </a:p>
          <a:p>
            <a:pPr defTabSz="342900">
              <a:buClr>
                <a:srgbClr val="000000"/>
              </a:buClr>
            </a:pPr>
            <a:r>
              <a:rPr lang="en-US" sz="1200" kern="0">
                <a:solidFill>
                  <a:srgbClr val="000000"/>
                </a:solidFill>
                <a:latin typeface="Calibri"/>
                <a:ea typeface="Calibri"/>
                <a:cs typeface="Calibri"/>
                <a:sym typeface="Calibri"/>
              </a:rPr>
              <a:t>HR Specialist I </a:t>
            </a:r>
            <a:endParaRPr sz="1200" kern="0">
              <a:solidFill>
                <a:srgbClr val="000000"/>
              </a:solidFill>
              <a:latin typeface="Calibri"/>
              <a:ea typeface="Calibri"/>
              <a:cs typeface="Calibri"/>
              <a:sym typeface="Calibri"/>
            </a:endParaRPr>
          </a:p>
          <a:p>
            <a:pPr defTabSz="342900">
              <a:buClr>
                <a:srgbClr val="000000"/>
              </a:buClr>
            </a:pPr>
            <a:r>
              <a:rPr lang="en-US" sz="825" kern="0">
                <a:solidFill>
                  <a:srgbClr val="000000"/>
                </a:solidFill>
                <a:latin typeface="Calibri"/>
                <a:ea typeface="Calibri"/>
                <a:cs typeface="Calibri"/>
                <a:sym typeface="Calibri"/>
              </a:rPr>
              <a:t>Benefits &amp; Wellness</a:t>
            </a:r>
            <a:r>
              <a:rPr lang="en-US" sz="1050" kern="0">
                <a:solidFill>
                  <a:srgbClr val="000000"/>
                </a:solidFill>
                <a:latin typeface="Calibri"/>
                <a:ea typeface="Calibri"/>
                <a:cs typeface="Calibri"/>
                <a:sym typeface="Calibri"/>
              </a:rPr>
              <a:t> </a:t>
            </a:r>
            <a:endParaRPr sz="1050" kern="0">
              <a:solidFill>
                <a:srgbClr val="000000"/>
              </a:solidFill>
              <a:latin typeface="Calibri"/>
              <a:ea typeface="Calibri"/>
              <a:cs typeface="Calibri"/>
              <a:sym typeface="Calibri"/>
            </a:endParaRPr>
          </a:p>
        </p:txBody>
      </p:sp>
      <p:sp>
        <p:nvSpPr>
          <p:cNvPr id="124" name="Google Shape;124;p15"/>
          <p:cNvSpPr txBox="1"/>
          <p:nvPr/>
        </p:nvSpPr>
        <p:spPr>
          <a:xfrm>
            <a:off x="3673003" y="3559434"/>
            <a:ext cx="1393650" cy="605925"/>
          </a:xfrm>
          <a:prstGeom prst="rect">
            <a:avLst/>
          </a:prstGeom>
          <a:noFill/>
          <a:ln>
            <a:noFill/>
          </a:ln>
        </p:spPr>
        <p:txBody>
          <a:bodyPr spcFirstLastPara="1" wrap="square" lIns="34284" tIns="34284" rIns="34284" bIns="34284" anchor="t" anchorCtr="0">
            <a:noAutofit/>
          </a:bodyPr>
          <a:lstStyle/>
          <a:p>
            <a:pPr defTabSz="342900">
              <a:buClr>
                <a:srgbClr val="000000"/>
              </a:buClr>
            </a:pPr>
            <a:r>
              <a:rPr lang="en-US" sz="1200" kern="0">
                <a:solidFill>
                  <a:srgbClr val="000000"/>
                </a:solidFill>
                <a:latin typeface="Calibri"/>
                <a:ea typeface="Calibri"/>
                <a:cs typeface="Calibri"/>
                <a:sym typeface="Calibri"/>
              </a:rPr>
              <a:t>Sydney Smith </a:t>
            </a:r>
            <a:endParaRPr sz="1200" kern="0">
              <a:solidFill>
                <a:srgbClr val="000000"/>
              </a:solidFill>
              <a:latin typeface="Calibri"/>
              <a:ea typeface="Calibri"/>
              <a:cs typeface="Calibri"/>
              <a:sym typeface="Calibri"/>
            </a:endParaRPr>
          </a:p>
          <a:p>
            <a:pPr defTabSz="342900">
              <a:buClr>
                <a:srgbClr val="000000"/>
              </a:buClr>
            </a:pPr>
            <a:r>
              <a:rPr lang="en-US" sz="1200" kern="0">
                <a:solidFill>
                  <a:srgbClr val="000000"/>
                </a:solidFill>
                <a:latin typeface="Calibri"/>
                <a:ea typeface="Calibri"/>
                <a:cs typeface="Calibri"/>
                <a:sym typeface="Calibri"/>
              </a:rPr>
              <a:t>HR Associate I</a:t>
            </a:r>
            <a:endParaRPr sz="1200" kern="0">
              <a:solidFill>
                <a:srgbClr val="000000"/>
              </a:solidFill>
              <a:latin typeface="Calibri"/>
              <a:ea typeface="Calibri"/>
              <a:cs typeface="Calibri"/>
              <a:sym typeface="Calibri"/>
            </a:endParaRPr>
          </a:p>
          <a:p>
            <a:pPr defTabSz="342900">
              <a:buClr>
                <a:srgbClr val="000000"/>
              </a:buClr>
            </a:pPr>
            <a:r>
              <a:rPr lang="en-US" sz="825" kern="0">
                <a:solidFill>
                  <a:srgbClr val="000000"/>
                </a:solidFill>
                <a:latin typeface="Calibri"/>
                <a:ea typeface="Calibri"/>
                <a:cs typeface="Calibri"/>
                <a:sym typeface="Calibri"/>
              </a:rPr>
              <a:t>Front Desk</a:t>
            </a:r>
            <a:endParaRPr sz="825" kern="0">
              <a:solidFill>
                <a:srgbClr val="000000"/>
              </a:solidFill>
              <a:latin typeface="Calibri"/>
              <a:ea typeface="Calibri"/>
              <a:cs typeface="Calibri"/>
              <a:sym typeface="Calibri"/>
            </a:endParaRPr>
          </a:p>
        </p:txBody>
      </p:sp>
      <p:pic>
        <p:nvPicPr>
          <p:cNvPr id="125" name="Google Shape;125;p15" title="Anthony Headshot.jpg"/>
          <p:cNvPicPr preferRelativeResize="0"/>
          <p:nvPr/>
        </p:nvPicPr>
        <p:blipFill>
          <a:blip r:embed="rId4">
            <a:alphaModFix/>
          </a:blip>
          <a:stretch>
            <a:fillRect/>
          </a:stretch>
        </p:blipFill>
        <p:spPr>
          <a:xfrm>
            <a:off x="1289171" y="1978824"/>
            <a:ext cx="1220373" cy="1580611"/>
          </a:xfrm>
          <a:prstGeom prst="rect">
            <a:avLst/>
          </a:prstGeom>
          <a:noFill/>
          <a:ln>
            <a:noFill/>
          </a:ln>
        </p:spPr>
      </p:pic>
      <p:pic>
        <p:nvPicPr>
          <p:cNvPr id="126" name="Google Shape;126;p15" title="Sydney's Headshot.jpeg"/>
          <p:cNvPicPr preferRelativeResize="0"/>
          <p:nvPr/>
        </p:nvPicPr>
        <p:blipFill>
          <a:blip r:embed="rId5">
            <a:alphaModFix/>
          </a:blip>
          <a:stretch>
            <a:fillRect/>
          </a:stretch>
        </p:blipFill>
        <p:spPr>
          <a:xfrm>
            <a:off x="3445539" y="2151371"/>
            <a:ext cx="2196486" cy="123552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6CECE"/>
        </a:solidFill>
        <a:effectLst/>
      </p:bgPr>
    </p:bg>
    <p:spTree>
      <p:nvGrpSpPr>
        <p:cNvPr id="1" name="Shape 134"/>
        <p:cNvGrpSpPr/>
        <p:nvPr/>
      </p:nvGrpSpPr>
      <p:grpSpPr>
        <a:xfrm>
          <a:off x="0" y="0"/>
          <a:ext cx="0" cy="0"/>
          <a:chOff x="0" y="0"/>
          <a:chExt cx="0" cy="0"/>
        </a:xfrm>
      </p:grpSpPr>
      <p:grpSp>
        <p:nvGrpSpPr>
          <p:cNvPr id="135" name="Google Shape;135;p16"/>
          <p:cNvGrpSpPr/>
          <p:nvPr/>
        </p:nvGrpSpPr>
        <p:grpSpPr>
          <a:xfrm>
            <a:off x="0" y="645222"/>
            <a:ext cx="6858044" cy="1235525"/>
            <a:chOff x="0" y="-38100"/>
            <a:chExt cx="4816592" cy="867743"/>
          </a:xfrm>
        </p:grpSpPr>
        <p:sp>
          <p:nvSpPr>
            <p:cNvPr id="136" name="Google Shape;136;p16"/>
            <p:cNvSpPr/>
            <p:nvPr/>
          </p:nvSpPr>
          <p:spPr>
            <a:xfrm>
              <a:off x="0" y="0"/>
              <a:ext cx="4816592" cy="829643"/>
            </a:xfrm>
            <a:custGeom>
              <a:avLst/>
              <a:gdLst/>
              <a:ahLst/>
              <a:cxnLst/>
              <a:rect l="l" t="t" r="r" b="b"/>
              <a:pathLst>
                <a:path w="4816592" h="829643" extrusionOk="0">
                  <a:moveTo>
                    <a:pt x="0" y="0"/>
                  </a:moveTo>
                  <a:lnTo>
                    <a:pt x="4816592" y="0"/>
                  </a:lnTo>
                  <a:lnTo>
                    <a:pt x="4816592" y="829643"/>
                  </a:lnTo>
                  <a:lnTo>
                    <a:pt x="0" y="829643"/>
                  </a:lnTo>
                  <a:close/>
                </a:path>
              </a:pathLst>
            </a:custGeom>
            <a:solidFill>
              <a:srgbClr val="767171"/>
            </a:solidFill>
            <a:ln>
              <a:noFill/>
            </a:ln>
          </p:spPr>
          <p:txBody>
            <a:bodyPr/>
            <a:lstStyle/>
            <a:p>
              <a:pPr defTabSz="342900">
                <a:buClr>
                  <a:srgbClr val="000000"/>
                </a:buClr>
              </a:pPr>
              <a:endParaRPr lang="en-US" sz="525" kern="0">
                <a:solidFill>
                  <a:srgbClr val="000000"/>
                </a:solidFill>
                <a:latin typeface="Arial"/>
                <a:cs typeface="Arial"/>
                <a:sym typeface="Arial"/>
              </a:endParaRPr>
            </a:p>
          </p:txBody>
        </p:sp>
        <p:sp>
          <p:nvSpPr>
            <p:cNvPr id="137" name="Google Shape;137;p16"/>
            <p:cNvSpPr txBox="1"/>
            <p:nvPr/>
          </p:nvSpPr>
          <p:spPr>
            <a:xfrm>
              <a:off x="0" y="-38100"/>
              <a:ext cx="4816500" cy="867600"/>
            </a:xfrm>
            <a:prstGeom prst="rect">
              <a:avLst/>
            </a:prstGeom>
            <a:noFill/>
            <a:ln>
              <a:noFill/>
            </a:ln>
          </p:spPr>
          <p:txBody>
            <a:bodyPr spcFirstLastPara="1" wrap="square" lIns="19050" tIns="19050" rIns="19050" bIns="19050" anchor="ctr" anchorCtr="0">
              <a:noAutofit/>
            </a:bodyPr>
            <a:lstStyle/>
            <a:p>
              <a:pPr algn="ctr" defTabSz="342900">
                <a:lnSpc>
                  <a:spcPct val="116666"/>
                </a:lnSpc>
                <a:buClr>
                  <a:srgbClr val="000000"/>
                </a:buClr>
              </a:pPr>
              <a:endParaRPr sz="675" kern="0">
                <a:solidFill>
                  <a:srgbClr val="000000"/>
                </a:solidFill>
                <a:latin typeface="Calibri"/>
                <a:ea typeface="Calibri"/>
                <a:cs typeface="Calibri"/>
                <a:sym typeface="Calibri"/>
              </a:endParaRPr>
            </a:p>
          </p:txBody>
        </p:sp>
      </p:grpSp>
      <p:sp>
        <p:nvSpPr>
          <p:cNvPr id="138" name="Google Shape;138;p16"/>
          <p:cNvSpPr/>
          <p:nvPr/>
        </p:nvSpPr>
        <p:spPr>
          <a:xfrm>
            <a:off x="5002046" y="4106585"/>
            <a:ext cx="3284045" cy="2839454"/>
          </a:xfrm>
          <a:custGeom>
            <a:avLst/>
            <a:gdLst/>
            <a:ahLst/>
            <a:cxnLst/>
            <a:rect l="l" t="t" r="r" b="b"/>
            <a:pathLst>
              <a:path w="8757453" h="7571877" extrusionOk="0">
                <a:moveTo>
                  <a:pt x="0" y="0"/>
                </a:moveTo>
                <a:lnTo>
                  <a:pt x="8757453" y="0"/>
                </a:lnTo>
                <a:lnTo>
                  <a:pt x="8757453" y="7571877"/>
                </a:lnTo>
                <a:lnTo>
                  <a:pt x="0" y="7571877"/>
                </a:lnTo>
                <a:lnTo>
                  <a:pt x="0" y="0"/>
                </a:lnTo>
                <a:close/>
              </a:path>
            </a:pathLst>
          </a:custGeom>
          <a:blipFill rotWithShape="1">
            <a:blip r:embed="rId3">
              <a:alphaModFix/>
            </a:blip>
            <a:stretch>
              <a:fillRect/>
            </a:stretch>
          </a:blipFill>
          <a:ln>
            <a:noFill/>
          </a:ln>
        </p:spPr>
        <p:txBody>
          <a:bodyPr/>
          <a:lstStyle/>
          <a:p>
            <a:pPr defTabSz="342900">
              <a:buClr>
                <a:srgbClr val="000000"/>
              </a:buClr>
            </a:pPr>
            <a:endParaRPr lang="en-US" sz="525" kern="0">
              <a:solidFill>
                <a:srgbClr val="000000"/>
              </a:solidFill>
              <a:latin typeface="Arial"/>
              <a:cs typeface="Arial"/>
              <a:sym typeface="Arial"/>
            </a:endParaRPr>
          </a:p>
        </p:txBody>
      </p:sp>
      <p:sp>
        <p:nvSpPr>
          <p:cNvPr id="139" name="Google Shape;139;p16"/>
          <p:cNvSpPr txBox="1"/>
          <p:nvPr/>
        </p:nvSpPr>
        <p:spPr>
          <a:xfrm>
            <a:off x="247729" y="1175651"/>
            <a:ext cx="5366588" cy="318229"/>
          </a:xfrm>
          <a:prstGeom prst="rect">
            <a:avLst/>
          </a:prstGeom>
          <a:noFill/>
          <a:ln>
            <a:noFill/>
          </a:ln>
        </p:spPr>
        <p:txBody>
          <a:bodyPr spcFirstLastPara="1" wrap="square" lIns="0" tIns="0" rIns="0" bIns="0" anchor="t" anchorCtr="0">
            <a:spAutoFit/>
          </a:bodyPr>
          <a:lstStyle/>
          <a:p>
            <a:pPr defTabSz="342900">
              <a:lnSpc>
                <a:spcPct val="140010"/>
              </a:lnSpc>
              <a:buClr>
                <a:srgbClr val="000000"/>
              </a:buClr>
            </a:pPr>
            <a:r>
              <a:rPr lang="en-US" sz="1477" b="1" kern="0">
                <a:solidFill>
                  <a:srgbClr val="FDA715"/>
                </a:solidFill>
                <a:latin typeface="Montserrat"/>
                <a:ea typeface="Montserrat"/>
                <a:cs typeface="Montserrat"/>
                <a:sym typeface="Montserrat"/>
              </a:rPr>
              <a:t>2025 </a:t>
            </a:r>
            <a:endParaRPr sz="525" kern="0">
              <a:solidFill>
                <a:srgbClr val="000000"/>
              </a:solidFill>
              <a:latin typeface="Arial"/>
              <a:cs typeface="Arial"/>
              <a:sym typeface="Arial"/>
            </a:endParaRPr>
          </a:p>
        </p:txBody>
      </p:sp>
      <p:sp>
        <p:nvSpPr>
          <p:cNvPr id="140" name="Google Shape;140;p16"/>
          <p:cNvSpPr txBox="1"/>
          <p:nvPr/>
        </p:nvSpPr>
        <p:spPr>
          <a:xfrm>
            <a:off x="247724" y="884494"/>
            <a:ext cx="6004238" cy="293542"/>
          </a:xfrm>
          <a:prstGeom prst="rect">
            <a:avLst/>
          </a:prstGeom>
          <a:noFill/>
          <a:ln>
            <a:noFill/>
          </a:ln>
        </p:spPr>
        <p:txBody>
          <a:bodyPr spcFirstLastPara="1" wrap="square" lIns="0" tIns="0" rIns="0" bIns="0" anchor="t" anchorCtr="0">
            <a:spAutoFit/>
          </a:bodyPr>
          <a:lstStyle/>
          <a:p>
            <a:pPr defTabSz="342900">
              <a:lnSpc>
                <a:spcPct val="110013"/>
              </a:lnSpc>
              <a:buClr>
                <a:srgbClr val="000000"/>
              </a:buClr>
            </a:pPr>
            <a:r>
              <a:rPr lang="en-US" sz="1734" b="1" kern="0">
                <a:solidFill>
                  <a:srgbClr val="E5E5E5"/>
                </a:solidFill>
                <a:latin typeface="Montserrat"/>
                <a:ea typeface="Montserrat"/>
                <a:cs typeface="Montserrat"/>
                <a:sym typeface="Montserrat"/>
              </a:rPr>
              <a:t>New Talent in HRSTM</a:t>
            </a:r>
            <a:endParaRPr sz="525" kern="0">
              <a:solidFill>
                <a:srgbClr val="000000"/>
              </a:solidFill>
              <a:latin typeface="Arial"/>
              <a:cs typeface="Arial"/>
              <a:sym typeface="Arial"/>
            </a:endParaRPr>
          </a:p>
        </p:txBody>
      </p:sp>
      <p:sp>
        <p:nvSpPr>
          <p:cNvPr id="141" name="Google Shape;141;p16"/>
          <p:cNvSpPr txBox="1"/>
          <p:nvPr/>
        </p:nvSpPr>
        <p:spPr>
          <a:xfrm>
            <a:off x="1232625" y="3559434"/>
            <a:ext cx="1393650" cy="902363"/>
          </a:xfrm>
          <a:prstGeom prst="rect">
            <a:avLst/>
          </a:prstGeom>
          <a:noFill/>
          <a:ln>
            <a:noFill/>
          </a:ln>
        </p:spPr>
        <p:txBody>
          <a:bodyPr spcFirstLastPara="1" wrap="square" lIns="34284" tIns="34284" rIns="34284" bIns="34284" anchor="t" anchorCtr="0">
            <a:noAutofit/>
          </a:bodyPr>
          <a:lstStyle/>
          <a:p>
            <a:pPr defTabSz="342900">
              <a:buClr>
                <a:srgbClr val="000000"/>
              </a:buClr>
            </a:pPr>
            <a:r>
              <a:rPr lang="en-US" sz="1200" kern="0">
                <a:solidFill>
                  <a:srgbClr val="000000"/>
                </a:solidFill>
                <a:latin typeface="Calibri"/>
                <a:ea typeface="Calibri"/>
                <a:cs typeface="Calibri"/>
                <a:sym typeface="Calibri"/>
              </a:rPr>
              <a:t>Ana Zamora </a:t>
            </a:r>
            <a:endParaRPr sz="1200" kern="0">
              <a:solidFill>
                <a:srgbClr val="000000"/>
              </a:solidFill>
              <a:latin typeface="Calibri"/>
              <a:ea typeface="Calibri"/>
              <a:cs typeface="Calibri"/>
              <a:sym typeface="Calibri"/>
            </a:endParaRPr>
          </a:p>
          <a:p>
            <a:pPr defTabSz="342900">
              <a:buClr>
                <a:srgbClr val="000000"/>
              </a:buClr>
            </a:pPr>
            <a:r>
              <a:rPr lang="en-US" sz="1125" kern="0">
                <a:solidFill>
                  <a:srgbClr val="000000"/>
                </a:solidFill>
                <a:latin typeface="Calibri"/>
                <a:ea typeface="Calibri"/>
                <a:cs typeface="Calibri"/>
                <a:sym typeface="Calibri"/>
              </a:rPr>
              <a:t>HR Specialist</a:t>
            </a:r>
            <a:r>
              <a:rPr lang="en-US" sz="1200" kern="0">
                <a:solidFill>
                  <a:srgbClr val="000000"/>
                </a:solidFill>
                <a:latin typeface="Calibri"/>
                <a:ea typeface="Calibri"/>
                <a:cs typeface="Calibri"/>
                <a:sym typeface="Calibri"/>
              </a:rPr>
              <a:t> </a:t>
            </a:r>
            <a:endParaRPr sz="1200" kern="0">
              <a:solidFill>
                <a:srgbClr val="000000"/>
              </a:solidFill>
              <a:latin typeface="Calibri"/>
              <a:ea typeface="Calibri"/>
              <a:cs typeface="Calibri"/>
              <a:sym typeface="Calibri"/>
            </a:endParaRPr>
          </a:p>
          <a:p>
            <a:pPr defTabSz="342900">
              <a:buClr>
                <a:srgbClr val="000000"/>
              </a:buClr>
            </a:pPr>
            <a:r>
              <a:rPr lang="en-US" sz="825" kern="0">
                <a:solidFill>
                  <a:srgbClr val="000000"/>
                </a:solidFill>
                <a:latin typeface="Calibri"/>
                <a:ea typeface="Calibri"/>
                <a:cs typeface="Calibri"/>
                <a:sym typeface="Calibri"/>
              </a:rPr>
              <a:t>Talent Acquisition/Classification &amp; Compensation</a:t>
            </a:r>
            <a:endParaRPr sz="825" kern="0">
              <a:solidFill>
                <a:srgbClr val="000000"/>
              </a:solidFill>
              <a:latin typeface="Calibri"/>
              <a:ea typeface="Calibri"/>
              <a:cs typeface="Calibri"/>
              <a:sym typeface="Calibri"/>
            </a:endParaRPr>
          </a:p>
        </p:txBody>
      </p:sp>
      <p:sp>
        <p:nvSpPr>
          <p:cNvPr id="142" name="Google Shape;142;p16"/>
          <p:cNvSpPr txBox="1"/>
          <p:nvPr/>
        </p:nvSpPr>
        <p:spPr>
          <a:xfrm>
            <a:off x="3673003" y="3559434"/>
            <a:ext cx="1393650" cy="605925"/>
          </a:xfrm>
          <a:prstGeom prst="rect">
            <a:avLst/>
          </a:prstGeom>
          <a:noFill/>
          <a:ln>
            <a:noFill/>
          </a:ln>
        </p:spPr>
        <p:txBody>
          <a:bodyPr spcFirstLastPara="1" wrap="square" lIns="34284" tIns="34284" rIns="34284" bIns="34284" anchor="t" anchorCtr="0">
            <a:noAutofit/>
          </a:bodyPr>
          <a:lstStyle/>
          <a:p>
            <a:pPr defTabSz="342900">
              <a:buClr>
                <a:srgbClr val="000000"/>
              </a:buClr>
            </a:pPr>
            <a:r>
              <a:rPr lang="en-US" sz="1200" kern="0">
                <a:solidFill>
                  <a:srgbClr val="000000"/>
                </a:solidFill>
                <a:latin typeface="Calibri"/>
                <a:ea typeface="Calibri"/>
                <a:cs typeface="Calibri"/>
                <a:sym typeface="Calibri"/>
              </a:rPr>
              <a:t>John Nguyen </a:t>
            </a:r>
            <a:endParaRPr sz="1200" kern="0">
              <a:solidFill>
                <a:srgbClr val="000000"/>
              </a:solidFill>
              <a:latin typeface="Calibri"/>
              <a:ea typeface="Calibri"/>
              <a:cs typeface="Calibri"/>
              <a:sym typeface="Calibri"/>
            </a:endParaRPr>
          </a:p>
          <a:p>
            <a:pPr defTabSz="342900">
              <a:buClr>
                <a:srgbClr val="000000"/>
              </a:buClr>
            </a:pPr>
            <a:r>
              <a:rPr lang="en-US" sz="1125" kern="0">
                <a:solidFill>
                  <a:srgbClr val="000000"/>
                </a:solidFill>
                <a:latin typeface="Calibri"/>
                <a:ea typeface="Calibri"/>
                <a:cs typeface="Calibri"/>
                <a:sym typeface="Calibri"/>
              </a:rPr>
              <a:t>Sr. Human Resource Specialist </a:t>
            </a:r>
            <a:endParaRPr sz="1125" kern="0">
              <a:solidFill>
                <a:srgbClr val="000000"/>
              </a:solidFill>
              <a:latin typeface="Calibri"/>
              <a:ea typeface="Calibri"/>
              <a:cs typeface="Calibri"/>
              <a:sym typeface="Calibri"/>
            </a:endParaRPr>
          </a:p>
          <a:p>
            <a:pPr defTabSz="342900">
              <a:buClr>
                <a:srgbClr val="000000"/>
              </a:buClr>
            </a:pPr>
            <a:r>
              <a:rPr lang="en-US" sz="825" kern="0">
                <a:solidFill>
                  <a:srgbClr val="000000"/>
                </a:solidFill>
                <a:latin typeface="Calibri"/>
                <a:ea typeface="Calibri"/>
                <a:cs typeface="Calibri"/>
                <a:sym typeface="Calibri"/>
              </a:rPr>
              <a:t>Classification &amp; Compensation </a:t>
            </a:r>
            <a:endParaRPr sz="825" kern="0">
              <a:solidFill>
                <a:srgbClr val="000000"/>
              </a:solidFill>
              <a:latin typeface="Calibri"/>
              <a:ea typeface="Calibri"/>
              <a:cs typeface="Calibri"/>
              <a:sym typeface="Calibri"/>
            </a:endParaRPr>
          </a:p>
        </p:txBody>
      </p:sp>
      <p:pic>
        <p:nvPicPr>
          <p:cNvPr id="143" name="Google Shape;143;p16" title="Ana's Headshot.jpg"/>
          <p:cNvPicPr preferRelativeResize="0"/>
          <p:nvPr/>
        </p:nvPicPr>
        <p:blipFill>
          <a:blip r:embed="rId4">
            <a:alphaModFix/>
          </a:blip>
          <a:stretch>
            <a:fillRect/>
          </a:stretch>
        </p:blipFill>
        <p:spPr>
          <a:xfrm>
            <a:off x="1151953" y="1931166"/>
            <a:ext cx="1393651" cy="1628270"/>
          </a:xfrm>
          <a:prstGeom prst="rect">
            <a:avLst/>
          </a:prstGeom>
          <a:noFill/>
          <a:ln>
            <a:noFill/>
          </a:ln>
        </p:spPr>
      </p:pic>
      <p:pic>
        <p:nvPicPr>
          <p:cNvPr id="144" name="Google Shape;144;p16" title="John's Headshot.jpg"/>
          <p:cNvPicPr preferRelativeResize="0"/>
          <p:nvPr/>
        </p:nvPicPr>
        <p:blipFill>
          <a:blip r:embed="rId5">
            <a:alphaModFix/>
          </a:blip>
          <a:stretch>
            <a:fillRect/>
          </a:stretch>
        </p:blipFill>
        <p:spPr>
          <a:xfrm>
            <a:off x="3627943" y="1931166"/>
            <a:ext cx="1221202" cy="16282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66083" y="0"/>
            <a:ext cx="1717813" cy="644065"/>
          </a:xfrm>
        </p:spPr>
        <p:txBody>
          <a:bodyPr>
            <a:normAutofit/>
          </a:bodyPr>
          <a:lstStyle/>
          <a:p>
            <a:r>
              <a:rPr lang="en-US" sz="3200" dirty="0">
                <a:solidFill>
                  <a:schemeClr val="bg1"/>
                </a:solidFill>
              </a:rPr>
              <a:t>Agenda</a:t>
            </a:r>
          </a:p>
        </p:txBody>
      </p:sp>
      <p:sp>
        <p:nvSpPr>
          <p:cNvPr id="4" name="Content Placeholder 3"/>
          <p:cNvSpPr>
            <a:spLocks noGrp="1"/>
          </p:cNvSpPr>
          <p:nvPr>
            <p:ph idx="1"/>
          </p:nvPr>
        </p:nvSpPr>
        <p:spPr>
          <a:xfrm>
            <a:off x="437137" y="807318"/>
            <a:ext cx="6172200" cy="4019710"/>
          </a:xfrm>
        </p:spPr>
        <p:txBody>
          <a:bodyPr>
            <a:noAutofit/>
          </a:bodyPr>
          <a:lstStyle/>
          <a:p>
            <a:pPr marL="0" indent="0" algn="r">
              <a:buNone/>
            </a:pPr>
            <a:endParaRPr lang="en-US" sz="1700" i="1" dirty="0"/>
          </a:p>
        </p:txBody>
      </p:sp>
      <p:sp>
        <p:nvSpPr>
          <p:cNvPr id="3" name="Rectangle 2"/>
          <p:cNvSpPr/>
          <p:nvPr/>
        </p:nvSpPr>
        <p:spPr>
          <a:xfrm>
            <a:off x="437137" y="644065"/>
            <a:ext cx="5968207" cy="473975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en-US" b="1" dirty="0">
                <a:solidFill>
                  <a:prstClr val="black"/>
                </a:solidFill>
                <a:ea typeface="Times New Roman" panose="02020603050405020304" pitchFamily="18" charset="0"/>
              </a:rPr>
              <a:t>8:50 </a:t>
            </a:r>
            <a:r>
              <a:rPr kumimoji="0" lang="en-US" b="1" i="0" u="none" strike="noStrike" kern="1200" cap="none" spc="0" normalizeH="0" baseline="0" noProof="0" dirty="0">
                <a:ln>
                  <a:noFill/>
                </a:ln>
                <a:solidFill>
                  <a:prstClr val="black"/>
                </a:solidFill>
                <a:effectLst/>
                <a:uLnTx/>
                <a:uFillTx/>
                <a:ea typeface="Times New Roman" panose="02020603050405020304" pitchFamily="18" charset="0"/>
              </a:rPr>
              <a:t>am</a:t>
            </a:r>
            <a:r>
              <a:rPr kumimoji="0" lang="en-US" b="0" i="0" u="none" strike="noStrike" kern="1200" cap="none" spc="0" normalizeH="0" baseline="0" noProof="0" dirty="0">
                <a:ln>
                  <a:noFill/>
                </a:ln>
                <a:solidFill>
                  <a:prstClr val="black"/>
                </a:solidFill>
                <a:effectLst/>
                <a:uLnTx/>
                <a:uFillTx/>
                <a:ea typeface="Times New Roman" panose="02020603050405020304" pitchFamily="18" charset="0"/>
              </a:rPr>
              <a:t> 	</a:t>
            </a:r>
            <a:r>
              <a:rPr lang="en-US" dirty="0">
                <a:solidFill>
                  <a:prstClr val="black"/>
                </a:solidFill>
                <a:ea typeface="Times New Roman" panose="02020603050405020304" pitchFamily="18" charset="0"/>
              </a:rPr>
              <a:t>Welcome</a:t>
            </a:r>
          </a:p>
          <a:p>
            <a:pPr marL="0" marR="0" lvl="0" indent="0" algn="l" defTabSz="457200" rtl="0" eaLnBrk="1" fontAlgn="auto" latinLnBrk="0" hangingPunct="1">
              <a:lnSpc>
                <a:spcPct val="150000"/>
              </a:lnSpc>
              <a:spcBef>
                <a:spcPts val="0"/>
              </a:spcBef>
              <a:spcAft>
                <a:spcPts val="0"/>
              </a:spcAft>
              <a:buClrTx/>
              <a:buSzTx/>
              <a:buFontTx/>
              <a:buNone/>
              <a:tabLst/>
              <a:defRPr/>
            </a:pPr>
            <a:r>
              <a:rPr lang="en-US" b="1" dirty="0">
                <a:solidFill>
                  <a:prstClr val="black"/>
                </a:solidFill>
                <a:ea typeface="Times New Roman" panose="02020603050405020304" pitchFamily="18" charset="0"/>
              </a:rPr>
              <a:t>9:00 </a:t>
            </a:r>
            <a:r>
              <a:rPr kumimoji="0" lang="en-US" b="1" i="0" u="none" strike="noStrike" kern="1200" cap="none" spc="0" normalizeH="0" baseline="0" noProof="0" dirty="0">
                <a:ln>
                  <a:noFill/>
                </a:ln>
                <a:solidFill>
                  <a:prstClr val="black"/>
                </a:solidFill>
                <a:effectLst/>
                <a:uLnTx/>
                <a:uFillTx/>
                <a:ea typeface="Times New Roman" panose="02020603050405020304" pitchFamily="18" charset="0"/>
              </a:rPr>
              <a:t>am</a:t>
            </a:r>
            <a:r>
              <a:rPr kumimoji="0" lang="en-US" b="0" i="0" u="none" strike="noStrike" kern="1200" cap="none" spc="0" normalizeH="0" baseline="0" noProof="0" dirty="0">
                <a:ln>
                  <a:noFill/>
                </a:ln>
                <a:solidFill>
                  <a:prstClr val="black"/>
                </a:solidFill>
                <a:effectLst/>
                <a:uLnTx/>
                <a:uFillTx/>
                <a:ea typeface="Times New Roman" panose="02020603050405020304" pitchFamily="18" charset="0"/>
              </a:rPr>
              <a:t>	</a:t>
            </a:r>
            <a:r>
              <a:rPr lang="en-US" dirty="0">
                <a:solidFill>
                  <a:prstClr val="black"/>
                </a:solidFill>
                <a:ea typeface="Times New Roman" panose="02020603050405020304" pitchFamily="18" charset="0"/>
              </a:rPr>
              <a:t>Invoice and PAW Receipting Reminders</a:t>
            </a:r>
          </a:p>
          <a:p>
            <a:pPr marL="0" marR="0" lvl="0" indent="0" algn="l" defTabSz="457200" rtl="0" eaLnBrk="1" fontAlgn="auto" latinLnBrk="0" hangingPunct="1">
              <a:lnSpc>
                <a:spcPct val="150000"/>
              </a:lnSpc>
              <a:spcBef>
                <a:spcPts val="0"/>
              </a:spcBef>
              <a:spcAft>
                <a:spcPts val="0"/>
              </a:spcAft>
              <a:buClrTx/>
              <a:buSzTx/>
              <a:buFontTx/>
              <a:buNone/>
              <a:tabLst/>
              <a:defRPr/>
            </a:pPr>
            <a:r>
              <a:rPr lang="en-US" b="1" dirty="0">
                <a:solidFill>
                  <a:prstClr val="black"/>
                </a:solidFill>
                <a:ea typeface="Times New Roman" panose="02020603050405020304" pitchFamily="18" charset="0"/>
              </a:rPr>
              <a:t>9:15 am   </a:t>
            </a:r>
            <a:r>
              <a:rPr lang="en-US" dirty="0">
                <a:solidFill>
                  <a:prstClr val="black"/>
                </a:solidFill>
                <a:ea typeface="Times New Roman" panose="02020603050405020304" pitchFamily="18" charset="0"/>
              </a:rPr>
              <a:t>HRSTM Update</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ea typeface="Times New Roman" panose="02020603050405020304" pitchFamily="18" charset="0"/>
              </a:rPr>
              <a:t>9:35 </a:t>
            </a:r>
            <a:r>
              <a:rPr lang="en-US" b="1" dirty="0">
                <a:solidFill>
                  <a:prstClr val="black"/>
                </a:solidFill>
                <a:ea typeface="Times New Roman" panose="02020603050405020304" pitchFamily="18" charset="0"/>
              </a:rPr>
              <a:t>am</a:t>
            </a:r>
            <a:r>
              <a:rPr kumimoji="0" lang="en-US" b="0" i="0" u="none" strike="noStrike" kern="1200" cap="none" spc="0" normalizeH="0" baseline="0" noProof="0" dirty="0">
                <a:ln>
                  <a:noFill/>
                </a:ln>
                <a:solidFill>
                  <a:prstClr val="black"/>
                </a:solidFill>
                <a:effectLst/>
                <a:uLnTx/>
                <a:uFillTx/>
                <a:ea typeface="Times New Roman" panose="02020603050405020304" pitchFamily="18" charset="0"/>
              </a:rPr>
              <a:t>	</a:t>
            </a:r>
            <a:r>
              <a:rPr lang="en-US" dirty="0">
                <a:solidFill>
                  <a:prstClr val="black"/>
                </a:solidFill>
                <a:ea typeface="Times New Roman" panose="02020603050405020304" pitchFamily="18" charset="0"/>
              </a:rPr>
              <a:t>Auxiliary Services</a:t>
            </a:r>
            <a:r>
              <a:rPr kumimoji="0" lang="en-US" b="0" i="0" u="none" strike="noStrike" kern="1200" cap="none" spc="0" normalizeH="0" baseline="0" noProof="0" dirty="0">
                <a:ln>
                  <a:noFill/>
                </a:ln>
                <a:solidFill>
                  <a:prstClr val="black"/>
                </a:solidFill>
                <a:effectLst/>
                <a:uLnTx/>
                <a:uFillTx/>
                <a:ea typeface="Times New Roman" panose="02020603050405020304" pitchFamily="18" charset="0"/>
              </a:rPr>
              <a:t> Update </a:t>
            </a:r>
          </a:p>
          <a:p>
            <a:pPr marL="0" marR="0" lvl="0" indent="0" algn="l" defTabSz="457200" rtl="0" eaLnBrk="1" fontAlgn="auto" latinLnBrk="0" hangingPunct="1">
              <a:lnSpc>
                <a:spcPct val="150000"/>
              </a:lnSpc>
              <a:spcBef>
                <a:spcPts val="0"/>
              </a:spcBef>
              <a:spcAft>
                <a:spcPts val="0"/>
              </a:spcAft>
              <a:buClrTx/>
              <a:buSzTx/>
              <a:buFontTx/>
              <a:buNone/>
              <a:tabLst/>
              <a:defRPr/>
            </a:pPr>
            <a:r>
              <a:rPr lang="en-US" b="1" dirty="0">
                <a:solidFill>
                  <a:prstClr val="black"/>
                </a:solidFill>
                <a:ea typeface="Times New Roman" panose="02020603050405020304" pitchFamily="18" charset="0"/>
              </a:rPr>
              <a:t>9:45 am</a:t>
            </a:r>
            <a:r>
              <a:rPr lang="en-US" dirty="0">
                <a:solidFill>
                  <a:prstClr val="black"/>
                </a:solidFill>
                <a:ea typeface="Times New Roman" panose="02020603050405020304" pitchFamily="18" charset="0"/>
              </a:rPr>
              <a:t>	Office of Contracts &amp; Grants (OCGA) Update</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ea typeface="Times New Roman" panose="02020603050405020304" pitchFamily="18" charset="0"/>
              </a:rPr>
              <a:t>9:50 am</a:t>
            </a:r>
            <a:r>
              <a:rPr kumimoji="0" lang="en-US" b="0" i="0" u="none" strike="noStrike" kern="1200" cap="none" spc="0" normalizeH="0" baseline="0" noProof="0" dirty="0">
                <a:ln>
                  <a:noFill/>
                </a:ln>
                <a:solidFill>
                  <a:prstClr val="black"/>
                </a:solidFill>
                <a:effectLst/>
                <a:uLnTx/>
                <a:uFillTx/>
                <a:ea typeface="Times New Roman" panose="02020603050405020304" pitchFamily="18" charset="0"/>
              </a:rPr>
              <a:t>	</a:t>
            </a:r>
            <a:r>
              <a:rPr lang="en-US" dirty="0">
                <a:solidFill>
                  <a:prstClr val="black"/>
                </a:solidFill>
                <a:ea typeface="Times New Roman" panose="02020603050405020304" pitchFamily="18" charset="0"/>
              </a:rPr>
              <a:t>Inventory Control Updates</a:t>
            </a:r>
            <a:endParaRPr kumimoji="0" lang="en-US"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en-US" b="1" dirty="0">
                <a:solidFill>
                  <a:prstClr val="black"/>
                </a:solidFill>
                <a:ea typeface="Times New Roman" panose="02020603050405020304" pitchFamily="18" charset="0"/>
              </a:rPr>
              <a:t>10:05 am </a:t>
            </a:r>
            <a:r>
              <a:rPr lang="en-US" dirty="0">
                <a:solidFill>
                  <a:prstClr val="black"/>
                </a:solidFill>
                <a:ea typeface="Times New Roman" panose="02020603050405020304" pitchFamily="18" charset="0"/>
              </a:rPr>
              <a:t>Financial Accounting &amp; Reporting (FAR) Update</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ea typeface="Times New Roman" panose="02020603050405020304" pitchFamily="18" charset="0"/>
              </a:rPr>
              <a:t>10:15 am </a:t>
            </a:r>
            <a:r>
              <a:rPr kumimoji="0" lang="en-US" i="0" u="none" strike="noStrike" kern="1200" cap="none" spc="0" normalizeH="0" baseline="0" noProof="0" dirty="0">
                <a:ln>
                  <a:noFill/>
                </a:ln>
                <a:solidFill>
                  <a:prstClr val="black"/>
                </a:solidFill>
                <a:effectLst/>
                <a:uLnTx/>
                <a:uFillTx/>
                <a:ea typeface="Times New Roman" panose="02020603050405020304" pitchFamily="18" charset="0"/>
              </a:rPr>
              <a:t>Travel Update</a:t>
            </a:r>
            <a:endParaRPr lang="en-US" dirty="0">
              <a:solidFill>
                <a:prstClr val="black"/>
              </a:solidFill>
              <a:ea typeface="Times New Roman" panose="02020603050405020304" pitchFamily="18" charset="0"/>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lang="en-US" dirty="0">
              <a:solidFill>
                <a:prstClr val="black"/>
              </a:solidFill>
              <a:ea typeface="Times New Roman" panose="02020603050405020304" pitchFamily="18" charset="0"/>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Times New Roman" panose="02020603050405020304" pitchFamily="18" charset="0"/>
              </a:rPr>
              <a:t> </a:t>
            </a:r>
          </a:p>
        </p:txBody>
      </p:sp>
    </p:spTree>
    <p:extLst>
      <p:ext uri="{BB962C8B-B14F-4D97-AF65-F5344CB8AC3E}">
        <p14:creationId xmlns:p14="http://schemas.microsoft.com/office/powerpoint/2010/main" val="2586356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6CECE"/>
        </a:solidFill>
        <a:effectLst/>
      </p:bgPr>
    </p:bg>
    <p:spTree>
      <p:nvGrpSpPr>
        <p:cNvPr id="1" name="Shape 152"/>
        <p:cNvGrpSpPr/>
        <p:nvPr/>
      </p:nvGrpSpPr>
      <p:grpSpPr>
        <a:xfrm>
          <a:off x="0" y="0"/>
          <a:ext cx="0" cy="0"/>
          <a:chOff x="0" y="0"/>
          <a:chExt cx="0" cy="0"/>
        </a:xfrm>
      </p:grpSpPr>
      <p:grpSp>
        <p:nvGrpSpPr>
          <p:cNvPr id="153" name="Google Shape;153;p17"/>
          <p:cNvGrpSpPr/>
          <p:nvPr/>
        </p:nvGrpSpPr>
        <p:grpSpPr>
          <a:xfrm>
            <a:off x="0" y="645222"/>
            <a:ext cx="6858044" cy="1235525"/>
            <a:chOff x="0" y="-38100"/>
            <a:chExt cx="4816592" cy="867743"/>
          </a:xfrm>
        </p:grpSpPr>
        <p:sp>
          <p:nvSpPr>
            <p:cNvPr id="154" name="Google Shape;154;p17"/>
            <p:cNvSpPr/>
            <p:nvPr/>
          </p:nvSpPr>
          <p:spPr>
            <a:xfrm>
              <a:off x="0" y="0"/>
              <a:ext cx="4816592" cy="829643"/>
            </a:xfrm>
            <a:custGeom>
              <a:avLst/>
              <a:gdLst/>
              <a:ahLst/>
              <a:cxnLst/>
              <a:rect l="l" t="t" r="r" b="b"/>
              <a:pathLst>
                <a:path w="4816592" h="829643" extrusionOk="0">
                  <a:moveTo>
                    <a:pt x="0" y="0"/>
                  </a:moveTo>
                  <a:lnTo>
                    <a:pt x="4816592" y="0"/>
                  </a:lnTo>
                  <a:lnTo>
                    <a:pt x="4816592" y="829643"/>
                  </a:lnTo>
                  <a:lnTo>
                    <a:pt x="0" y="829643"/>
                  </a:lnTo>
                  <a:close/>
                </a:path>
              </a:pathLst>
            </a:custGeom>
            <a:solidFill>
              <a:srgbClr val="767171"/>
            </a:solidFill>
            <a:ln>
              <a:noFill/>
            </a:ln>
          </p:spPr>
          <p:txBody>
            <a:bodyPr/>
            <a:lstStyle/>
            <a:p>
              <a:pPr defTabSz="342900">
                <a:buClr>
                  <a:srgbClr val="000000"/>
                </a:buClr>
              </a:pPr>
              <a:endParaRPr lang="en-US" sz="525" kern="0">
                <a:solidFill>
                  <a:srgbClr val="000000"/>
                </a:solidFill>
                <a:latin typeface="Arial"/>
                <a:cs typeface="Arial"/>
                <a:sym typeface="Arial"/>
              </a:endParaRPr>
            </a:p>
          </p:txBody>
        </p:sp>
        <p:sp>
          <p:nvSpPr>
            <p:cNvPr id="155" name="Google Shape;155;p17"/>
            <p:cNvSpPr txBox="1"/>
            <p:nvPr/>
          </p:nvSpPr>
          <p:spPr>
            <a:xfrm>
              <a:off x="0" y="-38100"/>
              <a:ext cx="4816500" cy="867600"/>
            </a:xfrm>
            <a:prstGeom prst="rect">
              <a:avLst/>
            </a:prstGeom>
            <a:noFill/>
            <a:ln>
              <a:noFill/>
            </a:ln>
          </p:spPr>
          <p:txBody>
            <a:bodyPr spcFirstLastPara="1" wrap="square" lIns="19050" tIns="19050" rIns="19050" bIns="19050" anchor="ctr" anchorCtr="0">
              <a:noAutofit/>
            </a:bodyPr>
            <a:lstStyle/>
            <a:p>
              <a:pPr algn="ctr" defTabSz="342900">
                <a:lnSpc>
                  <a:spcPct val="116666"/>
                </a:lnSpc>
                <a:buClr>
                  <a:srgbClr val="000000"/>
                </a:buClr>
              </a:pPr>
              <a:endParaRPr sz="675" kern="0">
                <a:solidFill>
                  <a:srgbClr val="000000"/>
                </a:solidFill>
                <a:latin typeface="Calibri"/>
                <a:ea typeface="Calibri"/>
                <a:cs typeface="Calibri"/>
                <a:sym typeface="Calibri"/>
              </a:endParaRPr>
            </a:p>
          </p:txBody>
        </p:sp>
      </p:grpSp>
      <p:sp>
        <p:nvSpPr>
          <p:cNvPr id="156" name="Google Shape;156;p17"/>
          <p:cNvSpPr/>
          <p:nvPr/>
        </p:nvSpPr>
        <p:spPr>
          <a:xfrm>
            <a:off x="5002046" y="4106585"/>
            <a:ext cx="3284045" cy="2839454"/>
          </a:xfrm>
          <a:custGeom>
            <a:avLst/>
            <a:gdLst/>
            <a:ahLst/>
            <a:cxnLst/>
            <a:rect l="l" t="t" r="r" b="b"/>
            <a:pathLst>
              <a:path w="8757453" h="7571877" extrusionOk="0">
                <a:moveTo>
                  <a:pt x="0" y="0"/>
                </a:moveTo>
                <a:lnTo>
                  <a:pt x="8757453" y="0"/>
                </a:lnTo>
                <a:lnTo>
                  <a:pt x="8757453" y="7571877"/>
                </a:lnTo>
                <a:lnTo>
                  <a:pt x="0" y="7571877"/>
                </a:lnTo>
                <a:lnTo>
                  <a:pt x="0" y="0"/>
                </a:lnTo>
                <a:close/>
              </a:path>
            </a:pathLst>
          </a:custGeom>
          <a:blipFill rotWithShape="1">
            <a:blip r:embed="rId3">
              <a:alphaModFix/>
            </a:blip>
            <a:stretch>
              <a:fillRect/>
            </a:stretch>
          </a:blipFill>
          <a:ln>
            <a:noFill/>
          </a:ln>
        </p:spPr>
        <p:txBody>
          <a:bodyPr/>
          <a:lstStyle/>
          <a:p>
            <a:pPr defTabSz="342900">
              <a:buClr>
                <a:srgbClr val="000000"/>
              </a:buClr>
            </a:pPr>
            <a:endParaRPr lang="en-US" sz="525" kern="0">
              <a:solidFill>
                <a:srgbClr val="000000"/>
              </a:solidFill>
              <a:latin typeface="Arial"/>
              <a:cs typeface="Arial"/>
              <a:sym typeface="Arial"/>
            </a:endParaRPr>
          </a:p>
        </p:txBody>
      </p:sp>
      <p:sp>
        <p:nvSpPr>
          <p:cNvPr id="157" name="Google Shape;157;p17"/>
          <p:cNvSpPr txBox="1"/>
          <p:nvPr/>
        </p:nvSpPr>
        <p:spPr>
          <a:xfrm>
            <a:off x="323985" y="1177348"/>
            <a:ext cx="5366588" cy="318229"/>
          </a:xfrm>
          <a:prstGeom prst="rect">
            <a:avLst/>
          </a:prstGeom>
          <a:noFill/>
          <a:ln>
            <a:noFill/>
          </a:ln>
        </p:spPr>
        <p:txBody>
          <a:bodyPr spcFirstLastPara="1" wrap="square" lIns="0" tIns="0" rIns="0" bIns="0" anchor="t" anchorCtr="0">
            <a:spAutoFit/>
          </a:bodyPr>
          <a:lstStyle/>
          <a:p>
            <a:pPr defTabSz="342900">
              <a:lnSpc>
                <a:spcPct val="140010"/>
              </a:lnSpc>
              <a:buClr>
                <a:srgbClr val="000000"/>
              </a:buClr>
            </a:pPr>
            <a:r>
              <a:rPr lang="en-US" sz="1477" b="1" kern="0">
                <a:solidFill>
                  <a:srgbClr val="FDA715"/>
                </a:solidFill>
                <a:latin typeface="Montserrat"/>
                <a:ea typeface="Montserrat"/>
                <a:cs typeface="Montserrat"/>
                <a:sym typeface="Montserrat"/>
              </a:rPr>
              <a:t>What’s new? </a:t>
            </a:r>
            <a:endParaRPr sz="525" kern="0">
              <a:solidFill>
                <a:srgbClr val="000000"/>
              </a:solidFill>
              <a:latin typeface="Arial"/>
              <a:cs typeface="Arial"/>
              <a:sym typeface="Arial"/>
            </a:endParaRPr>
          </a:p>
        </p:txBody>
      </p:sp>
      <p:sp>
        <p:nvSpPr>
          <p:cNvPr id="158" name="Google Shape;158;p17"/>
          <p:cNvSpPr txBox="1"/>
          <p:nvPr/>
        </p:nvSpPr>
        <p:spPr>
          <a:xfrm>
            <a:off x="247724" y="884494"/>
            <a:ext cx="6004238" cy="293542"/>
          </a:xfrm>
          <a:prstGeom prst="rect">
            <a:avLst/>
          </a:prstGeom>
          <a:noFill/>
          <a:ln>
            <a:noFill/>
          </a:ln>
        </p:spPr>
        <p:txBody>
          <a:bodyPr spcFirstLastPara="1" wrap="square" lIns="0" tIns="0" rIns="0" bIns="0" anchor="t" anchorCtr="0">
            <a:spAutoFit/>
          </a:bodyPr>
          <a:lstStyle/>
          <a:p>
            <a:pPr defTabSz="342900">
              <a:lnSpc>
                <a:spcPct val="110013"/>
              </a:lnSpc>
              <a:buClr>
                <a:srgbClr val="000000"/>
              </a:buClr>
            </a:pPr>
            <a:r>
              <a:rPr lang="en-US" sz="1734" b="1" kern="0">
                <a:solidFill>
                  <a:srgbClr val="E5E5E5"/>
                </a:solidFill>
                <a:latin typeface="Montserrat"/>
                <a:ea typeface="Montserrat"/>
                <a:cs typeface="Montserrat"/>
                <a:sym typeface="Montserrat"/>
              </a:rPr>
              <a:t>Legislative Updates 2025</a:t>
            </a:r>
            <a:endParaRPr sz="525" kern="0">
              <a:solidFill>
                <a:srgbClr val="000000"/>
              </a:solidFill>
              <a:latin typeface="Arial"/>
              <a:cs typeface="Arial"/>
              <a:sym typeface="Arial"/>
            </a:endParaRPr>
          </a:p>
        </p:txBody>
      </p:sp>
      <p:sp>
        <p:nvSpPr>
          <p:cNvPr id="159" name="Google Shape;159;p17"/>
          <p:cNvSpPr txBox="1"/>
          <p:nvPr/>
        </p:nvSpPr>
        <p:spPr>
          <a:xfrm>
            <a:off x="323981" y="2129644"/>
            <a:ext cx="5578425" cy="1521338"/>
          </a:xfrm>
          <a:prstGeom prst="rect">
            <a:avLst/>
          </a:prstGeom>
          <a:noFill/>
          <a:ln>
            <a:noFill/>
          </a:ln>
        </p:spPr>
        <p:txBody>
          <a:bodyPr spcFirstLastPara="1" wrap="square" lIns="34284" tIns="34284" rIns="34284" bIns="34284" anchor="t" anchorCtr="0">
            <a:noAutofit/>
          </a:bodyPr>
          <a:lstStyle/>
          <a:p>
            <a:pPr defTabSz="342900">
              <a:buClr>
                <a:srgbClr val="000000"/>
              </a:buClr>
            </a:pPr>
            <a:r>
              <a:rPr lang="en-US" sz="1200" kern="0" dirty="0">
                <a:solidFill>
                  <a:srgbClr val="000000"/>
                </a:solidFill>
                <a:latin typeface="Calibri"/>
                <a:ea typeface="Calibri"/>
                <a:cs typeface="Calibri"/>
                <a:sym typeface="Calibri"/>
              </a:rPr>
              <a:t>HB 1503/SB 225 - Paid Family &amp; Medical Leave</a:t>
            </a:r>
            <a:endParaRPr sz="1200" kern="0" dirty="0">
              <a:solidFill>
                <a:srgbClr val="000000"/>
              </a:solidFill>
              <a:latin typeface="Calibri"/>
              <a:ea typeface="Calibri"/>
              <a:cs typeface="Calibri"/>
              <a:sym typeface="Calibri"/>
            </a:endParaRPr>
          </a:p>
          <a:p>
            <a:pPr defTabSz="342900">
              <a:buClr>
                <a:srgbClr val="000000"/>
              </a:buClr>
            </a:pPr>
            <a:endParaRPr sz="1200" kern="0" dirty="0">
              <a:solidFill>
                <a:srgbClr val="000000"/>
              </a:solidFill>
              <a:latin typeface="Calibri"/>
              <a:ea typeface="Calibri"/>
              <a:cs typeface="Calibri"/>
              <a:sym typeface="Calibri"/>
            </a:endParaRPr>
          </a:p>
          <a:p>
            <a:pPr marL="171450" indent="-161925" defTabSz="342900">
              <a:buClr>
                <a:srgbClr val="000000"/>
              </a:buClr>
              <a:buSzPts val="3200"/>
              <a:buFont typeface="Calibri"/>
              <a:buChar char="●"/>
            </a:pPr>
            <a:r>
              <a:rPr lang="en-US" sz="1200" kern="0" dirty="0">
                <a:solidFill>
                  <a:srgbClr val="000000"/>
                </a:solidFill>
                <a:latin typeface="Calibri"/>
                <a:ea typeface="Calibri"/>
                <a:cs typeface="Calibri"/>
                <a:sym typeface="Calibri"/>
              </a:rPr>
              <a:t>Applies to all employees</a:t>
            </a:r>
            <a:endParaRPr sz="1200" kern="0" dirty="0">
              <a:solidFill>
                <a:srgbClr val="000000"/>
              </a:solidFill>
              <a:latin typeface="Calibri"/>
              <a:ea typeface="Calibri"/>
              <a:cs typeface="Calibri"/>
              <a:sym typeface="Calibri"/>
            </a:endParaRPr>
          </a:p>
          <a:p>
            <a:pPr marL="171450" indent="-161925" defTabSz="342900">
              <a:buClr>
                <a:srgbClr val="000000"/>
              </a:buClr>
              <a:buSzPts val="3200"/>
              <a:buFont typeface="Calibri"/>
              <a:buChar char="●"/>
            </a:pPr>
            <a:r>
              <a:rPr lang="en-US" sz="1200" kern="0" dirty="0">
                <a:solidFill>
                  <a:srgbClr val="000000"/>
                </a:solidFill>
                <a:latin typeface="Calibri"/>
                <a:ea typeface="Calibri"/>
                <a:cs typeface="Calibri"/>
                <a:sym typeface="Calibri"/>
              </a:rPr>
              <a:t>Leave is paid at the employee’s regular rate of pay</a:t>
            </a:r>
            <a:endParaRPr sz="1200" kern="0" dirty="0">
              <a:solidFill>
                <a:srgbClr val="000000"/>
              </a:solidFill>
              <a:latin typeface="Calibri"/>
              <a:ea typeface="Calibri"/>
              <a:cs typeface="Calibri"/>
              <a:sym typeface="Calibri"/>
            </a:endParaRPr>
          </a:p>
          <a:p>
            <a:pPr marL="171450" indent="-161925" defTabSz="342900">
              <a:buClr>
                <a:srgbClr val="000000"/>
              </a:buClr>
              <a:buSzPts val="3200"/>
              <a:buFont typeface="Calibri"/>
              <a:buChar char="●"/>
            </a:pPr>
            <a:r>
              <a:rPr lang="en-US" sz="1200" kern="0" dirty="0">
                <a:solidFill>
                  <a:srgbClr val="000000"/>
                </a:solidFill>
                <a:latin typeface="Calibri"/>
                <a:ea typeface="Calibri"/>
                <a:cs typeface="Calibri"/>
                <a:sym typeface="Calibri"/>
              </a:rPr>
              <a:t>Broader definition of who constitutes a family member</a:t>
            </a:r>
            <a:endParaRPr sz="1200" kern="0" dirty="0">
              <a:solidFill>
                <a:srgbClr val="000000"/>
              </a:solidFill>
              <a:latin typeface="Calibri"/>
              <a:ea typeface="Calibri"/>
              <a:cs typeface="Calibri"/>
              <a:sym typeface="Calibri"/>
            </a:endParaRPr>
          </a:p>
          <a:p>
            <a:pPr marL="171450" indent="-161925" defTabSz="342900">
              <a:buClr>
                <a:srgbClr val="000000"/>
              </a:buClr>
              <a:buSzPts val="3200"/>
              <a:buFont typeface="Calibri"/>
              <a:buChar char="●"/>
            </a:pPr>
            <a:r>
              <a:rPr lang="en-US" sz="1200" kern="0" dirty="0">
                <a:solidFill>
                  <a:srgbClr val="000000"/>
                </a:solidFill>
                <a:latin typeface="Calibri"/>
                <a:ea typeface="Calibri"/>
                <a:cs typeface="Calibri"/>
                <a:sym typeface="Calibri"/>
              </a:rPr>
              <a:t>Effective July 1, 2026</a:t>
            </a:r>
            <a:endParaRPr sz="1200" kern="0" dirty="0">
              <a:solidFill>
                <a:srgbClr val="000000"/>
              </a:solidFill>
              <a:latin typeface="Calibri"/>
              <a:ea typeface="Calibri"/>
              <a:cs typeface="Calibri"/>
              <a:sym typeface="Calibri"/>
            </a:endParaRPr>
          </a:p>
          <a:p>
            <a:pPr defTabSz="342900">
              <a:buClr>
                <a:srgbClr val="000000"/>
              </a:buClr>
            </a:pPr>
            <a:endParaRPr sz="1200" kern="0" dirty="0">
              <a:solidFill>
                <a:srgbClr val="000000"/>
              </a:solidFill>
              <a:latin typeface="Calibri"/>
              <a:ea typeface="Calibri"/>
              <a:cs typeface="Calibri"/>
              <a:sym typeface="Calibri"/>
            </a:endParaRPr>
          </a:p>
        </p:txBody>
      </p:sp>
      <p:pic>
        <p:nvPicPr>
          <p:cNvPr id="160" name="Google Shape;160;p17" title="AdobeStock_507907678.jpeg"/>
          <p:cNvPicPr preferRelativeResize="0"/>
          <p:nvPr/>
        </p:nvPicPr>
        <p:blipFill>
          <a:blip r:embed="rId4">
            <a:alphaModFix/>
          </a:blip>
          <a:stretch>
            <a:fillRect/>
          </a:stretch>
        </p:blipFill>
        <p:spPr>
          <a:xfrm>
            <a:off x="4235522" y="2280187"/>
            <a:ext cx="2108972" cy="142696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6CECE"/>
        </a:solidFill>
        <a:effectLst/>
      </p:bgPr>
    </p:bg>
    <p:spTree>
      <p:nvGrpSpPr>
        <p:cNvPr id="1" name="Shape 168"/>
        <p:cNvGrpSpPr/>
        <p:nvPr/>
      </p:nvGrpSpPr>
      <p:grpSpPr>
        <a:xfrm>
          <a:off x="0" y="0"/>
          <a:ext cx="0" cy="0"/>
          <a:chOff x="0" y="0"/>
          <a:chExt cx="0" cy="0"/>
        </a:xfrm>
      </p:grpSpPr>
      <p:grpSp>
        <p:nvGrpSpPr>
          <p:cNvPr id="169" name="Google Shape;169;p18"/>
          <p:cNvGrpSpPr/>
          <p:nvPr/>
        </p:nvGrpSpPr>
        <p:grpSpPr>
          <a:xfrm>
            <a:off x="0" y="645222"/>
            <a:ext cx="6858044" cy="1235525"/>
            <a:chOff x="0" y="-38100"/>
            <a:chExt cx="4816592" cy="867743"/>
          </a:xfrm>
        </p:grpSpPr>
        <p:sp>
          <p:nvSpPr>
            <p:cNvPr id="170" name="Google Shape;170;p18"/>
            <p:cNvSpPr/>
            <p:nvPr/>
          </p:nvSpPr>
          <p:spPr>
            <a:xfrm>
              <a:off x="0" y="0"/>
              <a:ext cx="4816592" cy="829643"/>
            </a:xfrm>
            <a:custGeom>
              <a:avLst/>
              <a:gdLst/>
              <a:ahLst/>
              <a:cxnLst/>
              <a:rect l="l" t="t" r="r" b="b"/>
              <a:pathLst>
                <a:path w="4816592" h="829643" extrusionOk="0">
                  <a:moveTo>
                    <a:pt x="0" y="0"/>
                  </a:moveTo>
                  <a:lnTo>
                    <a:pt x="4816592" y="0"/>
                  </a:lnTo>
                  <a:lnTo>
                    <a:pt x="4816592" y="829643"/>
                  </a:lnTo>
                  <a:lnTo>
                    <a:pt x="0" y="829643"/>
                  </a:lnTo>
                  <a:close/>
                </a:path>
              </a:pathLst>
            </a:custGeom>
            <a:solidFill>
              <a:srgbClr val="767171"/>
            </a:solidFill>
            <a:ln>
              <a:noFill/>
            </a:ln>
          </p:spPr>
          <p:txBody>
            <a:bodyPr/>
            <a:lstStyle/>
            <a:p>
              <a:pPr defTabSz="342900">
                <a:buClr>
                  <a:srgbClr val="000000"/>
                </a:buClr>
              </a:pPr>
              <a:endParaRPr lang="en-US" sz="525" kern="0">
                <a:solidFill>
                  <a:srgbClr val="000000"/>
                </a:solidFill>
                <a:latin typeface="Arial"/>
                <a:cs typeface="Arial"/>
                <a:sym typeface="Arial"/>
              </a:endParaRPr>
            </a:p>
          </p:txBody>
        </p:sp>
        <p:sp>
          <p:nvSpPr>
            <p:cNvPr id="171" name="Google Shape;171;p18"/>
            <p:cNvSpPr txBox="1"/>
            <p:nvPr/>
          </p:nvSpPr>
          <p:spPr>
            <a:xfrm>
              <a:off x="0" y="-38100"/>
              <a:ext cx="4816500" cy="867600"/>
            </a:xfrm>
            <a:prstGeom prst="rect">
              <a:avLst/>
            </a:prstGeom>
            <a:noFill/>
            <a:ln>
              <a:noFill/>
            </a:ln>
          </p:spPr>
          <p:txBody>
            <a:bodyPr spcFirstLastPara="1" wrap="square" lIns="19050" tIns="19050" rIns="19050" bIns="19050" anchor="ctr" anchorCtr="0">
              <a:noAutofit/>
            </a:bodyPr>
            <a:lstStyle/>
            <a:p>
              <a:pPr algn="ctr" defTabSz="342900">
                <a:lnSpc>
                  <a:spcPct val="116666"/>
                </a:lnSpc>
                <a:buClr>
                  <a:srgbClr val="000000"/>
                </a:buClr>
              </a:pPr>
              <a:endParaRPr sz="675" kern="0">
                <a:solidFill>
                  <a:srgbClr val="000000"/>
                </a:solidFill>
                <a:latin typeface="Calibri"/>
                <a:ea typeface="Calibri"/>
                <a:cs typeface="Calibri"/>
                <a:sym typeface="Calibri"/>
              </a:endParaRPr>
            </a:p>
          </p:txBody>
        </p:sp>
      </p:grpSp>
      <p:sp>
        <p:nvSpPr>
          <p:cNvPr id="172" name="Google Shape;172;p18"/>
          <p:cNvSpPr/>
          <p:nvPr/>
        </p:nvSpPr>
        <p:spPr>
          <a:xfrm>
            <a:off x="5002046" y="4106585"/>
            <a:ext cx="3284045" cy="2839454"/>
          </a:xfrm>
          <a:custGeom>
            <a:avLst/>
            <a:gdLst/>
            <a:ahLst/>
            <a:cxnLst/>
            <a:rect l="l" t="t" r="r" b="b"/>
            <a:pathLst>
              <a:path w="8757453" h="7571877" extrusionOk="0">
                <a:moveTo>
                  <a:pt x="0" y="0"/>
                </a:moveTo>
                <a:lnTo>
                  <a:pt x="8757453" y="0"/>
                </a:lnTo>
                <a:lnTo>
                  <a:pt x="8757453" y="7571877"/>
                </a:lnTo>
                <a:lnTo>
                  <a:pt x="0" y="7571877"/>
                </a:lnTo>
                <a:lnTo>
                  <a:pt x="0" y="0"/>
                </a:lnTo>
                <a:close/>
              </a:path>
            </a:pathLst>
          </a:custGeom>
          <a:blipFill rotWithShape="1">
            <a:blip r:embed="rId3">
              <a:alphaModFix/>
            </a:blip>
            <a:stretch>
              <a:fillRect/>
            </a:stretch>
          </a:blipFill>
          <a:ln>
            <a:noFill/>
          </a:ln>
        </p:spPr>
        <p:txBody>
          <a:bodyPr/>
          <a:lstStyle/>
          <a:p>
            <a:pPr defTabSz="342900">
              <a:buClr>
                <a:srgbClr val="000000"/>
              </a:buClr>
            </a:pPr>
            <a:endParaRPr lang="en-US" sz="525" kern="0">
              <a:solidFill>
                <a:srgbClr val="000000"/>
              </a:solidFill>
              <a:latin typeface="Arial"/>
              <a:cs typeface="Arial"/>
              <a:sym typeface="Arial"/>
            </a:endParaRPr>
          </a:p>
        </p:txBody>
      </p:sp>
      <p:sp>
        <p:nvSpPr>
          <p:cNvPr id="173" name="Google Shape;173;p18"/>
          <p:cNvSpPr txBox="1"/>
          <p:nvPr/>
        </p:nvSpPr>
        <p:spPr>
          <a:xfrm>
            <a:off x="323985" y="1177348"/>
            <a:ext cx="5366588" cy="318229"/>
          </a:xfrm>
          <a:prstGeom prst="rect">
            <a:avLst/>
          </a:prstGeom>
          <a:noFill/>
          <a:ln>
            <a:noFill/>
          </a:ln>
        </p:spPr>
        <p:txBody>
          <a:bodyPr spcFirstLastPara="1" wrap="square" lIns="0" tIns="0" rIns="0" bIns="0" anchor="t" anchorCtr="0">
            <a:spAutoFit/>
          </a:bodyPr>
          <a:lstStyle/>
          <a:p>
            <a:pPr defTabSz="342900">
              <a:lnSpc>
                <a:spcPct val="140010"/>
              </a:lnSpc>
              <a:buClr>
                <a:srgbClr val="000000"/>
              </a:buClr>
            </a:pPr>
            <a:r>
              <a:rPr lang="en-US" sz="1477" b="1" kern="0">
                <a:solidFill>
                  <a:srgbClr val="FDA715"/>
                </a:solidFill>
                <a:latin typeface="Montserrat"/>
                <a:ea typeface="Montserrat"/>
                <a:cs typeface="Montserrat"/>
                <a:sym typeface="Montserrat"/>
              </a:rPr>
              <a:t>What’s new? </a:t>
            </a:r>
            <a:endParaRPr sz="525" kern="0">
              <a:solidFill>
                <a:srgbClr val="000000"/>
              </a:solidFill>
              <a:latin typeface="Arial"/>
              <a:cs typeface="Arial"/>
              <a:sym typeface="Arial"/>
            </a:endParaRPr>
          </a:p>
        </p:txBody>
      </p:sp>
      <p:sp>
        <p:nvSpPr>
          <p:cNvPr id="174" name="Google Shape;174;p18"/>
          <p:cNvSpPr txBox="1"/>
          <p:nvPr/>
        </p:nvSpPr>
        <p:spPr>
          <a:xfrm>
            <a:off x="247724" y="884494"/>
            <a:ext cx="6004238" cy="293542"/>
          </a:xfrm>
          <a:prstGeom prst="rect">
            <a:avLst/>
          </a:prstGeom>
          <a:noFill/>
          <a:ln>
            <a:noFill/>
          </a:ln>
        </p:spPr>
        <p:txBody>
          <a:bodyPr spcFirstLastPara="1" wrap="square" lIns="0" tIns="0" rIns="0" bIns="0" anchor="t" anchorCtr="0">
            <a:spAutoFit/>
          </a:bodyPr>
          <a:lstStyle/>
          <a:p>
            <a:pPr defTabSz="342900">
              <a:lnSpc>
                <a:spcPct val="110013"/>
              </a:lnSpc>
              <a:buClr>
                <a:srgbClr val="000000"/>
              </a:buClr>
            </a:pPr>
            <a:r>
              <a:rPr lang="en-US" sz="1734" b="1" kern="0">
                <a:solidFill>
                  <a:srgbClr val="E5E5E5"/>
                </a:solidFill>
                <a:latin typeface="Montserrat"/>
                <a:ea typeface="Montserrat"/>
                <a:cs typeface="Montserrat"/>
                <a:sym typeface="Montserrat"/>
              </a:rPr>
              <a:t>Legislative Updates 2025</a:t>
            </a:r>
            <a:endParaRPr sz="525" kern="0">
              <a:solidFill>
                <a:srgbClr val="000000"/>
              </a:solidFill>
              <a:latin typeface="Arial"/>
              <a:cs typeface="Arial"/>
              <a:sym typeface="Arial"/>
            </a:endParaRPr>
          </a:p>
        </p:txBody>
      </p:sp>
      <p:sp>
        <p:nvSpPr>
          <p:cNvPr id="175" name="Google Shape;175;p18"/>
          <p:cNvSpPr txBox="1"/>
          <p:nvPr/>
        </p:nvSpPr>
        <p:spPr>
          <a:xfrm>
            <a:off x="406341" y="2117653"/>
            <a:ext cx="5578425" cy="1521338"/>
          </a:xfrm>
          <a:prstGeom prst="rect">
            <a:avLst/>
          </a:prstGeom>
          <a:noFill/>
          <a:ln>
            <a:noFill/>
          </a:ln>
        </p:spPr>
        <p:txBody>
          <a:bodyPr spcFirstLastPara="1" wrap="square" lIns="34284" tIns="34284" rIns="34284" bIns="34284" anchor="t" anchorCtr="0">
            <a:noAutofit/>
          </a:bodyPr>
          <a:lstStyle/>
          <a:p>
            <a:pPr defTabSz="342900">
              <a:buClr>
                <a:srgbClr val="000000"/>
              </a:buClr>
            </a:pPr>
            <a:r>
              <a:rPr lang="en-US" sz="1200" kern="0">
                <a:solidFill>
                  <a:srgbClr val="000000"/>
                </a:solidFill>
                <a:latin typeface="Calibri"/>
                <a:ea typeface="Calibri"/>
                <a:cs typeface="Calibri"/>
                <a:sym typeface="Calibri"/>
              </a:rPr>
              <a:t>HB HB 176/SB 26 - Public Employees’ Safety &amp; Health Unit</a:t>
            </a:r>
            <a:endParaRPr sz="1200" kern="0">
              <a:solidFill>
                <a:srgbClr val="000000"/>
              </a:solidFill>
              <a:latin typeface="Calibri"/>
              <a:ea typeface="Calibri"/>
              <a:cs typeface="Calibri"/>
              <a:sym typeface="Calibri"/>
            </a:endParaRPr>
          </a:p>
          <a:p>
            <a:pPr defTabSz="342900">
              <a:buClr>
                <a:srgbClr val="000000"/>
              </a:buClr>
            </a:pPr>
            <a:endParaRPr sz="1200" kern="0">
              <a:solidFill>
                <a:srgbClr val="000000"/>
              </a:solidFill>
              <a:latin typeface="Calibri"/>
              <a:ea typeface="Calibri"/>
              <a:cs typeface="Calibri"/>
              <a:sym typeface="Calibri"/>
            </a:endParaRPr>
          </a:p>
          <a:p>
            <a:pPr marL="171450" indent="-161925" defTabSz="342900">
              <a:buClr>
                <a:srgbClr val="000000"/>
              </a:buClr>
              <a:buSzPts val="3200"/>
              <a:buFont typeface="Calibri"/>
              <a:buChar char="●"/>
            </a:pPr>
            <a:r>
              <a:rPr lang="en-US" sz="1200" kern="0">
                <a:solidFill>
                  <a:srgbClr val="000000"/>
                </a:solidFill>
                <a:latin typeface="Calibri"/>
                <a:ea typeface="Calibri"/>
                <a:cs typeface="Calibri"/>
                <a:sym typeface="Calibri"/>
              </a:rPr>
              <a:t>Administered by the MD Dept of Labor					</a:t>
            </a:r>
            <a:endParaRPr sz="1200" kern="0">
              <a:solidFill>
                <a:srgbClr val="000000"/>
              </a:solidFill>
              <a:latin typeface="Calibri"/>
              <a:ea typeface="Calibri"/>
              <a:cs typeface="Calibri"/>
              <a:sym typeface="Calibri"/>
            </a:endParaRPr>
          </a:p>
          <a:p>
            <a:pPr marL="171450" indent="-161925" defTabSz="342900">
              <a:buClr>
                <a:srgbClr val="000000"/>
              </a:buClr>
              <a:buSzPts val="3200"/>
              <a:buFont typeface="Calibri"/>
              <a:buChar char="●"/>
            </a:pPr>
            <a:r>
              <a:rPr lang="en-US" sz="1200" kern="0">
                <a:solidFill>
                  <a:srgbClr val="000000"/>
                </a:solidFill>
                <a:latin typeface="Calibri"/>
                <a:ea typeface="Calibri"/>
                <a:cs typeface="Calibri"/>
                <a:sym typeface="Calibri"/>
              </a:rPr>
              <a:t>Effective October 1, 2025</a:t>
            </a:r>
            <a:endParaRPr sz="1200" kern="0">
              <a:solidFill>
                <a:srgbClr val="000000"/>
              </a:solidFill>
              <a:latin typeface="Calibri"/>
              <a:ea typeface="Calibri"/>
              <a:cs typeface="Calibri"/>
              <a:sym typeface="Calibri"/>
            </a:endParaRPr>
          </a:p>
          <a:p>
            <a:pPr defTabSz="342900">
              <a:buClr>
                <a:srgbClr val="000000"/>
              </a:buClr>
            </a:pPr>
            <a:endParaRPr sz="1200" kern="0">
              <a:solidFill>
                <a:srgbClr val="000000"/>
              </a:solidFill>
              <a:latin typeface="Calibri"/>
              <a:ea typeface="Calibri"/>
              <a:cs typeface="Calibri"/>
              <a:sym typeface="Calibri"/>
            </a:endParaRPr>
          </a:p>
        </p:txBody>
      </p:sp>
      <p:pic>
        <p:nvPicPr>
          <p:cNvPr id="176" name="Google Shape;176;p18" title="AdobeStock_569592505.jpeg"/>
          <p:cNvPicPr preferRelativeResize="0"/>
          <p:nvPr/>
        </p:nvPicPr>
        <p:blipFill>
          <a:blip r:embed="rId4">
            <a:alphaModFix/>
          </a:blip>
          <a:stretch>
            <a:fillRect/>
          </a:stretch>
        </p:blipFill>
        <p:spPr>
          <a:xfrm>
            <a:off x="3841828" y="2481507"/>
            <a:ext cx="2004206" cy="140559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6CECE"/>
        </a:solidFill>
        <a:effectLst/>
      </p:bgPr>
    </p:bg>
    <p:spTree>
      <p:nvGrpSpPr>
        <p:cNvPr id="1" name="Shape 184"/>
        <p:cNvGrpSpPr/>
        <p:nvPr/>
      </p:nvGrpSpPr>
      <p:grpSpPr>
        <a:xfrm>
          <a:off x="0" y="0"/>
          <a:ext cx="0" cy="0"/>
          <a:chOff x="0" y="0"/>
          <a:chExt cx="0" cy="0"/>
        </a:xfrm>
      </p:grpSpPr>
      <p:grpSp>
        <p:nvGrpSpPr>
          <p:cNvPr id="185" name="Google Shape;185;p19"/>
          <p:cNvGrpSpPr/>
          <p:nvPr/>
        </p:nvGrpSpPr>
        <p:grpSpPr>
          <a:xfrm>
            <a:off x="0" y="645222"/>
            <a:ext cx="6858044" cy="1235525"/>
            <a:chOff x="0" y="-38100"/>
            <a:chExt cx="4816592" cy="867743"/>
          </a:xfrm>
        </p:grpSpPr>
        <p:sp>
          <p:nvSpPr>
            <p:cNvPr id="186" name="Google Shape;186;p19"/>
            <p:cNvSpPr/>
            <p:nvPr/>
          </p:nvSpPr>
          <p:spPr>
            <a:xfrm>
              <a:off x="0" y="0"/>
              <a:ext cx="4816592" cy="829643"/>
            </a:xfrm>
            <a:custGeom>
              <a:avLst/>
              <a:gdLst/>
              <a:ahLst/>
              <a:cxnLst/>
              <a:rect l="l" t="t" r="r" b="b"/>
              <a:pathLst>
                <a:path w="4816592" h="829643" extrusionOk="0">
                  <a:moveTo>
                    <a:pt x="0" y="0"/>
                  </a:moveTo>
                  <a:lnTo>
                    <a:pt x="4816592" y="0"/>
                  </a:lnTo>
                  <a:lnTo>
                    <a:pt x="4816592" y="829643"/>
                  </a:lnTo>
                  <a:lnTo>
                    <a:pt x="0" y="829643"/>
                  </a:lnTo>
                  <a:close/>
                </a:path>
              </a:pathLst>
            </a:custGeom>
            <a:solidFill>
              <a:srgbClr val="767171"/>
            </a:solidFill>
            <a:ln>
              <a:noFill/>
            </a:ln>
          </p:spPr>
          <p:txBody>
            <a:bodyPr/>
            <a:lstStyle/>
            <a:p>
              <a:pPr defTabSz="342900">
                <a:buClr>
                  <a:srgbClr val="000000"/>
                </a:buClr>
              </a:pPr>
              <a:endParaRPr lang="en-US" sz="525" kern="0">
                <a:solidFill>
                  <a:srgbClr val="000000"/>
                </a:solidFill>
                <a:latin typeface="Arial"/>
                <a:cs typeface="Arial"/>
                <a:sym typeface="Arial"/>
              </a:endParaRPr>
            </a:p>
          </p:txBody>
        </p:sp>
        <p:sp>
          <p:nvSpPr>
            <p:cNvPr id="187" name="Google Shape;187;p19"/>
            <p:cNvSpPr txBox="1"/>
            <p:nvPr/>
          </p:nvSpPr>
          <p:spPr>
            <a:xfrm>
              <a:off x="0" y="-38100"/>
              <a:ext cx="4816500" cy="867600"/>
            </a:xfrm>
            <a:prstGeom prst="rect">
              <a:avLst/>
            </a:prstGeom>
            <a:noFill/>
            <a:ln>
              <a:noFill/>
            </a:ln>
          </p:spPr>
          <p:txBody>
            <a:bodyPr spcFirstLastPara="1" wrap="square" lIns="19050" tIns="19050" rIns="19050" bIns="19050" anchor="ctr" anchorCtr="0">
              <a:noAutofit/>
            </a:bodyPr>
            <a:lstStyle/>
            <a:p>
              <a:pPr algn="ctr" defTabSz="342900">
                <a:lnSpc>
                  <a:spcPct val="116666"/>
                </a:lnSpc>
                <a:buClr>
                  <a:srgbClr val="000000"/>
                </a:buClr>
              </a:pPr>
              <a:endParaRPr sz="675" kern="0">
                <a:solidFill>
                  <a:srgbClr val="000000"/>
                </a:solidFill>
                <a:latin typeface="Calibri"/>
                <a:ea typeface="Calibri"/>
                <a:cs typeface="Calibri"/>
                <a:sym typeface="Calibri"/>
              </a:endParaRPr>
            </a:p>
          </p:txBody>
        </p:sp>
      </p:grpSp>
      <p:sp>
        <p:nvSpPr>
          <p:cNvPr id="188" name="Google Shape;188;p19"/>
          <p:cNvSpPr/>
          <p:nvPr/>
        </p:nvSpPr>
        <p:spPr>
          <a:xfrm>
            <a:off x="5002046" y="4106585"/>
            <a:ext cx="3284045" cy="2839454"/>
          </a:xfrm>
          <a:custGeom>
            <a:avLst/>
            <a:gdLst/>
            <a:ahLst/>
            <a:cxnLst/>
            <a:rect l="l" t="t" r="r" b="b"/>
            <a:pathLst>
              <a:path w="8757453" h="7571877" extrusionOk="0">
                <a:moveTo>
                  <a:pt x="0" y="0"/>
                </a:moveTo>
                <a:lnTo>
                  <a:pt x="8757453" y="0"/>
                </a:lnTo>
                <a:lnTo>
                  <a:pt x="8757453" y="7571877"/>
                </a:lnTo>
                <a:lnTo>
                  <a:pt x="0" y="7571877"/>
                </a:lnTo>
                <a:lnTo>
                  <a:pt x="0" y="0"/>
                </a:lnTo>
                <a:close/>
              </a:path>
            </a:pathLst>
          </a:custGeom>
          <a:blipFill rotWithShape="1">
            <a:blip r:embed="rId3">
              <a:alphaModFix/>
            </a:blip>
            <a:stretch>
              <a:fillRect/>
            </a:stretch>
          </a:blipFill>
          <a:ln>
            <a:noFill/>
          </a:ln>
        </p:spPr>
        <p:txBody>
          <a:bodyPr/>
          <a:lstStyle/>
          <a:p>
            <a:pPr defTabSz="342900">
              <a:buClr>
                <a:srgbClr val="000000"/>
              </a:buClr>
            </a:pPr>
            <a:endParaRPr lang="en-US" sz="525" kern="0">
              <a:solidFill>
                <a:srgbClr val="000000"/>
              </a:solidFill>
              <a:latin typeface="Arial"/>
              <a:cs typeface="Arial"/>
              <a:sym typeface="Arial"/>
            </a:endParaRPr>
          </a:p>
        </p:txBody>
      </p:sp>
      <p:sp>
        <p:nvSpPr>
          <p:cNvPr id="189" name="Google Shape;189;p19"/>
          <p:cNvSpPr txBox="1"/>
          <p:nvPr/>
        </p:nvSpPr>
        <p:spPr>
          <a:xfrm>
            <a:off x="323985" y="1177348"/>
            <a:ext cx="5366588" cy="113108"/>
          </a:xfrm>
          <a:prstGeom prst="rect">
            <a:avLst/>
          </a:prstGeom>
          <a:noFill/>
          <a:ln>
            <a:noFill/>
          </a:ln>
        </p:spPr>
        <p:txBody>
          <a:bodyPr spcFirstLastPara="1" wrap="square" lIns="0" tIns="0" rIns="0" bIns="0" anchor="t" anchorCtr="0">
            <a:spAutoFit/>
          </a:bodyPr>
          <a:lstStyle/>
          <a:p>
            <a:pPr defTabSz="342900">
              <a:lnSpc>
                <a:spcPct val="140010"/>
              </a:lnSpc>
              <a:buClr>
                <a:srgbClr val="000000"/>
              </a:buClr>
            </a:pPr>
            <a:endParaRPr sz="525" kern="0">
              <a:solidFill>
                <a:srgbClr val="000000"/>
              </a:solidFill>
              <a:latin typeface="Arial"/>
              <a:cs typeface="Arial"/>
              <a:sym typeface="Arial"/>
            </a:endParaRPr>
          </a:p>
        </p:txBody>
      </p:sp>
      <p:sp>
        <p:nvSpPr>
          <p:cNvPr id="190" name="Google Shape;190;p19"/>
          <p:cNvSpPr txBox="1"/>
          <p:nvPr/>
        </p:nvSpPr>
        <p:spPr>
          <a:xfrm>
            <a:off x="247724" y="884494"/>
            <a:ext cx="6004238" cy="293542"/>
          </a:xfrm>
          <a:prstGeom prst="rect">
            <a:avLst/>
          </a:prstGeom>
          <a:noFill/>
          <a:ln>
            <a:noFill/>
          </a:ln>
        </p:spPr>
        <p:txBody>
          <a:bodyPr spcFirstLastPara="1" wrap="square" lIns="0" tIns="0" rIns="0" bIns="0" anchor="t" anchorCtr="0">
            <a:spAutoFit/>
          </a:bodyPr>
          <a:lstStyle/>
          <a:p>
            <a:pPr defTabSz="342900">
              <a:lnSpc>
                <a:spcPct val="110013"/>
              </a:lnSpc>
              <a:buClr>
                <a:srgbClr val="000000"/>
              </a:buClr>
            </a:pPr>
            <a:r>
              <a:rPr lang="en-US" sz="1734" b="1" kern="0">
                <a:solidFill>
                  <a:srgbClr val="E5E5E5"/>
                </a:solidFill>
                <a:latin typeface="Montserrat"/>
                <a:ea typeface="Montserrat"/>
                <a:cs typeface="Montserrat"/>
                <a:sym typeface="Montserrat"/>
              </a:rPr>
              <a:t>Talent Learning &amp; OD Updates</a:t>
            </a:r>
            <a:endParaRPr sz="525" kern="0">
              <a:solidFill>
                <a:srgbClr val="000000"/>
              </a:solidFill>
              <a:latin typeface="Arial"/>
              <a:cs typeface="Arial"/>
              <a:sym typeface="Arial"/>
            </a:endParaRPr>
          </a:p>
        </p:txBody>
      </p:sp>
      <p:sp>
        <p:nvSpPr>
          <p:cNvPr id="191" name="Google Shape;191;p19"/>
          <p:cNvSpPr txBox="1"/>
          <p:nvPr/>
        </p:nvSpPr>
        <p:spPr>
          <a:xfrm>
            <a:off x="323981" y="2129644"/>
            <a:ext cx="5578425" cy="1521338"/>
          </a:xfrm>
          <a:prstGeom prst="rect">
            <a:avLst/>
          </a:prstGeom>
          <a:noFill/>
          <a:ln>
            <a:noFill/>
          </a:ln>
        </p:spPr>
        <p:txBody>
          <a:bodyPr spcFirstLastPara="1" wrap="square" lIns="34284" tIns="34284" rIns="34284" bIns="34284" anchor="t" anchorCtr="0">
            <a:noAutofit/>
          </a:bodyPr>
          <a:lstStyle/>
          <a:p>
            <a:pPr marL="171450" indent="-173831" defTabSz="342900">
              <a:spcBef>
                <a:spcPts val="563"/>
              </a:spcBef>
              <a:buClr>
                <a:srgbClr val="000000"/>
              </a:buClr>
              <a:buSzPts val="3700"/>
              <a:buFont typeface="Noto Sans Symbols"/>
              <a:buChar char="●"/>
            </a:pPr>
            <a:r>
              <a:rPr lang="en-US" sz="1388" u="sng" kern="0">
                <a:solidFill>
                  <a:srgbClr val="0000FF"/>
                </a:solidFill>
                <a:latin typeface="Calibri"/>
                <a:ea typeface="Calibri"/>
                <a:cs typeface="Calibri"/>
                <a:sym typeface="Calibri"/>
                <a:hlinkClick r:id="rId4"/>
              </a:rPr>
              <a:t>LEADS</a:t>
            </a:r>
            <a:endParaRPr sz="1388" kern="0">
              <a:solidFill>
                <a:srgbClr val="000000"/>
              </a:solidFill>
              <a:latin typeface="Calibri"/>
              <a:ea typeface="Calibri"/>
              <a:cs typeface="Calibri"/>
              <a:sym typeface="Calibri"/>
            </a:endParaRPr>
          </a:p>
          <a:p>
            <a:pPr marL="342900" lvl="1" indent="-173831" defTabSz="342900">
              <a:spcBef>
                <a:spcPts val="563"/>
              </a:spcBef>
              <a:buClr>
                <a:srgbClr val="000000"/>
              </a:buClr>
              <a:buSzPts val="3700"/>
              <a:buFont typeface="Arial"/>
              <a:buChar char="○"/>
            </a:pPr>
            <a:r>
              <a:rPr lang="en-US" sz="1388" kern="0">
                <a:solidFill>
                  <a:srgbClr val="000000"/>
                </a:solidFill>
                <a:latin typeface="Calibri"/>
                <a:ea typeface="Calibri"/>
                <a:cs typeface="Calibri"/>
                <a:sym typeface="Calibri"/>
              </a:rPr>
              <a:t>LEAP -  Fall 2024</a:t>
            </a:r>
            <a:endParaRPr sz="1388" kern="0">
              <a:solidFill>
                <a:srgbClr val="000000"/>
              </a:solidFill>
              <a:latin typeface="Calibri"/>
              <a:ea typeface="Calibri"/>
              <a:cs typeface="Calibri"/>
              <a:sym typeface="Calibri"/>
            </a:endParaRPr>
          </a:p>
          <a:p>
            <a:pPr marL="342900" lvl="1" indent="-173831" defTabSz="342900">
              <a:spcBef>
                <a:spcPts val="563"/>
              </a:spcBef>
              <a:buClr>
                <a:srgbClr val="000000"/>
              </a:buClr>
              <a:buSzPts val="3700"/>
              <a:buFont typeface="Arial"/>
              <a:buChar char="○"/>
            </a:pPr>
            <a:r>
              <a:rPr lang="en-US" sz="1388" kern="0">
                <a:solidFill>
                  <a:srgbClr val="000000"/>
                </a:solidFill>
                <a:latin typeface="Calibri"/>
                <a:ea typeface="Calibri"/>
                <a:cs typeface="Calibri"/>
                <a:sym typeface="Calibri"/>
              </a:rPr>
              <a:t>LAUNCH - Now in Blackboard</a:t>
            </a:r>
            <a:endParaRPr sz="1388" kern="0">
              <a:solidFill>
                <a:srgbClr val="000000"/>
              </a:solidFill>
              <a:latin typeface="Calibri"/>
              <a:ea typeface="Calibri"/>
              <a:cs typeface="Calibri"/>
              <a:sym typeface="Calibri"/>
            </a:endParaRPr>
          </a:p>
          <a:p>
            <a:pPr marL="342900" lvl="1" indent="-173831" defTabSz="342900">
              <a:spcBef>
                <a:spcPts val="563"/>
              </a:spcBef>
              <a:buClr>
                <a:srgbClr val="000000"/>
              </a:buClr>
              <a:buSzPts val="3700"/>
              <a:buFont typeface="Arial"/>
              <a:buChar char="○"/>
            </a:pPr>
            <a:r>
              <a:rPr lang="en-US" sz="1388" kern="0">
                <a:solidFill>
                  <a:srgbClr val="000000"/>
                </a:solidFill>
                <a:latin typeface="Calibri"/>
                <a:ea typeface="Calibri"/>
                <a:cs typeface="Calibri"/>
                <a:sym typeface="Calibri"/>
              </a:rPr>
              <a:t>ASPIRE - Fall 2025</a:t>
            </a:r>
            <a:endParaRPr sz="1388" kern="0">
              <a:solidFill>
                <a:srgbClr val="000000"/>
              </a:solidFill>
              <a:latin typeface="Calibri"/>
              <a:ea typeface="Calibri"/>
              <a:cs typeface="Calibri"/>
              <a:sym typeface="Calibri"/>
            </a:endParaRPr>
          </a:p>
          <a:p>
            <a:pPr marL="342900" lvl="1" indent="-173831" defTabSz="342900">
              <a:spcBef>
                <a:spcPts val="563"/>
              </a:spcBef>
              <a:buClr>
                <a:srgbClr val="000000"/>
              </a:buClr>
              <a:buSzPts val="3700"/>
              <a:buFont typeface="Arial"/>
              <a:buChar char="○"/>
            </a:pPr>
            <a:r>
              <a:rPr lang="en-US" sz="1388" kern="0">
                <a:solidFill>
                  <a:srgbClr val="000000"/>
                </a:solidFill>
                <a:latin typeface="Calibri"/>
                <a:ea typeface="Calibri"/>
                <a:cs typeface="Calibri"/>
                <a:sym typeface="Calibri"/>
              </a:rPr>
              <a:t>RISE - Fall 2026</a:t>
            </a:r>
            <a:endParaRPr sz="1463" kern="0">
              <a:solidFill>
                <a:srgbClr val="000000"/>
              </a:solidFill>
              <a:latin typeface="Calibri"/>
              <a:ea typeface="Calibri"/>
              <a:cs typeface="Calibri"/>
              <a:sym typeface="Calibri"/>
            </a:endParaRPr>
          </a:p>
          <a:p>
            <a:pPr defTabSz="342900">
              <a:buClr>
                <a:srgbClr val="000000"/>
              </a:buClr>
            </a:pPr>
            <a:endParaRPr sz="1200" kern="0">
              <a:solidFill>
                <a:srgbClr val="000000"/>
              </a:solidFill>
              <a:latin typeface="Calibri"/>
              <a:ea typeface="Calibri"/>
              <a:cs typeface="Calibri"/>
              <a:sym typeface="Calibri"/>
            </a:endParaRPr>
          </a:p>
        </p:txBody>
      </p:sp>
      <p:pic>
        <p:nvPicPr>
          <p:cNvPr id="192" name="Google Shape;192;p19" title="Asset 31@10x.png"/>
          <p:cNvPicPr preferRelativeResize="0"/>
          <p:nvPr/>
        </p:nvPicPr>
        <p:blipFill rotWithShape="1">
          <a:blip r:embed="rId5">
            <a:alphaModFix/>
          </a:blip>
          <a:srcRect/>
          <a:stretch/>
        </p:blipFill>
        <p:spPr>
          <a:xfrm>
            <a:off x="4876740" y="2061384"/>
            <a:ext cx="1592102" cy="102072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6CECE"/>
        </a:solidFill>
        <a:effectLst/>
      </p:bgPr>
    </p:bg>
    <p:spTree>
      <p:nvGrpSpPr>
        <p:cNvPr id="1" name="Shape 200"/>
        <p:cNvGrpSpPr/>
        <p:nvPr/>
      </p:nvGrpSpPr>
      <p:grpSpPr>
        <a:xfrm>
          <a:off x="0" y="0"/>
          <a:ext cx="0" cy="0"/>
          <a:chOff x="0" y="0"/>
          <a:chExt cx="0" cy="0"/>
        </a:xfrm>
      </p:grpSpPr>
      <p:grpSp>
        <p:nvGrpSpPr>
          <p:cNvPr id="201" name="Google Shape;201;p20"/>
          <p:cNvGrpSpPr/>
          <p:nvPr/>
        </p:nvGrpSpPr>
        <p:grpSpPr>
          <a:xfrm>
            <a:off x="0" y="645222"/>
            <a:ext cx="6858044" cy="1235525"/>
            <a:chOff x="0" y="-38100"/>
            <a:chExt cx="4816592" cy="867743"/>
          </a:xfrm>
        </p:grpSpPr>
        <p:sp>
          <p:nvSpPr>
            <p:cNvPr id="202" name="Google Shape;202;p20"/>
            <p:cNvSpPr/>
            <p:nvPr/>
          </p:nvSpPr>
          <p:spPr>
            <a:xfrm>
              <a:off x="0" y="0"/>
              <a:ext cx="4816592" cy="829643"/>
            </a:xfrm>
            <a:custGeom>
              <a:avLst/>
              <a:gdLst/>
              <a:ahLst/>
              <a:cxnLst/>
              <a:rect l="l" t="t" r="r" b="b"/>
              <a:pathLst>
                <a:path w="4816592" h="829643" extrusionOk="0">
                  <a:moveTo>
                    <a:pt x="0" y="0"/>
                  </a:moveTo>
                  <a:lnTo>
                    <a:pt x="4816592" y="0"/>
                  </a:lnTo>
                  <a:lnTo>
                    <a:pt x="4816592" y="829643"/>
                  </a:lnTo>
                  <a:lnTo>
                    <a:pt x="0" y="829643"/>
                  </a:lnTo>
                  <a:close/>
                </a:path>
              </a:pathLst>
            </a:custGeom>
            <a:solidFill>
              <a:srgbClr val="767171"/>
            </a:solidFill>
            <a:ln>
              <a:noFill/>
            </a:ln>
          </p:spPr>
          <p:txBody>
            <a:bodyPr/>
            <a:lstStyle/>
            <a:p>
              <a:pPr defTabSz="342900">
                <a:buClr>
                  <a:srgbClr val="000000"/>
                </a:buClr>
              </a:pPr>
              <a:endParaRPr lang="en-US" sz="525" kern="0">
                <a:solidFill>
                  <a:srgbClr val="000000"/>
                </a:solidFill>
                <a:latin typeface="Arial"/>
                <a:cs typeface="Arial"/>
                <a:sym typeface="Arial"/>
              </a:endParaRPr>
            </a:p>
          </p:txBody>
        </p:sp>
        <p:sp>
          <p:nvSpPr>
            <p:cNvPr id="203" name="Google Shape;203;p20"/>
            <p:cNvSpPr txBox="1"/>
            <p:nvPr/>
          </p:nvSpPr>
          <p:spPr>
            <a:xfrm>
              <a:off x="0" y="-38100"/>
              <a:ext cx="4816500" cy="867600"/>
            </a:xfrm>
            <a:prstGeom prst="rect">
              <a:avLst/>
            </a:prstGeom>
            <a:noFill/>
            <a:ln>
              <a:noFill/>
            </a:ln>
          </p:spPr>
          <p:txBody>
            <a:bodyPr spcFirstLastPara="1" wrap="square" lIns="19050" tIns="19050" rIns="19050" bIns="19050" anchor="ctr" anchorCtr="0">
              <a:noAutofit/>
            </a:bodyPr>
            <a:lstStyle/>
            <a:p>
              <a:pPr algn="ctr" defTabSz="342900">
                <a:lnSpc>
                  <a:spcPct val="116666"/>
                </a:lnSpc>
                <a:buClr>
                  <a:srgbClr val="000000"/>
                </a:buClr>
              </a:pPr>
              <a:endParaRPr sz="675" kern="0">
                <a:solidFill>
                  <a:srgbClr val="000000"/>
                </a:solidFill>
                <a:latin typeface="Calibri"/>
                <a:ea typeface="Calibri"/>
                <a:cs typeface="Calibri"/>
                <a:sym typeface="Calibri"/>
              </a:endParaRPr>
            </a:p>
          </p:txBody>
        </p:sp>
      </p:grpSp>
      <p:sp>
        <p:nvSpPr>
          <p:cNvPr id="204" name="Google Shape;204;p20"/>
          <p:cNvSpPr/>
          <p:nvPr/>
        </p:nvSpPr>
        <p:spPr>
          <a:xfrm>
            <a:off x="5002046" y="4106585"/>
            <a:ext cx="3284045" cy="2839454"/>
          </a:xfrm>
          <a:custGeom>
            <a:avLst/>
            <a:gdLst/>
            <a:ahLst/>
            <a:cxnLst/>
            <a:rect l="l" t="t" r="r" b="b"/>
            <a:pathLst>
              <a:path w="8757453" h="7571877" extrusionOk="0">
                <a:moveTo>
                  <a:pt x="0" y="0"/>
                </a:moveTo>
                <a:lnTo>
                  <a:pt x="8757453" y="0"/>
                </a:lnTo>
                <a:lnTo>
                  <a:pt x="8757453" y="7571877"/>
                </a:lnTo>
                <a:lnTo>
                  <a:pt x="0" y="7571877"/>
                </a:lnTo>
                <a:lnTo>
                  <a:pt x="0" y="0"/>
                </a:lnTo>
                <a:close/>
              </a:path>
            </a:pathLst>
          </a:custGeom>
          <a:blipFill rotWithShape="1">
            <a:blip r:embed="rId3">
              <a:alphaModFix/>
            </a:blip>
            <a:stretch>
              <a:fillRect/>
            </a:stretch>
          </a:blipFill>
          <a:ln>
            <a:noFill/>
          </a:ln>
        </p:spPr>
        <p:txBody>
          <a:bodyPr/>
          <a:lstStyle/>
          <a:p>
            <a:pPr defTabSz="342900">
              <a:buClr>
                <a:srgbClr val="000000"/>
              </a:buClr>
            </a:pPr>
            <a:endParaRPr lang="en-US" sz="525" kern="0">
              <a:solidFill>
                <a:srgbClr val="000000"/>
              </a:solidFill>
              <a:latin typeface="Arial"/>
              <a:cs typeface="Arial"/>
              <a:sym typeface="Arial"/>
            </a:endParaRPr>
          </a:p>
        </p:txBody>
      </p:sp>
      <p:sp>
        <p:nvSpPr>
          <p:cNvPr id="205" name="Google Shape;205;p20"/>
          <p:cNvSpPr txBox="1"/>
          <p:nvPr/>
        </p:nvSpPr>
        <p:spPr>
          <a:xfrm>
            <a:off x="323985" y="1177348"/>
            <a:ext cx="5366588" cy="113108"/>
          </a:xfrm>
          <a:prstGeom prst="rect">
            <a:avLst/>
          </a:prstGeom>
          <a:noFill/>
          <a:ln>
            <a:noFill/>
          </a:ln>
        </p:spPr>
        <p:txBody>
          <a:bodyPr spcFirstLastPara="1" wrap="square" lIns="0" tIns="0" rIns="0" bIns="0" anchor="t" anchorCtr="0">
            <a:spAutoFit/>
          </a:bodyPr>
          <a:lstStyle/>
          <a:p>
            <a:pPr defTabSz="342900">
              <a:lnSpc>
                <a:spcPct val="140010"/>
              </a:lnSpc>
              <a:buClr>
                <a:srgbClr val="000000"/>
              </a:buClr>
            </a:pPr>
            <a:endParaRPr sz="525" kern="0">
              <a:solidFill>
                <a:srgbClr val="000000"/>
              </a:solidFill>
              <a:latin typeface="Arial"/>
              <a:cs typeface="Arial"/>
              <a:sym typeface="Arial"/>
            </a:endParaRPr>
          </a:p>
        </p:txBody>
      </p:sp>
      <p:sp>
        <p:nvSpPr>
          <p:cNvPr id="206" name="Google Shape;206;p20"/>
          <p:cNvSpPr txBox="1"/>
          <p:nvPr/>
        </p:nvSpPr>
        <p:spPr>
          <a:xfrm>
            <a:off x="247724" y="884494"/>
            <a:ext cx="6004238" cy="293542"/>
          </a:xfrm>
          <a:prstGeom prst="rect">
            <a:avLst/>
          </a:prstGeom>
          <a:noFill/>
          <a:ln>
            <a:noFill/>
          </a:ln>
        </p:spPr>
        <p:txBody>
          <a:bodyPr spcFirstLastPara="1" wrap="square" lIns="0" tIns="0" rIns="0" bIns="0" anchor="t" anchorCtr="0">
            <a:spAutoFit/>
          </a:bodyPr>
          <a:lstStyle/>
          <a:p>
            <a:pPr defTabSz="342900">
              <a:lnSpc>
                <a:spcPct val="110013"/>
              </a:lnSpc>
              <a:buClr>
                <a:srgbClr val="000000"/>
              </a:buClr>
            </a:pPr>
            <a:r>
              <a:rPr lang="en-US" sz="1734" b="1" kern="0">
                <a:solidFill>
                  <a:srgbClr val="E5E5E5"/>
                </a:solidFill>
                <a:latin typeface="Montserrat"/>
                <a:ea typeface="Montserrat"/>
                <a:cs typeface="Montserrat"/>
                <a:sym typeface="Montserrat"/>
              </a:rPr>
              <a:t>Talent Learning &amp; OD Updates</a:t>
            </a:r>
            <a:endParaRPr sz="525" kern="0">
              <a:solidFill>
                <a:srgbClr val="000000"/>
              </a:solidFill>
              <a:latin typeface="Arial"/>
              <a:cs typeface="Arial"/>
              <a:sym typeface="Arial"/>
            </a:endParaRPr>
          </a:p>
        </p:txBody>
      </p:sp>
      <p:sp>
        <p:nvSpPr>
          <p:cNvPr id="207" name="Google Shape;207;p20"/>
          <p:cNvSpPr txBox="1"/>
          <p:nvPr/>
        </p:nvSpPr>
        <p:spPr>
          <a:xfrm>
            <a:off x="60206" y="2008753"/>
            <a:ext cx="1644300" cy="2181825"/>
          </a:xfrm>
          <a:prstGeom prst="rect">
            <a:avLst/>
          </a:prstGeom>
          <a:noFill/>
          <a:ln>
            <a:noFill/>
          </a:ln>
        </p:spPr>
        <p:txBody>
          <a:bodyPr spcFirstLastPara="1" wrap="square" lIns="34284" tIns="34284" rIns="34284" bIns="34284" anchor="t" anchorCtr="0">
            <a:noAutofit/>
          </a:bodyPr>
          <a:lstStyle/>
          <a:p>
            <a:pPr marL="171450" indent="-161925" defTabSz="342900">
              <a:buClr>
                <a:srgbClr val="000000"/>
              </a:buClr>
              <a:buSzPts val="3200"/>
              <a:buFont typeface="Calibri"/>
              <a:buChar char="●"/>
            </a:pPr>
            <a:r>
              <a:rPr lang="en-US" sz="1200" kern="0">
                <a:solidFill>
                  <a:srgbClr val="000000"/>
                </a:solidFill>
                <a:latin typeface="Calibri"/>
                <a:ea typeface="Calibri"/>
                <a:cs typeface="Calibri"/>
                <a:sym typeface="Calibri"/>
              </a:rPr>
              <a:t>Skillsoft Percipio</a:t>
            </a:r>
            <a:endParaRPr sz="1200" kern="0">
              <a:solidFill>
                <a:srgbClr val="000000"/>
              </a:solidFill>
              <a:latin typeface="Calibri"/>
              <a:ea typeface="Calibri"/>
              <a:cs typeface="Calibri"/>
              <a:sym typeface="Calibri"/>
            </a:endParaRPr>
          </a:p>
          <a:p>
            <a:pPr marL="342900" lvl="1" indent="-161925" defTabSz="342900">
              <a:buClr>
                <a:srgbClr val="000000"/>
              </a:buClr>
              <a:buSzPts val="3200"/>
              <a:buFont typeface="Calibri"/>
              <a:buChar char="○"/>
            </a:pPr>
            <a:r>
              <a:rPr lang="en-US" sz="1200" kern="0">
                <a:solidFill>
                  <a:srgbClr val="000000"/>
                </a:solidFill>
                <a:latin typeface="Calibri"/>
                <a:ea typeface="Calibri"/>
                <a:cs typeface="Calibri"/>
                <a:sym typeface="Calibri"/>
              </a:rPr>
              <a:t>UMBC Custom Channels</a:t>
            </a:r>
            <a:endParaRPr sz="1200" kern="0">
              <a:solidFill>
                <a:srgbClr val="000000"/>
              </a:solidFill>
              <a:latin typeface="Calibri"/>
              <a:ea typeface="Calibri"/>
              <a:cs typeface="Calibri"/>
              <a:sym typeface="Calibri"/>
            </a:endParaRPr>
          </a:p>
          <a:p>
            <a:pPr marL="342900" lvl="1" indent="-161925" defTabSz="342900">
              <a:buClr>
                <a:srgbClr val="000000"/>
              </a:buClr>
              <a:buSzPts val="3200"/>
              <a:buFont typeface="Calibri"/>
              <a:buChar char="○"/>
            </a:pPr>
            <a:r>
              <a:rPr lang="en-US" sz="1200" kern="0">
                <a:solidFill>
                  <a:srgbClr val="000000"/>
                </a:solidFill>
                <a:latin typeface="Calibri"/>
                <a:ea typeface="Calibri"/>
                <a:cs typeface="Calibri"/>
                <a:sym typeface="Calibri"/>
              </a:rPr>
              <a:t>Division Specific Channels</a:t>
            </a:r>
            <a:endParaRPr sz="1200" kern="0">
              <a:solidFill>
                <a:srgbClr val="000000"/>
              </a:solidFill>
              <a:latin typeface="Calibri"/>
              <a:ea typeface="Calibri"/>
              <a:cs typeface="Calibri"/>
              <a:sym typeface="Calibri"/>
            </a:endParaRPr>
          </a:p>
          <a:p>
            <a:pPr defTabSz="342900">
              <a:buClr>
                <a:srgbClr val="000000"/>
              </a:buClr>
            </a:pPr>
            <a:endParaRPr sz="1200" kern="0">
              <a:solidFill>
                <a:srgbClr val="000000"/>
              </a:solidFill>
              <a:latin typeface="Calibri"/>
              <a:ea typeface="Calibri"/>
              <a:cs typeface="Calibri"/>
              <a:sym typeface="Calibri"/>
            </a:endParaRPr>
          </a:p>
        </p:txBody>
      </p:sp>
      <p:pic>
        <p:nvPicPr>
          <p:cNvPr id="208" name="Google Shape;208;p20" title="1445_831_1.png"/>
          <p:cNvPicPr preferRelativeResize="0"/>
          <p:nvPr/>
        </p:nvPicPr>
        <p:blipFill>
          <a:blip r:embed="rId4">
            <a:alphaModFix/>
          </a:blip>
          <a:stretch>
            <a:fillRect/>
          </a:stretch>
        </p:blipFill>
        <p:spPr>
          <a:xfrm>
            <a:off x="2268919" y="1937588"/>
            <a:ext cx="4008300" cy="2305116"/>
          </a:xfrm>
          <a:prstGeom prst="rect">
            <a:avLst/>
          </a:prstGeom>
          <a:noFill/>
          <a:ln>
            <a:noFill/>
          </a:ln>
        </p:spPr>
      </p:pic>
      <p:pic>
        <p:nvPicPr>
          <p:cNvPr id="209" name="Google Shape;209;p20" title="1421_885_1.png"/>
          <p:cNvPicPr preferRelativeResize="0"/>
          <p:nvPr/>
        </p:nvPicPr>
        <p:blipFill>
          <a:blip r:embed="rId5">
            <a:alphaModFix/>
          </a:blip>
          <a:stretch>
            <a:fillRect/>
          </a:stretch>
        </p:blipFill>
        <p:spPr>
          <a:xfrm>
            <a:off x="1735247" y="1509591"/>
            <a:ext cx="5075634" cy="316110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6CECE"/>
        </a:solidFill>
        <a:effectLst/>
      </p:bgPr>
    </p:bg>
    <p:spTree>
      <p:nvGrpSpPr>
        <p:cNvPr id="1" name="Shape 217"/>
        <p:cNvGrpSpPr/>
        <p:nvPr/>
      </p:nvGrpSpPr>
      <p:grpSpPr>
        <a:xfrm>
          <a:off x="0" y="0"/>
          <a:ext cx="0" cy="0"/>
          <a:chOff x="0" y="0"/>
          <a:chExt cx="0" cy="0"/>
        </a:xfrm>
      </p:grpSpPr>
      <p:grpSp>
        <p:nvGrpSpPr>
          <p:cNvPr id="218" name="Google Shape;218;p21"/>
          <p:cNvGrpSpPr/>
          <p:nvPr/>
        </p:nvGrpSpPr>
        <p:grpSpPr>
          <a:xfrm>
            <a:off x="0" y="645222"/>
            <a:ext cx="6858044" cy="1235525"/>
            <a:chOff x="0" y="-38100"/>
            <a:chExt cx="4816592" cy="867743"/>
          </a:xfrm>
        </p:grpSpPr>
        <p:sp>
          <p:nvSpPr>
            <p:cNvPr id="219" name="Google Shape;219;p21"/>
            <p:cNvSpPr/>
            <p:nvPr/>
          </p:nvSpPr>
          <p:spPr>
            <a:xfrm>
              <a:off x="0" y="0"/>
              <a:ext cx="4816592" cy="829643"/>
            </a:xfrm>
            <a:custGeom>
              <a:avLst/>
              <a:gdLst/>
              <a:ahLst/>
              <a:cxnLst/>
              <a:rect l="l" t="t" r="r" b="b"/>
              <a:pathLst>
                <a:path w="4816592" h="829643" extrusionOk="0">
                  <a:moveTo>
                    <a:pt x="0" y="0"/>
                  </a:moveTo>
                  <a:lnTo>
                    <a:pt x="4816592" y="0"/>
                  </a:lnTo>
                  <a:lnTo>
                    <a:pt x="4816592" y="829643"/>
                  </a:lnTo>
                  <a:lnTo>
                    <a:pt x="0" y="829643"/>
                  </a:lnTo>
                  <a:close/>
                </a:path>
              </a:pathLst>
            </a:custGeom>
            <a:solidFill>
              <a:srgbClr val="767171"/>
            </a:solidFill>
            <a:ln>
              <a:noFill/>
            </a:ln>
          </p:spPr>
          <p:txBody>
            <a:bodyPr/>
            <a:lstStyle/>
            <a:p>
              <a:pPr defTabSz="342900">
                <a:buClr>
                  <a:srgbClr val="000000"/>
                </a:buClr>
              </a:pPr>
              <a:endParaRPr lang="en-US" sz="525" kern="0">
                <a:solidFill>
                  <a:srgbClr val="000000"/>
                </a:solidFill>
                <a:latin typeface="Arial"/>
                <a:cs typeface="Arial"/>
                <a:sym typeface="Arial"/>
              </a:endParaRPr>
            </a:p>
          </p:txBody>
        </p:sp>
        <p:sp>
          <p:nvSpPr>
            <p:cNvPr id="220" name="Google Shape;220;p21"/>
            <p:cNvSpPr txBox="1"/>
            <p:nvPr/>
          </p:nvSpPr>
          <p:spPr>
            <a:xfrm>
              <a:off x="0" y="-38100"/>
              <a:ext cx="4816500" cy="867600"/>
            </a:xfrm>
            <a:prstGeom prst="rect">
              <a:avLst/>
            </a:prstGeom>
            <a:noFill/>
            <a:ln>
              <a:noFill/>
            </a:ln>
          </p:spPr>
          <p:txBody>
            <a:bodyPr spcFirstLastPara="1" wrap="square" lIns="19050" tIns="19050" rIns="19050" bIns="19050" anchor="ctr" anchorCtr="0">
              <a:noAutofit/>
            </a:bodyPr>
            <a:lstStyle/>
            <a:p>
              <a:pPr algn="ctr" defTabSz="342900">
                <a:lnSpc>
                  <a:spcPct val="116666"/>
                </a:lnSpc>
                <a:buClr>
                  <a:srgbClr val="000000"/>
                </a:buClr>
              </a:pPr>
              <a:endParaRPr sz="675" kern="0">
                <a:solidFill>
                  <a:srgbClr val="000000"/>
                </a:solidFill>
                <a:latin typeface="Calibri"/>
                <a:ea typeface="Calibri"/>
                <a:cs typeface="Calibri"/>
                <a:sym typeface="Calibri"/>
              </a:endParaRPr>
            </a:p>
          </p:txBody>
        </p:sp>
      </p:grpSp>
      <p:sp>
        <p:nvSpPr>
          <p:cNvPr id="221" name="Google Shape;221;p21"/>
          <p:cNvSpPr/>
          <p:nvPr/>
        </p:nvSpPr>
        <p:spPr>
          <a:xfrm>
            <a:off x="5002046" y="4106585"/>
            <a:ext cx="3284045" cy="2839454"/>
          </a:xfrm>
          <a:custGeom>
            <a:avLst/>
            <a:gdLst/>
            <a:ahLst/>
            <a:cxnLst/>
            <a:rect l="l" t="t" r="r" b="b"/>
            <a:pathLst>
              <a:path w="8757453" h="7571877" extrusionOk="0">
                <a:moveTo>
                  <a:pt x="0" y="0"/>
                </a:moveTo>
                <a:lnTo>
                  <a:pt x="8757453" y="0"/>
                </a:lnTo>
                <a:lnTo>
                  <a:pt x="8757453" y="7571877"/>
                </a:lnTo>
                <a:lnTo>
                  <a:pt x="0" y="7571877"/>
                </a:lnTo>
                <a:lnTo>
                  <a:pt x="0" y="0"/>
                </a:lnTo>
                <a:close/>
              </a:path>
            </a:pathLst>
          </a:custGeom>
          <a:blipFill rotWithShape="1">
            <a:blip r:embed="rId3">
              <a:alphaModFix/>
            </a:blip>
            <a:stretch>
              <a:fillRect/>
            </a:stretch>
          </a:blipFill>
          <a:ln>
            <a:noFill/>
          </a:ln>
        </p:spPr>
        <p:txBody>
          <a:bodyPr/>
          <a:lstStyle/>
          <a:p>
            <a:pPr defTabSz="342900">
              <a:buClr>
                <a:srgbClr val="000000"/>
              </a:buClr>
            </a:pPr>
            <a:endParaRPr lang="en-US" sz="525" kern="0">
              <a:solidFill>
                <a:srgbClr val="000000"/>
              </a:solidFill>
              <a:latin typeface="Arial"/>
              <a:cs typeface="Arial"/>
              <a:sym typeface="Arial"/>
            </a:endParaRPr>
          </a:p>
        </p:txBody>
      </p:sp>
      <p:sp>
        <p:nvSpPr>
          <p:cNvPr id="222" name="Google Shape;222;p21"/>
          <p:cNvSpPr txBox="1"/>
          <p:nvPr/>
        </p:nvSpPr>
        <p:spPr>
          <a:xfrm>
            <a:off x="323985" y="1177348"/>
            <a:ext cx="5366588" cy="113108"/>
          </a:xfrm>
          <a:prstGeom prst="rect">
            <a:avLst/>
          </a:prstGeom>
          <a:noFill/>
          <a:ln>
            <a:noFill/>
          </a:ln>
        </p:spPr>
        <p:txBody>
          <a:bodyPr spcFirstLastPara="1" wrap="square" lIns="0" tIns="0" rIns="0" bIns="0" anchor="t" anchorCtr="0">
            <a:spAutoFit/>
          </a:bodyPr>
          <a:lstStyle/>
          <a:p>
            <a:pPr defTabSz="342900">
              <a:lnSpc>
                <a:spcPct val="140010"/>
              </a:lnSpc>
              <a:buClr>
                <a:srgbClr val="000000"/>
              </a:buClr>
            </a:pPr>
            <a:endParaRPr sz="525" kern="0">
              <a:solidFill>
                <a:srgbClr val="000000"/>
              </a:solidFill>
              <a:latin typeface="Arial"/>
              <a:cs typeface="Arial"/>
              <a:sym typeface="Arial"/>
            </a:endParaRPr>
          </a:p>
        </p:txBody>
      </p:sp>
      <p:sp>
        <p:nvSpPr>
          <p:cNvPr id="223" name="Google Shape;223;p21"/>
          <p:cNvSpPr txBox="1"/>
          <p:nvPr/>
        </p:nvSpPr>
        <p:spPr>
          <a:xfrm>
            <a:off x="247724" y="884494"/>
            <a:ext cx="6004238" cy="293542"/>
          </a:xfrm>
          <a:prstGeom prst="rect">
            <a:avLst/>
          </a:prstGeom>
          <a:noFill/>
          <a:ln>
            <a:noFill/>
          </a:ln>
        </p:spPr>
        <p:txBody>
          <a:bodyPr spcFirstLastPara="1" wrap="square" lIns="0" tIns="0" rIns="0" bIns="0" anchor="t" anchorCtr="0">
            <a:spAutoFit/>
          </a:bodyPr>
          <a:lstStyle/>
          <a:p>
            <a:pPr defTabSz="342900">
              <a:lnSpc>
                <a:spcPct val="110013"/>
              </a:lnSpc>
              <a:buClr>
                <a:srgbClr val="000000"/>
              </a:buClr>
            </a:pPr>
            <a:r>
              <a:rPr lang="en-US" sz="1734" b="1" kern="0">
                <a:solidFill>
                  <a:srgbClr val="E5E5E5"/>
                </a:solidFill>
                <a:latin typeface="Montserrat"/>
                <a:ea typeface="Montserrat"/>
                <a:cs typeface="Montserrat"/>
                <a:sym typeface="Montserrat"/>
              </a:rPr>
              <a:t>Talent Learning &amp; OD Updates</a:t>
            </a:r>
            <a:endParaRPr sz="525" kern="0">
              <a:solidFill>
                <a:srgbClr val="000000"/>
              </a:solidFill>
              <a:latin typeface="Arial"/>
              <a:cs typeface="Arial"/>
              <a:sym typeface="Arial"/>
            </a:endParaRPr>
          </a:p>
        </p:txBody>
      </p:sp>
      <p:sp>
        <p:nvSpPr>
          <p:cNvPr id="224" name="Google Shape;224;p21"/>
          <p:cNvSpPr txBox="1"/>
          <p:nvPr/>
        </p:nvSpPr>
        <p:spPr>
          <a:xfrm>
            <a:off x="323981" y="2129644"/>
            <a:ext cx="3828038" cy="2120400"/>
          </a:xfrm>
          <a:prstGeom prst="rect">
            <a:avLst/>
          </a:prstGeom>
          <a:noFill/>
          <a:ln>
            <a:noFill/>
          </a:ln>
        </p:spPr>
        <p:txBody>
          <a:bodyPr spcFirstLastPara="1" wrap="square" lIns="34284" tIns="34284" rIns="34284" bIns="34284" anchor="t" anchorCtr="0">
            <a:noAutofit/>
          </a:bodyPr>
          <a:lstStyle/>
          <a:p>
            <a:pPr defTabSz="342900">
              <a:lnSpc>
                <a:spcPct val="140020"/>
              </a:lnSpc>
              <a:buClr>
                <a:srgbClr val="000000"/>
              </a:buClr>
            </a:pPr>
            <a:r>
              <a:rPr lang="en-US" sz="975" b="1" kern="0">
                <a:solidFill>
                  <a:srgbClr val="000000"/>
                </a:solidFill>
                <a:latin typeface="Calibri"/>
                <a:ea typeface="Calibri"/>
                <a:cs typeface="Calibri"/>
                <a:sym typeface="Calibri"/>
              </a:rPr>
              <a:t>You're Invited: 6/6 Campus Learning &amp; Development Insights Session!</a:t>
            </a:r>
            <a:endParaRPr sz="975" b="1" kern="0">
              <a:solidFill>
                <a:srgbClr val="000000"/>
              </a:solidFill>
              <a:latin typeface="Calibri"/>
              <a:ea typeface="Calibri"/>
              <a:cs typeface="Calibri"/>
              <a:sym typeface="Calibri"/>
            </a:endParaRPr>
          </a:p>
          <a:p>
            <a:pPr marL="171450" indent="-142875" defTabSz="342900">
              <a:lnSpc>
                <a:spcPct val="140020"/>
              </a:lnSpc>
              <a:buClr>
                <a:srgbClr val="000000"/>
              </a:buClr>
              <a:buSzPts val="2400"/>
              <a:buFont typeface="Calibri"/>
              <a:buChar char="●"/>
            </a:pPr>
            <a:r>
              <a:rPr lang="en-US" sz="900" u="sng" kern="0">
                <a:solidFill>
                  <a:srgbClr val="0000FF"/>
                </a:solidFill>
                <a:latin typeface="Calibri"/>
                <a:ea typeface="Calibri"/>
                <a:cs typeface="Calibri"/>
                <a:sym typeface="Calibri"/>
                <a:hlinkClick r:id="rId4"/>
              </a:rPr>
              <a:t>myUMBC Registration Link</a:t>
            </a:r>
            <a:endParaRPr sz="900" kern="0">
              <a:solidFill>
                <a:srgbClr val="000000"/>
              </a:solidFill>
              <a:latin typeface="Calibri"/>
              <a:ea typeface="Calibri"/>
              <a:cs typeface="Calibri"/>
              <a:sym typeface="Calibri"/>
            </a:endParaRPr>
          </a:p>
          <a:p>
            <a:pPr marL="171450" indent="-142875" defTabSz="342900">
              <a:lnSpc>
                <a:spcPct val="140020"/>
              </a:lnSpc>
              <a:buClr>
                <a:srgbClr val="000000"/>
              </a:buClr>
              <a:buSzPts val="2400"/>
              <a:buFont typeface="Calibri"/>
              <a:buChar char="●"/>
            </a:pPr>
            <a:r>
              <a:rPr lang="en-US" sz="900" kern="0">
                <a:solidFill>
                  <a:srgbClr val="000000"/>
                </a:solidFill>
                <a:latin typeface="Calibri"/>
                <a:ea typeface="Calibri"/>
                <a:cs typeface="Calibri"/>
                <a:sym typeface="Calibri"/>
              </a:rPr>
              <a:t>Revealing Results of Spring Needs Assessment Efforts &amp; Future Plans</a:t>
            </a:r>
            <a:endParaRPr sz="900" kern="0">
              <a:solidFill>
                <a:srgbClr val="000000"/>
              </a:solidFill>
              <a:latin typeface="Calibri"/>
              <a:ea typeface="Calibri"/>
              <a:cs typeface="Calibri"/>
              <a:sym typeface="Calibri"/>
            </a:endParaRPr>
          </a:p>
          <a:p>
            <a:pPr marL="171450" indent="-142875" defTabSz="342900">
              <a:lnSpc>
                <a:spcPct val="140020"/>
              </a:lnSpc>
              <a:buClr>
                <a:srgbClr val="000000"/>
              </a:buClr>
              <a:buSzPts val="2400"/>
              <a:buFont typeface="Calibri"/>
              <a:buChar char="●"/>
            </a:pPr>
            <a:r>
              <a:rPr lang="en-US" sz="900" kern="0">
                <a:solidFill>
                  <a:srgbClr val="000000"/>
                </a:solidFill>
                <a:latin typeface="Calibri"/>
                <a:ea typeface="Calibri"/>
                <a:cs typeface="Calibri"/>
                <a:sym typeface="Calibri"/>
              </a:rPr>
              <a:t>Culminating Data:</a:t>
            </a:r>
            <a:endParaRPr sz="900" kern="0">
              <a:solidFill>
                <a:srgbClr val="000000"/>
              </a:solidFill>
              <a:latin typeface="Calibri"/>
              <a:ea typeface="Calibri"/>
              <a:cs typeface="Calibri"/>
              <a:sym typeface="Calibri"/>
            </a:endParaRPr>
          </a:p>
          <a:p>
            <a:pPr marL="342900" lvl="1" indent="-142875" defTabSz="342900">
              <a:lnSpc>
                <a:spcPct val="140020"/>
              </a:lnSpc>
              <a:buClr>
                <a:srgbClr val="000000"/>
              </a:buClr>
              <a:buSzPts val="2400"/>
              <a:buFont typeface="Calibri"/>
              <a:buChar char="○"/>
            </a:pPr>
            <a:r>
              <a:rPr lang="en-US" sz="900" kern="0">
                <a:solidFill>
                  <a:srgbClr val="000000"/>
                </a:solidFill>
                <a:latin typeface="Calibri"/>
                <a:ea typeface="Calibri"/>
                <a:cs typeface="Calibri"/>
                <a:sym typeface="Calibri"/>
              </a:rPr>
              <a:t>Campus survey</a:t>
            </a:r>
            <a:endParaRPr sz="900" kern="0">
              <a:solidFill>
                <a:srgbClr val="000000"/>
              </a:solidFill>
              <a:latin typeface="Calibri"/>
              <a:ea typeface="Calibri"/>
              <a:cs typeface="Calibri"/>
              <a:sym typeface="Calibri"/>
            </a:endParaRPr>
          </a:p>
          <a:p>
            <a:pPr marL="342900" lvl="1" indent="-142875" defTabSz="342900">
              <a:lnSpc>
                <a:spcPct val="140020"/>
              </a:lnSpc>
              <a:buClr>
                <a:srgbClr val="000000"/>
              </a:buClr>
              <a:buSzPts val="2400"/>
              <a:buFont typeface="Calibri"/>
              <a:buChar char="○"/>
            </a:pPr>
            <a:r>
              <a:rPr lang="en-US" sz="900" kern="0">
                <a:solidFill>
                  <a:srgbClr val="000000"/>
                </a:solidFill>
                <a:latin typeface="Calibri"/>
                <a:ea typeface="Calibri"/>
                <a:cs typeface="Calibri"/>
                <a:sym typeface="Calibri"/>
              </a:rPr>
              <a:t>4 focus groups with different campus groups</a:t>
            </a:r>
            <a:endParaRPr sz="900" kern="0">
              <a:solidFill>
                <a:srgbClr val="000000"/>
              </a:solidFill>
              <a:latin typeface="Calibri"/>
              <a:ea typeface="Calibri"/>
              <a:cs typeface="Calibri"/>
              <a:sym typeface="Calibri"/>
            </a:endParaRPr>
          </a:p>
          <a:p>
            <a:pPr marL="685800" lvl="3" indent="-142875" defTabSz="342900">
              <a:lnSpc>
                <a:spcPct val="140020"/>
              </a:lnSpc>
              <a:buClr>
                <a:srgbClr val="000000"/>
              </a:buClr>
              <a:buSzPts val="2400"/>
              <a:buFont typeface="Calibri"/>
              <a:buChar char="●"/>
            </a:pPr>
            <a:r>
              <a:rPr lang="en-US" sz="900" kern="0">
                <a:solidFill>
                  <a:srgbClr val="000000"/>
                </a:solidFill>
                <a:latin typeface="Calibri"/>
                <a:ea typeface="Calibri"/>
                <a:cs typeface="Calibri"/>
                <a:sym typeface="Calibri"/>
              </a:rPr>
              <a:t>Faculty</a:t>
            </a:r>
            <a:endParaRPr sz="900" kern="0">
              <a:solidFill>
                <a:srgbClr val="000000"/>
              </a:solidFill>
              <a:latin typeface="Calibri"/>
              <a:ea typeface="Calibri"/>
              <a:cs typeface="Calibri"/>
              <a:sym typeface="Calibri"/>
            </a:endParaRPr>
          </a:p>
          <a:p>
            <a:pPr marL="685800" lvl="3" indent="-142875" defTabSz="342900">
              <a:lnSpc>
                <a:spcPct val="140020"/>
              </a:lnSpc>
              <a:buClr>
                <a:srgbClr val="000000"/>
              </a:buClr>
              <a:buSzPts val="2400"/>
              <a:buFont typeface="Calibri"/>
              <a:buChar char="●"/>
            </a:pPr>
            <a:r>
              <a:rPr lang="en-US" sz="900" kern="0">
                <a:solidFill>
                  <a:srgbClr val="000000"/>
                </a:solidFill>
                <a:latin typeface="Calibri"/>
                <a:ea typeface="Calibri"/>
                <a:cs typeface="Calibri"/>
                <a:sym typeface="Calibri"/>
              </a:rPr>
              <a:t>Mixed Staff</a:t>
            </a:r>
            <a:endParaRPr sz="900" kern="0">
              <a:solidFill>
                <a:srgbClr val="000000"/>
              </a:solidFill>
              <a:latin typeface="Calibri"/>
              <a:ea typeface="Calibri"/>
              <a:cs typeface="Calibri"/>
              <a:sym typeface="Calibri"/>
            </a:endParaRPr>
          </a:p>
          <a:p>
            <a:pPr marL="685800" lvl="3" indent="-142875" defTabSz="342900">
              <a:lnSpc>
                <a:spcPct val="140020"/>
              </a:lnSpc>
              <a:buClr>
                <a:srgbClr val="000000"/>
              </a:buClr>
              <a:buSzPts val="2400"/>
              <a:buFont typeface="Calibri"/>
              <a:buChar char="●"/>
            </a:pPr>
            <a:r>
              <a:rPr lang="en-US" sz="900" kern="0">
                <a:solidFill>
                  <a:srgbClr val="000000"/>
                </a:solidFill>
                <a:latin typeface="Calibri"/>
                <a:ea typeface="Calibri"/>
                <a:cs typeface="Calibri"/>
                <a:sym typeface="Calibri"/>
              </a:rPr>
              <a:t>New Hires</a:t>
            </a:r>
            <a:endParaRPr sz="900" kern="0">
              <a:solidFill>
                <a:srgbClr val="000000"/>
              </a:solidFill>
              <a:latin typeface="Calibri"/>
              <a:ea typeface="Calibri"/>
              <a:cs typeface="Calibri"/>
              <a:sym typeface="Calibri"/>
            </a:endParaRPr>
          </a:p>
          <a:p>
            <a:pPr marL="685800" lvl="3" indent="-142875" defTabSz="342900">
              <a:lnSpc>
                <a:spcPct val="140020"/>
              </a:lnSpc>
              <a:buClr>
                <a:srgbClr val="000000"/>
              </a:buClr>
              <a:buSzPts val="2400"/>
              <a:buFont typeface="Calibri"/>
              <a:buChar char="●"/>
            </a:pPr>
            <a:r>
              <a:rPr lang="en-US" sz="900" kern="0">
                <a:solidFill>
                  <a:srgbClr val="000000"/>
                </a:solidFill>
                <a:latin typeface="Calibri"/>
                <a:ea typeface="Calibri"/>
                <a:cs typeface="Calibri"/>
                <a:sym typeface="Calibri"/>
              </a:rPr>
              <a:t>Managers/Leaders</a:t>
            </a:r>
            <a:endParaRPr sz="900" kern="0">
              <a:solidFill>
                <a:srgbClr val="000000"/>
              </a:solidFill>
              <a:latin typeface="Calibri"/>
              <a:ea typeface="Calibri"/>
              <a:cs typeface="Calibri"/>
              <a:sym typeface="Calibri"/>
            </a:endParaRPr>
          </a:p>
          <a:p>
            <a:pPr defTabSz="342900">
              <a:lnSpc>
                <a:spcPct val="140020"/>
              </a:lnSpc>
              <a:buClr>
                <a:srgbClr val="000000"/>
              </a:buClr>
            </a:pPr>
            <a:endParaRPr sz="900" kern="0">
              <a:solidFill>
                <a:srgbClr val="000000"/>
              </a:solidFill>
              <a:latin typeface="Calibri"/>
              <a:ea typeface="Calibri"/>
              <a:cs typeface="Calibri"/>
              <a:sym typeface="Calibri"/>
            </a:endParaRPr>
          </a:p>
        </p:txBody>
      </p:sp>
      <p:pic>
        <p:nvPicPr>
          <p:cNvPr id="225" name="Google Shape;225;p21" title="pexels-karolina-grabowska-4219890.jpg"/>
          <p:cNvPicPr preferRelativeResize="0"/>
          <p:nvPr/>
        </p:nvPicPr>
        <p:blipFill>
          <a:blip r:embed="rId5">
            <a:alphaModFix/>
          </a:blip>
          <a:stretch>
            <a:fillRect/>
          </a:stretch>
        </p:blipFill>
        <p:spPr>
          <a:xfrm>
            <a:off x="4209206" y="2288466"/>
            <a:ext cx="2282567" cy="152133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6CECE"/>
        </a:solidFill>
        <a:effectLst/>
      </p:bgPr>
    </p:bg>
    <p:spTree>
      <p:nvGrpSpPr>
        <p:cNvPr id="1" name="Shape 233"/>
        <p:cNvGrpSpPr/>
        <p:nvPr/>
      </p:nvGrpSpPr>
      <p:grpSpPr>
        <a:xfrm>
          <a:off x="0" y="0"/>
          <a:ext cx="0" cy="0"/>
          <a:chOff x="0" y="0"/>
          <a:chExt cx="0" cy="0"/>
        </a:xfrm>
      </p:grpSpPr>
      <p:grpSp>
        <p:nvGrpSpPr>
          <p:cNvPr id="234" name="Google Shape;234;p22"/>
          <p:cNvGrpSpPr/>
          <p:nvPr/>
        </p:nvGrpSpPr>
        <p:grpSpPr>
          <a:xfrm>
            <a:off x="0" y="645222"/>
            <a:ext cx="6858044" cy="1235525"/>
            <a:chOff x="0" y="-38100"/>
            <a:chExt cx="4816592" cy="867743"/>
          </a:xfrm>
        </p:grpSpPr>
        <p:sp>
          <p:nvSpPr>
            <p:cNvPr id="235" name="Google Shape;235;p22"/>
            <p:cNvSpPr/>
            <p:nvPr/>
          </p:nvSpPr>
          <p:spPr>
            <a:xfrm>
              <a:off x="0" y="0"/>
              <a:ext cx="4816592" cy="829643"/>
            </a:xfrm>
            <a:custGeom>
              <a:avLst/>
              <a:gdLst/>
              <a:ahLst/>
              <a:cxnLst/>
              <a:rect l="l" t="t" r="r" b="b"/>
              <a:pathLst>
                <a:path w="4816592" h="829643" extrusionOk="0">
                  <a:moveTo>
                    <a:pt x="0" y="0"/>
                  </a:moveTo>
                  <a:lnTo>
                    <a:pt x="4816592" y="0"/>
                  </a:lnTo>
                  <a:lnTo>
                    <a:pt x="4816592" y="829643"/>
                  </a:lnTo>
                  <a:lnTo>
                    <a:pt x="0" y="829643"/>
                  </a:lnTo>
                  <a:close/>
                </a:path>
              </a:pathLst>
            </a:custGeom>
            <a:solidFill>
              <a:srgbClr val="767171"/>
            </a:solidFill>
            <a:ln>
              <a:noFill/>
            </a:ln>
          </p:spPr>
          <p:txBody>
            <a:bodyPr/>
            <a:lstStyle/>
            <a:p>
              <a:pPr defTabSz="342900">
                <a:buClr>
                  <a:srgbClr val="000000"/>
                </a:buClr>
              </a:pPr>
              <a:endParaRPr lang="en-US" sz="525" kern="0">
                <a:solidFill>
                  <a:srgbClr val="000000"/>
                </a:solidFill>
                <a:latin typeface="Arial"/>
                <a:cs typeface="Arial"/>
                <a:sym typeface="Arial"/>
              </a:endParaRPr>
            </a:p>
          </p:txBody>
        </p:sp>
        <p:sp>
          <p:nvSpPr>
            <p:cNvPr id="236" name="Google Shape;236;p22"/>
            <p:cNvSpPr txBox="1"/>
            <p:nvPr/>
          </p:nvSpPr>
          <p:spPr>
            <a:xfrm>
              <a:off x="0" y="-38100"/>
              <a:ext cx="4816500" cy="867600"/>
            </a:xfrm>
            <a:prstGeom prst="rect">
              <a:avLst/>
            </a:prstGeom>
            <a:noFill/>
            <a:ln>
              <a:noFill/>
            </a:ln>
          </p:spPr>
          <p:txBody>
            <a:bodyPr spcFirstLastPara="1" wrap="square" lIns="19050" tIns="19050" rIns="19050" bIns="19050" anchor="ctr" anchorCtr="0">
              <a:noAutofit/>
            </a:bodyPr>
            <a:lstStyle/>
            <a:p>
              <a:pPr algn="ctr" defTabSz="342900">
                <a:lnSpc>
                  <a:spcPct val="116666"/>
                </a:lnSpc>
                <a:buClr>
                  <a:srgbClr val="000000"/>
                </a:buClr>
              </a:pPr>
              <a:endParaRPr sz="675" kern="0">
                <a:solidFill>
                  <a:srgbClr val="000000"/>
                </a:solidFill>
                <a:latin typeface="Calibri"/>
                <a:ea typeface="Calibri"/>
                <a:cs typeface="Calibri"/>
                <a:sym typeface="Calibri"/>
              </a:endParaRPr>
            </a:p>
          </p:txBody>
        </p:sp>
      </p:grpSp>
      <p:sp>
        <p:nvSpPr>
          <p:cNvPr id="237" name="Google Shape;237;p22"/>
          <p:cNvSpPr/>
          <p:nvPr/>
        </p:nvSpPr>
        <p:spPr>
          <a:xfrm>
            <a:off x="5002046" y="4106585"/>
            <a:ext cx="3284045" cy="2839454"/>
          </a:xfrm>
          <a:custGeom>
            <a:avLst/>
            <a:gdLst/>
            <a:ahLst/>
            <a:cxnLst/>
            <a:rect l="l" t="t" r="r" b="b"/>
            <a:pathLst>
              <a:path w="8757453" h="7571877" extrusionOk="0">
                <a:moveTo>
                  <a:pt x="0" y="0"/>
                </a:moveTo>
                <a:lnTo>
                  <a:pt x="8757453" y="0"/>
                </a:lnTo>
                <a:lnTo>
                  <a:pt x="8757453" y="7571877"/>
                </a:lnTo>
                <a:lnTo>
                  <a:pt x="0" y="7571877"/>
                </a:lnTo>
                <a:lnTo>
                  <a:pt x="0" y="0"/>
                </a:lnTo>
                <a:close/>
              </a:path>
            </a:pathLst>
          </a:custGeom>
          <a:blipFill rotWithShape="1">
            <a:blip r:embed="rId3">
              <a:alphaModFix/>
            </a:blip>
            <a:stretch>
              <a:fillRect/>
            </a:stretch>
          </a:blipFill>
          <a:ln>
            <a:noFill/>
          </a:ln>
        </p:spPr>
        <p:txBody>
          <a:bodyPr/>
          <a:lstStyle/>
          <a:p>
            <a:pPr defTabSz="342900">
              <a:buClr>
                <a:srgbClr val="000000"/>
              </a:buClr>
            </a:pPr>
            <a:endParaRPr lang="en-US" sz="525" kern="0">
              <a:solidFill>
                <a:srgbClr val="000000"/>
              </a:solidFill>
              <a:latin typeface="Arial"/>
              <a:cs typeface="Arial"/>
              <a:sym typeface="Arial"/>
            </a:endParaRPr>
          </a:p>
        </p:txBody>
      </p:sp>
      <p:sp>
        <p:nvSpPr>
          <p:cNvPr id="238" name="Google Shape;238;p22"/>
          <p:cNvSpPr txBox="1"/>
          <p:nvPr/>
        </p:nvSpPr>
        <p:spPr>
          <a:xfrm>
            <a:off x="247729" y="884497"/>
            <a:ext cx="5366588" cy="587084"/>
          </a:xfrm>
          <a:prstGeom prst="rect">
            <a:avLst/>
          </a:prstGeom>
          <a:noFill/>
          <a:ln>
            <a:noFill/>
          </a:ln>
        </p:spPr>
        <p:txBody>
          <a:bodyPr spcFirstLastPara="1" wrap="square" lIns="0" tIns="0" rIns="0" bIns="0" anchor="t" anchorCtr="0">
            <a:spAutoFit/>
          </a:bodyPr>
          <a:lstStyle/>
          <a:p>
            <a:pPr defTabSz="342900">
              <a:lnSpc>
                <a:spcPct val="110013"/>
              </a:lnSpc>
              <a:buClr>
                <a:srgbClr val="000000"/>
              </a:buClr>
            </a:pPr>
            <a:r>
              <a:rPr lang="en-US" sz="1734" b="1" kern="0">
                <a:solidFill>
                  <a:srgbClr val="E5E5E5"/>
                </a:solidFill>
                <a:latin typeface="Montserrat"/>
                <a:ea typeface="Montserrat"/>
                <a:cs typeface="Montserrat"/>
                <a:sym typeface="Montserrat"/>
              </a:rPr>
              <a:t>Human Capital Management/Enterprise Resource Planning Systems Discovery</a:t>
            </a:r>
            <a:endParaRPr sz="525" kern="0">
              <a:solidFill>
                <a:srgbClr val="000000"/>
              </a:solidFill>
              <a:latin typeface="Arial"/>
              <a:cs typeface="Arial"/>
              <a:sym typeface="Arial"/>
            </a:endParaRPr>
          </a:p>
        </p:txBody>
      </p:sp>
      <p:sp>
        <p:nvSpPr>
          <p:cNvPr id="239" name="Google Shape;239;p22"/>
          <p:cNvSpPr txBox="1"/>
          <p:nvPr/>
        </p:nvSpPr>
        <p:spPr>
          <a:xfrm>
            <a:off x="24" y="1946147"/>
            <a:ext cx="6858000" cy="446084"/>
          </a:xfrm>
          <a:prstGeom prst="rect">
            <a:avLst/>
          </a:prstGeom>
          <a:noFill/>
          <a:ln>
            <a:noFill/>
          </a:ln>
        </p:spPr>
        <p:txBody>
          <a:bodyPr spcFirstLastPara="1" wrap="square" lIns="0" tIns="0" rIns="0" bIns="0" anchor="t" anchorCtr="0">
            <a:spAutoFit/>
          </a:bodyPr>
          <a:lstStyle/>
          <a:p>
            <a:pPr defTabSz="342900">
              <a:buClr>
                <a:srgbClr val="000000"/>
              </a:buClr>
            </a:pPr>
            <a:endParaRPr sz="1125" kern="0">
              <a:solidFill>
                <a:srgbClr val="000000"/>
              </a:solidFill>
              <a:latin typeface="Calibri"/>
              <a:ea typeface="Calibri"/>
              <a:cs typeface="Calibri"/>
              <a:sym typeface="Calibri"/>
            </a:endParaRPr>
          </a:p>
          <a:p>
            <a:pPr defTabSz="342900">
              <a:lnSpc>
                <a:spcPct val="139982"/>
              </a:lnSpc>
              <a:buClr>
                <a:srgbClr val="000000"/>
              </a:buClr>
            </a:pPr>
            <a:endParaRPr sz="1267" kern="0">
              <a:solidFill>
                <a:srgbClr val="000000"/>
              </a:solidFill>
              <a:latin typeface="Montserrat"/>
              <a:ea typeface="Montserrat"/>
              <a:cs typeface="Montserrat"/>
              <a:sym typeface="Montserrat"/>
            </a:endParaRPr>
          </a:p>
        </p:txBody>
      </p:sp>
      <p:sp>
        <p:nvSpPr>
          <p:cNvPr id="240" name="Google Shape;240;p22"/>
          <p:cNvSpPr txBox="1"/>
          <p:nvPr/>
        </p:nvSpPr>
        <p:spPr>
          <a:xfrm>
            <a:off x="704963" y="1971315"/>
            <a:ext cx="5589675" cy="807901"/>
          </a:xfrm>
          <a:prstGeom prst="rect">
            <a:avLst/>
          </a:prstGeom>
          <a:noFill/>
          <a:ln>
            <a:noFill/>
          </a:ln>
        </p:spPr>
        <p:txBody>
          <a:bodyPr spcFirstLastPara="1" wrap="square" lIns="34284" tIns="34284" rIns="34284" bIns="34284" anchor="t" anchorCtr="0">
            <a:spAutoFit/>
          </a:bodyPr>
          <a:lstStyle/>
          <a:p>
            <a:pPr marL="171450" indent="-161925" defTabSz="342900">
              <a:buClr>
                <a:srgbClr val="FFFFFF"/>
              </a:buClr>
              <a:buSzPts val="3200"/>
              <a:buFont typeface="Calibri"/>
              <a:buChar char="-"/>
            </a:pPr>
            <a:r>
              <a:rPr lang="en-US" sz="1200" b="1" kern="0">
                <a:solidFill>
                  <a:srgbClr val="FFFFFF"/>
                </a:solidFill>
                <a:latin typeface="Calibri"/>
                <a:ea typeface="Calibri"/>
                <a:cs typeface="Calibri"/>
                <a:sym typeface="Calibri"/>
              </a:rPr>
              <a:t>Demo visits</a:t>
            </a:r>
            <a:endParaRPr sz="1200" b="1" kern="0">
              <a:solidFill>
                <a:srgbClr val="FFFFFF"/>
              </a:solidFill>
              <a:latin typeface="Calibri"/>
              <a:ea typeface="Calibri"/>
              <a:cs typeface="Calibri"/>
              <a:sym typeface="Calibri"/>
            </a:endParaRPr>
          </a:p>
          <a:p>
            <a:pPr marL="171450" indent="-161925" defTabSz="342900">
              <a:buClr>
                <a:srgbClr val="FFFFFF"/>
              </a:buClr>
              <a:buSzPts val="3200"/>
              <a:buFont typeface="Calibri"/>
              <a:buChar char="-"/>
            </a:pPr>
            <a:r>
              <a:rPr lang="en-US" sz="1200" b="1" kern="0">
                <a:solidFill>
                  <a:srgbClr val="FFFFFF"/>
                </a:solidFill>
                <a:latin typeface="Calibri"/>
                <a:ea typeface="Calibri"/>
                <a:cs typeface="Calibri"/>
                <a:sym typeface="Calibri"/>
              </a:rPr>
              <a:t>Continued discussions with potential vendors</a:t>
            </a:r>
            <a:endParaRPr sz="1200" b="1" kern="0">
              <a:solidFill>
                <a:srgbClr val="FFFFFF"/>
              </a:solidFill>
              <a:latin typeface="Calibri"/>
              <a:ea typeface="Calibri"/>
              <a:cs typeface="Calibri"/>
              <a:sym typeface="Calibri"/>
            </a:endParaRPr>
          </a:p>
          <a:p>
            <a:pPr marL="171450" indent="-161925" defTabSz="342900">
              <a:buClr>
                <a:srgbClr val="FFFFFF"/>
              </a:buClr>
              <a:buSzPts val="3200"/>
              <a:buFont typeface="Calibri"/>
              <a:buChar char="-"/>
            </a:pPr>
            <a:r>
              <a:rPr lang="en-US" sz="1200" b="1" kern="0">
                <a:solidFill>
                  <a:srgbClr val="FFFFFF"/>
                </a:solidFill>
                <a:latin typeface="Calibri"/>
                <a:ea typeface="Calibri"/>
                <a:cs typeface="Calibri"/>
                <a:sym typeface="Calibri"/>
              </a:rPr>
              <a:t>Preparing extensive report for new CFO and CIO</a:t>
            </a:r>
            <a:endParaRPr sz="1200" b="1" kern="0">
              <a:solidFill>
                <a:srgbClr val="FFFFFF"/>
              </a:solidFill>
              <a:latin typeface="Calibri"/>
              <a:ea typeface="Calibri"/>
              <a:cs typeface="Calibri"/>
              <a:sym typeface="Calibri"/>
            </a:endParaRPr>
          </a:p>
          <a:p>
            <a:pPr marL="171450" indent="-161925" defTabSz="342900">
              <a:buClr>
                <a:srgbClr val="FFFFFF"/>
              </a:buClr>
              <a:buSzPts val="3200"/>
              <a:buFont typeface="Calibri"/>
              <a:buChar char="-"/>
            </a:pPr>
            <a:r>
              <a:rPr lang="en-US" sz="1200" b="1" kern="0">
                <a:solidFill>
                  <a:srgbClr val="FFFFFF"/>
                </a:solidFill>
                <a:latin typeface="Calibri"/>
                <a:ea typeface="Calibri"/>
                <a:cs typeface="Calibri"/>
                <a:sym typeface="Calibri"/>
              </a:rPr>
              <a:t>Review workflows and will be leveraging key stakeholders to processes</a:t>
            </a:r>
            <a:endParaRPr sz="1200" b="1" kern="0">
              <a:solidFill>
                <a:srgbClr val="FFFFFF"/>
              </a:solidFill>
              <a:latin typeface="Calibri"/>
              <a:ea typeface="Calibri"/>
              <a:cs typeface="Calibri"/>
              <a:sym typeface="Calibri"/>
            </a:endParaRPr>
          </a:p>
        </p:txBody>
      </p:sp>
      <p:pic>
        <p:nvPicPr>
          <p:cNvPr id="241" name="Google Shape;241;p22" descr="Big Data Technology for Business Finance Concept. (Provided by Getty Images)"/>
          <p:cNvPicPr preferRelativeResize="0"/>
          <p:nvPr/>
        </p:nvPicPr>
        <p:blipFill>
          <a:blip r:embed="rId4">
            <a:alphaModFix/>
          </a:blip>
          <a:stretch>
            <a:fillRect/>
          </a:stretch>
        </p:blipFill>
        <p:spPr>
          <a:xfrm>
            <a:off x="4966969" y="649772"/>
            <a:ext cx="1926835" cy="1226428"/>
          </a:xfrm>
          <a:prstGeom prst="rect">
            <a:avLst/>
          </a:prstGeom>
          <a:noFill/>
          <a:ln>
            <a:noFill/>
          </a:ln>
        </p:spPr>
      </p:pic>
      <p:pic>
        <p:nvPicPr>
          <p:cNvPr id="242" name="Google Shape;242;p22" descr="Off-road biker at sunset, Discovery Park, Seattle, Washington, USA (Provided by Getty Images)"/>
          <p:cNvPicPr preferRelativeResize="0"/>
          <p:nvPr/>
        </p:nvPicPr>
        <p:blipFill>
          <a:blip r:embed="rId5">
            <a:alphaModFix/>
          </a:blip>
          <a:stretch>
            <a:fillRect/>
          </a:stretch>
        </p:blipFill>
        <p:spPr>
          <a:xfrm>
            <a:off x="2358671" y="2975250"/>
            <a:ext cx="2140658" cy="142153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67171"/>
        </a:solidFill>
        <a:effectLst/>
      </p:bgPr>
    </p:bg>
    <p:spTree>
      <p:nvGrpSpPr>
        <p:cNvPr id="1" name="Shape 246"/>
        <p:cNvGrpSpPr/>
        <p:nvPr/>
      </p:nvGrpSpPr>
      <p:grpSpPr>
        <a:xfrm>
          <a:off x="0" y="0"/>
          <a:ext cx="0" cy="0"/>
          <a:chOff x="0" y="0"/>
          <a:chExt cx="0" cy="0"/>
        </a:xfrm>
      </p:grpSpPr>
      <p:sp>
        <p:nvSpPr>
          <p:cNvPr id="247" name="Google Shape;247;p23"/>
          <p:cNvSpPr/>
          <p:nvPr/>
        </p:nvSpPr>
        <p:spPr>
          <a:xfrm>
            <a:off x="-481314" y="-1879445"/>
            <a:ext cx="4538661" cy="3926432"/>
          </a:xfrm>
          <a:custGeom>
            <a:avLst/>
            <a:gdLst/>
            <a:ahLst/>
            <a:cxnLst/>
            <a:rect l="l" t="t" r="r" b="b"/>
            <a:pathLst>
              <a:path w="12103097" h="10470485" extrusionOk="0">
                <a:moveTo>
                  <a:pt x="0" y="0"/>
                </a:moveTo>
                <a:lnTo>
                  <a:pt x="12103097" y="0"/>
                </a:lnTo>
                <a:lnTo>
                  <a:pt x="12103097" y="10470485"/>
                </a:lnTo>
                <a:lnTo>
                  <a:pt x="0" y="10470485"/>
                </a:lnTo>
                <a:lnTo>
                  <a:pt x="0" y="0"/>
                </a:lnTo>
                <a:close/>
              </a:path>
            </a:pathLst>
          </a:custGeom>
          <a:blipFill rotWithShape="1">
            <a:blip r:embed="rId3">
              <a:alphaModFix/>
            </a:blip>
            <a:stretch>
              <a:fillRect/>
            </a:stretch>
          </a:blipFill>
          <a:ln>
            <a:noFill/>
          </a:ln>
        </p:spPr>
        <p:txBody>
          <a:bodyPr/>
          <a:lstStyle/>
          <a:p>
            <a:pPr defTabSz="342900">
              <a:buClr>
                <a:srgbClr val="000000"/>
              </a:buClr>
            </a:pPr>
            <a:endParaRPr lang="en-US" sz="525" kern="0">
              <a:solidFill>
                <a:srgbClr val="000000"/>
              </a:solidFill>
              <a:latin typeface="Arial"/>
              <a:cs typeface="Arial"/>
              <a:sym typeface="Arial"/>
            </a:endParaRPr>
          </a:p>
        </p:txBody>
      </p:sp>
      <p:sp>
        <p:nvSpPr>
          <p:cNvPr id="248" name="Google Shape;248;p23"/>
          <p:cNvSpPr/>
          <p:nvPr/>
        </p:nvSpPr>
        <p:spPr>
          <a:xfrm>
            <a:off x="3498403" y="1770561"/>
            <a:ext cx="3359597" cy="2909829"/>
          </a:xfrm>
          <a:custGeom>
            <a:avLst/>
            <a:gdLst/>
            <a:ahLst/>
            <a:cxnLst/>
            <a:rect l="l" t="t" r="r" b="b"/>
            <a:pathLst>
              <a:path w="7029450" h="6088380" extrusionOk="0">
                <a:moveTo>
                  <a:pt x="5271770" y="0"/>
                </a:moveTo>
                <a:lnTo>
                  <a:pt x="1757680" y="0"/>
                </a:lnTo>
                <a:lnTo>
                  <a:pt x="0" y="3044190"/>
                </a:lnTo>
                <a:lnTo>
                  <a:pt x="0" y="4330700"/>
                </a:lnTo>
                <a:cubicBezTo>
                  <a:pt x="0" y="5300980"/>
                  <a:pt x="787400" y="6088380"/>
                  <a:pt x="1757680" y="6088380"/>
                </a:cubicBezTo>
                <a:lnTo>
                  <a:pt x="1757680" y="6088380"/>
                </a:lnTo>
                <a:lnTo>
                  <a:pt x="5271770" y="6088380"/>
                </a:lnTo>
                <a:lnTo>
                  <a:pt x="7029450" y="3044190"/>
                </a:lnTo>
                <a:lnTo>
                  <a:pt x="7029450" y="1757680"/>
                </a:lnTo>
                <a:cubicBezTo>
                  <a:pt x="7029450" y="787400"/>
                  <a:pt x="6242050" y="0"/>
                  <a:pt x="5271770" y="0"/>
                </a:cubicBezTo>
                <a:lnTo>
                  <a:pt x="5271770" y="0"/>
                </a:lnTo>
                <a:close/>
              </a:path>
            </a:pathLst>
          </a:custGeom>
          <a:blipFill rotWithShape="1">
            <a:blip r:embed="rId4">
              <a:alphaModFix/>
            </a:blip>
            <a:stretch>
              <a:fillRect t="-48570" b="-24610"/>
            </a:stretch>
          </a:blipFill>
          <a:ln>
            <a:noFill/>
          </a:ln>
        </p:spPr>
        <p:txBody>
          <a:bodyPr spcFirstLastPara="1" wrap="square" lIns="34284" tIns="34284" rIns="34284" bIns="34284" anchor="ctr" anchorCtr="0">
            <a:noAutofit/>
          </a:bodyPr>
          <a:lstStyle/>
          <a:p>
            <a:pPr defTabSz="342900">
              <a:buClr>
                <a:srgbClr val="000000"/>
              </a:buClr>
            </a:pPr>
            <a:endParaRPr sz="525" kern="0">
              <a:solidFill>
                <a:srgbClr val="000000"/>
              </a:solidFill>
              <a:latin typeface="Arial"/>
              <a:cs typeface="Arial"/>
              <a:sym typeface="Arial"/>
            </a:endParaRPr>
          </a:p>
        </p:txBody>
      </p:sp>
      <p:pic>
        <p:nvPicPr>
          <p:cNvPr id="249" name="Google Shape;249;p23"/>
          <p:cNvPicPr preferRelativeResize="0"/>
          <p:nvPr/>
        </p:nvPicPr>
        <p:blipFill rotWithShape="1">
          <a:blip r:embed="rId5">
            <a:alphaModFix/>
          </a:blip>
          <a:srcRect/>
          <a:stretch/>
        </p:blipFill>
        <p:spPr>
          <a:xfrm>
            <a:off x="73066" y="600718"/>
            <a:ext cx="6086475" cy="1491186"/>
          </a:xfrm>
          <a:prstGeom prst="rect">
            <a:avLst/>
          </a:prstGeom>
          <a:noFill/>
          <a:ln>
            <a:noFill/>
          </a:ln>
        </p:spPr>
      </p:pic>
      <p:grpSp>
        <p:nvGrpSpPr>
          <p:cNvPr id="250" name="Google Shape;250;p23"/>
          <p:cNvGrpSpPr/>
          <p:nvPr/>
        </p:nvGrpSpPr>
        <p:grpSpPr>
          <a:xfrm>
            <a:off x="385763" y="2194864"/>
            <a:ext cx="2375578" cy="554648"/>
            <a:chOff x="0" y="0"/>
            <a:chExt cx="8446500" cy="1972081"/>
          </a:xfrm>
        </p:grpSpPr>
        <p:sp>
          <p:nvSpPr>
            <p:cNvPr id="251" name="Google Shape;251;p23"/>
            <p:cNvSpPr txBox="1"/>
            <p:nvPr/>
          </p:nvSpPr>
          <p:spPr>
            <a:xfrm>
              <a:off x="0" y="765596"/>
              <a:ext cx="8446500" cy="1206485"/>
            </a:xfrm>
            <a:prstGeom prst="rect">
              <a:avLst/>
            </a:prstGeom>
            <a:noFill/>
            <a:ln>
              <a:noFill/>
            </a:ln>
          </p:spPr>
          <p:txBody>
            <a:bodyPr spcFirstLastPara="1" wrap="square" lIns="0" tIns="0" rIns="0" bIns="0" anchor="t" anchorCtr="0">
              <a:spAutoFit/>
            </a:bodyPr>
            <a:lstStyle/>
            <a:p>
              <a:pPr defTabSz="342900">
                <a:lnSpc>
                  <a:spcPct val="140016"/>
                </a:lnSpc>
                <a:buClr>
                  <a:srgbClr val="000000"/>
                </a:buClr>
              </a:pPr>
              <a:endParaRPr sz="525" kern="0">
                <a:solidFill>
                  <a:srgbClr val="000000"/>
                </a:solidFill>
                <a:latin typeface="Arial"/>
                <a:cs typeface="Arial"/>
                <a:sym typeface="Arial"/>
              </a:endParaRPr>
            </a:p>
            <a:p>
              <a:pPr defTabSz="342900">
                <a:lnSpc>
                  <a:spcPct val="140016"/>
                </a:lnSpc>
                <a:buClr>
                  <a:srgbClr val="000000"/>
                </a:buClr>
              </a:pPr>
              <a:endParaRPr sz="525" kern="0">
                <a:solidFill>
                  <a:srgbClr val="000000"/>
                </a:solidFill>
                <a:latin typeface="Arial"/>
                <a:cs typeface="Arial"/>
                <a:sym typeface="Arial"/>
              </a:endParaRPr>
            </a:p>
            <a:p>
              <a:pPr marL="0" lvl="1" defTabSz="342900">
                <a:lnSpc>
                  <a:spcPct val="140016"/>
                </a:lnSpc>
                <a:buClr>
                  <a:srgbClr val="000000"/>
                </a:buClr>
              </a:pPr>
              <a:endParaRPr sz="525" kern="0">
                <a:solidFill>
                  <a:srgbClr val="000000"/>
                </a:solidFill>
                <a:latin typeface="Arial"/>
                <a:cs typeface="Arial"/>
                <a:sym typeface="Arial"/>
              </a:endParaRPr>
            </a:p>
          </p:txBody>
        </p:sp>
        <p:sp>
          <p:nvSpPr>
            <p:cNvPr id="252" name="Google Shape;252;p23"/>
            <p:cNvSpPr txBox="1"/>
            <p:nvPr/>
          </p:nvSpPr>
          <p:spPr>
            <a:xfrm>
              <a:off x="0" y="0"/>
              <a:ext cx="8446500" cy="738663"/>
            </a:xfrm>
            <a:prstGeom prst="rect">
              <a:avLst/>
            </a:prstGeom>
            <a:noFill/>
            <a:ln>
              <a:noFill/>
            </a:ln>
          </p:spPr>
          <p:txBody>
            <a:bodyPr spcFirstLastPara="1" wrap="square" lIns="0" tIns="0" rIns="0" bIns="0" anchor="t" anchorCtr="0">
              <a:spAutoFit/>
            </a:bodyPr>
            <a:lstStyle/>
            <a:p>
              <a:pPr defTabSz="342900">
                <a:lnSpc>
                  <a:spcPct val="120006"/>
                </a:lnSpc>
                <a:buClr>
                  <a:srgbClr val="000000"/>
                </a:buClr>
              </a:pPr>
              <a:r>
                <a:rPr lang="en-US" sz="1125" kern="0">
                  <a:solidFill>
                    <a:srgbClr val="FDA715"/>
                  </a:solidFill>
                  <a:latin typeface="Montserrat"/>
                  <a:ea typeface="Montserrat"/>
                  <a:cs typeface="Montserrat"/>
                  <a:sym typeface="Montserrat"/>
                </a:rPr>
                <a:t>HRSTM Team</a:t>
              </a:r>
              <a:endParaRPr sz="525" kern="0">
                <a:solidFill>
                  <a:srgbClr val="000000"/>
                </a:solidFill>
                <a:latin typeface="Arial"/>
                <a:cs typeface="Arial"/>
                <a:sym typeface="Arial"/>
              </a:endParaRPr>
            </a:p>
          </p:txBody>
        </p:sp>
      </p:grpSp>
      <p:sp>
        <p:nvSpPr>
          <p:cNvPr id="253" name="Google Shape;253;p23"/>
          <p:cNvSpPr txBox="1"/>
          <p:nvPr/>
        </p:nvSpPr>
        <p:spPr>
          <a:xfrm>
            <a:off x="385763" y="3745587"/>
            <a:ext cx="1986396" cy="207749"/>
          </a:xfrm>
          <a:prstGeom prst="rect">
            <a:avLst/>
          </a:prstGeom>
          <a:noFill/>
          <a:ln>
            <a:noFill/>
          </a:ln>
        </p:spPr>
        <p:txBody>
          <a:bodyPr spcFirstLastPara="1" wrap="square" lIns="0" tIns="0" rIns="0" bIns="0" anchor="t" anchorCtr="0">
            <a:spAutoFit/>
          </a:bodyPr>
          <a:lstStyle/>
          <a:p>
            <a:pPr defTabSz="342900">
              <a:lnSpc>
                <a:spcPct val="199944"/>
              </a:lnSpc>
              <a:buClr>
                <a:srgbClr val="000000"/>
              </a:buClr>
            </a:pPr>
            <a:endParaRPr sz="675" kern="0">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xfrm>
            <a:off x="514350" y="1487700"/>
            <a:ext cx="5829300" cy="826875"/>
          </a:xfrm>
          <a:prstGeom prst="rect">
            <a:avLst/>
          </a:prstGeom>
          <a:noFill/>
          <a:ln>
            <a:noFill/>
          </a:ln>
        </p:spPr>
        <p:txBody>
          <a:bodyPr spcFirstLastPara="1" vert="horz" wrap="square" lIns="68569" tIns="34275" rIns="68569" bIns="34275" rtlCol="0" anchor="ctr" anchorCtr="0">
            <a:normAutofit/>
          </a:bodyPr>
          <a:lstStyle/>
          <a:p>
            <a:pPr>
              <a:spcBef>
                <a:spcPts val="0"/>
              </a:spcBef>
              <a:buClr>
                <a:schemeClr val="dk1"/>
              </a:buClr>
              <a:buSzPts val="4400"/>
            </a:pPr>
            <a:r>
              <a:rPr lang="en-US" dirty="0"/>
              <a:t>Auxiliary Services Updates</a:t>
            </a:r>
            <a:endParaRPr dirty="0"/>
          </a:p>
        </p:txBody>
      </p:sp>
      <p:sp>
        <p:nvSpPr>
          <p:cNvPr id="64" name="Google Shape;64;p1"/>
          <p:cNvSpPr txBox="1">
            <a:spLocks noGrp="1"/>
          </p:cNvSpPr>
          <p:nvPr>
            <p:ph type="subTitle" idx="1"/>
          </p:nvPr>
        </p:nvSpPr>
        <p:spPr>
          <a:xfrm>
            <a:off x="1028700" y="2828925"/>
            <a:ext cx="4800600" cy="1832882"/>
          </a:xfrm>
          <a:prstGeom prst="rect">
            <a:avLst/>
          </a:prstGeom>
          <a:noFill/>
          <a:ln>
            <a:noFill/>
          </a:ln>
        </p:spPr>
        <p:txBody>
          <a:bodyPr spcFirstLastPara="1" vert="horz" wrap="square" lIns="68569" tIns="34275" rIns="68569" bIns="34275" rtlCol="0" anchor="t" anchorCtr="0">
            <a:normAutofit/>
          </a:bodyPr>
          <a:lstStyle/>
          <a:p>
            <a:pPr>
              <a:spcBef>
                <a:spcPts val="0"/>
              </a:spcBef>
              <a:buClr>
                <a:srgbClr val="888888"/>
              </a:buClr>
              <a:buSzPts val="3200"/>
            </a:pPr>
            <a:r>
              <a:rPr lang="en-US" sz="2250" dirty="0"/>
              <a:t>Mike Clemons, Executive Director,</a:t>
            </a:r>
          </a:p>
          <a:p>
            <a:pPr>
              <a:spcBef>
                <a:spcPts val="0"/>
              </a:spcBef>
              <a:buClr>
                <a:srgbClr val="888888"/>
              </a:buClr>
              <a:buSzPts val="3200"/>
            </a:pPr>
            <a:r>
              <a:rPr lang="en-US" sz="2250" dirty="0"/>
              <a:t>Auxiliary Services and</a:t>
            </a:r>
          </a:p>
          <a:p>
            <a:pPr>
              <a:spcBef>
                <a:spcPts val="0"/>
              </a:spcBef>
              <a:buClr>
                <a:srgbClr val="888888"/>
              </a:buClr>
              <a:buSzPts val="3200"/>
            </a:pPr>
            <a:r>
              <a:rPr lang="en-US" sz="2250" dirty="0"/>
              <a:t>Sandy </a:t>
            </a:r>
            <a:r>
              <a:rPr lang="en-US" sz="2250" dirty="0" err="1"/>
              <a:t>Mowbry</a:t>
            </a:r>
            <a:r>
              <a:rPr lang="en-US" sz="2250" dirty="0"/>
              <a:t>, Director,</a:t>
            </a:r>
          </a:p>
          <a:p>
            <a:pPr>
              <a:spcBef>
                <a:spcPts val="0"/>
              </a:spcBef>
              <a:buClr>
                <a:srgbClr val="888888"/>
              </a:buClr>
              <a:buSzPts val="3200"/>
            </a:pPr>
            <a:r>
              <a:rPr lang="en-US" sz="2250" dirty="0"/>
              <a:t>Retriever Card Center &amp; Mail Services</a:t>
            </a:r>
          </a:p>
          <a:p>
            <a:pPr>
              <a:spcBef>
                <a:spcPts val="0"/>
              </a:spcBef>
              <a:buClr>
                <a:srgbClr val="888888"/>
              </a:buClr>
              <a:buSzPts val="3200"/>
            </a:pPr>
            <a:endParaRPr sz="2250" dirty="0"/>
          </a:p>
        </p:txBody>
      </p:sp>
      <p:sp>
        <p:nvSpPr>
          <p:cNvPr id="2" name="Rectangle 1">
            <a:extLst>
              <a:ext uri="{FF2B5EF4-FFF2-40B4-BE49-F238E27FC236}">
                <a16:creationId xmlns:a16="http://schemas.microsoft.com/office/drawing/2014/main" id="{C889F7BB-B1FD-7A7F-FD6F-2E6AC8218069}"/>
              </a:ext>
            </a:extLst>
          </p:cNvPr>
          <p:cNvSpPr/>
          <p:nvPr/>
        </p:nvSpPr>
        <p:spPr>
          <a:xfrm>
            <a:off x="3397052" y="0"/>
            <a:ext cx="346094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Auxiliary Services Updates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272806915e2_1_0"/>
          <p:cNvSpPr txBox="1">
            <a:spLocks noGrp="1"/>
          </p:cNvSpPr>
          <p:nvPr>
            <p:ph type="ctrTitle"/>
          </p:nvPr>
        </p:nvSpPr>
        <p:spPr>
          <a:xfrm>
            <a:off x="514350" y="1191994"/>
            <a:ext cx="5829300" cy="361350"/>
          </a:xfrm>
          <a:prstGeom prst="rect">
            <a:avLst/>
          </a:prstGeom>
        </p:spPr>
        <p:txBody>
          <a:bodyPr spcFirstLastPara="1" vert="horz" wrap="square" lIns="68569" tIns="34275" rIns="68569" bIns="34275" rtlCol="0" anchor="ctr" anchorCtr="0">
            <a:normAutofit fontScale="90000"/>
          </a:bodyPr>
          <a:lstStyle/>
          <a:p>
            <a:pPr>
              <a:spcBef>
                <a:spcPts val="0"/>
              </a:spcBef>
            </a:pPr>
            <a:r>
              <a:rPr lang="en-US"/>
              <a:t>Proudly Serving UMBC</a:t>
            </a:r>
            <a:endParaRPr/>
          </a:p>
        </p:txBody>
      </p:sp>
      <p:pic>
        <p:nvPicPr>
          <p:cNvPr id="70" name="Google Shape;70;g272806915e2_1_0"/>
          <p:cNvPicPr preferRelativeResize="0"/>
          <p:nvPr/>
        </p:nvPicPr>
        <p:blipFill>
          <a:blip r:embed="rId3">
            <a:alphaModFix/>
          </a:blip>
          <a:stretch>
            <a:fillRect/>
          </a:stretch>
        </p:blipFill>
        <p:spPr>
          <a:xfrm>
            <a:off x="194832" y="3085013"/>
            <a:ext cx="2627476" cy="1301250"/>
          </a:xfrm>
          <a:prstGeom prst="rect">
            <a:avLst/>
          </a:prstGeom>
          <a:noFill/>
          <a:ln>
            <a:noFill/>
          </a:ln>
        </p:spPr>
      </p:pic>
      <p:pic>
        <p:nvPicPr>
          <p:cNvPr id="71" name="Google Shape;71;g272806915e2_1_0"/>
          <p:cNvPicPr preferRelativeResize="0"/>
          <p:nvPr/>
        </p:nvPicPr>
        <p:blipFill>
          <a:blip r:embed="rId4">
            <a:alphaModFix/>
          </a:blip>
          <a:stretch>
            <a:fillRect/>
          </a:stretch>
        </p:blipFill>
        <p:spPr>
          <a:xfrm>
            <a:off x="4796344" y="1657444"/>
            <a:ext cx="1938619" cy="1301250"/>
          </a:xfrm>
          <a:prstGeom prst="rect">
            <a:avLst/>
          </a:prstGeom>
          <a:noFill/>
          <a:ln>
            <a:noFill/>
          </a:ln>
        </p:spPr>
      </p:pic>
      <p:pic>
        <p:nvPicPr>
          <p:cNvPr id="72" name="Google Shape;72;g272806915e2_1_0"/>
          <p:cNvPicPr preferRelativeResize="0"/>
          <p:nvPr/>
        </p:nvPicPr>
        <p:blipFill>
          <a:blip r:embed="rId5">
            <a:alphaModFix/>
          </a:blip>
          <a:stretch>
            <a:fillRect/>
          </a:stretch>
        </p:blipFill>
        <p:spPr>
          <a:xfrm>
            <a:off x="2936606" y="1657444"/>
            <a:ext cx="1745438" cy="2709376"/>
          </a:xfrm>
          <a:prstGeom prst="rect">
            <a:avLst/>
          </a:prstGeom>
          <a:noFill/>
          <a:ln>
            <a:noFill/>
          </a:ln>
        </p:spPr>
      </p:pic>
      <p:pic>
        <p:nvPicPr>
          <p:cNvPr id="73" name="Google Shape;73;g272806915e2_1_0"/>
          <p:cNvPicPr preferRelativeResize="0"/>
          <p:nvPr/>
        </p:nvPicPr>
        <p:blipFill>
          <a:blip r:embed="rId6">
            <a:alphaModFix/>
          </a:blip>
          <a:stretch>
            <a:fillRect/>
          </a:stretch>
        </p:blipFill>
        <p:spPr>
          <a:xfrm>
            <a:off x="4845788" y="3049219"/>
            <a:ext cx="1427719" cy="1235250"/>
          </a:xfrm>
          <a:prstGeom prst="rect">
            <a:avLst/>
          </a:prstGeom>
          <a:noFill/>
          <a:ln>
            <a:noFill/>
          </a:ln>
        </p:spPr>
      </p:pic>
      <p:pic>
        <p:nvPicPr>
          <p:cNvPr id="74" name="Google Shape;74;g272806915e2_1_0"/>
          <p:cNvPicPr preferRelativeResize="0"/>
          <p:nvPr/>
        </p:nvPicPr>
        <p:blipFill>
          <a:blip r:embed="rId7">
            <a:alphaModFix/>
          </a:blip>
          <a:stretch>
            <a:fillRect/>
          </a:stretch>
        </p:blipFill>
        <p:spPr>
          <a:xfrm>
            <a:off x="194832" y="1657444"/>
            <a:ext cx="2627476" cy="1301250"/>
          </a:xfrm>
          <a:prstGeom prst="rect">
            <a:avLst/>
          </a:prstGeom>
          <a:noFill/>
          <a:ln>
            <a:noFill/>
          </a:ln>
        </p:spPr>
      </p:pic>
      <p:sp>
        <p:nvSpPr>
          <p:cNvPr id="2" name="Rectangle 1">
            <a:extLst>
              <a:ext uri="{FF2B5EF4-FFF2-40B4-BE49-F238E27FC236}">
                <a16:creationId xmlns:a16="http://schemas.microsoft.com/office/drawing/2014/main" id="{33396625-D582-EA88-E1D2-2D711A8D6D9E}"/>
              </a:ext>
            </a:extLst>
          </p:cNvPr>
          <p:cNvSpPr/>
          <p:nvPr/>
        </p:nvSpPr>
        <p:spPr>
          <a:xfrm>
            <a:off x="3397052" y="0"/>
            <a:ext cx="346094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Auxiliary Services Updates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2da304c09a9_0_15"/>
          <p:cNvSpPr txBox="1">
            <a:spLocks noGrp="1"/>
          </p:cNvSpPr>
          <p:nvPr>
            <p:ph type="title"/>
          </p:nvPr>
        </p:nvSpPr>
        <p:spPr>
          <a:xfrm>
            <a:off x="342900" y="896321"/>
            <a:ext cx="6172200" cy="483075"/>
          </a:xfrm>
          <a:prstGeom prst="rect">
            <a:avLst/>
          </a:prstGeom>
        </p:spPr>
        <p:txBody>
          <a:bodyPr spcFirstLastPara="1" vert="horz" wrap="square" lIns="68569" tIns="34275" rIns="68569" bIns="34275" rtlCol="0" anchor="ctr" anchorCtr="0">
            <a:normAutofit fontScale="90000"/>
          </a:bodyPr>
          <a:lstStyle/>
          <a:p>
            <a:pPr>
              <a:spcBef>
                <a:spcPts val="0"/>
              </a:spcBef>
            </a:pPr>
            <a:r>
              <a:rPr lang="en-US" dirty="0"/>
              <a:t>Auxiliary units</a:t>
            </a:r>
            <a:endParaRPr dirty="0"/>
          </a:p>
        </p:txBody>
      </p:sp>
      <p:sp>
        <p:nvSpPr>
          <p:cNvPr id="80" name="Google Shape;80;g2da304c09a9_0_15"/>
          <p:cNvSpPr txBox="1">
            <a:spLocks noGrp="1"/>
          </p:cNvSpPr>
          <p:nvPr>
            <p:ph type="body" idx="1"/>
          </p:nvPr>
        </p:nvSpPr>
        <p:spPr>
          <a:xfrm>
            <a:off x="342900" y="1850572"/>
            <a:ext cx="6172200" cy="2238300"/>
          </a:xfrm>
          <a:prstGeom prst="rect">
            <a:avLst/>
          </a:prstGeom>
        </p:spPr>
        <p:txBody>
          <a:bodyPr spcFirstLastPara="1" vert="horz" wrap="square" lIns="68569" tIns="34275" rIns="68569" bIns="34275" rtlCol="0" anchor="t" anchorCtr="0">
            <a:normAutofit lnSpcReduction="10000"/>
          </a:bodyPr>
          <a:lstStyle/>
          <a:p>
            <a:pPr marL="342900" indent="-290513">
              <a:spcBef>
                <a:spcPts val="270"/>
              </a:spcBef>
              <a:buSzPts val="2500"/>
            </a:pPr>
            <a:r>
              <a:rPr lang="en-US" sz="1875" dirty="0"/>
              <a:t>UMBC Bookstore</a:t>
            </a:r>
          </a:p>
          <a:p>
            <a:pPr marL="342900" indent="-290513">
              <a:spcBef>
                <a:spcPts val="270"/>
              </a:spcBef>
              <a:buSzPts val="2500"/>
            </a:pPr>
            <a:endParaRPr lang="en-US" sz="1875" dirty="0"/>
          </a:p>
          <a:p>
            <a:pPr marL="342900" indent="-290513">
              <a:spcBef>
                <a:spcPts val="270"/>
              </a:spcBef>
              <a:buSzPts val="2500"/>
            </a:pPr>
            <a:r>
              <a:rPr lang="en-US" sz="1875" dirty="0"/>
              <a:t>Chesapeake Employers Insurance (CEI) Arena</a:t>
            </a:r>
          </a:p>
          <a:p>
            <a:pPr marL="342900" indent="-290513">
              <a:spcBef>
                <a:spcPts val="270"/>
              </a:spcBef>
              <a:buSzPts val="2500"/>
            </a:pPr>
            <a:endParaRPr lang="en-US" sz="1875" dirty="0"/>
          </a:p>
          <a:p>
            <a:pPr marL="342900" indent="-290513">
              <a:spcBef>
                <a:spcPts val="270"/>
              </a:spcBef>
              <a:buSzPts val="2500"/>
            </a:pPr>
            <a:r>
              <a:rPr lang="en-US" sz="1875" dirty="0"/>
              <a:t>UMBC Dining</a:t>
            </a:r>
          </a:p>
          <a:p>
            <a:pPr marL="342900" indent="-290513">
              <a:spcBef>
                <a:spcPts val="270"/>
              </a:spcBef>
              <a:buSzPts val="2500"/>
            </a:pPr>
            <a:endParaRPr lang="en-US" sz="1875" dirty="0"/>
          </a:p>
          <a:p>
            <a:pPr marL="342900" indent="-290513">
              <a:spcBef>
                <a:spcPts val="270"/>
              </a:spcBef>
              <a:buSzPts val="2500"/>
            </a:pPr>
            <a:r>
              <a:rPr lang="en-US" sz="1875" dirty="0"/>
              <a:t>Retriever Card Center &amp; Mail Services</a:t>
            </a:r>
            <a:endParaRPr sz="1875" dirty="0"/>
          </a:p>
          <a:p>
            <a:pPr marL="342900" indent="-290513">
              <a:spcBef>
                <a:spcPts val="0"/>
              </a:spcBef>
              <a:buSzPts val="2500"/>
            </a:pPr>
            <a:endParaRPr sz="1875" dirty="0"/>
          </a:p>
        </p:txBody>
      </p:sp>
      <p:sp>
        <p:nvSpPr>
          <p:cNvPr id="2" name="Rectangle 1">
            <a:extLst>
              <a:ext uri="{FF2B5EF4-FFF2-40B4-BE49-F238E27FC236}">
                <a16:creationId xmlns:a16="http://schemas.microsoft.com/office/drawing/2014/main" id="{2EDD6A00-4E82-2CA1-8EFD-B4DECB183E68}"/>
              </a:ext>
            </a:extLst>
          </p:cNvPr>
          <p:cNvSpPr/>
          <p:nvPr/>
        </p:nvSpPr>
        <p:spPr>
          <a:xfrm>
            <a:off x="3397052" y="0"/>
            <a:ext cx="346094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Auxiliary Services Updates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65445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14350" y="1249136"/>
            <a:ext cx="5829300" cy="1450180"/>
          </a:xfrm>
        </p:spPr>
        <p:txBody>
          <a:bodyPr>
            <a:normAutofit/>
          </a:bodyPr>
          <a:lstStyle/>
          <a:p>
            <a:r>
              <a:rPr lang="en-US" sz="3200" dirty="0"/>
              <a:t>Welcome</a:t>
            </a:r>
          </a:p>
        </p:txBody>
      </p:sp>
      <p:sp>
        <p:nvSpPr>
          <p:cNvPr id="5" name="Subtitle 4"/>
          <p:cNvSpPr>
            <a:spLocks noGrp="1"/>
          </p:cNvSpPr>
          <p:nvPr>
            <p:ph type="subTitle" idx="1"/>
          </p:nvPr>
        </p:nvSpPr>
        <p:spPr>
          <a:xfrm>
            <a:off x="1028700" y="2514600"/>
            <a:ext cx="4800600" cy="1047087"/>
          </a:xfrm>
        </p:spPr>
        <p:txBody>
          <a:bodyPr>
            <a:normAutofit fontScale="92500" lnSpcReduction="10000"/>
          </a:bodyPr>
          <a:lstStyle/>
          <a:p>
            <a:r>
              <a:rPr lang="en-US" sz="2200" dirty="0"/>
              <a:t>Dan Petree</a:t>
            </a:r>
          </a:p>
          <a:p>
            <a:r>
              <a:rPr lang="en-US" sz="2200" dirty="0"/>
              <a:t>Interim Vice President, </a:t>
            </a:r>
          </a:p>
          <a:p>
            <a:r>
              <a:rPr lang="en-US" sz="2200" dirty="0"/>
              <a:t>Administration &amp; Finance</a:t>
            </a:r>
          </a:p>
        </p:txBody>
      </p:sp>
      <p:sp>
        <p:nvSpPr>
          <p:cNvPr id="6" name="Rectangle 5"/>
          <p:cNvSpPr/>
          <p:nvPr/>
        </p:nvSpPr>
        <p:spPr>
          <a:xfrm>
            <a:off x="5106366" y="0"/>
            <a:ext cx="1751634" cy="58477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Welcome</a:t>
            </a:r>
          </a:p>
        </p:txBody>
      </p:sp>
    </p:spTree>
    <p:extLst>
      <p:ext uri="{BB962C8B-B14F-4D97-AF65-F5344CB8AC3E}">
        <p14:creationId xmlns:p14="http://schemas.microsoft.com/office/powerpoint/2010/main" val="3900785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2da304c09a9_0_15"/>
          <p:cNvSpPr txBox="1">
            <a:spLocks noGrp="1"/>
          </p:cNvSpPr>
          <p:nvPr>
            <p:ph type="title"/>
          </p:nvPr>
        </p:nvSpPr>
        <p:spPr>
          <a:xfrm>
            <a:off x="342900" y="1169921"/>
            <a:ext cx="6172200" cy="483075"/>
          </a:xfrm>
          <a:prstGeom prst="rect">
            <a:avLst/>
          </a:prstGeom>
        </p:spPr>
        <p:txBody>
          <a:bodyPr spcFirstLastPara="1" vert="horz" wrap="square" lIns="68569" tIns="34275" rIns="68569" bIns="34275" rtlCol="0" anchor="ctr" anchorCtr="0">
            <a:normAutofit fontScale="90000"/>
          </a:bodyPr>
          <a:lstStyle/>
          <a:p>
            <a:pPr>
              <a:spcBef>
                <a:spcPts val="0"/>
              </a:spcBef>
            </a:pPr>
            <a:r>
              <a:rPr lang="en-US" dirty="0"/>
              <a:t>Bookstore</a:t>
            </a:r>
            <a:endParaRPr dirty="0"/>
          </a:p>
        </p:txBody>
      </p:sp>
      <p:sp>
        <p:nvSpPr>
          <p:cNvPr id="80" name="Google Shape;80;g2da304c09a9_0_15"/>
          <p:cNvSpPr txBox="1">
            <a:spLocks noGrp="1"/>
          </p:cNvSpPr>
          <p:nvPr>
            <p:ph type="body" idx="1"/>
          </p:nvPr>
        </p:nvSpPr>
        <p:spPr>
          <a:xfrm>
            <a:off x="342900" y="1850572"/>
            <a:ext cx="6172200" cy="2238300"/>
          </a:xfrm>
          <a:prstGeom prst="rect">
            <a:avLst/>
          </a:prstGeom>
        </p:spPr>
        <p:txBody>
          <a:bodyPr spcFirstLastPara="1" vert="horz" wrap="square" lIns="68569" tIns="34275" rIns="68569" bIns="34275" rtlCol="0" anchor="t" anchorCtr="0">
            <a:normAutofit fontScale="92500" lnSpcReduction="10000"/>
          </a:bodyPr>
          <a:lstStyle/>
          <a:p>
            <a:pPr marL="342900" indent="-290513">
              <a:spcBef>
                <a:spcPts val="270"/>
              </a:spcBef>
              <a:buSzPts val="2500"/>
            </a:pPr>
            <a:r>
              <a:rPr lang="en-US" sz="1875" dirty="0"/>
              <a:t>PAW:  Punch-out catalog for Club Colors and Bookstore website in quick-links section.</a:t>
            </a:r>
          </a:p>
          <a:p>
            <a:pPr marL="52388" indent="0">
              <a:spcBef>
                <a:spcPts val="270"/>
              </a:spcBef>
              <a:buSzPts val="2500"/>
              <a:buNone/>
            </a:pPr>
            <a:endParaRPr lang="en-US" sz="1875" dirty="0"/>
          </a:p>
          <a:p>
            <a:pPr marL="342900" indent="-290513">
              <a:spcBef>
                <a:spcPts val="270"/>
              </a:spcBef>
              <a:buSzPts val="2500"/>
            </a:pPr>
            <a:r>
              <a:rPr lang="en-US" sz="1875" dirty="0"/>
              <a:t>Closed for year-end inventory:  6/27, 6/30 – 7/1</a:t>
            </a:r>
          </a:p>
          <a:p>
            <a:pPr marL="52388" indent="0">
              <a:spcBef>
                <a:spcPts val="270"/>
              </a:spcBef>
              <a:buSzPts val="2500"/>
              <a:buNone/>
            </a:pPr>
            <a:endParaRPr lang="en-US" sz="1875" dirty="0"/>
          </a:p>
          <a:p>
            <a:pPr marL="342900" indent="-290513">
              <a:spcBef>
                <a:spcPts val="270"/>
              </a:spcBef>
              <a:buSzPts val="2500"/>
            </a:pPr>
            <a:r>
              <a:rPr lang="en-US" sz="1875" dirty="0"/>
              <a:t>End of Year Sale:  6/21 – 6/26, 40% Off (online and in-store)</a:t>
            </a:r>
          </a:p>
          <a:p>
            <a:pPr marL="342900" indent="-290513">
              <a:spcBef>
                <a:spcPts val="270"/>
              </a:spcBef>
              <a:buSzPts val="2500"/>
            </a:pPr>
            <a:endParaRPr lang="en-US" sz="1875" dirty="0"/>
          </a:p>
          <a:p>
            <a:pPr marL="342900" indent="-290513">
              <a:spcBef>
                <a:spcPts val="270"/>
              </a:spcBef>
              <a:buSzPts val="2500"/>
            </a:pPr>
            <a:r>
              <a:rPr lang="en-US" sz="1875" dirty="0"/>
              <a:t>Submit new dept. charge authorization forms for FY26.</a:t>
            </a:r>
            <a:endParaRPr sz="1875" dirty="0"/>
          </a:p>
          <a:p>
            <a:pPr marL="342900" indent="-290513">
              <a:spcBef>
                <a:spcPts val="0"/>
              </a:spcBef>
              <a:buSzPts val="2500"/>
            </a:pPr>
            <a:endParaRPr sz="1875" dirty="0"/>
          </a:p>
        </p:txBody>
      </p:sp>
      <p:sp>
        <p:nvSpPr>
          <p:cNvPr id="2" name="Rectangle 1">
            <a:extLst>
              <a:ext uri="{FF2B5EF4-FFF2-40B4-BE49-F238E27FC236}">
                <a16:creationId xmlns:a16="http://schemas.microsoft.com/office/drawing/2014/main" id="{F6B346A5-DEC0-0274-D307-C0F14AA6ADFB}"/>
              </a:ext>
            </a:extLst>
          </p:cNvPr>
          <p:cNvSpPr/>
          <p:nvPr/>
        </p:nvSpPr>
        <p:spPr>
          <a:xfrm>
            <a:off x="3397052" y="0"/>
            <a:ext cx="346094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Auxiliary Services Updates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2da304c09a9_0_15"/>
          <p:cNvSpPr txBox="1">
            <a:spLocks noGrp="1"/>
          </p:cNvSpPr>
          <p:nvPr>
            <p:ph type="title"/>
          </p:nvPr>
        </p:nvSpPr>
        <p:spPr>
          <a:xfrm>
            <a:off x="342900" y="1169921"/>
            <a:ext cx="6172200" cy="483075"/>
          </a:xfrm>
          <a:prstGeom prst="rect">
            <a:avLst/>
          </a:prstGeom>
        </p:spPr>
        <p:txBody>
          <a:bodyPr spcFirstLastPara="1" vert="horz" wrap="square" lIns="68569" tIns="34275" rIns="68569" bIns="34275" rtlCol="0" anchor="ctr" anchorCtr="0">
            <a:normAutofit fontScale="90000"/>
          </a:bodyPr>
          <a:lstStyle/>
          <a:p>
            <a:pPr>
              <a:spcBef>
                <a:spcPts val="0"/>
              </a:spcBef>
            </a:pPr>
            <a:r>
              <a:rPr lang="en-US" dirty="0"/>
              <a:t>CEI Arena</a:t>
            </a:r>
            <a:endParaRPr dirty="0"/>
          </a:p>
        </p:txBody>
      </p:sp>
      <p:sp>
        <p:nvSpPr>
          <p:cNvPr id="80" name="Google Shape;80;g2da304c09a9_0_15"/>
          <p:cNvSpPr txBox="1">
            <a:spLocks noGrp="1"/>
          </p:cNvSpPr>
          <p:nvPr>
            <p:ph type="body" idx="1"/>
          </p:nvPr>
        </p:nvSpPr>
        <p:spPr>
          <a:xfrm>
            <a:off x="342900" y="1850572"/>
            <a:ext cx="6172200" cy="2238300"/>
          </a:xfrm>
          <a:prstGeom prst="rect">
            <a:avLst/>
          </a:prstGeom>
        </p:spPr>
        <p:txBody>
          <a:bodyPr spcFirstLastPara="1" vert="horz" wrap="square" lIns="68569" tIns="34275" rIns="68569" bIns="34275" rtlCol="0" anchor="t" anchorCtr="0">
            <a:normAutofit fontScale="92500" lnSpcReduction="10000"/>
          </a:bodyPr>
          <a:lstStyle/>
          <a:p>
            <a:pPr marL="342900" indent="-290513">
              <a:spcBef>
                <a:spcPts val="270"/>
              </a:spcBef>
              <a:buSzPts val="2500"/>
            </a:pPr>
            <a:r>
              <a:rPr lang="en-US" sz="1875" dirty="0"/>
              <a:t>Retriever Room available to reserve for department meetings and events.</a:t>
            </a:r>
          </a:p>
          <a:p>
            <a:pPr marL="342900" indent="-290513">
              <a:spcBef>
                <a:spcPts val="270"/>
              </a:spcBef>
              <a:buSzPts val="2500"/>
            </a:pPr>
            <a:endParaRPr lang="en-US" sz="1875" dirty="0"/>
          </a:p>
          <a:p>
            <a:pPr marL="342900" indent="-290513">
              <a:spcBef>
                <a:spcPts val="270"/>
              </a:spcBef>
              <a:buSzPts val="2500"/>
            </a:pPr>
            <a:r>
              <a:rPr lang="en-US" sz="1875" dirty="0"/>
              <a:t>Graduation ceremonies:  May 21 – June 12.  Announcements to follow regarding campus traffic impacts.</a:t>
            </a:r>
          </a:p>
          <a:p>
            <a:pPr marL="342900" indent="-290513">
              <a:spcBef>
                <a:spcPts val="270"/>
              </a:spcBef>
              <a:buSzPts val="2500"/>
            </a:pPr>
            <a:endParaRPr lang="en-US" sz="1875" dirty="0"/>
          </a:p>
          <a:p>
            <a:pPr marL="342900" indent="-290513">
              <a:spcBef>
                <a:spcPts val="270"/>
              </a:spcBef>
              <a:buSzPts val="2500"/>
            </a:pPr>
            <a:r>
              <a:rPr lang="en-US" sz="1875" dirty="0"/>
              <a:t>Next season (Basketball):  Faculty &amp; Staff Appreciation games, family/group packs for tickets.</a:t>
            </a:r>
            <a:endParaRPr sz="1875" dirty="0"/>
          </a:p>
          <a:p>
            <a:pPr marL="342900" indent="-290513">
              <a:spcBef>
                <a:spcPts val="0"/>
              </a:spcBef>
              <a:buSzPts val="2500"/>
            </a:pPr>
            <a:endParaRPr sz="1875" dirty="0"/>
          </a:p>
        </p:txBody>
      </p:sp>
      <p:sp>
        <p:nvSpPr>
          <p:cNvPr id="2" name="Rectangle 1">
            <a:extLst>
              <a:ext uri="{FF2B5EF4-FFF2-40B4-BE49-F238E27FC236}">
                <a16:creationId xmlns:a16="http://schemas.microsoft.com/office/drawing/2014/main" id="{B0AF49CD-D2A9-5820-CB24-7539622472D9}"/>
              </a:ext>
            </a:extLst>
          </p:cNvPr>
          <p:cNvSpPr/>
          <p:nvPr/>
        </p:nvSpPr>
        <p:spPr>
          <a:xfrm>
            <a:off x="3397052" y="0"/>
            <a:ext cx="346094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Auxiliary Services Updates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27947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2da304c09a9_0_15"/>
          <p:cNvSpPr txBox="1">
            <a:spLocks noGrp="1"/>
          </p:cNvSpPr>
          <p:nvPr>
            <p:ph type="title"/>
          </p:nvPr>
        </p:nvSpPr>
        <p:spPr>
          <a:xfrm>
            <a:off x="342900" y="1169921"/>
            <a:ext cx="6172200" cy="483075"/>
          </a:xfrm>
          <a:prstGeom prst="rect">
            <a:avLst/>
          </a:prstGeom>
        </p:spPr>
        <p:txBody>
          <a:bodyPr spcFirstLastPara="1" vert="horz" wrap="square" lIns="68569" tIns="34275" rIns="68569" bIns="34275" rtlCol="0" anchor="ctr" anchorCtr="0">
            <a:normAutofit fontScale="90000"/>
          </a:bodyPr>
          <a:lstStyle/>
          <a:p>
            <a:pPr>
              <a:spcBef>
                <a:spcPts val="0"/>
              </a:spcBef>
            </a:pPr>
            <a:r>
              <a:rPr lang="en-US" dirty="0"/>
              <a:t>Dining Services</a:t>
            </a:r>
            <a:endParaRPr dirty="0"/>
          </a:p>
        </p:txBody>
      </p:sp>
      <p:sp>
        <p:nvSpPr>
          <p:cNvPr id="80" name="Google Shape;80;g2da304c09a9_0_15"/>
          <p:cNvSpPr txBox="1">
            <a:spLocks noGrp="1"/>
          </p:cNvSpPr>
          <p:nvPr>
            <p:ph type="body" idx="1"/>
          </p:nvPr>
        </p:nvSpPr>
        <p:spPr>
          <a:xfrm>
            <a:off x="342900" y="1850572"/>
            <a:ext cx="6172200" cy="2238300"/>
          </a:xfrm>
          <a:prstGeom prst="rect">
            <a:avLst/>
          </a:prstGeom>
        </p:spPr>
        <p:txBody>
          <a:bodyPr spcFirstLastPara="1" vert="horz" wrap="square" lIns="68569" tIns="34275" rIns="68569" bIns="34275" rtlCol="0" anchor="t" anchorCtr="0">
            <a:normAutofit lnSpcReduction="10000"/>
          </a:bodyPr>
          <a:lstStyle/>
          <a:p>
            <a:pPr marL="342900" indent="-290513">
              <a:spcBef>
                <a:spcPts val="270"/>
              </a:spcBef>
              <a:buSzPts val="2500"/>
            </a:pPr>
            <a:r>
              <a:rPr lang="en-US" sz="1875" dirty="0"/>
              <a:t>Faculty &amp; Staff Meal Plans:  Payroll deduction for FY26 available 7/1.  Sign-up by 8/15 for 20 pays (pro-ration available)</a:t>
            </a:r>
          </a:p>
          <a:p>
            <a:pPr marL="342900" indent="-290513">
              <a:spcBef>
                <a:spcPts val="270"/>
              </a:spcBef>
              <a:buSzPts val="2500"/>
            </a:pPr>
            <a:endParaRPr lang="en-US" sz="1875" dirty="0"/>
          </a:p>
          <a:p>
            <a:pPr marL="342900" indent="-290513">
              <a:spcBef>
                <a:spcPts val="270"/>
              </a:spcBef>
              <a:buSzPts val="2500"/>
            </a:pPr>
            <a:r>
              <a:rPr lang="en-US" sz="1875" dirty="0" err="1"/>
              <a:t>Grubhub</a:t>
            </a:r>
            <a:r>
              <a:rPr lang="en-US" sz="1875" dirty="0"/>
              <a:t> on Campus:  Launching Fall 2025</a:t>
            </a:r>
          </a:p>
          <a:p>
            <a:pPr marL="342900" indent="-290513">
              <a:spcBef>
                <a:spcPts val="270"/>
              </a:spcBef>
              <a:buSzPts val="2500"/>
            </a:pPr>
            <a:endParaRPr lang="en-US" sz="1875" dirty="0"/>
          </a:p>
          <a:p>
            <a:pPr marL="342900" indent="-290513">
              <a:spcBef>
                <a:spcPts val="270"/>
              </a:spcBef>
              <a:buSzPts val="2500"/>
            </a:pPr>
            <a:r>
              <a:rPr lang="en-US" sz="1875" dirty="0"/>
              <a:t>Carved &amp; Crafted Catering Menu:  Launching Fall 2025</a:t>
            </a:r>
            <a:endParaRPr sz="1875" dirty="0"/>
          </a:p>
          <a:p>
            <a:pPr marL="342900" indent="-290513">
              <a:spcBef>
                <a:spcPts val="0"/>
              </a:spcBef>
              <a:buSzPts val="2500"/>
            </a:pPr>
            <a:endParaRPr sz="1875" dirty="0"/>
          </a:p>
        </p:txBody>
      </p:sp>
      <p:sp>
        <p:nvSpPr>
          <p:cNvPr id="2" name="Rectangle 1">
            <a:extLst>
              <a:ext uri="{FF2B5EF4-FFF2-40B4-BE49-F238E27FC236}">
                <a16:creationId xmlns:a16="http://schemas.microsoft.com/office/drawing/2014/main" id="{04C0B532-C8BF-A345-A2F8-739D8E894DDF}"/>
              </a:ext>
            </a:extLst>
          </p:cNvPr>
          <p:cNvSpPr/>
          <p:nvPr/>
        </p:nvSpPr>
        <p:spPr>
          <a:xfrm>
            <a:off x="3397052" y="0"/>
            <a:ext cx="346094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Auxiliary Services Updates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15847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2da304c09a9_0_15"/>
          <p:cNvSpPr txBox="1">
            <a:spLocks noGrp="1"/>
          </p:cNvSpPr>
          <p:nvPr>
            <p:ph type="title"/>
          </p:nvPr>
        </p:nvSpPr>
        <p:spPr>
          <a:xfrm>
            <a:off x="342900" y="1169921"/>
            <a:ext cx="6172200" cy="483075"/>
          </a:xfrm>
          <a:prstGeom prst="rect">
            <a:avLst/>
          </a:prstGeom>
        </p:spPr>
        <p:txBody>
          <a:bodyPr spcFirstLastPara="1" vert="horz" wrap="square" lIns="68569" tIns="34275" rIns="68569" bIns="34275" rtlCol="0" anchor="ctr" anchorCtr="0">
            <a:normAutofit fontScale="90000"/>
          </a:bodyPr>
          <a:lstStyle/>
          <a:p>
            <a:pPr>
              <a:spcBef>
                <a:spcPts val="0"/>
              </a:spcBef>
            </a:pPr>
            <a:r>
              <a:rPr lang="en-US" dirty="0"/>
              <a:t>Retriever Card Center &amp; Mail Services</a:t>
            </a:r>
            <a:endParaRPr dirty="0"/>
          </a:p>
        </p:txBody>
      </p:sp>
      <p:sp>
        <p:nvSpPr>
          <p:cNvPr id="80" name="Google Shape;80;g2da304c09a9_0_15"/>
          <p:cNvSpPr txBox="1">
            <a:spLocks noGrp="1"/>
          </p:cNvSpPr>
          <p:nvPr>
            <p:ph type="body" idx="1"/>
          </p:nvPr>
        </p:nvSpPr>
        <p:spPr>
          <a:xfrm>
            <a:off x="342900" y="1850572"/>
            <a:ext cx="6172200" cy="2238300"/>
          </a:xfrm>
          <a:prstGeom prst="rect">
            <a:avLst/>
          </a:prstGeom>
        </p:spPr>
        <p:txBody>
          <a:bodyPr spcFirstLastPara="1" vert="horz" wrap="square" lIns="68569" tIns="34275" rIns="68569" bIns="34275" rtlCol="0" anchor="t" anchorCtr="0">
            <a:normAutofit/>
          </a:bodyPr>
          <a:lstStyle/>
          <a:p>
            <a:pPr marL="309563">
              <a:spcBef>
                <a:spcPts val="0"/>
              </a:spcBef>
              <a:buSzPts val="2500"/>
            </a:pPr>
            <a:r>
              <a:rPr lang="en-US" sz="1875" dirty="0"/>
              <a:t>Notary service, Passport photos, Personal Mail Boxes.</a:t>
            </a:r>
          </a:p>
          <a:p>
            <a:pPr marL="342900" indent="-290513">
              <a:spcBef>
                <a:spcPts val="0"/>
              </a:spcBef>
              <a:buSzPts val="2500"/>
            </a:pPr>
            <a:endParaRPr sz="1875" dirty="0"/>
          </a:p>
          <a:p>
            <a:pPr marL="342900" indent="-290513">
              <a:spcBef>
                <a:spcPts val="0"/>
              </a:spcBef>
              <a:buSzPts val="2500"/>
            </a:pPr>
            <a:r>
              <a:rPr lang="en-US" sz="1875" dirty="0"/>
              <a:t>Department Card (D-Card) Administration:  Training session(s) TBD</a:t>
            </a:r>
          </a:p>
          <a:p>
            <a:pPr marL="52388" indent="0">
              <a:spcBef>
                <a:spcPts val="0"/>
              </a:spcBef>
              <a:buSzPts val="2500"/>
              <a:buNone/>
            </a:pPr>
            <a:endParaRPr sz="1875" dirty="0"/>
          </a:p>
          <a:p>
            <a:pPr marL="342900" indent="-290513">
              <a:spcBef>
                <a:spcPts val="0"/>
              </a:spcBef>
              <a:buSzPts val="2500"/>
            </a:pPr>
            <a:r>
              <a:rPr lang="en-US" sz="1875" dirty="0"/>
              <a:t>Campus delivery improvements:  Amazon Direct Delivery and Deloitte Consulting LLP.</a:t>
            </a:r>
          </a:p>
          <a:p>
            <a:pPr marL="342900" indent="-290513">
              <a:spcBef>
                <a:spcPts val="0"/>
              </a:spcBef>
              <a:buSzPts val="2500"/>
            </a:pPr>
            <a:endParaRPr lang="en-US" sz="1875" dirty="0"/>
          </a:p>
          <a:p>
            <a:pPr marL="52388" indent="0">
              <a:spcBef>
                <a:spcPts val="0"/>
              </a:spcBef>
              <a:buSzPts val="2500"/>
              <a:buNone/>
            </a:pPr>
            <a:endParaRPr sz="1875" dirty="0"/>
          </a:p>
          <a:p>
            <a:pPr marL="342900" indent="-290513">
              <a:spcBef>
                <a:spcPts val="0"/>
              </a:spcBef>
              <a:buSzPts val="2500"/>
            </a:pPr>
            <a:endParaRPr sz="1875" dirty="0"/>
          </a:p>
        </p:txBody>
      </p:sp>
      <p:sp>
        <p:nvSpPr>
          <p:cNvPr id="2" name="Rectangle 1">
            <a:extLst>
              <a:ext uri="{FF2B5EF4-FFF2-40B4-BE49-F238E27FC236}">
                <a16:creationId xmlns:a16="http://schemas.microsoft.com/office/drawing/2014/main" id="{D8345554-1DD6-1CD3-E0D6-EABBEB309B5F}"/>
              </a:ext>
            </a:extLst>
          </p:cNvPr>
          <p:cNvSpPr/>
          <p:nvPr/>
        </p:nvSpPr>
        <p:spPr>
          <a:xfrm>
            <a:off x="3397052" y="0"/>
            <a:ext cx="346094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Auxiliary Services Updates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34308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72806915e2_1_11"/>
          <p:cNvSpPr txBox="1">
            <a:spLocks noGrp="1"/>
          </p:cNvSpPr>
          <p:nvPr>
            <p:ph type="title"/>
          </p:nvPr>
        </p:nvSpPr>
        <p:spPr>
          <a:xfrm>
            <a:off x="342900" y="1169921"/>
            <a:ext cx="6172200" cy="483075"/>
          </a:xfrm>
          <a:prstGeom prst="rect">
            <a:avLst/>
          </a:prstGeom>
        </p:spPr>
        <p:txBody>
          <a:bodyPr spcFirstLastPara="1" vert="horz" wrap="square" lIns="68569" tIns="34275" rIns="68569" bIns="34275" rtlCol="0" anchor="ctr" anchorCtr="0">
            <a:normAutofit fontScale="90000"/>
          </a:bodyPr>
          <a:lstStyle/>
          <a:p>
            <a:pPr>
              <a:spcBef>
                <a:spcPts val="0"/>
              </a:spcBef>
            </a:pPr>
            <a:r>
              <a:rPr lang="en-US" dirty="0"/>
              <a:t>Thank you!</a:t>
            </a:r>
            <a:endParaRPr dirty="0"/>
          </a:p>
        </p:txBody>
      </p:sp>
      <p:pic>
        <p:nvPicPr>
          <p:cNvPr id="123" name="Google Shape;123;g272806915e2_1_11"/>
          <p:cNvPicPr preferRelativeResize="0"/>
          <p:nvPr/>
        </p:nvPicPr>
        <p:blipFill>
          <a:blip r:embed="rId3">
            <a:alphaModFix/>
          </a:blip>
          <a:stretch>
            <a:fillRect/>
          </a:stretch>
        </p:blipFill>
        <p:spPr>
          <a:xfrm>
            <a:off x="1464281" y="1829626"/>
            <a:ext cx="3929438" cy="2401724"/>
          </a:xfrm>
          <a:prstGeom prst="rect">
            <a:avLst/>
          </a:prstGeom>
          <a:noFill/>
          <a:ln>
            <a:noFill/>
          </a:ln>
        </p:spPr>
      </p:pic>
      <p:sp>
        <p:nvSpPr>
          <p:cNvPr id="2" name="Rectangle 1">
            <a:extLst>
              <a:ext uri="{FF2B5EF4-FFF2-40B4-BE49-F238E27FC236}">
                <a16:creationId xmlns:a16="http://schemas.microsoft.com/office/drawing/2014/main" id="{98D1B27C-B04E-5635-093D-ACA73CD58755}"/>
              </a:ext>
            </a:extLst>
          </p:cNvPr>
          <p:cNvSpPr/>
          <p:nvPr/>
        </p:nvSpPr>
        <p:spPr>
          <a:xfrm>
            <a:off x="3397052" y="0"/>
            <a:ext cx="346094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Auxiliary Services Updates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46E8D-0339-8836-9C16-49BF81D15F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6812022-6F3F-1B77-C1DC-AC47EF96AEBC}"/>
              </a:ext>
            </a:extLst>
          </p:cNvPr>
          <p:cNvSpPr>
            <a:spLocks noGrp="1"/>
          </p:cNvSpPr>
          <p:nvPr>
            <p:ph type="ctrTitle"/>
          </p:nvPr>
        </p:nvSpPr>
        <p:spPr>
          <a:xfrm>
            <a:off x="514350" y="1249136"/>
            <a:ext cx="5829300" cy="1450180"/>
          </a:xfrm>
        </p:spPr>
        <p:txBody>
          <a:bodyPr>
            <a:normAutofit/>
          </a:bodyPr>
          <a:lstStyle/>
          <a:p>
            <a:r>
              <a:rPr lang="en-US" sz="2200" dirty="0"/>
              <a:t>Office of Contract and Grant Accounting (OCGA)</a:t>
            </a:r>
            <a:br>
              <a:rPr lang="en-US" sz="2200" dirty="0"/>
            </a:br>
            <a:r>
              <a:rPr lang="en-US" sz="2200" dirty="0"/>
              <a:t>Welcome new staff members! </a:t>
            </a:r>
          </a:p>
        </p:txBody>
      </p:sp>
      <p:sp>
        <p:nvSpPr>
          <p:cNvPr id="5" name="Subtitle 4">
            <a:extLst>
              <a:ext uri="{FF2B5EF4-FFF2-40B4-BE49-F238E27FC236}">
                <a16:creationId xmlns:a16="http://schemas.microsoft.com/office/drawing/2014/main" id="{4BE298BB-B428-DEF8-6A4A-41E1B1408956}"/>
              </a:ext>
            </a:extLst>
          </p:cNvPr>
          <p:cNvSpPr>
            <a:spLocks noGrp="1"/>
          </p:cNvSpPr>
          <p:nvPr>
            <p:ph type="subTitle" idx="1"/>
          </p:nvPr>
        </p:nvSpPr>
        <p:spPr>
          <a:xfrm>
            <a:off x="1028700" y="2514600"/>
            <a:ext cx="4800600" cy="1047087"/>
          </a:xfrm>
        </p:spPr>
        <p:txBody>
          <a:bodyPr>
            <a:normAutofit fontScale="92500" lnSpcReduction="10000"/>
          </a:bodyPr>
          <a:lstStyle/>
          <a:p>
            <a:r>
              <a:rPr lang="en-US" sz="2200" dirty="0"/>
              <a:t>Bryan Casey</a:t>
            </a:r>
          </a:p>
          <a:p>
            <a:r>
              <a:rPr lang="en-US" sz="2200" dirty="0"/>
              <a:t>Assistant Vice President and Controller</a:t>
            </a:r>
          </a:p>
          <a:p>
            <a:r>
              <a:rPr lang="en-US" sz="2200" dirty="0"/>
              <a:t>and Cheryl Young, Director, OCGA</a:t>
            </a:r>
          </a:p>
        </p:txBody>
      </p:sp>
      <p:sp>
        <p:nvSpPr>
          <p:cNvPr id="6" name="Rectangle 5">
            <a:extLst>
              <a:ext uri="{FF2B5EF4-FFF2-40B4-BE49-F238E27FC236}">
                <a16:creationId xmlns:a16="http://schemas.microsoft.com/office/drawing/2014/main" id="{D81E69EF-98DF-067F-F38B-811375827085}"/>
              </a:ext>
            </a:extLst>
          </p:cNvPr>
          <p:cNvSpPr/>
          <p:nvPr/>
        </p:nvSpPr>
        <p:spPr>
          <a:xfrm>
            <a:off x="3931686" y="0"/>
            <a:ext cx="2926314"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OCGA Welcomes Staff</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33319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138240"/>
            <a:ext cx="5829300" cy="1102519"/>
          </a:xfrm>
        </p:spPr>
        <p:txBody>
          <a:bodyPr>
            <a:normAutofit/>
          </a:bodyPr>
          <a:lstStyle/>
          <a:p>
            <a:r>
              <a:rPr lang="en-US" sz="3600" dirty="0"/>
              <a:t>Procurement Updates</a:t>
            </a:r>
          </a:p>
        </p:txBody>
      </p:sp>
      <p:sp>
        <p:nvSpPr>
          <p:cNvPr id="3" name="Subtitle 2"/>
          <p:cNvSpPr>
            <a:spLocks noGrp="1"/>
          </p:cNvSpPr>
          <p:nvPr>
            <p:ph type="subTitle" idx="1"/>
          </p:nvPr>
        </p:nvSpPr>
        <p:spPr>
          <a:xfrm>
            <a:off x="1028700" y="2498273"/>
            <a:ext cx="4800600" cy="1681843"/>
          </a:xfrm>
        </p:spPr>
        <p:txBody>
          <a:bodyPr>
            <a:normAutofit lnSpcReduction="10000"/>
          </a:bodyPr>
          <a:lstStyle/>
          <a:p>
            <a:r>
              <a:rPr lang="en-US" dirty="0"/>
              <a:t>Rosetta Butler, </a:t>
            </a:r>
          </a:p>
          <a:p>
            <a:r>
              <a:rPr lang="en-US" dirty="0"/>
              <a:t>Executive Director, Procurement</a:t>
            </a:r>
          </a:p>
          <a:p>
            <a:r>
              <a:rPr lang="en-US" dirty="0"/>
              <a:t>(Information presented by Bryan Casey)</a:t>
            </a:r>
          </a:p>
        </p:txBody>
      </p:sp>
      <p:sp>
        <p:nvSpPr>
          <p:cNvPr id="5" name="TextBox 4">
            <a:extLst>
              <a:ext uri="{FF2B5EF4-FFF2-40B4-BE49-F238E27FC236}">
                <a16:creationId xmlns:a16="http://schemas.microsoft.com/office/drawing/2014/main" id="{836DC703-899A-F312-A9BD-1E4FC5C071B2}"/>
              </a:ext>
            </a:extLst>
          </p:cNvPr>
          <p:cNvSpPr txBox="1"/>
          <p:nvPr/>
        </p:nvSpPr>
        <p:spPr>
          <a:xfrm>
            <a:off x="1714500" y="2387084"/>
            <a:ext cx="3429000" cy="3693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800" dirty="0">
                <a:solidFill>
                  <a:prstClr val="white"/>
                </a:solidFill>
                <a:latin typeface="Calibri"/>
              </a:rPr>
              <a:t>OCGA Welcomes Staff</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D6D4618B-773A-64F2-C575-9FD49ED395D3}"/>
              </a:ext>
            </a:extLst>
          </p:cNvPr>
          <p:cNvSpPr/>
          <p:nvPr/>
        </p:nvSpPr>
        <p:spPr>
          <a:xfrm>
            <a:off x="3932647" y="0"/>
            <a:ext cx="2925353"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Procurement Updates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66305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CE181-D996-B89B-1CE0-48391B4CDD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C2D00-5EAA-47F0-74CA-082368327431}"/>
              </a:ext>
            </a:extLst>
          </p:cNvPr>
          <p:cNvSpPr>
            <a:spLocks noGrp="1"/>
          </p:cNvSpPr>
          <p:nvPr>
            <p:ph type="title"/>
          </p:nvPr>
        </p:nvSpPr>
        <p:spPr/>
        <p:txBody>
          <a:bodyPr>
            <a:normAutofit fontScale="90000"/>
          </a:bodyPr>
          <a:lstStyle/>
          <a:p>
            <a:r>
              <a:rPr lang="en-US" sz="2200" b="0" i="0" dirty="0">
                <a:solidFill>
                  <a:srgbClr val="222222"/>
                </a:solidFill>
                <a:effectLst/>
                <a:latin typeface="Arial" panose="020B0604020202020204" pitchFamily="34" charset="0"/>
              </a:rPr>
              <a:t>End of Fiscal Year Close Out – </a:t>
            </a:r>
            <a:br>
              <a:rPr lang="en-US" sz="2200" b="0" i="0" dirty="0">
                <a:solidFill>
                  <a:srgbClr val="222222"/>
                </a:solidFill>
                <a:effectLst/>
                <a:latin typeface="Arial" panose="020B0604020202020204" pitchFamily="34" charset="0"/>
              </a:rPr>
            </a:br>
            <a:r>
              <a:rPr lang="en-US" sz="2200" b="0" i="0" dirty="0">
                <a:solidFill>
                  <a:srgbClr val="222222"/>
                </a:solidFill>
                <a:effectLst/>
                <a:latin typeface="Arial" panose="020B0604020202020204" pitchFamily="34" charset="0"/>
              </a:rPr>
              <a:t>Below are the deadlines for 2025</a:t>
            </a:r>
            <a:r>
              <a:rPr lang="en-US" b="0" i="0" dirty="0">
                <a:solidFill>
                  <a:srgbClr val="222222"/>
                </a:solidFill>
                <a:effectLst/>
                <a:latin typeface="Arial" panose="020B0604020202020204" pitchFamily="34" charset="0"/>
              </a:rPr>
              <a:t>:</a:t>
            </a:r>
            <a:endParaRPr lang="en-US" dirty="0"/>
          </a:p>
        </p:txBody>
      </p:sp>
      <p:sp>
        <p:nvSpPr>
          <p:cNvPr id="3" name="Content Placeholder 2">
            <a:extLst>
              <a:ext uri="{FF2B5EF4-FFF2-40B4-BE49-F238E27FC236}">
                <a16:creationId xmlns:a16="http://schemas.microsoft.com/office/drawing/2014/main" id="{3C25976E-59BE-5E7A-F763-62D1F8FEEF8E}"/>
              </a:ext>
            </a:extLst>
          </p:cNvPr>
          <p:cNvSpPr>
            <a:spLocks noGrp="1"/>
          </p:cNvSpPr>
          <p:nvPr>
            <p:ph idx="1"/>
          </p:nvPr>
        </p:nvSpPr>
        <p:spPr/>
        <p:txBody>
          <a:bodyPr>
            <a:normAutofit fontScale="47500" lnSpcReduction="20000"/>
          </a:bodyPr>
          <a:lstStyle/>
          <a:p>
            <a:pPr algn="l">
              <a:buFont typeface="Arial" panose="020B0604020202020204" pitchFamily="34" charset="0"/>
              <a:buChar char="•"/>
            </a:pPr>
            <a:r>
              <a:rPr lang="en-US" sz="2500" b="0" i="0" dirty="0" err="1">
                <a:solidFill>
                  <a:srgbClr val="424242"/>
                </a:solidFill>
                <a:effectLst/>
                <a:latin typeface="Arial" panose="020B0604020202020204" pitchFamily="34" charset="0"/>
              </a:rPr>
              <a:t>Pcard</a:t>
            </a:r>
            <a:r>
              <a:rPr lang="en-US" sz="2500" b="0" i="0" dirty="0">
                <a:solidFill>
                  <a:srgbClr val="424242"/>
                </a:solidFill>
                <a:effectLst/>
                <a:latin typeface="Arial" panose="020B0604020202020204" pitchFamily="34" charset="0"/>
              </a:rPr>
              <a:t> purchases cut-off date is June 13, 2025 – </a:t>
            </a:r>
            <a:r>
              <a:rPr lang="en-US" sz="2500" b="0" i="0" dirty="0" err="1">
                <a:solidFill>
                  <a:srgbClr val="424242"/>
                </a:solidFill>
                <a:effectLst/>
                <a:latin typeface="Arial" panose="020B0604020202020204" pitchFamily="34" charset="0"/>
              </a:rPr>
              <a:t>Pcard</a:t>
            </a:r>
            <a:r>
              <a:rPr lang="en-US" sz="2500" b="0" i="0" dirty="0">
                <a:solidFill>
                  <a:srgbClr val="424242"/>
                </a:solidFill>
                <a:effectLst/>
                <a:latin typeface="Arial" panose="020B0604020202020204" pitchFamily="34" charset="0"/>
              </a:rPr>
              <a:t> purchases for FY25 must be completed by the purchase deadline. Transactions made after the deadline may be posted to the FY26 budget.</a:t>
            </a:r>
            <a:endParaRPr lang="en-US" sz="2500" b="0" i="0" dirty="0">
              <a:solidFill>
                <a:srgbClr val="222222"/>
              </a:solidFill>
              <a:effectLst/>
              <a:latin typeface="Arial" panose="020B0604020202020204" pitchFamily="34" charset="0"/>
            </a:endParaRPr>
          </a:p>
          <a:p>
            <a:pPr algn="l">
              <a:buNone/>
            </a:pPr>
            <a:br>
              <a:rPr lang="en-US" sz="2500" b="0" i="0" dirty="0">
                <a:solidFill>
                  <a:srgbClr val="222222"/>
                </a:solidFill>
                <a:effectLst/>
                <a:latin typeface="Arial" panose="020B0604020202020204" pitchFamily="34" charset="0"/>
              </a:rPr>
            </a:br>
            <a:endParaRPr lang="en-US" sz="2500" b="0" i="0" dirty="0">
              <a:solidFill>
                <a:srgbClr val="222222"/>
              </a:solidFill>
              <a:effectLst/>
              <a:latin typeface="Arial" panose="020B0604020202020204" pitchFamily="34" charset="0"/>
            </a:endParaRPr>
          </a:p>
          <a:p>
            <a:pPr algn="l">
              <a:spcBef>
                <a:spcPts val="450"/>
              </a:spcBef>
              <a:spcAft>
                <a:spcPts val="750"/>
              </a:spcAft>
              <a:buFont typeface="Arial" panose="020B0604020202020204" pitchFamily="34" charset="0"/>
              <a:buChar char="•"/>
            </a:pPr>
            <a:r>
              <a:rPr lang="en-US" sz="2500" b="0" i="0" dirty="0">
                <a:solidFill>
                  <a:srgbClr val="424242"/>
                </a:solidFill>
                <a:effectLst/>
                <a:latin typeface="Arial" panose="020B0604020202020204" pitchFamily="34" charset="0"/>
              </a:rPr>
              <a:t>Requisition cut-off date is June 9, 2025 –  </a:t>
            </a:r>
            <a:r>
              <a:rPr lang="en-US" sz="2500" b="0" i="0" dirty="0">
                <a:solidFill>
                  <a:srgbClr val="222222"/>
                </a:solidFill>
                <a:effectLst/>
                <a:latin typeface="Arial" panose="020B0604020202020204" pitchFamily="34" charset="0"/>
              </a:rPr>
              <a:t>Requisitions or purchase orders submitted after the deadline, or those with </a:t>
            </a:r>
            <a:r>
              <a:rPr lang="en-US" sz="2500" b="0" i="1" dirty="0">
                <a:solidFill>
                  <a:srgbClr val="424242"/>
                </a:solidFill>
                <a:effectLst/>
                <a:latin typeface="Arial" panose="020B0604020202020204" pitchFamily="34" charset="0"/>
              </a:rPr>
              <a:t>unforeseen issues</a:t>
            </a:r>
            <a:r>
              <a:rPr lang="en-US" sz="2500" b="0" i="0" dirty="0">
                <a:solidFill>
                  <a:srgbClr val="424242"/>
                </a:solidFill>
                <a:effectLst/>
                <a:latin typeface="Arial" panose="020B0604020202020204" pitchFamily="34" charset="0"/>
              </a:rPr>
              <a:t>, may appear as an </a:t>
            </a:r>
            <a:r>
              <a:rPr lang="en-US" sz="2500" b="0" i="0" dirty="0" err="1">
                <a:solidFill>
                  <a:srgbClr val="424242"/>
                </a:solidFill>
                <a:effectLst/>
                <a:latin typeface="Arial" panose="020B0604020202020204" pitchFamily="34" charset="0"/>
              </a:rPr>
              <a:t>encumbrance.Ideally</a:t>
            </a:r>
            <a:r>
              <a:rPr lang="en-US" sz="2500" b="0" i="0" dirty="0">
                <a:solidFill>
                  <a:srgbClr val="424242"/>
                </a:solidFill>
                <a:effectLst/>
                <a:latin typeface="Arial" panose="020B0604020202020204" pitchFamily="34" charset="0"/>
              </a:rPr>
              <a:t>, this deadline allows enough time for items to be shipped and “received in PAW” to post as an expense in FY25, barring any </a:t>
            </a:r>
            <a:r>
              <a:rPr lang="en-US" sz="2500" b="0" i="1" dirty="0">
                <a:solidFill>
                  <a:srgbClr val="424242"/>
                </a:solidFill>
                <a:effectLst/>
                <a:latin typeface="Arial" panose="020B0604020202020204" pitchFamily="34" charset="0"/>
              </a:rPr>
              <a:t>unforeseen issues</a:t>
            </a:r>
            <a:r>
              <a:rPr lang="en-US" sz="2500" b="0" i="0" dirty="0">
                <a:solidFill>
                  <a:srgbClr val="424242"/>
                </a:solidFill>
                <a:effectLst/>
                <a:latin typeface="Arial" panose="020B0604020202020204" pitchFamily="34" charset="0"/>
              </a:rPr>
              <a:t> or missing items listed below:</a:t>
            </a:r>
          </a:p>
          <a:p>
            <a:pPr algn="l">
              <a:spcBef>
                <a:spcPts val="450"/>
              </a:spcBef>
              <a:spcAft>
                <a:spcPts val="750"/>
              </a:spcAft>
              <a:buFont typeface="Arial" panose="020B0604020202020204" pitchFamily="34" charset="0"/>
              <a:buChar char="•"/>
            </a:pPr>
            <a:r>
              <a:rPr lang="en-US" sz="2500" b="0" i="0" dirty="0">
                <a:solidFill>
                  <a:srgbClr val="424242"/>
                </a:solidFill>
                <a:effectLst/>
                <a:latin typeface="Arial" panose="020B0604020202020204" pitchFamily="34" charset="0"/>
              </a:rPr>
              <a:t>Items not “received in PAW” by the “Receipt for Goods &amp; Services Deadline” will be considered an encumbrance and will roll into the next fiscal year. The “receipt” date more closely determines which fiscal year the expense will appear in. See “Receipt for Goods &amp; Services Deadline” below.</a:t>
            </a:r>
          </a:p>
          <a:p>
            <a:pPr marL="0" marR="0" algn="l">
              <a:spcAft>
                <a:spcPts val="800"/>
              </a:spcAft>
              <a:buFont typeface="Arial" panose="020B0604020202020204" pitchFamily="34" charset="0"/>
              <a:buChar char="•"/>
            </a:pPr>
            <a:r>
              <a:rPr lang="en-US" sz="2500" b="1" i="0" dirty="0">
                <a:solidFill>
                  <a:srgbClr val="222222"/>
                </a:solidFill>
                <a:effectLst/>
                <a:latin typeface="Helvetica, sans-serif"/>
              </a:rPr>
              <a:t>Note: Financial Services will include the above within their </a:t>
            </a:r>
            <a:r>
              <a:rPr lang="en-US" sz="2500" b="1" i="0" dirty="0">
                <a:solidFill>
                  <a:srgbClr val="222222"/>
                </a:solidFill>
                <a:effectLst/>
                <a:latin typeface="Arial" panose="020B0604020202020204" pitchFamily="34" charset="0"/>
              </a:rPr>
              <a:t>Year End Online 	Calendar.</a:t>
            </a:r>
            <a:endParaRPr lang="en-US" sz="2500" dirty="0"/>
          </a:p>
          <a:p>
            <a:endParaRPr lang="en-US" dirty="0"/>
          </a:p>
        </p:txBody>
      </p:sp>
      <p:sp>
        <p:nvSpPr>
          <p:cNvPr id="4" name="Rectangle 3">
            <a:extLst>
              <a:ext uri="{FF2B5EF4-FFF2-40B4-BE49-F238E27FC236}">
                <a16:creationId xmlns:a16="http://schemas.microsoft.com/office/drawing/2014/main" id="{2D998489-3216-F5D5-BEB1-EC0C43B6FC03}"/>
              </a:ext>
            </a:extLst>
          </p:cNvPr>
          <p:cNvSpPr/>
          <p:nvPr/>
        </p:nvSpPr>
        <p:spPr>
          <a:xfrm>
            <a:off x="3932647" y="0"/>
            <a:ext cx="2925353"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Procurement Updates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23589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B9CD5-9416-FF81-BD06-1173F0E388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129235-7B76-359B-4551-79EA1C4C0654}"/>
              </a:ext>
            </a:extLst>
          </p:cNvPr>
          <p:cNvSpPr>
            <a:spLocks noGrp="1"/>
          </p:cNvSpPr>
          <p:nvPr>
            <p:ph type="title"/>
          </p:nvPr>
        </p:nvSpPr>
        <p:spPr/>
        <p:txBody>
          <a:bodyPr/>
          <a:lstStyle/>
          <a:p>
            <a:r>
              <a:rPr lang="en-US" b="0" i="0" dirty="0" err="1">
                <a:solidFill>
                  <a:srgbClr val="222222"/>
                </a:solidFill>
                <a:effectLst/>
                <a:latin typeface="Arial" panose="020B0604020202020204" pitchFamily="34" charset="0"/>
              </a:rPr>
              <a:t>Pcard</a:t>
            </a:r>
            <a:r>
              <a:rPr lang="en-US" b="0" i="0" dirty="0">
                <a:solidFill>
                  <a:srgbClr val="222222"/>
                </a:solidFill>
                <a:effectLst/>
                <a:latin typeface="Arial" panose="020B0604020202020204" pitchFamily="34" charset="0"/>
              </a:rPr>
              <a:t> Training</a:t>
            </a:r>
            <a:endParaRPr lang="en-US" dirty="0"/>
          </a:p>
        </p:txBody>
      </p:sp>
      <p:sp>
        <p:nvSpPr>
          <p:cNvPr id="3" name="Content Placeholder 2">
            <a:extLst>
              <a:ext uri="{FF2B5EF4-FFF2-40B4-BE49-F238E27FC236}">
                <a16:creationId xmlns:a16="http://schemas.microsoft.com/office/drawing/2014/main" id="{AF3B2B68-EDAE-658F-9437-68F93E831F9D}"/>
              </a:ext>
            </a:extLst>
          </p:cNvPr>
          <p:cNvSpPr>
            <a:spLocks noGrp="1"/>
          </p:cNvSpPr>
          <p:nvPr>
            <p:ph idx="1"/>
          </p:nvPr>
        </p:nvSpPr>
        <p:spPr/>
        <p:txBody>
          <a:bodyPr>
            <a:normAutofit/>
          </a:bodyPr>
          <a:lstStyle/>
          <a:p>
            <a:r>
              <a:rPr lang="en-US" sz="2000" b="0" i="0" dirty="0">
                <a:solidFill>
                  <a:srgbClr val="222222"/>
                </a:solidFill>
                <a:effectLst/>
                <a:latin typeface="Arial" panose="020B0604020202020204" pitchFamily="34" charset="0"/>
              </a:rPr>
              <a:t>On behalf of the Procurement team, thank you to everyone who attended the recent P-Card training session.  </a:t>
            </a:r>
          </a:p>
          <a:p>
            <a:r>
              <a:rPr lang="en-US" sz="2000" b="0" i="0" dirty="0">
                <a:solidFill>
                  <a:srgbClr val="222222"/>
                </a:solidFill>
                <a:effectLst/>
                <a:latin typeface="Arial" panose="020B0604020202020204" pitchFamily="34" charset="0"/>
              </a:rPr>
              <a:t>If you have not yet completed the mandatory training, or if you would simply like a refresher, we have another session scheduled for May 29th from 1:00–3:00 PM.</a:t>
            </a:r>
            <a:endParaRPr lang="en-US" sz="2000" dirty="0"/>
          </a:p>
          <a:p>
            <a:endParaRPr lang="en-US" dirty="0"/>
          </a:p>
        </p:txBody>
      </p:sp>
      <p:sp>
        <p:nvSpPr>
          <p:cNvPr id="4" name="Rectangle 3">
            <a:extLst>
              <a:ext uri="{FF2B5EF4-FFF2-40B4-BE49-F238E27FC236}">
                <a16:creationId xmlns:a16="http://schemas.microsoft.com/office/drawing/2014/main" id="{926AA561-27B2-672F-F747-B01791AD05CF}"/>
              </a:ext>
            </a:extLst>
          </p:cNvPr>
          <p:cNvSpPr/>
          <p:nvPr/>
        </p:nvSpPr>
        <p:spPr>
          <a:xfrm>
            <a:off x="3932647" y="0"/>
            <a:ext cx="2925353"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Procurement Updates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96295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AAC3E-C33A-695B-AF0F-7762D9C143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29D53D-BB06-3AA8-08FE-0E0220071827}"/>
              </a:ext>
            </a:extLst>
          </p:cNvPr>
          <p:cNvSpPr>
            <a:spLocks noGrp="1"/>
          </p:cNvSpPr>
          <p:nvPr>
            <p:ph type="title"/>
          </p:nvPr>
        </p:nvSpPr>
        <p:spPr/>
        <p:txBody>
          <a:bodyPr/>
          <a:lstStyle/>
          <a:p>
            <a:r>
              <a:rPr lang="en-US" b="0" i="0" dirty="0">
                <a:solidFill>
                  <a:srgbClr val="222222"/>
                </a:solidFill>
                <a:effectLst/>
                <a:latin typeface="Arial" panose="020B0604020202020204" pitchFamily="34" charset="0"/>
              </a:rPr>
              <a:t>Procurement Training</a:t>
            </a:r>
            <a:endParaRPr lang="en-US" dirty="0"/>
          </a:p>
        </p:txBody>
      </p:sp>
      <p:sp>
        <p:nvSpPr>
          <p:cNvPr id="3" name="Content Placeholder 2">
            <a:extLst>
              <a:ext uri="{FF2B5EF4-FFF2-40B4-BE49-F238E27FC236}">
                <a16:creationId xmlns:a16="http://schemas.microsoft.com/office/drawing/2014/main" id="{ECD71945-2D0B-3CD9-3A00-FDA8AA81A95F}"/>
              </a:ext>
            </a:extLst>
          </p:cNvPr>
          <p:cNvSpPr>
            <a:spLocks noGrp="1"/>
          </p:cNvSpPr>
          <p:nvPr>
            <p:ph idx="1"/>
          </p:nvPr>
        </p:nvSpPr>
        <p:spPr/>
        <p:txBody>
          <a:bodyPr>
            <a:normAutofit/>
          </a:bodyPr>
          <a:lstStyle/>
          <a:p>
            <a:pPr marL="0" indent="0">
              <a:buNone/>
            </a:pPr>
            <a:r>
              <a:rPr lang="en-US" sz="2000" dirty="0"/>
              <a:t>W</a:t>
            </a:r>
            <a:r>
              <a:rPr lang="en-US" sz="2000" dirty="0">
                <a:effectLst/>
              </a:rPr>
              <a:t>e are gearing up to host procurement training in August 2025.  We will be discussing all procurement types, levels of approvals, terms and conditions, and other important topics.  Joining us will be Accounts Payable, Auxiliary Services and others.  </a:t>
            </a:r>
          </a:p>
          <a:p>
            <a:pPr>
              <a:buNone/>
            </a:pPr>
            <a:br>
              <a:rPr lang="en-US" dirty="0"/>
            </a:br>
            <a:endParaRPr lang="en-US" dirty="0"/>
          </a:p>
          <a:p>
            <a:endParaRPr lang="en-US" dirty="0"/>
          </a:p>
        </p:txBody>
      </p:sp>
      <p:sp>
        <p:nvSpPr>
          <p:cNvPr id="4" name="Rectangle 3">
            <a:extLst>
              <a:ext uri="{FF2B5EF4-FFF2-40B4-BE49-F238E27FC236}">
                <a16:creationId xmlns:a16="http://schemas.microsoft.com/office/drawing/2014/main" id="{F1BE9747-8693-205E-8C52-6593085CF04C}"/>
              </a:ext>
            </a:extLst>
          </p:cNvPr>
          <p:cNvSpPr/>
          <p:nvPr/>
        </p:nvSpPr>
        <p:spPr>
          <a:xfrm>
            <a:off x="3932647" y="0"/>
            <a:ext cx="2925353"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Procurement Updates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49464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14350" y="1091634"/>
            <a:ext cx="5829300" cy="1102519"/>
          </a:xfrm>
        </p:spPr>
        <p:txBody>
          <a:bodyPr>
            <a:normAutofit fontScale="90000"/>
          </a:bodyPr>
          <a:lstStyle/>
          <a:p>
            <a:br>
              <a:rPr lang="en-US" dirty="0"/>
            </a:br>
            <a:r>
              <a:rPr lang="en-US" dirty="0"/>
              <a:t>PAW Invoice Reminders</a:t>
            </a:r>
            <a:br>
              <a:rPr lang="en-US" dirty="0"/>
            </a:br>
            <a:endParaRPr lang="en-US" sz="2325" dirty="0"/>
          </a:p>
        </p:txBody>
      </p:sp>
      <p:sp>
        <p:nvSpPr>
          <p:cNvPr id="5" name="Subtitle 4"/>
          <p:cNvSpPr>
            <a:spLocks noGrp="1"/>
          </p:cNvSpPr>
          <p:nvPr>
            <p:ph type="subTitle" idx="1"/>
          </p:nvPr>
        </p:nvSpPr>
        <p:spPr>
          <a:xfrm>
            <a:off x="1028700" y="2304709"/>
            <a:ext cx="4800600" cy="1967593"/>
          </a:xfrm>
        </p:spPr>
        <p:txBody>
          <a:bodyPr>
            <a:normAutofit/>
          </a:bodyPr>
          <a:lstStyle/>
          <a:p>
            <a:r>
              <a:rPr lang="en-US" sz="2000" dirty="0"/>
              <a:t>Gayle Chapman, Assistant Controller</a:t>
            </a:r>
          </a:p>
        </p:txBody>
      </p:sp>
      <p:sp>
        <p:nvSpPr>
          <p:cNvPr id="2" name="Rectangle 1">
            <a:extLst>
              <a:ext uri="{FF2B5EF4-FFF2-40B4-BE49-F238E27FC236}">
                <a16:creationId xmlns:a16="http://schemas.microsoft.com/office/drawing/2014/main" id="{C13FAB41-6EAA-8832-5654-10B3B01B634C}"/>
              </a:ext>
            </a:extLst>
          </p:cNvPr>
          <p:cNvSpPr/>
          <p:nvPr/>
        </p:nvSpPr>
        <p:spPr>
          <a:xfrm>
            <a:off x="3741955" y="0"/>
            <a:ext cx="3116045"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PAW Invoice Reminders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descr="A cartoon elephant holding a sign">
            <a:extLst>
              <a:ext uri="{FF2B5EF4-FFF2-40B4-BE49-F238E27FC236}">
                <a16:creationId xmlns:a16="http://schemas.microsoft.com/office/drawing/2014/main" id="{F4C51A8E-B0E5-8B52-7CFE-35301CD1F2E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566545" y="2976864"/>
            <a:ext cx="1724909" cy="1218216"/>
          </a:xfrm>
          <a:prstGeom prst="rect">
            <a:avLst/>
          </a:prstGeom>
        </p:spPr>
      </p:pic>
    </p:spTree>
    <p:extLst>
      <p:ext uri="{BB962C8B-B14F-4D97-AF65-F5344CB8AC3E}">
        <p14:creationId xmlns:p14="http://schemas.microsoft.com/office/powerpoint/2010/main" val="175655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B28E9-3108-1063-EDF0-8351B4022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51E52A-8B03-D1FD-65EE-25D36E1F7E69}"/>
              </a:ext>
            </a:extLst>
          </p:cNvPr>
          <p:cNvSpPr>
            <a:spLocks noGrp="1"/>
          </p:cNvSpPr>
          <p:nvPr>
            <p:ph type="ctrTitle"/>
          </p:nvPr>
        </p:nvSpPr>
        <p:spPr>
          <a:xfrm>
            <a:off x="514350" y="1138240"/>
            <a:ext cx="5829300" cy="1102519"/>
          </a:xfrm>
        </p:spPr>
        <p:txBody>
          <a:bodyPr/>
          <a:lstStyle/>
          <a:p>
            <a:r>
              <a:rPr lang="en-US" dirty="0"/>
              <a:t>Inventory Updates</a:t>
            </a:r>
          </a:p>
        </p:txBody>
      </p:sp>
      <p:sp>
        <p:nvSpPr>
          <p:cNvPr id="3" name="Subtitle 2">
            <a:extLst>
              <a:ext uri="{FF2B5EF4-FFF2-40B4-BE49-F238E27FC236}">
                <a16:creationId xmlns:a16="http://schemas.microsoft.com/office/drawing/2014/main" id="{DB82131A-858B-1182-29CD-23793DC83438}"/>
              </a:ext>
            </a:extLst>
          </p:cNvPr>
          <p:cNvSpPr>
            <a:spLocks noGrp="1"/>
          </p:cNvSpPr>
          <p:nvPr>
            <p:ph type="subTitle" idx="1"/>
          </p:nvPr>
        </p:nvSpPr>
        <p:spPr>
          <a:xfrm>
            <a:off x="1028700" y="2498273"/>
            <a:ext cx="4800600" cy="1681843"/>
          </a:xfrm>
        </p:spPr>
        <p:txBody>
          <a:bodyPr>
            <a:normAutofit/>
          </a:bodyPr>
          <a:lstStyle/>
          <a:p>
            <a:r>
              <a:rPr lang="en-US" dirty="0"/>
              <a:t>Britany Davis</a:t>
            </a:r>
          </a:p>
          <a:p>
            <a:r>
              <a:rPr lang="en-US" dirty="0"/>
              <a:t>Accounting Associate, Plant Fund Accounting/ Inventory Control</a:t>
            </a:r>
          </a:p>
        </p:txBody>
      </p:sp>
      <p:sp>
        <p:nvSpPr>
          <p:cNvPr id="4" name="Rectangle 3">
            <a:extLst>
              <a:ext uri="{FF2B5EF4-FFF2-40B4-BE49-F238E27FC236}">
                <a16:creationId xmlns:a16="http://schemas.microsoft.com/office/drawing/2014/main" id="{E5CFE384-E297-7592-AA8F-D0DB4EA4477B}"/>
              </a:ext>
            </a:extLst>
          </p:cNvPr>
          <p:cNvSpPr/>
          <p:nvPr/>
        </p:nvSpPr>
        <p:spPr>
          <a:xfrm>
            <a:off x="4372575" y="0"/>
            <a:ext cx="2485425"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Inventory Updates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71369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209D5-4276-4B46-5A4B-E7301C0580AB}"/>
              </a:ext>
            </a:extLst>
          </p:cNvPr>
          <p:cNvSpPr>
            <a:spLocks noGrp="1"/>
          </p:cNvSpPr>
          <p:nvPr>
            <p:ph type="title"/>
          </p:nvPr>
        </p:nvSpPr>
        <p:spPr>
          <a:xfrm>
            <a:off x="342900" y="551719"/>
            <a:ext cx="6172200" cy="644065"/>
          </a:xfrm>
        </p:spPr>
        <p:txBody>
          <a:bodyPr/>
          <a:lstStyle/>
          <a:p>
            <a:r>
              <a:rPr lang="en-US" dirty="0"/>
              <a:t>Scanners &amp; Scan and Validate</a:t>
            </a:r>
          </a:p>
        </p:txBody>
      </p:sp>
      <p:sp>
        <p:nvSpPr>
          <p:cNvPr id="3" name="Content Placeholder 2">
            <a:extLst>
              <a:ext uri="{FF2B5EF4-FFF2-40B4-BE49-F238E27FC236}">
                <a16:creationId xmlns:a16="http://schemas.microsoft.com/office/drawing/2014/main" id="{3D66BBD7-239D-C602-8FFF-F4DEBD2F7D91}"/>
              </a:ext>
            </a:extLst>
          </p:cNvPr>
          <p:cNvSpPr>
            <a:spLocks noGrp="1"/>
          </p:cNvSpPr>
          <p:nvPr>
            <p:ph idx="1"/>
          </p:nvPr>
        </p:nvSpPr>
        <p:spPr>
          <a:xfrm>
            <a:off x="493820" y="1234615"/>
            <a:ext cx="6172200" cy="807249"/>
          </a:xfrm>
        </p:spPr>
        <p:txBody>
          <a:bodyPr>
            <a:normAutofit lnSpcReduction="10000"/>
          </a:bodyPr>
          <a:lstStyle/>
          <a:p>
            <a:r>
              <a:rPr lang="en-US" dirty="0"/>
              <a:t>New procedure for completing physical inventories for equipment.</a:t>
            </a:r>
          </a:p>
          <a:p>
            <a:endParaRPr lang="en-US" dirty="0"/>
          </a:p>
        </p:txBody>
      </p:sp>
      <p:pic>
        <p:nvPicPr>
          <p:cNvPr id="7" name="Picture 6" descr="A close-up of a cell phone&#10;&#10;AI-generated content may be incorrect.">
            <a:extLst>
              <a:ext uri="{FF2B5EF4-FFF2-40B4-BE49-F238E27FC236}">
                <a16:creationId xmlns:a16="http://schemas.microsoft.com/office/drawing/2014/main" id="{F1ADFB7A-A507-4A1B-CFDE-EC71C53BF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778" y="2028086"/>
            <a:ext cx="1377797" cy="2468880"/>
          </a:xfrm>
          <a:prstGeom prst="rect">
            <a:avLst/>
          </a:prstGeom>
        </p:spPr>
      </p:pic>
      <p:sp>
        <p:nvSpPr>
          <p:cNvPr id="4" name="TextBox 3">
            <a:extLst>
              <a:ext uri="{FF2B5EF4-FFF2-40B4-BE49-F238E27FC236}">
                <a16:creationId xmlns:a16="http://schemas.microsoft.com/office/drawing/2014/main" id="{DC9610C7-4279-B114-0E58-32BEDAB601A9}"/>
              </a:ext>
            </a:extLst>
          </p:cNvPr>
          <p:cNvSpPr txBox="1"/>
          <p:nvPr/>
        </p:nvSpPr>
        <p:spPr>
          <a:xfrm>
            <a:off x="368341" y="4496966"/>
            <a:ext cx="2808673" cy="369332"/>
          </a:xfrm>
          <a:prstGeom prst="rect">
            <a:avLst/>
          </a:prstGeom>
          <a:noFill/>
        </p:spPr>
        <p:txBody>
          <a:bodyPr wrap="square" rtlCol="0">
            <a:spAutoFit/>
          </a:bodyPr>
          <a:lstStyle/>
          <a:p>
            <a:r>
              <a:rPr lang="en-US" dirty="0"/>
              <a:t>Zebra TC72 Mobile Scanner </a:t>
            </a:r>
          </a:p>
        </p:txBody>
      </p:sp>
      <p:pic>
        <p:nvPicPr>
          <p:cNvPr id="12" name="Picture 11">
            <a:extLst>
              <a:ext uri="{FF2B5EF4-FFF2-40B4-BE49-F238E27FC236}">
                <a16:creationId xmlns:a16="http://schemas.microsoft.com/office/drawing/2014/main" id="{C62CB80F-D326-ECCD-2CCC-28A4594AD469}"/>
              </a:ext>
            </a:extLst>
          </p:cNvPr>
          <p:cNvPicPr>
            <a:picLocks noChangeAspect="1"/>
          </p:cNvPicPr>
          <p:nvPr/>
        </p:nvPicPr>
        <p:blipFill>
          <a:blip r:embed="rId3"/>
          <a:srcRect l="19479" r="19271"/>
          <a:stretch/>
        </p:blipFill>
        <p:spPr>
          <a:xfrm>
            <a:off x="4098268" y="2080695"/>
            <a:ext cx="1456183" cy="2377440"/>
          </a:xfrm>
          <a:prstGeom prst="rect">
            <a:avLst/>
          </a:prstGeom>
        </p:spPr>
      </p:pic>
      <p:sp>
        <p:nvSpPr>
          <p:cNvPr id="15" name="TextBox 14">
            <a:extLst>
              <a:ext uri="{FF2B5EF4-FFF2-40B4-BE49-F238E27FC236}">
                <a16:creationId xmlns:a16="http://schemas.microsoft.com/office/drawing/2014/main" id="{D69E8903-2D33-8737-FA79-66486ED72778}"/>
              </a:ext>
            </a:extLst>
          </p:cNvPr>
          <p:cNvSpPr txBox="1"/>
          <p:nvPr/>
        </p:nvSpPr>
        <p:spPr>
          <a:xfrm>
            <a:off x="3769957" y="4496966"/>
            <a:ext cx="2745143" cy="369332"/>
          </a:xfrm>
          <a:prstGeom prst="rect">
            <a:avLst/>
          </a:prstGeom>
          <a:noFill/>
        </p:spPr>
        <p:txBody>
          <a:bodyPr wrap="square" rtlCol="0">
            <a:spAutoFit/>
          </a:bodyPr>
          <a:lstStyle/>
          <a:p>
            <a:r>
              <a:rPr lang="en-US" dirty="0"/>
              <a:t>Zebra TC73 Mobile Scanner </a:t>
            </a:r>
          </a:p>
        </p:txBody>
      </p:sp>
      <p:sp>
        <p:nvSpPr>
          <p:cNvPr id="5" name="Rectangle 4">
            <a:extLst>
              <a:ext uri="{FF2B5EF4-FFF2-40B4-BE49-F238E27FC236}">
                <a16:creationId xmlns:a16="http://schemas.microsoft.com/office/drawing/2014/main" id="{E42DEA4F-8318-31D7-3A2F-EC82EA222DE0}"/>
              </a:ext>
            </a:extLst>
          </p:cNvPr>
          <p:cNvSpPr/>
          <p:nvPr/>
        </p:nvSpPr>
        <p:spPr>
          <a:xfrm>
            <a:off x="4372575" y="0"/>
            <a:ext cx="2485425"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Inventory Updates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10430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48B95-83D3-BD08-BAE4-64B6AD9366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A1AA3E-6B74-A3DF-EA09-D0466544F7E5}"/>
              </a:ext>
            </a:extLst>
          </p:cNvPr>
          <p:cNvSpPr>
            <a:spLocks noGrp="1"/>
          </p:cNvSpPr>
          <p:nvPr>
            <p:ph type="title"/>
          </p:nvPr>
        </p:nvSpPr>
        <p:spPr/>
        <p:txBody>
          <a:bodyPr/>
          <a:lstStyle/>
          <a:p>
            <a:r>
              <a:rPr lang="en-US" dirty="0"/>
              <a:t>Scanners &amp; Scan and Validate</a:t>
            </a:r>
          </a:p>
        </p:txBody>
      </p:sp>
      <p:sp>
        <p:nvSpPr>
          <p:cNvPr id="3" name="Content Placeholder 2">
            <a:extLst>
              <a:ext uri="{FF2B5EF4-FFF2-40B4-BE49-F238E27FC236}">
                <a16:creationId xmlns:a16="http://schemas.microsoft.com/office/drawing/2014/main" id="{F052BED1-8D50-C6E6-8FCE-F4868C7E62D7}"/>
              </a:ext>
            </a:extLst>
          </p:cNvPr>
          <p:cNvSpPr>
            <a:spLocks noGrp="1"/>
          </p:cNvSpPr>
          <p:nvPr>
            <p:ph idx="1"/>
          </p:nvPr>
        </p:nvSpPr>
        <p:spPr/>
        <p:txBody>
          <a:bodyPr>
            <a:normAutofit lnSpcReduction="10000"/>
          </a:bodyPr>
          <a:lstStyle/>
          <a:p>
            <a:r>
              <a:rPr lang="en-US" dirty="0"/>
              <a:t>In February, departments were given the opportunity to purchase their own scanners to complete the physical inventory.  </a:t>
            </a:r>
          </a:p>
          <a:p>
            <a:r>
              <a:rPr lang="en-US" dirty="0"/>
              <a:t>Scanners have arrived and been configured and registered.</a:t>
            </a:r>
          </a:p>
          <a:p>
            <a:r>
              <a:rPr lang="en-US" dirty="0"/>
              <a:t>Departments who requested scanners will receive training and their scanners by the end of the Month. </a:t>
            </a:r>
          </a:p>
          <a:p>
            <a:endParaRPr lang="en-US" dirty="0"/>
          </a:p>
          <a:p>
            <a:endParaRPr lang="en-US" dirty="0"/>
          </a:p>
        </p:txBody>
      </p:sp>
      <p:sp>
        <p:nvSpPr>
          <p:cNvPr id="4" name="Rectangle 3">
            <a:extLst>
              <a:ext uri="{FF2B5EF4-FFF2-40B4-BE49-F238E27FC236}">
                <a16:creationId xmlns:a16="http://schemas.microsoft.com/office/drawing/2014/main" id="{F4AF76B4-68C7-5E42-2540-C0686FFBB60A}"/>
              </a:ext>
            </a:extLst>
          </p:cNvPr>
          <p:cNvSpPr/>
          <p:nvPr/>
        </p:nvSpPr>
        <p:spPr>
          <a:xfrm>
            <a:off x="4372575" y="0"/>
            <a:ext cx="2485425"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Inventory Updates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13781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9A8A2-D80C-381E-9343-C113D6747B40}"/>
              </a:ext>
            </a:extLst>
          </p:cNvPr>
          <p:cNvSpPr>
            <a:spLocks noGrp="1"/>
          </p:cNvSpPr>
          <p:nvPr>
            <p:ph type="title"/>
          </p:nvPr>
        </p:nvSpPr>
        <p:spPr>
          <a:xfrm>
            <a:off x="1663650" y="1185027"/>
            <a:ext cx="3530700" cy="644065"/>
          </a:xfrm>
        </p:spPr>
        <p:txBody>
          <a:bodyPr vert="horz" lIns="91440" tIns="45720" rIns="91440" bIns="45720" rtlCol="0" anchor="ctr">
            <a:normAutofit/>
          </a:bodyPr>
          <a:lstStyle/>
          <a:p>
            <a:r>
              <a:rPr lang="en-US" kern="1200" dirty="0">
                <a:latin typeface="+mj-lt"/>
                <a:ea typeface="+mj-ea"/>
                <a:cs typeface="+mj-cs"/>
              </a:rPr>
              <a:t>Why Scanners????</a:t>
            </a:r>
          </a:p>
        </p:txBody>
      </p:sp>
      <p:sp>
        <p:nvSpPr>
          <p:cNvPr id="4" name="Title 1">
            <a:extLst>
              <a:ext uri="{FF2B5EF4-FFF2-40B4-BE49-F238E27FC236}">
                <a16:creationId xmlns:a16="http://schemas.microsoft.com/office/drawing/2014/main" id="{8DBB7BE4-0EC2-07AB-3368-26748782083E}"/>
              </a:ext>
            </a:extLst>
          </p:cNvPr>
          <p:cNvSpPr txBox="1">
            <a:spLocks/>
          </p:cNvSpPr>
          <p:nvPr/>
        </p:nvSpPr>
        <p:spPr>
          <a:xfrm>
            <a:off x="1022850" y="609356"/>
            <a:ext cx="4812300" cy="449044"/>
          </a:xfrm>
          <a:prstGeom prst="rect">
            <a:avLst/>
          </a:prstGeom>
        </p:spPr>
        <p:txBody>
          <a:bodyPr vert="horz" lIns="91440" tIns="45720" rIns="91440" bIns="45720" rtlCol="0">
            <a:normAutofit fontScale="92500" lnSpcReduction="10000"/>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spcBef>
                <a:spcPct val="20000"/>
              </a:spcBef>
            </a:pPr>
            <a:r>
              <a:rPr lang="en-US" sz="2800" b="1" dirty="0">
                <a:latin typeface="+mn-lt"/>
                <a:ea typeface="+mn-ea"/>
                <a:cs typeface="+mn-cs"/>
              </a:rPr>
              <a:t>Scanners &amp; Scan and Validate</a:t>
            </a:r>
          </a:p>
        </p:txBody>
      </p:sp>
      <p:graphicFrame>
        <p:nvGraphicFramePr>
          <p:cNvPr id="6" name="Content Placeholder 2">
            <a:extLst>
              <a:ext uri="{FF2B5EF4-FFF2-40B4-BE49-F238E27FC236}">
                <a16:creationId xmlns:a16="http://schemas.microsoft.com/office/drawing/2014/main" id="{64748D13-AAD4-88F6-99F0-FCA1E7468847}"/>
              </a:ext>
            </a:extLst>
          </p:cNvPr>
          <p:cNvGraphicFramePr>
            <a:graphicFrameLocks noGrp="1"/>
          </p:cNvGraphicFramePr>
          <p:nvPr>
            <p:ph sz="half" idx="2"/>
          </p:nvPr>
        </p:nvGraphicFramePr>
        <p:xfrm>
          <a:off x="344474" y="1766259"/>
          <a:ext cx="6272325" cy="278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9F5532B0-DECE-6257-D130-78E8F8A0A504}"/>
              </a:ext>
            </a:extLst>
          </p:cNvPr>
          <p:cNvSpPr/>
          <p:nvPr/>
        </p:nvSpPr>
        <p:spPr>
          <a:xfrm>
            <a:off x="4372575" y="0"/>
            <a:ext cx="2485425"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Inventory Updates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532037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639AD-D7C4-8D0F-1CB4-7ACE48E701A7}"/>
              </a:ext>
            </a:extLst>
          </p:cNvPr>
          <p:cNvSpPr>
            <a:spLocks noGrp="1"/>
          </p:cNvSpPr>
          <p:nvPr>
            <p:ph type="title"/>
          </p:nvPr>
        </p:nvSpPr>
        <p:spPr/>
        <p:txBody>
          <a:bodyPr>
            <a:noAutofit/>
          </a:bodyPr>
          <a:lstStyle/>
          <a:p>
            <a:r>
              <a:rPr lang="en-US" sz="2400" dirty="0"/>
              <a:t> FY2026 Capital / Sensitive Equipment Inventory</a:t>
            </a:r>
          </a:p>
        </p:txBody>
      </p:sp>
      <p:sp>
        <p:nvSpPr>
          <p:cNvPr id="3" name="Content Placeholder 2">
            <a:extLst>
              <a:ext uri="{FF2B5EF4-FFF2-40B4-BE49-F238E27FC236}">
                <a16:creationId xmlns:a16="http://schemas.microsoft.com/office/drawing/2014/main" id="{2B7E01DD-1131-9525-7666-DB718817711D}"/>
              </a:ext>
            </a:extLst>
          </p:cNvPr>
          <p:cNvSpPr>
            <a:spLocks noGrp="1"/>
          </p:cNvSpPr>
          <p:nvPr>
            <p:ph idx="1"/>
          </p:nvPr>
        </p:nvSpPr>
        <p:spPr/>
        <p:txBody>
          <a:bodyPr>
            <a:normAutofit/>
          </a:bodyPr>
          <a:lstStyle/>
          <a:p>
            <a:r>
              <a:rPr lang="en-US" dirty="0"/>
              <a:t>The FY2026 combined Capital and Sensitive Equipment Inventory will begin in July.</a:t>
            </a:r>
          </a:p>
          <a:p>
            <a:r>
              <a:rPr lang="en-US" dirty="0"/>
              <a:t>Departments who did not purchase a scanner will need to request the use of one of the six (6) scanners Inventory Control has available.</a:t>
            </a:r>
          </a:p>
          <a:p>
            <a:r>
              <a:rPr lang="en-US" dirty="0"/>
              <a:t>Training dates will be posted on the Trainings page for custodians to register.</a:t>
            </a:r>
          </a:p>
          <a:p>
            <a:pPr marL="0" indent="0">
              <a:buNone/>
            </a:pPr>
            <a:endParaRPr lang="en-US" dirty="0"/>
          </a:p>
        </p:txBody>
      </p:sp>
      <p:sp>
        <p:nvSpPr>
          <p:cNvPr id="4" name="Rectangle 3">
            <a:extLst>
              <a:ext uri="{FF2B5EF4-FFF2-40B4-BE49-F238E27FC236}">
                <a16:creationId xmlns:a16="http://schemas.microsoft.com/office/drawing/2014/main" id="{9A447065-A9BB-0DE7-EAF1-1E59BADACB8D}"/>
              </a:ext>
            </a:extLst>
          </p:cNvPr>
          <p:cNvSpPr/>
          <p:nvPr/>
        </p:nvSpPr>
        <p:spPr>
          <a:xfrm>
            <a:off x="4372575" y="0"/>
            <a:ext cx="2485425"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Inventory Updates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80616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F2A8A-5D6D-6078-081C-37BF2B92C7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409236-B083-DB41-1992-605885D2F642}"/>
              </a:ext>
            </a:extLst>
          </p:cNvPr>
          <p:cNvSpPr>
            <a:spLocks noGrp="1"/>
          </p:cNvSpPr>
          <p:nvPr>
            <p:ph type="title"/>
          </p:nvPr>
        </p:nvSpPr>
        <p:spPr>
          <a:xfrm>
            <a:off x="342899" y="596678"/>
            <a:ext cx="6172200" cy="644065"/>
          </a:xfrm>
        </p:spPr>
        <p:txBody>
          <a:bodyPr vert="horz" lIns="91440" tIns="45720" rIns="91440" bIns="45720" rtlCol="0" anchor="ctr">
            <a:normAutofit/>
          </a:bodyPr>
          <a:lstStyle/>
          <a:p>
            <a:pPr>
              <a:lnSpc>
                <a:spcPct val="90000"/>
              </a:lnSpc>
            </a:pPr>
            <a:r>
              <a:rPr lang="en-US" sz="2300" kern="1200" dirty="0">
                <a:latin typeface="+mj-lt"/>
                <a:ea typeface="+mj-ea"/>
                <a:cs typeface="+mj-cs"/>
              </a:rPr>
              <a:t> FY2026 Capital / Sensitive Equipment Inventory</a:t>
            </a:r>
          </a:p>
        </p:txBody>
      </p:sp>
      <p:sp>
        <p:nvSpPr>
          <p:cNvPr id="13" name="Text Placeholder 2">
            <a:extLst>
              <a:ext uri="{FF2B5EF4-FFF2-40B4-BE49-F238E27FC236}">
                <a16:creationId xmlns:a16="http://schemas.microsoft.com/office/drawing/2014/main" id="{63EE51B6-F51E-64F4-D821-EAA8D4C6741E}"/>
              </a:ext>
            </a:extLst>
          </p:cNvPr>
          <p:cNvSpPr>
            <a:spLocks noGrp="1"/>
          </p:cNvSpPr>
          <p:nvPr>
            <p:ph type="body" idx="1"/>
          </p:nvPr>
        </p:nvSpPr>
        <p:spPr>
          <a:xfrm>
            <a:off x="342899" y="1397255"/>
            <a:ext cx="3030141" cy="436202"/>
          </a:xfrm>
        </p:spPr>
        <p:txBody>
          <a:bodyPr/>
          <a:lstStyle/>
          <a:p>
            <a:r>
              <a:rPr lang="en-US" dirty="0"/>
              <a:t>WE ASK </a:t>
            </a:r>
          </a:p>
        </p:txBody>
      </p:sp>
      <p:sp>
        <p:nvSpPr>
          <p:cNvPr id="3" name="Content Placeholder 2">
            <a:extLst>
              <a:ext uri="{FF2B5EF4-FFF2-40B4-BE49-F238E27FC236}">
                <a16:creationId xmlns:a16="http://schemas.microsoft.com/office/drawing/2014/main" id="{4DD253E3-F7EF-504E-1BE6-12DB7BD0C08F}"/>
              </a:ext>
            </a:extLst>
          </p:cNvPr>
          <p:cNvSpPr>
            <a:spLocks noGrp="1"/>
          </p:cNvSpPr>
          <p:nvPr>
            <p:ph sz="half" idx="2"/>
          </p:nvPr>
        </p:nvSpPr>
        <p:spPr>
          <a:xfrm>
            <a:off x="194400" y="1833457"/>
            <a:ext cx="3636000" cy="2694060"/>
          </a:xfrm>
        </p:spPr>
        <p:txBody>
          <a:bodyPr vert="horz" lIns="91440" tIns="45720" rIns="91440" bIns="45720" rtlCol="0">
            <a:normAutofit/>
          </a:bodyPr>
          <a:lstStyle/>
          <a:p>
            <a:pPr marL="0" indent="0">
              <a:buFont typeface="Arial"/>
              <a:buNone/>
            </a:pPr>
            <a:r>
              <a:rPr lang="en-US" dirty="0"/>
              <a:t>Department Heads, Chairs, Directors,  and Managers …</a:t>
            </a:r>
          </a:p>
          <a:p>
            <a:pPr marL="0" indent="0">
              <a:buFont typeface="Arial"/>
              <a:buNone/>
            </a:pPr>
            <a:r>
              <a:rPr lang="en-US" dirty="0"/>
              <a:t>Please support your custodian in making inventory a priority during the loan period they are borrowing a scanner. Inventory Control has 6 scanners to loan to service the campus community. </a:t>
            </a:r>
          </a:p>
        </p:txBody>
      </p:sp>
      <p:pic>
        <p:nvPicPr>
          <p:cNvPr id="5" name="Picture 4" descr="Cartoon of a person with his mouth open&#10;&#10;AI-generated content may be incorrect.">
            <a:extLst>
              <a:ext uri="{FF2B5EF4-FFF2-40B4-BE49-F238E27FC236}">
                <a16:creationId xmlns:a16="http://schemas.microsoft.com/office/drawing/2014/main" id="{2D459D82-36EA-D6A1-746A-998D08EBAE6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88168" y="1989969"/>
            <a:ext cx="2626932" cy="2694060"/>
          </a:xfrm>
          <a:prstGeom prst="rect">
            <a:avLst/>
          </a:prstGeom>
          <a:noFill/>
        </p:spPr>
      </p:pic>
      <p:sp>
        <p:nvSpPr>
          <p:cNvPr id="9" name="TextBox 8">
            <a:extLst>
              <a:ext uri="{FF2B5EF4-FFF2-40B4-BE49-F238E27FC236}">
                <a16:creationId xmlns:a16="http://schemas.microsoft.com/office/drawing/2014/main" id="{004008BB-EC82-1180-5454-ECA44D7CC996}"/>
              </a:ext>
            </a:extLst>
          </p:cNvPr>
          <p:cNvSpPr txBox="1"/>
          <p:nvPr/>
        </p:nvSpPr>
        <p:spPr>
          <a:xfrm>
            <a:off x="194400" y="4684029"/>
            <a:ext cx="4651200" cy="369332"/>
          </a:xfrm>
          <a:prstGeom prst="rect">
            <a:avLst/>
          </a:prstGeom>
          <a:noFill/>
        </p:spPr>
        <p:txBody>
          <a:bodyPr wrap="square" rtlCol="0">
            <a:spAutoFit/>
          </a:bodyPr>
          <a:lstStyle/>
          <a:p>
            <a:r>
              <a:rPr lang="en-US" dirty="0"/>
              <a:t>We appreciate your understanding and support.</a:t>
            </a:r>
          </a:p>
        </p:txBody>
      </p:sp>
      <p:sp>
        <p:nvSpPr>
          <p:cNvPr id="4" name="Rectangle 3">
            <a:extLst>
              <a:ext uri="{FF2B5EF4-FFF2-40B4-BE49-F238E27FC236}">
                <a16:creationId xmlns:a16="http://schemas.microsoft.com/office/drawing/2014/main" id="{A13F7E42-BB94-DB8A-479F-EF2E956FF16F}"/>
              </a:ext>
            </a:extLst>
          </p:cNvPr>
          <p:cNvSpPr/>
          <p:nvPr/>
        </p:nvSpPr>
        <p:spPr>
          <a:xfrm>
            <a:off x="4372575" y="0"/>
            <a:ext cx="2485425"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Inventory Updates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28586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44B30-30EE-A9D0-1D30-94B2DD6D8865}"/>
              </a:ext>
            </a:extLst>
          </p:cNvPr>
          <p:cNvSpPr>
            <a:spLocks noGrp="1"/>
          </p:cNvSpPr>
          <p:nvPr>
            <p:ph type="title"/>
          </p:nvPr>
        </p:nvSpPr>
        <p:spPr>
          <a:xfrm>
            <a:off x="342900" y="702645"/>
            <a:ext cx="6172200" cy="644065"/>
          </a:xfrm>
        </p:spPr>
        <p:txBody>
          <a:bodyPr anchor="ctr">
            <a:normAutofit/>
          </a:bodyPr>
          <a:lstStyle/>
          <a:p>
            <a:r>
              <a:rPr lang="en-US" dirty="0"/>
              <a:t>E-Cycle Event</a:t>
            </a:r>
          </a:p>
        </p:txBody>
      </p:sp>
      <p:graphicFrame>
        <p:nvGraphicFramePr>
          <p:cNvPr id="5" name="Content Placeholder 2">
            <a:extLst>
              <a:ext uri="{FF2B5EF4-FFF2-40B4-BE49-F238E27FC236}">
                <a16:creationId xmlns:a16="http://schemas.microsoft.com/office/drawing/2014/main" id="{A841E30E-B024-0DF5-10E2-0208E674F251}"/>
              </a:ext>
            </a:extLst>
          </p:cNvPr>
          <p:cNvGraphicFramePr>
            <a:graphicFrameLocks noGrp="1"/>
          </p:cNvGraphicFramePr>
          <p:nvPr>
            <p:ph idx="1"/>
          </p:nvPr>
        </p:nvGraphicFramePr>
        <p:xfrm>
          <a:off x="342900" y="1610178"/>
          <a:ext cx="6172200" cy="3185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DA420732-83BD-28F2-1391-DF32B1AAA1F6}"/>
              </a:ext>
            </a:extLst>
          </p:cNvPr>
          <p:cNvSpPr/>
          <p:nvPr/>
        </p:nvSpPr>
        <p:spPr>
          <a:xfrm>
            <a:off x="4372575" y="0"/>
            <a:ext cx="2485425"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Inventory Updates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41265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FBCC-E964-1C0E-E3AD-1C6305673730}"/>
              </a:ext>
            </a:extLst>
          </p:cNvPr>
          <p:cNvSpPr>
            <a:spLocks noGrp="1"/>
          </p:cNvSpPr>
          <p:nvPr>
            <p:ph type="title"/>
          </p:nvPr>
        </p:nvSpPr>
        <p:spPr/>
        <p:txBody>
          <a:bodyPr/>
          <a:lstStyle/>
          <a:p>
            <a:r>
              <a:rPr lang="en-US" dirty="0"/>
              <a:t>Inventory Training</a:t>
            </a:r>
          </a:p>
        </p:txBody>
      </p:sp>
      <p:sp>
        <p:nvSpPr>
          <p:cNvPr id="3" name="Content Placeholder 2">
            <a:extLst>
              <a:ext uri="{FF2B5EF4-FFF2-40B4-BE49-F238E27FC236}">
                <a16:creationId xmlns:a16="http://schemas.microsoft.com/office/drawing/2014/main" id="{04EF90E3-A847-5F33-BD0F-4B3A1D73DF9E}"/>
              </a:ext>
            </a:extLst>
          </p:cNvPr>
          <p:cNvSpPr>
            <a:spLocks noGrp="1"/>
          </p:cNvSpPr>
          <p:nvPr>
            <p:ph idx="1"/>
          </p:nvPr>
        </p:nvSpPr>
        <p:spPr>
          <a:xfrm>
            <a:off x="138793" y="1502229"/>
            <a:ext cx="6376307" cy="3092394"/>
          </a:xfrm>
        </p:spPr>
        <p:txBody>
          <a:bodyPr>
            <a:normAutofit fontScale="92500" lnSpcReduction="10000"/>
          </a:bodyPr>
          <a:lstStyle/>
          <a:p>
            <a:r>
              <a:rPr lang="en-US" dirty="0"/>
              <a:t>Inventory training is available for all UMBC employees on the 2</a:t>
            </a:r>
            <a:r>
              <a:rPr lang="en-US" baseline="30000" dirty="0"/>
              <a:t>nd</a:t>
            </a:r>
            <a:r>
              <a:rPr lang="en-US" dirty="0"/>
              <a:t> Wednesday of each month. Register by searching Asset Management Training/ Inventory Control at </a:t>
            </a:r>
            <a:r>
              <a:rPr lang="en-US" dirty="0">
                <a:hlinkClick r:id="rId3"/>
              </a:rPr>
              <a:t>https://my3.my.umbc.edu/groups/training</a:t>
            </a:r>
            <a:endParaRPr lang="en-US" dirty="0"/>
          </a:p>
          <a:p>
            <a:r>
              <a:rPr lang="en-US" dirty="0"/>
              <a:t>If the 2</a:t>
            </a:r>
            <a:r>
              <a:rPr lang="en-US" baseline="30000" dirty="0"/>
              <a:t>nd</a:t>
            </a:r>
            <a:r>
              <a:rPr lang="en-US" dirty="0"/>
              <a:t> Wednesday is not convenient, we offer individual training.</a:t>
            </a:r>
          </a:p>
          <a:p>
            <a:r>
              <a:rPr lang="en-US" dirty="0"/>
              <a:t>To schedule individual training, please contact Britany Davis at ext. 51716 or bdavis12@umbc.edu</a:t>
            </a:r>
          </a:p>
          <a:p>
            <a:endParaRPr lang="en-US" dirty="0"/>
          </a:p>
        </p:txBody>
      </p:sp>
      <p:sp>
        <p:nvSpPr>
          <p:cNvPr id="4" name="Rectangle 3">
            <a:extLst>
              <a:ext uri="{FF2B5EF4-FFF2-40B4-BE49-F238E27FC236}">
                <a16:creationId xmlns:a16="http://schemas.microsoft.com/office/drawing/2014/main" id="{595CF6ED-20A2-CC13-8F17-17B7215A60FC}"/>
              </a:ext>
            </a:extLst>
          </p:cNvPr>
          <p:cNvSpPr/>
          <p:nvPr/>
        </p:nvSpPr>
        <p:spPr>
          <a:xfrm>
            <a:off x="4372575" y="0"/>
            <a:ext cx="2485425"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Inventory Updates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25699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0C2D-AB4E-33C1-97E3-9FB9A67CD78A}"/>
              </a:ext>
            </a:extLst>
          </p:cNvPr>
          <p:cNvSpPr>
            <a:spLocks noGrp="1"/>
          </p:cNvSpPr>
          <p:nvPr>
            <p:ph type="title"/>
          </p:nvPr>
        </p:nvSpPr>
        <p:spPr/>
        <p:txBody>
          <a:bodyPr/>
          <a:lstStyle/>
          <a:p>
            <a:r>
              <a:rPr lang="en-US" dirty="0"/>
              <a:t>Property Custodian Group</a:t>
            </a:r>
          </a:p>
        </p:txBody>
      </p:sp>
      <p:sp>
        <p:nvSpPr>
          <p:cNvPr id="3" name="Content Placeholder 2">
            <a:extLst>
              <a:ext uri="{FF2B5EF4-FFF2-40B4-BE49-F238E27FC236}">
                <a16:creationId xmlns:a16="http://schemas.microsoft.com/office/drawing/2014/main" id="{C5BF7B00-8659-C972-02F0-E294C5AA75EF}"/>
              </a:ext>
            </a:extLst>
          </p:cNvPr>
          <p:cNvSpPr>
            <a:spLocks noGrp="1"/>
          </p:cNvSpPr>
          <p:nvPr>
            <p:ph idx="1"/>
          </p:nvPr>
        </p:nvSpPr>
        <p:spPr/>
        <p:txBody>
          <a:bodyPr/>
          <a:lstStyle/>
          <a:p>
            <a:pPr>
              <a:buFont typeface="Arial" panose="020B0604020202020204" pitchFamily="34" charset="0"/>
              <a:buChar char="•"/>
            </a:pPr>
            <a:r>
              <a:rPr lang="en-US" dirty="0"/>
              <a:t>All Property Custodians are notified of any policy and procedure changes via email to our Property Custodian Group.</a:t>
            </a:r>
          </a:p>
          <a:p>
            <a:r>
              <a:rPr lang="en-US" dirty="0"/>
              <a:t>If you would like to be included in this group, please contact Tina Carter-Brown at ext. 58078 or tcbrown@umbc.edu</a:t>
            </a:r>
          </a:p>
          <a:p>
            <a:pPr marL="0" indent="0">
              <a:buNone/>
            </a:pPr>
            <a:endParaRPr lang="en-US" dirty="0"/>
          </a:p>
        </p:txBody>
      </p:sp>
      <p:sp>
        <p:nvSpPr>
          <p:cNvPr id="4" name="Rectangle 3">
            <a:extLst>
              <a:ext uri="{FF2B5EF4-FFF2-40B4-BE49-F238E27FC236}">
                <a16:creationId xmlns:a16="http://schemas.microsoft.com/office/drawing/2014/main" id="{8482BC99-0AED-C8C8-81AB-4CE80EB7C499}"/>
              </a:ext>
            </a:extLst>
          </p:cNvPr>
          <p:cNvSpPr/>
          <p:nvPr/>
        </p:nvSpPr>
        <p:spPr>
          <a:xfrm>
            <a:off x="4372575" y="0"/>
            <a:ext cx="2485425"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Inventory Updates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999101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Financial Accounting &amp; Reporting</a:t>
            </a:r>
            <a:br>
              <a:rPr lang="en-US" dirty="0"/>
            </a:br>
            <a:r>
              <a:rPr lang="en-US" dirty="0"/>
              <a:t> (BAM)</a:t>
            </a:r>
          </a:p>
        </p:txBody>
      </p:sp>
      <p:sp>
        <p:nvSpPr>
          <p:cNvPr id="3" name="Subtitle 2"/>
          <p:cNvSpPr>
            <a:spLocks noGrp="1"/>
          </p:cNvSpPr>
          <p:nvPr>
            <p:ph type="subTitle" idx="1"/>
          </p:nvPr>
        </p:nvSpPr>
        <p:spPr/>
        <p:txBody>
          <a:bodyPr>
            <a:normAutofit/>
          </a:bodyPr>
          <a:lstStyle/>
          <a:p>
            <a:r>
              <a:rPr lang="en-US" dirty="0"/>
              <a:t>John Alfano</a:t>
            </a:r>
          </a:p>
          <a:p>
            <a:r>
              <a:rPr lang="en-US" dirty="0"/>
              <a:t>Manager, FAR</a:t>
            </a:r>
          </a:p>
        </p:txBody>
      </p:sp>
      <p:sp>
        <p:nvSpPr>
          <p:cNvPr id="8" name="Rectangle 7">
            <a:extLst>
              <a:ext uri="{FF2B5EF4-FFF2-40B4-BE49-F238E27FC236}">
                <a16:creationId xmlns:a16="http://schemas.microsoft.com/office/drawing/2014/main" id="{2B3DAA20-EF92-B092-922C-90629EB50CE0}"/>
              </a:ext>
            </a:extLst>
          </p:cNvPr>
          <p:cNvSpPr/>
          <p:nvPr/>
        </p:nvSpPr>
        <p:spPr>
          <a:xfrm>
            <a:off x="2532392" y="0"/>
            <a:ext cx="432560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Financial Accounting &amp; Reporting</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8632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4C579-6586-F863-07EF-6061459603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1C60806-633A-8BEB-A34A-24B2F806C0EA}"/>
              </a:ext>
            </a:extLst>
          </p:cNvPr>
          <p:cNvSpPr>
            <a:spLocks noGrp="1"/>
          </p:cNvSpPr>
          <p:nvPr>
            <p:ph type="ctrTitle"/>
          </p:nvPr>
        </p:nvSpPr>
        <p:spPr>
          <a:xfrm>
            <a:off x="514350" y="1263084"/>
            <a:ext cx="5829300" cy="3424116"/>
          </a:xfrm>
        </p:spPr>
        <p:txBody>
          <a:bodyPr>
            <a:normAutofit/>
          </a:bodyPr>
          <a:lstStyle/>
          <a:p>
            <a:br>
              <a:rPr lang="en-US" dirty="0"/>
            </a:br>
            <a:br>
              <a:rPr lang="en-US" dirty="0"/>
            </a:br>
            <a:endParaRPr lang="en-US" sz="2325" dirty="0"/>
          </a:p>
        </p:txBody>
      </p:sp>
      <p:sp>
        <p:nvSpPr>
          <p:cNvPr id="2" name="Rectangle 1">
            <a:extLst>
              <a:ext uri="{FF2B5EF4-FFF2-40B4-BE49-F238E27FC236}">
                <a16:creationId xmlns:a16="http://schemas.microsoft.com/office/drawing/2014/main" id="{EAFA1ACA-3832-DF6C-C58F-D90F2C755974}"/>
              </a:ext>
            </a:extLst>
          </p:cNvPr>
          <p:cNvSpPr/>
          <p:nvPr/>
        </p:nvSpPr>
        <p:spPr>
          <a:xfrm>
            <a:off x="3741954" y="0"/>
            <a:ext cx="3116046"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PAW Invoice Reminders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Subtitle 4">
            <a:extLst>
              <a:ext uri="{FF2B5EF4-FFF2-40B4-BE49-F238E27FC236}">
                <a16:creationId xmlns:a16="http://schemas.microsoft.com/office/drawing/2014/main" id="{6C341285-C709-A57F-93BB-3C799BB78B85}"/>
              </a:ext>
            </a:extLst>
          </p:cNvPr>
          <p:cNvSpPr>
            <a:spLocks noGrp="1"/>
          </p:cNvSpPr>
          <p:nvPr>
            <p:ph type="subTitle" idx="1"/>
          </p:nvPr>
        </p:nvSpPr>
        <p:spPr>
          <a:xfrm>
            <a:off x="742951" y="1069521"/>
            <a:ext cx="5461906" cy="3554745"/>
          </a:xfrm>
        </p:spPr>
        <p:txBody>
          <a:bodyPr>
            <a:normAutofit fontScale="25000" lnSpcReduction="20000"/>
          </a:bodyPr>
          <a:lstStyle/>
          <a:p>
            <a:pPr algn="l"/>
            <a:r>
              <a:rPr lang="en-US" sz="8000" dirty="0">
                <a:solidFill>
                  <a:schemeClr val="tx1"/>
                </a:solidFill>
              </a:rPr>
              <a:t>   Please ensure all invoices meet the following    	requirements to avoid processing delays:</a:t>
            </a:r>
          </a:p>
          <a:p>
            <a:pPr algn="l"/>
            <a:endParaRPr lang="en-US" sz="5900" dirty="0">
              <a:solidFill>
                <a:schemeClr val="tx1"/>
              </a:solidFill>
            </a:endParaRPr>
          </a:p>
          <a:p>
            <a:pPr algn="l"/>
            <a:endParaRPr lang="en-US" dirty="0">
              <a:solidFill>
                <a:schemeClr val="tx1"/>
              </a:solidFill>
            </a:endParaRPr>
          </a:p>
          <a:p>
            <a:pPr marL="857250" indent="-857250" algn="l">
              <a:buFont typeface="Wingdings" panose="05000000000000000000" pitchFamily="2" charset="2"/>
              <a:buChar char="ü"/>
            </a:pPr>
            <a:r>
              <a:rPr lang="en-US" sz="7200" dirty="0"/>
              <a:t>Invoices must be billed to UMBC and include our complete address.</a:t>
            </a:r>
          </a:p>
          <a:p>
            <a:pPr marL="857250" indent="-857250" algn="l">
              <a:buFont typeface="Wingdings" panose="05000000000000000000" pitchFamily="2" charset="2"/>
              <a:buChar char="ü"/>
            </a:pPr>
            <a:r>
              <a:rPr lang="en-US" sz="7200" dirty="0"/>
              <a:t>Invoices must include a complete remit address, including the payee name (who the check should be made payable to).</a:t>
            </a:r>
          </a:p>
          <a:p>
            <a:pPr marL="857250" indent="-857250" algn="l">
              <a:buFont typeface="Wingdings" panose="05000000000000000000" pitchFamily="2" charset="2"/>
              <a:buChar char="ü"/>
            </a:pPr>
            <a:r>
              <a:rPr lang="en-US" sz="7200" dirty="0"/>
              <a:t>Clearly state the Purchase Order (PO) Number or Contract Number on the invoice.</a:t>
            </a:r>
          </a:p>
          <a:p>
            <a:pPr marL="857250" indent="-857250" algn="l">
              <a:buFont typeface="Wingdings" panose="05000000000000000000" pitchFamily="2" charset="2"/>
              <a:buChar char="ü"/>
            </a:pPr>
            <a:r>
              <a:rPr lang="en-US" sz="7200" dirty="0"/>
              <a:t>Include an invoice number, invoice date, and a detailed, itemized description of the goods or services being billed.</a:t>
            </a:r>
          </a:p>
        </p:txBody>
      </p:sp>
      <p:pic>
        <p:nvPicPr>
          <p:cNvPr id="8" name="Graphic 7">
            <a:extLst>
              <a:ext uri="{FF2B5EF4-FFF2-40B4-BE49-F238E27FC236}">
                <a16:creationId xmlns:a16="http://schemas.microsoft.com/office/drawing/2014/main" id="{A2C85899-6AC5-2BDB-E405-2796B43BDFCC}"/>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135104" y="1006587"/>
            <a:ext cx="758492" cy="947056"/>
          </a:xfrm>
          <a:prstGeom prst="rect">
            <a:avLst/>
          </a:prstGeom>
        </p:spPr>
      </p:pic>
    </p:spTree>
    <p:extLst>
      <p:ext uri="{BB962C8B-B14F-4D97-AF65-F5344CB8AC3E}">
        <p14:creationId xmlns:p14="http://schemas.microsoft.com/office/powerpoint/2010/main" val="4208262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June 30 2025</a:t>
            </a:r>
          </a:p>
        </p:txBody>
      </p:sp>
      <p:pic>
        <p:nvPicPr>
          <p:cNvPr id="4" name="Content Placeholder 3" descr="El Rincón de los Estrelleros: agosto 201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2277" y="1609725"/>
            <a:ext cx="3973446" cy="2984500"/>
          </a:xfrm>
        </p:spPr>
      </p:pic>
      <p:sp>
        <p:nvSpPr>
          <p:cNvPr id="3" name="Rectangle 2">
            <a:extLst>
              <a:ext uri="{FF2B5EF4-FFF2-40B4-BE49-F238E27FC236}">
                <a16:creationId xmlns:a16="http://schemas.microsoft.com/office/drawing/2014/main" id="{6FA8E5F0-0CC9-C2CD-5F25-DD90F1D56918}"/>
              </a:ext>
            </a:extLst>
          </p:cNvPr>
          <p:cNvSpPr/>
          <p:nvPr/>
        </p:nvSpPr>
        <p:spPr>
          <a:xfrm>
            <a:off x="2532392" y="0"/>
            <a:ext cx="432560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Financial Accounting &amp; Reporting</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728804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959006"/>
            <a:ext cx="5829300" cy="780584"/>
          </a:xfrm>
        </p:spPr>
        <p:txBody>
          <a:bodyPr>
            <a:normAutofit fontScale="90000"/>
          </a:bodyPr>
          <a:lstStyle/>
          <a:p>
            <a:r>
              <a:rPr lang="en-US" dirty="0"/>
              <a:t>Year End Planning and Reminders</a:t>
            </a:r>
          </a:p>
        </p:txBody>
      </p:sp>
      <p:sp>
        <p:nvSpPr>
          <p:cNvPr id="4" name="Subtitle 3"/>
          <p:cNvSpPr>
            <a:spLocks noGrp="1"/>
          </p:cNvSpPr>
          <p:nvPr>
            <p:ph type="subTitle" idx="1"/>
          </p:nvPr>
        </p:nvSpPr>
        <p:spPr>
          <a:xfrm>
            <a:off x="178420" y="1739589"/>
            <a:ext cx="6423101" cy="3070303"/>
          </a:xfrm>
        </p:spPr>
        <p:txBody>
          <a:bodyPr>
            <a:normAutofit/>
          </a:bodyPr>
          <a:lstStyle/>
          <a:p>
            <a:r>
              <a:rPr lang="en-US" dirty="0"/>
              <a:t>A Fiscal Year End Memo and Calendar</a:t>
            </a:r>
            <a:endParaRPr lang="en-US" u="sng" dirty="0"/>
          </a:p>
          <a:p>
            <a:endParaRPr lang="en-US" u="sng" dirty="0"/>
          </a:p>
          <a:p>
            <a:r>
              <a:rPr lang="en-US" dirty="0"/>
              <a:t>Expect It in Your Email/Financial Services Website</a:t>
            </a:r>
          </a:p>
          <a:p>
            <a:r>
              <a:rPr lang="en-US" sz="1800" dirty="0"/>
              <a:t>alfanoj@umbc.edu</a:t>
            </a:r>
          </a:p>
          <a:p>
            <a:endParaRPr lang="en-US" dirty="0"/>
          </a:p>
        </p:txBody>
      </p:sp>
      <p:sp>
        <p:nvSpPr>
          <p:cNvPr id="3" name="Rectangle 2">
            <a:extLst>
              <a:ext uri="{FF2B5EF4-FFF2-40B4-BE49-F238E27FC236}">
                <a16:creationId xmlns:a16="http://schemas.microsoft.com/office/drawing/2014/main" id="{39ACF624-A23D-2816-A63F-BCC0EE5921EC}"/>
              </a:ext>
            </a:extLst>
          </p:cNvPr>
          <p:cNvSpPr/>
          <p:nvPr/>
        </p:nvSpPr>
        <p:spPr>
          <a:xfrm>
            <a:off x="2532392" y="0"/>
            <a:ext cx="432560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Financial Accounting &amp; Reporting</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97948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Subscribe to:  Deadline Calendar on Google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3516" y="1609725"/>
            <a:ext cx="3850967" cy="2984500"/>
          </a:xfrm>
        </p:spPr>
      </p:pic>
      <p:sp>
        <p:nvSpPr>
          <p:cNvPr id="3" name="Rectangle 2">
            <a:extLst>
              <a:ext uri="{FF2B5EF4-FFF2-40B4-BE49-F238E27FC236}">
                <a16:creationId xmlns:a16="http://schemas.microsoft.com/office/drawing/2014/main" id="{5D6E43A5-D416-E5B6-094B-86D9375B23A3}"/>
              </a:ext>
            </a:extLst>
          </p:cNvPr>
          <p:cNvSpPr/>
          <p:nvPr/>
        </p:nvSpPr>
        <p:spPr>
          <a:xfrm>
            <a:off x="2532392" y="0"/>
            <a:ext cx="432560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Financial Accounting &amp; Reporting</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43460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End Planning and Reminders</a:t>
            </a:r>
          </a:p>
        </p:txBody>
      </p:sp>
      <p:sp>
        <p:nvSpPr>
          <p:cNvPr id="3" name="Content Placeholder 2"/>
          <p:cNvSpPr>
            <a:spLocks noGrp="1"/>
          </p:cNvSpPr>
          <p:nvPr>
            <p:ph idx="1"/>
          </p:nvPr>
        </p:nvSpPr>
        <p:spPr>
          <a:xfrm>
            <a:off x="342900" y="1346710"/>
            <a:ext cx="6172200" cy="3530089"/>
          </a:xfrm>
        </p:spPr>
        <p:txBody>
          <a:bodyPr>
            <a:normAutofit/>
          </a:bodyPr>
          <a:lstStyle/>
          <a:p>
            <a:r>
              <a:rPr lang="en-US" sz="1800" u="sng" dirty="0"/>
              <a:t>Budget Amendment </a:t>
            </a:r>
            <a:r>
              <a:rPr lang="en-US" sz="1800" dirty="0"/>
              <a:t>Adjustments for FY25  (by June 6)</a:t>
            </a:r>
          </a:p>
          <a:p>
            <a:pPr lvl="1"/>
            <a:r>
              <a:rPr lang="en-US" sz="1500" dirty="0"/>
              <a:t>Budget Office – Jared </a:t>
            </a:r>
            <a:r>
              <a:rPr lang="en-US" sz="1500" dirty="0" err="1"/>
              <a:t>Fincke</a:t>
            </a:r>
            <a:r>
              <a:rPr lang="en-US" sz="1500" dirty="0"/>
              <a:t>  jfincke@umbc.edu</a:t>
            </a:r>
          </a:p>
          <a:p>
            <a:r>
              <a:rPr lang="en-US" sz="1800" u="sng" dirty="0"/>
              <a:t>Travel Reimbursement </a:t>
            </a:r>
            <a:r>
              <a:rPr lang="en-US" sz="1800" dirty="0"/>
              <a:t>for FY25 (by June 13)</a:t>
            </a:r>
          </a:p>
          <a:p>
            <a:pPr lvl="1"/>
            <a:r>
              <a:rPr lang="en-US" sz="1500" dirty="0"/>
              <a:t>Expenses received after the deadline will be recorded in next FY</a:t>
            </a:r>
          </a:p>
          <a:p>
            <a:r>
              <a:rPr lang="en-US" sz="1800" u="sng" dirty="0"/>
              <a:t>Payment Request </a:t>
            </a:r>
            <a:r>
              <a:rPr lang="en-US" sz="1800" dirty="0"/>
              <a:t>for FY25 (by June 13)</a:t>
            </a:r>
          </a:p>
          <a:p>
            <a:pPr lvl="1"/>
            <a:r>
              <a:rPr lang="en-US" sz="1400" dirty="0"/>
              <a:t>approved by </a:t>
            </a:r>
            <a:r>
              <a:rPr lang="en-US" sz="1600" dirty="0"/>
              <a:t>Department</a:t>
            </a:r>
            <a:r>
              <a:rPr lang="en-US" sz="1400" dirty="0"/>
              <a:t> Approver COB</a:t>
            </a:r>
          </a:p>
          <a:p>
            <a:r>
              <a:rPr lang="en-US" sz="1800" u="sng" dirty="0" err="1"/>
              <a:t>Pcard</a:t>
            </a:r>
            <a:r>
              <a:rPr lang="en-US" sz="1800" u="sng" dirty="0"/>
              <a:t> Purchase </a:t>
            </a:r>
            <a:r>
              <a:rPr lang="en-US" sz="1800" dirty="0"/>
              <a:t>for FY25 (by June 13)</a:t>
            </a:r>
          </a:p>
          <a:p>
            <a:pPr lvl="1"/>
            <a:r>
              <a:rPr lang="en-US" sz="1500" dirty="0"/>
              <a:t>Expenses received after the deadline will be recorded in next FY</a:t>
            </a:r>
          </a:p>
          <a:p>
            <a:r>
              <a:rPr lang="en-US" sz="1800" u="sng" dirty="0"/>
              <a:t>Payroll </a:t>
            </a:r>
            <a:r>
              <a:rPr lang="en-US" sz="1800" u="sng" dirty="0" err="1"/>
              <a:t>Retros</a:t>
            </a:r>
            <a:r>
              <a:rPr lang="en-US" sz="1800" u="sng" dirty="0"/>
              <a:t> </a:t>
            </a:r>
            <a:r>
              <a:rPr lang="en-US" sz="1800" dirty="0"/>
              <a:t>for FY25 – 2025-25 Payroll (by June 16)</a:t>
            </a:r>
          </a:p>
          <a:p>
            <a:pPr lvl="1"/>
            <a:r>
              <a:rPr lang="en-US" sz="1500" dirty="0"/>
              <a:t>The next payroll allowing </a:t>
            </a:r>
            <a:r>
              <a:rPr lang="en-US" sz="1500" dirty="0" err="1"/>
              <a:t>retros</a:t>
            </a:r>
            <a:r>
              <a:rPr lang="en-US" sz="1500" dirty="0"/>
              <a:t> 2026-02 (see Payroll Calendar)</a:t>
            </a:r>
          </a:p>
          <a:p>
            <a:r>
              <a:rPr lang="en-US" sz="1800" u="sng" dirty="0" err="1"/>
              <a:t>Pcard</a:t>
            </a:r>
            <a:r>
              <a:rPr lang="en-US" sz="1800" u="sng" dirty="0"/>
              <a:t> Reallocation </a:t>
            </a:r>
            <a:r>
              <a:rPr lang="en-US" sz="1800" dirty="0"/>
              <a:t>(by June 27)</a:t>
            </a:r>
          </a:p>
          <a:p>
            <a:endParaRPr lang="en-US" sz="1800" dirty="0"/>
          </a:p>
          <a:p>
            <a:pPr lvl="1"/>
            <a:endParaRPr lang="en-US" sz="1500" dirty="0"/>
          </a:p>
        </p:txBody>
      </p:sp>
      <p:sp>
        <p:nvSpPr>
          <p:cNvPr id="4" name="Rectangle 3">
            <a:extLst>
              <a:ext uri="{FF2B5EF4-FFF2-40B4-BE49-F238E27FC236}">
                <a16:creationId xmlns:a16="http://schemas.microsoft.com/office/drawing/2014/main" id="{8BC01DC8-D914-CC1D-A090-687283075E7E}"/>
              </a:ext>
            </a:extLst>
          </p:cNvPr>
          <p:cNvSpPr/>
          <p:nvPr/>
        </p:nvSpPr>
        <p:spPr>
          <a:xfrm>
            <a:off x="2532392" y="0"/>
            <a:ext cx="432560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Financial Accounting &amp; Reporting</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877103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End Planning and Reminders</a:t>
            </a:r>
          </a:p>
        </p:txBody>
      </p:sp>
      <p:sp>
        <p:nvSpPr>
          <p:cNvPr id="3" name="Content Placeholder 2"/>
          <p:cNvSpPr>
            <a:spLocks noGrp="1"/>
          </p:cNvSpPr>
          <p:nvPr>
            <p:ph idx="1"/>
          </p:nvPr>
        </p:nvSpPr>
        <p:spPr>
          <a:xfrm>
            <a:off x="342900" y="1610179"/>
            <a:ext cx="6172200" cy="3214582"/>
          </a:xfrm>
        </p:spPr>
        <p:txBody>
          <a:bodyPr>
            <a:normAutofit lnSpcReduction="10000"/>
          </a:bodyPr>
          <a:lstStyle/>
          <a:p>
            <a:r>
              <a:rPr lang="en-US" sz="1800" u="sng" dirty="0"/>
              <a:t>Foundation Reimbursement Requests </a:t>
            </a:r>
            <a:r>
              <a:rPr lang="en-US" sz="1800" dirty="0"/>
              <a:t>for FY25 (by June 18)</a:t>
            </a:r>
          </a:p>
          <a:p>
            <a:pPr lvl="1"/>
            <a:r>
              <a:rPr lang="en-US" sz="1500" dirty="0"/>
              <a:t>Visit the USM Foundation website </a:t>
            </a:r>
          </a:p>
          <a:p>
            <a:pPr lvl="1"/>
            <a:r>
              <a:rPr lang="en-US" sz="1500" dirty="0"/>
              <a:t>last wire batch run for UMBC June 23</a:t>
            </a:r>
          </a:p>
          <a:p>
            <a:r>
              <a:rPr lang="en-US" sz="1800" u="sng" dirty="0"/>
              <a:t>RSTARS Interagency Payments </a:t>
            </a:r>
            <a:r>
              <a:rPr lang="en-US" sz="1800" dirty="0"/>
              <a:t>for FY25 (by June 20)</a:t>
            </a:r>
          </a:p>
          <a:p>
            <a:pPr lvl="1"/>
            <a:r>
              <a:rPr lang="en-US" sz="1500" dirty="0"/>
              <a:t> </a:t>
            </a:r>
            <a:r>
              <a:rPr lang="en-US" sz="1600" dirty="0"/>
              <a:t>approved by </a:t>
            </a:r>
            <a:r>
              <a:rPr lang="en-US" sz="1800" dirty="0"/>
              <a:t>Department</a:t>
            </a:r>
            <a:r>
              <a:rPr lang="en-US" sz="1600" dirty="0"/>
              <a:t> Approver COB</a:t>
            </a:r>
            <a:endParaRPr lang="en-US" sz="1500" dirty="0"/>
          </a:p>
          <a:p>
            <a:r>
              <a:rPr lang="en-US" sz="1800" u="sng" dirty="0"/>
              <a:t>Restricted Journals </a:t>
            </a:r>
            <a:r>
              <a:rPr lang="en-US" sz="1800" dirty="0"/>
              <a:t>for FY25 (by June 23)</a:t>
            </a:r>
          </a:p>
          <a:p>
            <a:pPr lvl="1"/>
            <a:r>
              <a:rPr lang="en-US" sz="1400" dirty="0"/>
              <a:t> approved by </a:t>
            </a:r>
            <a:r>
              <a:rPr lang="en-US" sz="1600" dirty="0"/>
              <a:t>Department</a:t>
            </a:r>
            <a:r>
              <a:rPr lang="en-US" sz="1400" dirty="0"/>
              <a:t> Approver COB</a:t>
            </a:r>
            <a:endParaRPr lang="en-US" sz="1500" dirty="0"/>
          </a:p>
          <a:p>
            <a:r>
              <a:rPr lang="en-US" sz="1800" u="sng" dirty="0"/>
              <a:t>Cash Receipts/Deposits </a:t>
            </a:r>
            <a:r>
              <a:rPr lang="en-US" sz="1800" dirty="0"/>
              <a:t>for FY25 (by June 30)</a:t>
            </a:r>
          </a:p>
          <a:p>
            <a:pPr lvl="1"/>
            <a:r>
              <a:rPr lang="en-US" sz="1500" dirty="0"/>
              <a:t>Everything must be received by 12:00 Noon</a:t>
            </a:r>
          </a:p>
          <a:p>
            <a:r>
              <a:rPr lang="en-US" sz="1800" u="sng" dirty="0"/>
              <a:t>Unrestricted Journals </a:t>
            </a:r>
            <a:r>
              <a:rPr lang="en-US" sz="1800" dirty="0"/>
              <a:t>for FY25 (by June 30)</a:t>
            </a:r>
          </a:p>
          <a:p>
            <a:pPr lvl="1"/>
            <a:r>
              <a:rPr lang="en-US" sz="1500" dirty="0"/>
              <a:t>Journal Date dictates the Fiscal Year – June 30 posts to FY25</a:t>
            </a:r>
          </a:p>
          <a:p>
            <a:endParaRPr lang="en-US" dirty="0"/>
          </a:p>
        </p:txBody>
      </p:sp>
      <p:sp>
        <p:nvSpPr>
          <p:cNvPr id="4" name="Rectangle 3">
            <a:extLst>
              <a:ext uri="{FF2B5EF4-FFF2-40B4-BE49-F238E27FC236}">
                <a16:creationId xmlns:a16="http://schemas.microsoft.com/office/drawing/2014/main" id="{6A6F45EE-AA43-B75D-DC27-AB7C5C544F3B}"/>
              </a:ext>
            </a:extLst>
          </p:cNvPr>
          <p:cNvSpPr/>
          <p:nvPr/>
        </p:nvSpPr>
        <p:spPr>
          <a:xfrm>
            <a:off x="2532392" y="0"/>
            <a:ext cx="432560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Financial Accounting &amp; Reporting</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483890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End Planning and Reminders</a:t>
            </a:r>
          </a:p>
        </p:txBody>
      </p:sp>
      <p:sp>
        <p:nvSpPr>
          <p:cNvPr id="3" name="Content Placeholder 2"/>
          <p:cNvSpPr>
            <a:spLocks noGrp="1"/>
          </p:cNvSpPr>
          <p:nvPr>
            <p:ph idx="1"/>
          </p:nvPr>
        </p:nvSpPr>
        <p:spPr>
          <a:xfrm>
            <a:off x="200722" y="1610179"/>
            <a:ext cx="6314378" cy="2173801"/>
          </a:xfrm>
        </p:spPr>
        <p:txBody>
          <a:bodyPr>
            <a:normAutofit/>
          </a:bodyPr>
          <a:lstStyle/>
          <a:p>
            <a:r>
              <a:rPr lang="en-US" sz="1800" dirty="0"/>
              <a:t>Contact Financial Accounting and Reporting w/ Questions</a:t>
            </a:r>
          </a:p>
          <a:p>
            <a:pPr lvl="2"/>
            <a:r>
              <a:rPr lang="en-US" sz="1600" dirty="0"/>
              <a:t>Bryan Casey, Controller, </a:t>
            </a:r>
            <a:r>
              <a:rPr lang="en-US" sz="1600" dirty="0">
                <a:hlinkClick r:id="rId2"/>
              </a:rPr>
              <a:t>bcasey3@umbc.edu</a:t>
            </a:r>
            <a:endParaRPr lang="en-US" sz="1600" dirty="0"/>
          </a:p>
          <a:p>
            <a:pPr lvl="2"/>
            <a:r>
              <a:rPr lang="en-US" sz="1600" dirty="0"/>
              <a:t>Gayle Chapman, Assistant Controller, chapman@umbc.edu John Alfano, Manager, </a:t>
            </a:r>
            <a:r>
              <a:rPr lang="en-US" sz="1600" dirty="0">
                <a:hlinkClick r:id="rId3"/>
              </a:rPr>
              <a:t>alfanoj@umbc.edu</a:t>
            </a:r>
            <a:endParaRPr lang="en-US" sz="1600" dirty="0"/>
          </a:p>
          <a:p>
            <a:r>
              <a:rPr lang="en-US" sz="1800" dirty="0"/>
              <a:t>Journal Entry Training Every Month</a:t>
            </a:r>
          </a:p>
          <a:p>
            <a:pPr lvl="2"/>
            <a:r>
              <a:rPr lang="en-US" sz="1600" dirty="0"/>
              <a:t>May 29, 10:00am (next virtual class)</a:t>
            </a:r>
          </a:p>
          <a:p>
            <a:r>
              <a:rPr lang="en-US" sz="1800" dirty="0"/>
              <a:t>Training for Year End Assistance – send a Request</a:t>
            </a:r>
          </a:p>
        </p:txBody>
      </p:sp>
      <p:sp>
        <p:nvSpPr>
          <p:cNvPr id="4" name="Rectangle 3">
            <a:extLst>
              <a:ext uri="{FF2B5EF4-FFF2-40B4-BE49-F238E27FC236}">
                <a16:creationId xmlns:a16="http://schemas.microsoft.com/office/drawing/2014/main" id="{4E10B729-A6CC-0426-AAA4-43EDFD512C0E}"/>
              </a:ext>
            </a:extLst>
          </p:cNvPr>
          <p:cNvSpPr/>
          <p:nvPr/>
        </p:nvSpPr>
        <p:spPr>
          <a:xfrm>
            <a:off x="2532392" y="0"/>
            <a:ext cx="432560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Financial Accounting &amp; Reporting</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902392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702645"/>
            <a:ext cx="6172200" cy="100243"/>
          </a:xfrm>
        </p:spPr>
        <p:txBody>
          <a:bodyPr>
            <a:normAutofit fontScale="90000"/>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2932" y="637823"/>
            <a:ext cx="3992136" cy="4505677"/>
          </a:xfrm>
        </p:spPr>
      </p:pic>
      <p:sp>
        <p:nvSpPr>
          <p:cNvPr id="3" name="Rectangle 2">
            <a:extLst>
              <a:ext uri="{FF2B5EF4-FFF2-40B4-BE49-F238E27FC236}">
                <a16:creationId xmlns:a16="http://schemas.microsoft.com/office/drawing/2014/main" id="{51343B38-1F9B-F7DB-EE89-34E05EDB42D4}"/>
              </a:ext>
            </a:extLst>
          </p:cNvPr>
          <p:cNvSpPr/>
          <p:nvPr/>
        </p:nvSpPr>
        <p:spPr>
          <a:xfrm>
            <a:off x="2532392" y="0"/>
            <a:ext cx="432560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Financial Accounting &amp; Reporting</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25615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ctrTitle"/>
          </p:nvPr>
        </p:nvSpPr>
        <p:spPr>
          <a:xfrm>
            <a:off x="547088" y="1634775"/>
            <a:ext cx="5766075" cy="1248525"/>
          </a:xfrm>
          <a:prstGeom prst="rect">
            <a:avLst/>
          </a:prstGeom>
        </p:spPr>
        <p:txBody>
          <a:bodyPr spcFirstLastPara="1" vert="horz" wrap="square" lIns="68569" tIns="68569" rIns="68569" bIns="68569" rtlCol="0" anchor="t" anchorCtr="0">
            <a:normAutofit/>
          </a:bodyPr>
          <a:lstStyle/>
          <a:p>
            <a:pPr>
              <a:spcBef>
                <a:spcPts val="0"/>
              </a:spcBef>
            </a:pPr>
            <a:r>
              <a:rPr lang="en" dirty="0"/>
              <a:t>BAM! Here comes Concur! </a:t>
            </a:r>
            <a:endParaRPr dirty="0"/>
          </a:p>
        </p:txBody>
      </p:sp>
      <p:sp>
        <p:nvSpPr>
          <p:cNvPr id="107" name="Google Shape;107;p15"/>
          <p:cNvSpPr txBox="1">
            <a:spLocks noGrp="1"/>
          </p:cNvSpPr>
          <p:nvPr>
            <p:ph type="subTitle" idx="1"/>
          </p:nvPr>
        </p:nvSpPr>
        <p:spPr>
          <a:xfrm>
            <a:off x="544837" y="2883300"/>
            <a:ext cx="5766075" cy="829387"/>
          </a:xfrm>
          <a:prstGeom prst="rect">
            <a:avLst/>
          </a:prstGeom>
        </p:spPr>
        <p:txBody>
          <a:bodyPr spcFirstLastPara="1" vert="horz" wrap="square" lIns="68569" tIns="68569" rIns="68569" bIns="68569" rtlCol="0" anchor="t" anchorCtr="0">
            <a:normAutofit lnSpcReduction="10000"/>
          </a:bodyPr>
          <a:lstStyle/>
          <a:p>
            <a:pPr>
              <a:spcBef>
                <a:spcPts val="0"/>
              </a:spcBef>
            </a:pPr>
            <a:r>
              <a:rPr lang="en-US" dirty="0"/>
              <a:t>Adam </a:t>
            </a:r>
            <a:r>
              <a:rPr lang="en-US" dirty="0" err="1"/>
              <a:t>Drutz</a:t>
            </a:r>
            <a:r>
              <a:rPr lang="en-US" dirty="0"/>
              <a:t>-Hannahs, </a:t>
            </a:r>
          </a:p>
          <a:p>
            <a:pPr>
              <a:spcBef>
                <a:spcPts val="0"/>
              </a:spcBef>
            </a:pPr>
            <a:r>
              <a:rPr lang="en-US" dirty="0"/>
              <a:t>Assistant Manager, Business Services</a:t>
            </a:r>
            <a:endParaRPr dirty="0"/>
          </a:p>
        </p:txBody>
      </p:sp>
      <p:sp>
        <p:nvSpPr>
          <p:cNvPr id="2" name="Rectangle 1">
            <a:extLst>
              <a:ext uri="{FF2B5EF4-FFF2-40B4-BE49-F238E27FC236}">
                <a16:creationId xmlns:a16="http://schemas.microsoft.com/office/drawing/2014/main" id="{19FF8432-F69D-AC2F-A688-55F4CC796236}"/>
              </a:ext>
            </a:extLst>
          </p:cNvPr>
          <p:cNvSpPr/>
          <p:nvPr/>
        </p:nvSpPr>
        <p:spPr>
          <a:xfrm>
            <a:off x="3861667" y="0"/>
            <a:ext cx="2996333"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Travel Services Update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547088" y="1631925"/>
            <a:ext cx="5766525" cy="401400"/>
          </a:xfrm>
          <a:prstGeom prst="rect">
            <a:avLst/>
          </a:prstGeom>
        </p:spPr>
        <p:txBody>
          <a:bodyPr spcFirstLastPara="1" vert="horz" wrap="square" lIns="68569" tIns="68569" rIns="68569" bIns="68569" rtlCol="0" anchor="t" anchorCtr="0">
            <a:normAutofit fontScale="90000"/>
          </a:bodyPr>
          <a:lstStyle/>
          <a:p>
            <a:pPr algn="l"/>
            <a:r>
              <a:rPr lang="en"/>
              <a:t>What’s the travel itinerary? </a:t>
            </a:r>
            <a:endParaRPr/>
          </a:p>
          <a:p>
            <a:pPr algn="l"/>
            <a:endParaRPr/>
          </a:p>
        </p:txBody>
      </p:sp>
      <p:sp>
        <p:nvSpPr>
          <p:cNvPr id="113" name="Google Shape;113;p16"/>
          <p:cNvSpPr txBox="1">
            <a:spLocks noGrp="1"/>
          </p:cNvSpPr>
          <p:nvPr>
            <p:ph type="body" idx="1"/>
          </p:nvPr>
        </p:nvSpPr>
        <p:spPr>
          <a:xfrm>
            <a:off x="547088" y="2202094"/>
            <a:ext cx="5766525" cy="1695825"/>
          </a:xfrm>
          <a:prstGeom prst="rect">
            <a:avLst/>
          </a:prstGeom>
        </p:spPr>
        <p:txBody>
          <a:bodyPr spcFirstLastPara="1" vert="horz" wrap="square" lIns="68569" tIns="68569" rIns="68569" bIns="68569" rtlCol="0" anchor="t" anchorCtr="0">
            <a:noAutofit/>
          </a:bodyPr>
          <a:lstStyle/>
          <a:p>
            <a:pPr indent="-266700">
              <a:buSzPts val="2000"/>
            </a:pPr>
            <a:r>
              <a:rPr lang="en" sz="1500"/>
              <a:t>Design and Implementation: February - May 2025</a:t>
            </a:r>
            <a:endParaRPr sz="1500"/>
          </a:p>
          <a:p>
            <a:pPr indent="-266700">
              <a:buSzPts val="2000"/>
            </a:pPr>
            <a:r>
              <a:rPr lang="en" sz="1500"/>
              <a:t>User Acceptance Testing: May - July 2025</a:t>
            </a:r>
            <a:endParaRPr sz="1500"/>
          </a:p>
          <a:p>
            <a:pPr indent="-266700">
              <a:buSzPts val="2000"/>
            </a:pPr>
            <a:r>
              <a:rPr lang="en" sz="1500"/>
              <a:t>Initial Beta Rollout: July 2025</a:t>
            </a:r>
            <a:endParaRPr sz="1500"/>
          </a:p>
          <a:p>
            <a:pPr indent="-266700">
              <a:buSzPts val="2000"/>
            </a:pPr>
            <a:r>
              <a:rPr lang="en" sz="1500"/>
              <a:t>Production Rollout: August 2025</a:t>
            </a:r>
            <a:endParaRPr sz="1500"/>
          </a:p>
          <a:p>
            <a:pPr indent="-266700">
              <a:buSzPts val="2000"/>
            </a:pPr>
            <a:r>
              <a:rPr lang="en" sz="1500"/>
              <a:t>User Training: July - October 2025</a:t>
            </a:r>
            <a:endParaRPr sz="1500"/>
          </a:p>
          <a:p>
            <a:pPr indent="-266700">
              <a:buSzPts val="2000"/>
            </a:pPr>
            <a:r>
              <a:rPr lang="en" sz="1500"/>
              <a:t>Travel System 2.0 Freeze: Mid-Late Fall 2025</a:t>
            </a:r>
            <a:endParaRPr sz="1500"/>
          </a:p>
        </p:txBody>
      </p:sp>
      <p:sp>
        <p:nvSpPr>
          <p:cNvPr id="2" name="Rectangle 1">
            <a:extLst>
              <a:ext uri="{FF2B5EF4-FFF2-40B4-BE49-F238E27FC236}">
                <a16:creationId xmlns:a16="http://schemas.microsoft.com/office/drawing/2014/main" id="{7986621A-7F5A-9949-0D83-C02666BD7A7F}"/>
              </a:ext>
            </a:extLst>
          </p:cNvPr>
          <p:cNvSpPr/>
          <p:nvPr/>
        </p:nvSpPr>
        <p:spPr>
          <a:xfrm>
            <a:off x="3861667" y="0"/>
            <a:ext cx="2996333"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a:ea typeface="+mn-ea"/>
                <a:cs typeface="+mn-cs"/>
              </a:rPr>
              <a:t>Travel Services Update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547088" y="1631925"/>
            <a:ext cx="5766525" cy="401400"/>
          </a:xfrm>
          <a:prstGeom prst="rect">
            <a:avLst/>
          </a:prstGeom>
        </p:spPr>
        <p:txBody>
          <a:bodyPr spcFirstLastPara="1" vert="horz" wrap="square" lIns="68569" tIns="68569" rIns="68569" bIns="68569" rtlCol="0" anchor="t" anchorCtr="0">
            <a:normAutofit fontScale="90000"/>
          </a:bodyPr>
          <a:lstStyle/>
          <a:p>
            <a:pPr algn="l"/>
            <a:r>
              <a:rPr lang="en"/>
              <a:t>What’s staying the same?</a:t>
            </a:r>
            <a:endParaRPr/>
          </a:p>
        </p:txBody>
      </p:sp>
      <p:sp>
        <p:nvSpPr>
          <p:cNvPr id="119" name="Google Shape;119;p17"/>
          <p:cNvSpPr txBox="1">
            <a:spLocks noGrp="1"/>
          </p:cNvSpPr>
          <p:nvPr>
            <p:ph type="body" idx="1"/>
          </p:nvPr>
        </p:nvSpPr>
        <p:spPr>
          <a:xfrm>
            <a:off x="547088" y="2202094"/>
            <a:ext cx="5766525" cy="2118825"/>
          </a:xfrm>
          <a:prstGeom prst="rect">
            <a:avLst/>
          </a:prstGeom>
        </p:spPr>
        <p:txBody>
          <a:bodyPr spcFirstLastPara="1" vert="horz" wrap="square" lIns="68569" tIns="68569" rIns="68569" bIns="68569" rtlCol="0" anchor="t" anchorCtr="0">
            <a:normAutofit/>
          </a:bodyPr>
          <a:lstStyle/>
          <a:p>
            <a:pPr indent="-278312">
              <a:lnSpc>
                <a:spcPct val="95000"/>
              </a:lnSpc>
              <a:buSzPts val="2244"/>
            </a:pPr>
            <a:r>
              <a:rPr lang="en" sz="1682"/>
              <a:t>State of Maryland Payment Processing (GAD)</a:t>
            </a:r>
            <a:endParaRPr sz="1682"/>
          </a:p>
          <a:p>
            <a:pPr indent="-278312">
              <a:lnSpc>
                <a:spcPct val="95000"/>
              </a:lnSpc>
              <a:buSzPts val="2244"/>
            </a:pPr>
            <a:r>
              <a:rPr lang="en" sz="1682"/>
              <a:t>Pre-approval requirements (Out of state or in-state overnight)</a:t>
            </a:r>
            <a:endParaRPr sz="1682"/>
          </a:p>
          <a:p>
            <a:pPr indent="-278312">
              <a:lnSpc>
                <a:spcPct val="95000"/>
              </a:lnSpc>
              <a:buSzPts val="2244"/>
            </a:pPr>
            <a:r>
              <a:rPr lang="en" sz="1682"/>
              <a:t>What’s reimbursable and </a:t>
            </a:r>
            <a:r>
              <a:rPr lang="en" sz="1682" b="1" u="sng"/>
              <a:t>not</a:t>
            </a:r>
            <a:r>
              <a:rPr lang="en" sz="1682"/>
              <a:t> reimbursable</a:t>
            </a:r>
            <a:endParaRPr sz="1682"/>
          </a:p>
          <a:p>
            <a:pPr indent="-278312">
              <a:lnSpc>
                <a:spcPct val="95000"/>
              </a:lnSpc>
              <a:buSzPts val="2244"/>
            </a:pPr>
            <a:r>
              <a:rPr lang="en" sz="1682"/>
              <a:t>Comparison quotes for adding Personal travel </a:t>
            </a:r>
            <a:endParaRPr sz="1607"/>
          </a:p>
        </p:txBody>
      </p:sp>
      <p:sp>
        <p:nvSpPr>
          <p:cNvPr id="2" name="Rectangle 1">
            <a:extLst>
              <a:ext uri="{FF2B5EF4-FFF2-40B4-BE49-F238E27FC236}">
                <a16:creationId xmlns:a16="http://schemas.microsoft.com/office/drawing/2014/main" id="{DE5EC6D9-5256-D7A0-A9F8-53C6C9001FE0}"/>
              </a:ext>
            </a:extLst>
          </p:cNvPr>
          <p:cNvSpPr/>
          <p:nvPr/>
        </p:nvSpPr>
        <p:spPr>
          <a:xfrm>
            <a:off x="3861667" y="0"/>
            <a:ext cx="2996333"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a:ea typeface="+mn-ea"/>
                <a:cs typeface="+mn-cs"/>
              </a:rPr>
              <a:t>Travel Services Update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ABA15-96AB-A714-FC31-EEEB08CDDF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6E29F6-3120-F756-CF6F-7F1427A12B53}"/>
              </a:ext>
            </a:extLst>
          </p:cNvPr>
          <p:cNvSpPr>
            <a:spLocks noGrp="1"/>
          </p:cNvSpPr>
          <p:nvPr>
            <p:ph type="ctrTitle"/>
          </p:nvPr>
        </p:nvSpPr>
        <p:spPr>
          <a:xfrm>
            <a:off x="514350" y="1263084"/>
            <a:ext cx="5829300" cy="1102519"/>
          </a:xfrm>
        </p:spPr>
        <p:txBody>
          <a:bodyPr>
            <a:normAutofit fontScale="90000"/>
          </a:bodyPr>
          <a:lstStyle/>
          <a:p>
            <a:br>
              <a:rPr lang="en-US" dirty="0"/>
            </a:br>
            <a:br>
              <a:rPr lang="en-US" dirty="0"/>
            </a:br>
            <a:endParaRPr lang="en-US" sz="2325" dirty="0"/>
          </a:p>
        </p:txBody>
      </p:sp>
      <p:sp>
        <p:nvSpPr>
          <p:cNvPr id="2" name="Rectangle 1">
            <a:extLst>
              <a:ext uri="{FF2B5EF4-FFF2-40B4-BE49-F238E27FC236}">
                <a16:creationId xmlns:a16="http://schemas.microsoft.com/office/drawing/2014/main" id="{5FA7B2D4-F9F4-76C8-E10A-2B3B4411C97B}"/>
              </a:ext>
            </a:extLst>
          </p:cNvPr>
          <p:cNvSpPr/>
          <p:nvPr/>
        </p:nvSpPr>
        <p:spPr>
          <a:xfrm>
            <a:off x="3741954" y="0"/>
            <a:ext cx="3116046"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PAW Invoice Reminders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ubtitle 5">
            <a:extLst>
              <a:ext uri="{FF2B5EF4-FFF2-40B4-BE49-F238E27FC236}">
                <a16:creationId xmlns:a16="http://schemas.microsoft.com/office/drawing/2014/main" id="{035A874C-9F99-8BBF-4446-82F239D89D8C}"/>
              </a:ext>
            </a:extLst>
          </p:cNvPr>
          <p:cNvSpPr>
            <a:spLocks noGrp="1"/>
          </p:cNvSpPr>
          <p:nvPr>
            <p:ph type="subTitle" idx="1"/>
          </p:nvPr>
        </p:nvSpPr>
        <p:spPr>
          <a:xfrm>
            <a:off x="1028700" y="1175657"/>
            <a:ext cx="5086350" cy="3510643"/>
          </a:xfrm>
        </p:spPr>
        <p:txBody>
          <a:bodyPr>
            <a:normAutofit fontScale="40000" lnSpcReduction="20000"/>
          </a:bodyPr>
          <a:lstStyle/>
          <a:p>
            <a:r>
              <a:rPr lang="en-US" sz="5000" dirty="0">
                <a:solidFill>
                  <a:schemeClr val="tx1"/>
                </a:solidFill>
              </a:rPr>
              <a:t>Remember!</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sz="4500" dirty="0"/>
              <a:t>Do not submit or process an invoice before its invoice date.</a:t>
            </a:r>
          </a:p>
          <a:p>
            <a:pPr marL="342900" indent="-342900" algn="l">
              <a:buFont typeface="Arial" panose="020B0604020202020204" pitchFamily="34" charset="0"/>
              <a:buChar char="•"/>
            </a:pPr>
            <a:r>
              <a:rPr lang="en-US" sz="4500" dirty="0"/>
              <a:t>UMBC cannot pay more than the invoiced amount.</a:t>
            </a:r>
          </a:p>
          <a:p>
            <a:pPr marL="342900" indent="-342900" algn="l">
              <a:buFont typeface="Arial" panose="020B0604020202020204" pitchFamily="34" charset="0"/>
              <a:buChar char="•"/>
            </a:pPr>
            <a:r>
              <a:rPr lang="en-US" sz="4500" dirty="0"/>
              <a:t>If the invoice amount exceeds the PO amount, and the department approves the overage, you must attach written approval from both the department head and the Procurement Department for Accounts Payable to process the payment.</a:t>
            </a:r>
          </a:p>
          <a:p>
            <a:pPr marL="342900" indent="-342900" algn="l">
              <a:buFont typeface="Arial" panose="020B0604020202020204" pitchFamily="34" charset="0"/>
              <a:buChar char="•"/>
            </a:pPr>
            <a:r>
              <a:rPr lang="en-US" sz="4500" dirty="0"/>
              <a:t>The State of Maryland will not pay from a quote or a pro forma invoice.</a:t>
            </a:r>
          </a:p>
        </p:txBody>
      </p:sp>
      <p:pic>
        <p:nvPicPr>
          <p:cNvPr id="5" name="Picture 4" descr="A hand holding a finger">
            <a:extLst>
              <a:ext uri="{FF2B5EF4-FFF2-40B4-BE49-F238E27FC236}">
                <a16:creationId xmlns:a16="http://schemas.microsoft.com/office/drawing/2014/main" id="{9624C254-5C74-7431-36DE-62A86A82B98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74409" y="1112216"/>
            <a:ext cx="454291" cy="947057"/>
          </a:xfrm>
          <a:prstGeom prst="rect">
            <a:avLst/>
          </a:prstGeom>
        </p:spPr>
      </p:pic>
    </p:spTree>
    <p:extLst>
      <p:ext uri="{BB962C8B-B14F-4D97-AF65-F5344CB8AC3E}">
        <p14:creationId xmlns:p14="http://schemas.microsoft.com/office/powerpoint/2010/main" val="35901342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547088" y="1631925"/>
            <a:ext cx="5766525" cy="401400"/>
          </a:xfrm>
          <a:prstGeom prst="rect">
            <a:avLst/>
          </a:prstGeom>
        </p:spPr>
        <p:txBody>
          <a:bodyPr spcFirstLastPara="1" vert="horz" wrap="square" lIns="68569" tIns="68569" rIns="68569" bIns="68569" rtlCol="0" anchor="t" anchorCtr="0">
            <a:normAutofit fontScale="90000"/>
          </a:bodyPr>
          <a:lstStyle/>
          <a:p>
            <a:pPr algn="l"/>
            <a:r>
              <a:rPr lang="en"/>
              <a:t>What’s changing?</a:t>
            </a:r>
            <a:endParaRPr/>
          </a:p>
        </p:txBody>
      </p:sp>
      <p:sp>
        <p:nvSpPr>
          <p:cNvPr id="125" name="Google Shape;125;p18"/>
          <p:cNvSpPr txBox="1">
            <a:spLocks noGrp="1"/>
          </p:cNvSpPr>
          <p:nvPr>
            <p:ph type="body" idx="1"/>
          </p:nvPr>
        </p:nvSpPr>
        <p:spPr>
          <a:xfrm>
            <a:off x="547088" y="2202094"/>
            <a:ext cx="5766525" cy="1957950"/>
          </a:xfrm>
          <a:prstGeom prst="rect">
            <a:avLst/>
          </a:prstGeom>
        </p:spPr>
        <p:txBody>
          <a:bodyPr spcFirstLastPara="1" vert="horz" wrap="square" lIns="68569" tIns="68569" rIns="68569" bIns="68569" rtlCol="0" anchor="t" anchorCtr="0">
            <a:normAutofit/>
          </a:bodyPr>
          <a:lstStyle/>
          <a:p>
            <a:pPr indent="-276225">
              <a:buSzPts val="2200"/>
            </a:pPr>
            <a:r>
              <a:rPr lang="en" sz="1650"/>
              <a:t>Some terminology </a:t>
            </a:r>
            <a:endParaRPr sz="1650"/>
          </a:p>
          <a:p>
            <a:pPr indent="-276225">
              <a:buSzPts val="2200"/>
            </a:pPr>
            <a:r>
              <a:rPr lang="en" sz="1650"/>
              <a:t>All Concur Expense Reports will be submitted after a trip, even if you’re not seeking reimbursement</a:t>
            </a:r>
            <a:endParaRPr sz="1650"/>
          </a:p>
          <a:p>
            <a:pPr indent="-276225">
              <a:buSzPts val="2200"/>
            </a:pPr>
            <a:r>
              <a:rPr lang="en" sz="1650"/>
              <a:t>You can now self-book or prepare arrangements via Concur Travel</a:t>
            </a:r>
            <a:endParaRPr sz="1650"/>
          </a:p>
          <a:p>
            <a:pPr indent="-276225">
              <a:buSzPts val="2200"/>
            </a:pPr>
            <a:r>
              <a:rPr lang="en" sz="1650"/>
              <a:t>Self-book fees will be $3.50/booking when using Concur Travel</a:t>
            </a:r>
            <a:endParaRPr sz="1650"/>
          </a:p>
        </p:txBody>
      </p:sp>
      <p:sp>
        <p:nvSpPr>
          <p:cNvPr id="2" name="Rectangle 1">
            <a:extLst>
              <a:ext uri="{FF2B5EF4-FFF2-40B4-BE49-F238E27FC236}">
                <a16:creationId xmlns:a16="http://schemas.microsoft.com/office/drawing/2014/main" id="{0753F461-6515-2CB4-4591-A9E537B78EC7}"/>
              </a:ext>
            </a:extLst>
          </p:cNvPr>
          <p:cNvSpPr/>
          <p:nvPr/>
        </p:nvSpPr>
        <p:spPr>
          <a:xfrm>
            <a:off x="3861667" y="0"/>
            <a:ext cx="2996333"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a:ea typeface="+mn-ea"/>
                <a:cs typeface="+mn-cs"/>
              </a:rPr>
              <a:t>Travel Services Update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547088" y="1631925"/>
            <a:ext cx="5766525" cy="401400"/>
          </a:xfrm>
          <a:prstGeom prst="rect">
            <a:avLst/>
          </a:prstGeom>
        </p:spPr>
        <p:txBody>
          <a:bodyPr spcFirstLastPara="1" vert="horz" wrap="square" lIns="68569" tIns="68569" rIns="68569" bIns="68569" rtlCol="0" anchor="t" anchorCtr="0">
            <a:normAutofit fontScale="90000"/>
          </a:bodyPr>
          <a:lstStyle/>
          <a:p>
            <a:pPr algn="l"/>
            <a:r>
              <a:rPr lang="en"/>
              <a:t>Old → New</a:t>
            </a:r>
            <a:endParaRPr/>
          </a:p>
        </p:txBody>
      </p:sp>
      <p:graphicFrame>
        <p:nvGraphicFramePr>
          <p:cNvPr id="131" name="Google Shape;131;p19"/>
          <p:cNvGraphicFramePr/>
          <p:nvPr/>
        </p:nvGraphicFramePr>
        <p:xfrm>
          <a:off x="547088" y="2250319"/>
          <a:ext cx="6080250" cy="2071228"/>
        </p:xfrm>
        <a:graphic>
          <a:graphicData uri="http://schemas.openxmlformats.org/drawingml/2006/table">
            <a:tbl>
              <a:tblPr>
                <a:noFill/>
              </a:tblPr>
              <a:tblGrid>
                <a:gridCol w="2622225">
                  <a:extLst>
                    <a:ext uri="{9D8B030D-6E8A-4147-A177-3AD203B41FA5}">
                      <a16:colId xmlns:a16="http://schemas.microsoft.com/office/drawing/2014/main" val="20000"/>
                    </a:ext>
                  </a:extLst>
                </a:gridCol>
                <a:gridCol w="3458025">
                  <a:extLst>
                    <a:ext uri="{9D8B030D-6E8A-4147-A177-3AD203B41FA5}">
                      <a16:colId xmlns:a16="http://schemas.microsoft.com/office/drawing/2014/main" val="20001"/>
                    </a:ext>
                  </a:extLst>
                </a:gridCol>
              </a:tblGrid>
              <a:tr h="388598">
                <a:tc>
                  <a:txBody>
                    <a:bodyPr/>
                    <a:lstStyle/>
                    <a:p>
                      <a:pPr marL="0" lvl="0" indent="0" algn="l" rtl="0">
                        <a:spcBef>
                          <a:spcPts val="0"/>
                        </a:spcBef>
                        <a:spcAft>
                          <a:spcPts val="0"/>
                        </a:spcAft>
                        <a:buNone/>
                      </a:pPr>
                      <a:r>
                        <a:rPr lang="en" sz="1700" b="1"/>
                        <a:t>Travel System 2.0</a:t>
                      </a:r>
                      <a:endParaRPr sz="1700" b="1"/>
                    </a:p>
                  </a:txBody>
                  <a:tcPr marL="68569" marR="68569" marT="68569" marB="68569"/>
                </a:tc>
                <a:tc>
                  <a:txBody>
                    <a:bodyPr/>
                    <a:lstStyle/>
                    <a:p>
                      <a:pPr marL="0" lvl="0" indent="0" algn="l" rtl="0">
                        <a:spcBef>
                          <a:spcPts val="0"/>
                        </a:spcBef>
                        <a:spcAft>
                          <a:spcPts val="0"/>
                        </a:spcAft>
                        <a:buNone/>
                      </a:pPr>
                      <a:r>
                        <a:rPr lang="en" sz="1700" b="1"/>
                        <a:t>SAP Concur</a:t>
                      </a:r>
                      <a:endParaRPr sz="1700" b="1"/>
                    </a:p>
                  </a:txBody>
                  <a:tcPr marL="68569" marR="68569" marT="68569" marB="68569"/>
                </a:tc>
                <a:extLst>
                  <a:ext uri="{0D108BD9-81ED-4DB2-BD59-A6C34878D82A}">
                    <a16:rowId xmlns:a16="http://schemas.microsoft.com/office/drawing/2014/main" val="10000"/>
                  </a:ext>
                </a:extLst>
              </a:tr>
              <a:tr h="392869">
                <a:tc>
                  <a:txBody>
                    <a:bodyPr/>
                    <a:lstStyle/>
                    <a:p>
                      <a:pPr marL="0" lvl="0" indent="0" algn="l" rtl="0">
                        <a:spcBef>
                          <a:spcPts val="0"/>
                        </a:spcBef>
                        <a:spcAft>
                          <a:spcPts val="0"/>
                        </a:spcAft>
                        <a:buNone/>
                      </a:pPr>
                      <a:r>
                        <a:rPr lang="en" sz="1700"/>
                        <a:t>Pre-Approval </a:t>
                      </a:r>
                      <a:endParaRPr sz="1700"/>
                    </a:p>
                  </a:txBody>
                  <a:tcPr marL="68569" marR="68569" marT="68569" marB="68569"/>
                </a:tc>
                <a:tc>
                  <a:txBody>
                    <a:bodyPr/>
                    <a:lstStyle/>
                    <a:p>
                      <a:pPr marL="0" lvl="0" indent="0" algn="l" rtl="0">
                        <a:spcBef>
                          <a:spcPts val="0"/>
                        </a:spcBef>
                        <a:spcAft>
                          <a:spcPts val="0"/>
                        </a:spcAft>
                        <a:buNone/>
                      </a:pPr>
                      <a:r>
                        <a:rPr lang="en" sz="1700"/>
                        <a:t>Request</a:t>
                      </a:r>
                      <a:endParaRPr sz="1700"/>
                    </a:p>
                  </a:txBody>
                  <a:tcPr marL="68569" marR="68569" marT="68569" marB="68569"/>
                </a:tc>
                <a:extLst>
                  <a:ext uri="{0D108BD9-81ED-4DB2-BD59-A6C34878D82A}">
                    <a16:rowId xmlns:a16="http://schemas.microsoft.com/office/drawing/2014/main" val="10001"/>
                  </a:ext>
                </a:extLst>
              </a:tr>
              <a:tr h="392869">
                <a:tc>
                  <a:txBody>
                    <a:bodyPr/>
                    <a:lstStyle/>
                    <a:p>
                      <a:pPr marL="0" lvl="0" indent="0" algn="l" rtl="0">
                        <a:spcBef>
                          <a:spcPts val="0"/>
                        </a:spcBef>
                        <a:spcAft>
                          <a:spcPts val="0"/>
                        </a:spcAft>
                        <a:buNone/>
                      </a:pPr>
                      <a:r>
                        <a:rPr lang="en" sz="1700"/>
                        <a:t>Reimbursement (sort of)</a:t>
                      </a:r>
                      <a:endParaRPr sz="1700"/>
                    </a:p>
                  </a:txBody>
                  <a:tcPr marL="68569" marR="68569" marT="68569" marB="68569"/>
                </a:tc>
                <a:tc>
                  <a:txBody>
                    <a:bodyPr/>
                    <a:lstStyle/>
                    <a:p>
                      <a:pPr marL="0" lvl="0" indent="0" algn="l" rtl="0">
                        <a:spcBef>
                          <a:spcPts val="0"/>
                        </a:spcBef>
                        <a:spcAft>
                          <a:spcPts val="0"/>
                        </a:spcAft>
                        <a:buNone/>
                      </a:pPr>
                      <a:r>
                        <a:rPr lang="en" sz="1700"/>
                        <a:t>Expense Report</a:t>
                      </a:r>
                      <a:endParaRPr sz="1700"/>
                    </a:p>
                  </a:txBody>
                  <a:tcPr marL="68569" marR="68569" marT="68569" marB="68569"/>
                </a:tc>
                <a:extLst>
                  <a:ext uri="{0D108BD9-81ED-4DB2-BD59-A6C34878D82A}">
                    <a16:rowId xmlns:a16="http://schemas.microsoft.com/office/drawing/2014/main" val="10002"/>
                  </a:ext>
                </a:extLst>
              </a:tr>
              <a:tr h="392869">
                <a:tc>
                  <a:txBody>
                    <a:bodyPr/>
                    <a:lstStyle/>
                    <a:p>
                      <a:pPr marL="0" lvl="0" indent="0" algn="l" rtl="0">
                        <a:spcBef>
                          <a:spcPts val="0"/>
                        </a:spcBef>
                        <a:spcAft>
                          <a:spcPts val="0"/>
                        </a:spcAft>
                        <a:buNone/>
                      </a:pPr>
                      <a:r>
                        <a:rPr lang="en" sz="1700"/>
                        <a:t>Per Diem</a:t>
                      </a:r>
                      <a:endParaRPr sz="1700"/>
                    </a:p>
                  </a:txBody>
                  <a:tcPr marL="68569" marR="68569" marT="68569" marB="68569">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700"/>
                        <a:t>Travel Allowance</a:t>
                      </a:r>
                      <a:endParaRPr sz="1700"/>
                    </a:p>
                  </a:txBody>
                  <a:tcPr marL="68569" marR="68569" marT="68569" marB="68569">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86356">
                <a:tc>
                  <a:txBody>
                    <a:bodyPr/>
                    <a:lstStyle/>
                    <a:p>
                      <a:pPr marL="0" lvl="0" indent="0" algn="l" rtl="0">
                        <a:spcBef>
                          <a:spcPts val="0"/>
                        </a:spcBef>
                        <a:spcAft>
                          <a:spcPts val="0"/>
                        </a:spcAft>
                        <a:buNone/>
                      </a:pPr>
                      <a:r>
                        <a:rPr lang="en" sz="1700"/>
                        <a:t>Many travel agencies</a:t>
                      </a:r>
                      <a:endParaRPr sz="170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700"/>
                        <a:t>ALTOUR (formerly Travel Leaders)</a:t>
                      </a:r>
                      <a:endParaRPr sz="170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CDF8F2C1-30EA-D5DA-7415-8863DD1F161B}"/>
              </a:ext>
            </a:extLst>
          </p:cNvPr>
          <p:cNvSpPr/>
          <p:nvPr/>
        </p:nvSpPr>
        <p:spPr>
          <a:xfrm>
            <a:off x="3861667" y="0"/>
            <a:ext cx="2996333"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a:ea typeface="+mn-ea"/>
                <a:cs typeface="+mn-cs"/>
              </a:rPr>
              <a:t>Travel Services Update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547088" y="1631925"/>
            <a:ext cx="5766525" cy="401400"/>
          </a:xfrm>
          <a:prstGeom prst="rect">
            <a:avLst/>
          </a:prstGeom>
        </p:spPr>
        <p:txBody>
          <a:bodyPr spcFirstLastPara="1" vert="horz" wrap="square" lIns="68569" tIns="68569" rIns="68569" bIns="68569" rtlCol="0" anchor="t" anchorCtr="0">
            <a:normAutofit fontScale="90000"/>
          </a:bodyPr>
          <a:lstStyle/>
          <a:p>
            <a:pPr algn="l"/>
            <a:endParaRPr/>
          </a:p>
        </p:txBody>
      </p:sp>
      <p:sp>
        <p:nvSpPr>
          <p:cNvPr id="137" name="Google Shape;137;p20"/>
          <p:cNvSpPr txBox="1">
            <a:spLocks noGrp="1"/>
          </p:cNvSpPr>
          <p:nvPr>
            <p:ph type="body" idx="1"/>
          </p:nvPr>
        </p:nvSpPr>
        <p:spPr>
          <a:xfrm>
            <a:off x="547088" y="2202094"/>
            <a:ext cx="5766525" cy="1695825"/>
          </a:xfrm>
          <a:prstGeom prst="rect">
            <a:avLst/>
          </a:prstGeom>
        </p:spPr>
        <p:txBody>
          <a:bodyPr spcFirstLastPara="1" vert="horz" wrap="square" lIns="68569" tIns="68569" rIns="68569" bIns="68569" rtlCol="0" anchor="t" anchorCtr="0">
            <a:normAutofit/>
          </a:bodyPr>
          <a:lstStyle/>
          <a:p>
            <a:pPr marL="0" indent="0">
              <a:spcAft>
                <a:spcPts val="900"/>
              </a:spcAft>
              <a:buNone/>
            </a:pPr>
            <a:endParaRPr/>
          </a:p>
        </p:txBody>
      </p:sp>
      <p:pic>
        <p:nvPicPr>
          <p:cNvPr id="138" name="Google Shape;138;p20"/>
          <p:cNvPicPr preferRelativeResize="0"/>
          <p:nvPr/>
        </p:nvPicPr>
        <p:blipFill>
          <a:blip r:embed="rId3">
            <a:alphaModFix/>
          </a:blip>
          <a:stretch>
            <a:fillRect/>
          </a:stretch>
        </p:blipFill>
        <p:spPr>
          <a:xfrm>
            <a:off x="354817" y="642938"/>
            <a:ext cx="6148367" cy="3857626"/>
          </a:xfrm>
          <a:prstGeom prst="rect">
            <a:avLst/>
          </a:prstGeom>
          <a:noFill/>
          <a:ln>
            <a:noFill/>
          </a:ln>
        </p:spPr>
      </p:pic>
      <p:sp>
        <p:nvSpPr>
          <p:cNvPr id="2" name="Rectangle 1">
            <a:extLst>
              <a:ext uri="{FF2B5EF4-FFF2-40B4-BE49-F238E27FC236}">
                <a16:creationId xmlns:a16="http://schemas.microsoft.com/office/drawing/2014/main" id="{A1B8F648-A5DD-4337-95A8-12A68C6806B1}"/>
              </a:ext>
            </a:extLst>
          </p:cNvPr>
          <p:cNvSpPr/>
          <p:nvPr/>
        </p:nvSpPr>
        <p:spPr>
          <a:xfrm>
            <a:off x="3861667" y="0"/>
            <a:ext cx="2996333"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a:ea typeface="+mn-ea"/>
                <a:cs typeface="+mn-cs"/>
              </a:rPr>
              <a:t>Travel Services Update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547088" y="1631925"/>
            <a:ext cx="5766525" cy="401400"/>
          </a:xfrm>
          <a:prstGeom prst="rect">
            <a:avLst/>
          </a:prstGeom>
        </p:spPr>
        <p:txBody>
          <a:bodyPr spcFirstLastPara="1" vert="horz" wrap="square" lIns="68569" tIns="68569" rIns="68569" bIns="68569" rtlCol="0" anchor="t" anchorCtr="0">
            <a:normAutofit fontScale="90000"/>
          </a:bodyPr>
          <a:lstStyle/>
          <a:p>
            <a:pPr algn="l"/>
            <a:endParaRPr/>
          </a:p>
        </p:txBody>
      </p:sp>
      <p:sp>
        <p:nvSpPr>
          <p:cNvPr id="144" name="Google Shape;144;p21"/>
          <p:cNvSpPr txBox="1">
            <a:spLocks noGrp="1"/>
          </p:cNvSpPr>
          <p:nvPr>
            <p:ph type="body" idx="1"/>
          </p:nvPr>
        </p:nvSpPr>
        <p:spPr>
          <a:xfrm>
            <a:off x="547088" y="2202094"/>
            <a:ext cx="5766525" cy="1695825"/>
          </a:xfrm>
          <a:prstGeom prst="rect">
            <a:avLst/>
          </a:prstGeom>
        </p:spPr>
        <p:txBody>
          <a:bodyPr spcFirstLastPara="1" vert="horz" wrap="square" lIns="68569" tIns="68569" rIns="68569" bIns="68569" rtlCol="0" anchor="t" anchorCtr="0">
            <a:normAutofit/>
          </a:bodyPr>
          <a:lstStyle/>
          <a:p>
            <a:pPr marL="0" indent="0">
              <a:spcAft>
                <a:spcPts val="900"/>
              </a:spcAft>
              <a:buNone/>
            </a:pPr>
            <a:endParaRPr/>
          </a:p>
        </p:txBody>
      </p:sp>
      <p:pic>
        <p:nvPicPr>
          <p:cNvPr id="145" name="Google Shape;145;p21"/>
          <p:cNvPicPr preferRelativeResize="0"/>
          <p:nvPr/>
        </p:nvPicPr>
        <p:blipFill>
          <a:blip r:embed="rId3">
            <a:alphaModFix/>
          </a:blip>
          <a:stretch>
            <a:fillRect/>
          </a:stretch>
        </p:blipFill>
        <p:spPr>
          <a:xfrm>
            <a:off x="119149" y="642938"/>
            <a:ext cx="6619703" cy="3857624"/>
          </a:xfrm>
          <a:prstGeom prst="rect">
            <a:avLst/>
          </a:prstGeom>
          <a:noFill/>
          <a:ln>
            <a:noFill/>
          </a:ln>
        </p:spPr>
      </p:pic>
      <p:sp>
        <p:nvSpPr>
          <p:cNvPr id="2" name="Rectangle 1">
            <a:extLst>
              <a:ext uri="{FF2B5EF4-FFF2-40B4-BE49-F238E27FC236}">
                <a16:creationId xmlns:a16="http://schemas.microsoft.com/office/drawing/2014/main" id="{BF3FA337-C666-BBED-A554-4F431FFD22EC}"/>
              </a:ext>
            </a:extLst>
          </p:cNvPr>
          <p:cNvSpPr/>
          <p:nvPr/>
        </p:nvSpPr>
        <p:spPr>
          <a:xfrm>
            <a:off x="3861667" y="0"/>
            <a:ext cx="2996333"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a:ea typeface="+mn-ea"/>
                <a:cs typeface="+mn-cs"/>
              </a:rPr>
              <a:t>Travel Services Update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547088" y="1631925"/>
            <a:ext cx="5766525" cy="401400"/>
          </a:xfrm>
          <a:prstGeom prst="rect">
            <a:avLst/>
          </a:prstGeom>
        </p:spPr>
        <p:txBody>
          <a:bodyPr spcFirstLastPara="1" vert="horz" wrap="square" lIns="68569" tIns="68569" rIns="68569" bIns="68569" rtlCol="0" anchor="t" anchorCtr="0">
            <a:normAutofit fontScale="90000"/>
          </a:bodyPr>
          <a:lstStyle/>
          <a:p>
            <a:pPr algn="l"/>
            <a:endParaRPr/>
          </a:p>
        </p:txBody>
      </p:sp>
      <p:sp>
        <p:nvSpPr>
          <p:cNvPr id="151" name="Google Shape;151;p22"/>
          <p:cNvSpPr txBox="1">
            <a:spLocks noGrp="1"/>
          </p:cNvSpPr>
          <p:nvPr>
            <p:ph type="body" idx="1"/>
          </p:nvPr>
        </p:nvSpPr>
        <p:spPr>
          <a:xfrm>
            <a:off x="547088" y="2202094"/>
            <a:ext cx="5766525" cy="1695825"/>
          </a:xfrm>
          <a:prstGeom prst="rect">
            <a:avLst/>
          </a:prstGeom>
        </p:spPr>
        <p:txBody>
          <a:bodyPr spcFirstLastPara="1" vert="horz" wrap="square" lIns="68569" tIns="68569" rIns="68569" bIns="68569" rtlCol="0" anchor="t" anchorCtr="0">
            <a:normAutofit/>
          </a:bodyPr>
          <a:lstStyle/>
          <a:p>
            <a:pPr marL="0" indent="0">
              <a:spcAft>
                <a:spcPts val="900"/>
              </a:spcAft>
              <a:buNone/>
            </a:pPr>
            <a:endParaRPr/>
          </a:p>
        </p:txBody>
      </p:sp>
      <p:pic>
        <p:nvPicPr>
          <p:cNvPr id="152" name="Google Shape;152;p22"/>
          <p:cNvPicPr preferRelativeResize="0"/>
          <p:nvPr/>
        </p:nvPicPr>
        <p:blipFill>
          <a:blip r:embed="rId3">
            <a:alphaModFix/>
          </a:blip>
          <a:stretch>
            <a:fillRect/>
          </a:stretch>
        </p:blipFill>
        <p:spPr>
          <a:xfrm>
            <a:off x="108836" y="642938"/>
            <a:ext cx="6640326" cy="3857624"/>
          </a:xfrm>
          <a:prstGeom prst="rect">
            <a:avLst/>
          </a:prstGeom>
          <a:noFill/>
          <a:ln>
            <a:noFill/>
          </a:ln>
        </p:spPr>
      </p:pic>
      <p:sp>
        <p:nvSpPr>
          <p:cNvPr id="2" name="Rectangle 1">
            <a:extLst>
              <a:ext uri="{FF2B5EF4-FFF2-40B4-BE49-F238E27FC236}">
                <a16:creationId xmlns:a16="http://schemas.microsoft.com/office/drawing/2014/main" id="{B3C58773-953E-57FB-771E-18831F35EAF7}"/>
              </a:ext>
            </a:extLst>
          </p:cNvPr>
          <p:cNvSpPr/>
          <p:nvPr/>
        </p:nvSpPr>
        <p:spPr>
          <a:xfrm>
            <a:off x="3861667" y="0"/>
            <a:ext cx="2996333"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a:ea typeface="+mn-ea"/>
                <a:cs typeface="+mn-cs"/>
              </a:rPr>
              <a:t>Travel Services Update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547088" y="1631925"/>
            <a:ext cx="5766525" cy="401400"/>
          </a:xfrm>
          <a:prstGeom prst="rect">
            <a:avLst/>
          </a:prstGeom>
        </p:spPr>
        <p:txBody>
          <a:bodyPr spcFirstLastPara="1" vert="horz" wrap="square" lIns="68569" tIns="68569" rIns="68569" bIns="68569" rtlCol="0" anchor="t" anchorCtr="0">
            <a:normAutofit fontScale="90000"/>
          </a:bodyPr>
          <a:lstStyle/>
          <a:p>
            <a:pPr algn="l"/>
            <a:endParaRPr/>
          </a:p>
        </p:txBody>
      </p:sp>
      <p:sp>
        <p:nvSpPr>
          <p:cNvPr id="158" name="Google Shape;158;p23"/>
          <p:cNvSpPr txBox="1">
            <a:spLocks noGrp="1"/>
          </p:cNvSpPr>
          <p:nvPr>
            <p:ph type="body" idx="1"/>
          </p:nvPr>
        </p:nvSpPr>
        <p:spPr>
          <a:xfrm>
            <a:off x="547088" y="2202094"/>
            <a:ext cx="5766525" cy="1695825"/>
          </a:xfrm>
          <a:prstGeom prst="rect">
            <a:avLst/>
          </a:prstGeom>
        </p:spPr>
        <p:txBody>
          <a:bodyPr spcFirstLastPara="1" vert="horz" wrap="square" lIns="68569" tIns="68569" rIns="68569" bIns="68569" rtlCol="0" anchor="t" anchorCtr="0">
            <a:normAutofit/>
          </a:bodyPr>
          <a:lstStyle/>
          <a:p>
            <a:pPr marL="0" indent="0">
              <a:spcAft>
                <a:spcPts val="900"/>
              </a:spcAft>
              <a:buNone/>
            </a:pPr>
            <a:endParaRPr/>
          </a:p>
        </p:txBody>
      </p:sp>
      <p:pic>
        <p:nvPicPr>
          <p:cNvPr id="159" name="Google Shape;159;p23"/>
          <p:cNvPicPr preferRelativeResize="0"/>
          <p:nvPr/>
        </p:nvPicPr>
        <p:blipFill>
          <a:blip r:embed="rId3">
            <a:alphaModFix/>
          </a:blip>
          <a:stretch>
            <a:fillRect/>
          </a:stretch>
        </p:blipFill>
        <p:spPr>
          <a:xfrm>
            <a:off x="80203" y="642938"/>
            <a:ext cx="6697594" cy="3857625"/>
          </a:xfrm>
          <a:prstGeom prst="rect">
            <a:avLst/>
          </a:prstGeom>
          <a:noFill/>
          <a:ln>
            <a:noFill/>
          </a:ln>
        </p:spPr>
      </p:pic>
      <p:sp>
        <p:nvSpPr>
          <p:cNvPr id="2" name="Rectangle 1">
            <a:extLst>
              <a:ext uri="{FF2B5EF4-FFF2-40B4-BE49-F238E27FC236}">
                <a16:creationId xmlns:a16="http://schemas.microsoft.com/office/drawing/2014/main" id="{A812BA96-D0A1-6845-B78C-3FEE7C148796}"/>
              </a:ext>
            </a:extLst>
          </p:cNvPr>
          <p:cNvSpPr/>
          <p:nvPr/>
        </p:nvSpPr>
        <p:spPr>
          <a:xfrm>
            <a:off x="3861667" y="0"/>
            <a:ext cx="2996333"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a:ea typeface="+mn-ea"/>
                <a:cs typeface="+mn-cs"/>
              </a:rPr>
              <a:t>Travel Services Update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547088" y="1631925"/>
            <a:ext cx="5766525" cy="401400"/>
          </a:xfrm>
          <a:prstGeom prst="rect">
            <a:avLst/>
          </a:prstGeom>
        </p:spPr>
        <p:txBody>
          <a:bodyPr spcFirstLastPara="1" vert="horz" wrap="square" lIns="68569" tIns="68569" rIns="68569" bIns="68569" rtlCol="0" anchor="t" anchorCtr="0">
            <a:normAutofit fontScale="90000"/>
          </a:bodyPr>
          <a:lstStyle/>
          <a:p>
            <a:pPr algn="l"/>
            <a:r>
              <a:rPr lang="en"/>
              <a:t>Concur Travel Benefits</a:t>
            </a:r>
            <a:endParaRPr/>
          </a:p>
        </p:txBody>
      </p:sp>
      <p:sp>
        <p:nvSpPr>
          <p:cNvPr id="165" name="Google Shape;165;p24"/>
          <p:cNvSpPr txBox="1">
            <a:spLocks noGrp="1"/>
          </p:cNvSpPr>
          <p:nvPr>
            <p:ph type="body" idx="1"/>
          </p:nvPr>
        </p:nvSpPr>
        <p:spPr>
          <a:xfrm>
            <a:off x="501656" y="2188931"/>
            <a:ext cx="5766525" cy="2023200"/>
          </a:xfrm>
          <a:prstGeom prst="rect">
            <a:avLst/>
          </a:prstGeom>
        </p:spPr>
        <p:txBody>
          <a:bodyPr spcFirstLastPara="1" vert="horz" wrap="square" lIns="0" tIns="0" rIns="0" bIns="0" rtlCol="0" anchor="t" anchorCtr="0">
            <a:normAutofit/>
          </a:bodyPr>
          <a:lstStyle/>
          <a:p>
            <a:pPr indent="-276225">
              <a:lnSpc>
                <a:spcPct val="115000"/>
              </a:lnSpc>
              <a:buSzPts val="2200"/>
            </a:pPr>
            <a:r>
              <a:rPr lang="en" sz="1650"/>
              <a:t>Automatic Ticketing</a:t>
            </a:r>
            <a:endParaRPr sz="1650"/>
          </a:p>
          <a:p>
            <a:pPr indent="-276225">
              <a:lnSpc>
                <a:spcPct val="115000"/>
              </a:lnSpc>
              <a:buSzPts val="2200"/>
            </a:pPr>
            <a:r>
              <a:rPr lang="en" sz="1650"/>
              <a:t>Shows Fly America Act Compliance</a:t>
            </a:r>
            <a:endParaRPr sz="1650"/>
          </a:p>
          <a:p>
            <a:pPr indent="-276225">
              <a:lnSpc>
                <a:spcPct val="115000"/>
              </a:lnSpc>
              <a:buSzPts val="2200"/>
            </a:pPr>
            <a:r>
              <a:rPr lang="en" sz="1650"/>
              <a:t>Integration with Terradotta International Travel Registry</a:t>
            </a:r>
            <a:endParaRPr sz="1650"/>
          </a:p>
          <a:p>
            <a:pPr indent="-276225">
              <a:lnSpc>
                <a:spcPct val="115000"/>
              </a:lnSpc>
              <a:buSzPts val="2200"/>
            </a:pPr>
            <a:r>
              <a:rPr lang="en" sz="1650"/>
              <a:t>Link your Frequent Flyer &amp; Loyalty Accounts</a:t>
            </a:r>
            <a:endParaRPr/>
          </a:p>
        </p:txBody>
      </p:sp>
      <p:sp>
        <p:nvSpPr>
          <p:cNvPr id="2" name="Rectangle 1">
            <a:extLst>
              <a:ext uri="{FF2B5EF4-FFF2-40B4-BE49-F238E27FC236}">
                <a16:creationId xmlns:a16="http://schemas.microsoft.com/office/drawing/2014/main" id="{30E660E2-EDA9-418A-B320-C71815293986}"/>
              </a:ext>
            </a:extLst>
          </p:cNvPr>
          <p:cNvSpPr/>
          <p:nvPr/>
        </p:nvSpPr>
        <p:spPr>
          <a:xfrm>
            <a:off x="3861667" y="0"/>
            <a:ext cx="2996333"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a:ea typeface="+mn-ea"/>
                <a:cs typeface="+mn-cs"/>
              </a:rPr>
              <a:t>Travel Services Update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a:spLocks noGrp="1"/>
          </p:cNvSpPr>
          <p:nvPr>
            <p:ph type="title"/>
          </p:nvPr>
        </p:nvSpPr>
        <p:spPr>
          <a:xfrm>
            <a:off x="547088" y="1631925"/>
            <a:ext cx="5766525" cy="401400"/>
          </a:xfrm>
          <a:prstGeom prst="rect">
            <a:avLst/>
          </a:prstGeom>
        </p:spPr>
        <p:txBody>
          <a:bodyPr spcFirstLastPara="1" vert="horz" wrap="square" lIns="68569" tIns="68569" rIns="68569" bIns="68569" rtlCol="0" anchor="t" anchorCtr="0">
            <a:normAutofit fontScale="90000"/>
          </a:bodyPr>
          <a:lstStyle/>
          <a:p>
            <a:pPr algn="l"/>
            <a:endParaRPr/>
          </a:p>
        </p:txBody>
      </p:sp>
      <p:sp>
        <p:nvSpPr>
          <p:cNvPr id="171" name="Google Shape;171;p25"/>
          <p:cNvSpPr txBox="1">
            <a:spLocks noGrp="1"/>
          </p:cNvSpPr>
          <p:nvPr>
            <p:ph type="body" idx="1"/>
          </p:nvPr>
        </p:nvSpPr>
        <p:spPr>
          <a:xfrm>
            <a:off x="547088" y="2202094"/>
            <a:ext cx="5766525" cy="1695825"/>
          </a:xfrm>
          <a:prstGeom prst="rect">
            <a:avLst/>
          </a:prstGeom>
        </p:spPr>
        <p:txBody>
          <a:bodyPr spcFirstLastPara="1" vert="horz" wrap="square" lIns="68569" tIns="68569" rIns="68569" bIns="68569" rtlCol="0" anchor="t" anchorCtr="0">
            <a:normAutofit/>
          </a:bodyPr>
          <a:lstStyle/>
          <a:p>
            <a:pPr marL="0" indent="0">
              <a:spcAft>
                <a:spcPts val="900"/>
              </a:spcAft>
              <a:buNone/>
            </a:pPr>
            <a:endParaRPr/>
          </a:p>
        </p:txBody>
      </p:sp>
      <p:pic>
        <p:nvPicPr>
          <p:cNvPr id="172" name="Google Shape;172;p25"/>
          <p:cNvPicPr preferRelativeResize="0"/>
          <p:nvPr/>
        </p:nvPicPr>
        <p:blipFill>
          <a:blip r:embed="rId3">
            <a:alphaModFix/>
          </a:blip>
          <a:stretch>
            <a:fillRect/>
          </a:stretch>
        </p:blipFill>
        <p:spPr>
          <a:xfrm>
            <a:off x="1" y="894601"/>
            <a:ext cx="6857999" cy="3354299"/>
          </a:xfrm>
          <a:prstGeom prst="rect">
            <a:avLst/>
          </a:prstGeom>
          <a:noFill/>
          <a:ln>
            <a:noFill/>
          </a:ln>
        </p:spPr>
      </p:pic>
      <p:sp>
        <p:nvSpPr>
          <p:cNvPr id="2" name="Rectangle 1">
            <a:extLst>
              <a:ext uri="{FF2B5EF4-FFF2-40B4-BE49-F238E27FC236}">
                <a16:creationId xmlns:a16="http://schemas.microsoft.com/office/drawing/2014/main" id="{41769006-1E36-FCBB-B2F6-53549428CD86}"/>
              </a:ext>
            </a:extLst>
          </p:cNvPr>
          <p:cNvSpPr/>
          <p:nvPr/>
        </p:nvSpPr>
        <p:spPr>
          <a:xfrm>
            <a:off x="3861667" y="0"/>
            <a:ext cx="2996333"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a:ea typeface="+mn-ea"/>
                <a:cs typeface="+mn-cs"/>
              </a:rPr>
              <a:t>Travel Services Update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547088" y="1631925"/>
            <a:ext cx="5766525" cy="401400"/>
          </a:xfrm>
          <a:prstGeom prst="rect">
            <a:avLst/>
          </a:prstGeom>
        </p:spPr>
        <p:txBody>
          <a:bodyPr spcFirstLastPara="1" vert="horz" wrap="square" lIns="68569" tIns="68569" rIns="68569" bIns="68569" rtlCol="0" anchor="t" anchorCtr="0">
            <a:normAutofit fontScale="90000"/>
          </a:bodyPr>
          <a:lstStyle/>
          <a:p>
            <a:pPr algn="l"/>
            <a:endParaRPr/>
          </a:p>
        </p:txBody>
      </p:sp>
      <p:sp>
        <p:nvSpPr>
          <p:cNvPr id="178" name="Google Shape;178;p26"/>
          <p:cNvSpPr txBox="1">
            <a:spLocks noGrp="1"/>
          </p:cNvSpPr>
          <p:nvPr>
            <p:ph type="body" idx="1"/>
          </p:nvPr>
        </p:nvSpPr>
        <p:spPr>
          <a:xfrm>
            <a:off x="547088" y="2202094"/>
            <a:ext cx="5766525" cy="1695825"/>
          </a:xfrm>
          <a:prstGeom prst="rect">
            <a:avLst/>
          </a:prstGeom>
        </p:spPr>
        <p:txBody>
          <a:bodyPr spcFirstLastPara="1" vert="horz" wrap="square" lIns="68569" tIns="68569" rIns="68569" bIns="68569" rtlCol="0" anchor="t" anchorCtr="0">
            <a:normAutofit/>
          </a:bodyPr>
          <a:lstStyle/>
          <a:p>
            <a:pPr marL="0" indent="0">
              <a:spcAft>
                <a:spcPts val="900"/>
              </a:spcAft>
              <a:buNone/>
            </a:pPr>
            <a:endParaRPr/>
          </a:p>
        </p:txBody>
      </p:sp>
      <p:pic>
        <p:nvPicPr>
          <p:cNvPr id="179" name="Google Shape;179;p26"/>
          <p:cNvPicPr preferRelativeResize="0"/>
          <p:nvPr/>
        </p:nvPicPr>
        <p:blipFill rotWithShape="1">
          <a:blip r:embed="rId3">
            <a:alphaModFix/>
          </a:blip>
          <a:srcRect t="3938"/>
          <a:stretch/>
        </p:blipFill>
        <p:spPr>
          <a:xfrm>
            <a:off x="1350" y="877500"/>
            <a:ext cx="6858000" cy="3388501"/>
          </a:xfrm>
          <a:prstGeom prst="rect">
            <a:avLst/>
          </a:prstGeom>
          <a:noFill/>
          <a:ln>
            <a:noFill/>
          </a:ln>
        </p:spPr>
      </p:pic>
      <p:sp>
        <p:nvSpPr>
          <p:cNvPr id="2" name="Rectangle 1">
            <a:extLst>
              <a:ext uri="{FF2B5EF4-FFF2-40B4-BE49-F238E27FC236}">
                <a16:creationId xmlns:a16="http://schemas.microsoft.com/office/drawing/2014/main" id="{970D2608-D470-12C5-45B5-EE026E40B962}"/>
              </a:ext>
            </a:extLst>
          </p:cNvPr>
          <p:cNvSpPr/>
          <p:nvPr/>
        </p:nvSpPr>
        <p:spPr>
          <a:xfrm>
            <a:off x="3861667" y="0"/>
            <a:ext cx="2996333"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a:ea typeface="+mn-ea"/>
                <a:cs typeface="+mn-cs"/>
              </a:rPr>
              <a:t>Travel Services Update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547088" y="1631925"/>
            <a:ext cx="5766525" cy="401400"/>
          </a:xfrm>
          <a:prstGeom prst="rect">
            <a:avLst/>
          </a:prstGeom>
        </p:spPr>
        <p:txBody>
          <a:bodyPr spcFirstLastPara="1" vert="horz" wrap="square" lIns="68569" tIns="68569" rIns="68569" bIns="68569" rtlCol="0" anchor="t" anchorCtr="0">
            <a:normAutofit fontScale="90000"/>
          </a:bodyPr>
          <a:lstStyle/>
          <a:p>
            <a:pPr algn="l"/>
            <a:r>
              <a:rPr lang="en" dirty="0"/>
              <a:t>Travel Advisory Board (TAB)</a:t>
            </a:r>
            <a:endParaRPr dirty="0"/>
          </a:p>
        </p:txBody>
      </p:sp>
      <p:sp>
        <p:nvSpPr>
          <p:cNvPr id="185" name="Google Shape;185;p27"/>
          <p:cNvSpPr txBox="1">
            <a:spLocks noGrp="1"/>
          </p:cNvSpPr>
          <p:nvPr>
            <p:ph type="body" idx="1"/>
          </p:nvPr>
        </p:nvSpPr>
        <p:spPr>
          <a:xfrm>
            <a:off x="547088" y="2202094"/>
            <a:ext cx="5766525" cy="1695825"/>
          </a:xfrm>
          <a:prstGeom prst="rect">
            <a:avLst/>
          </a:prstGeom>
        </p:spPr>
        <p:txBody>
          <a:bodyPr spcFirstLastPara="1" vert="horz" wrap="square" lIns="68569" tIns="68569" rIns="68569" bIns="68569" rtlCol="0" anchor="t" anchorCtr="0">
            <a:noAutofit/>
          </a:bodyPr>
          <a:lstStyle/>
          <a:p>
            <a:pPr indent="-252413">
              <a:buSzPts val="1700"/>
            </a:pPr>
            <a:r>
              <a:rPr lang="en" sz="1275" dirty="0"/>
              <a:t>Chair: Bryan Casey, Asst Vice President and Controller, Financial Services </a:t>
            </a:r>
            <a:endParaRPr sz="1275" dirty="0"/>
          </a:p>
          <a:p>
            <a:pPr indent="-252413">
              <a:buSzPts val="1700"/>
            </a:pPr>
            <a:r>
              <a:rPr lang="en" sz="1275" dirty="0"/>
              <a:t>David Di Maria, Asst Vice Provost for International Education</a:t>
            </a:r>
            <a:endParaRPr sz="1275" dirty="0"/>
          </a:p>
          <a:p>
            <a:pPr indent="-252413">
              <a:buSzPts val="1700"/>
            </a:pPr>
            <a:r>
              <a:rPr lang="en" sz="1275" dirty="0"/>
              <a:t>Adam Drutz-Hannahs, Assistant Manager, Financial Services</a:t>
            </a:r>
            <a:endParaRPr sz="1275" dirty="0"/>
          </a:p>
          <a:p>
            <a:pPr indent="-252413">
              <a:buSzPts val="1700"/>
            </a:pPr>
            <a:r>
              <a:rPr lang="en" sz="1275" dirty="0"/>
              <a:t>Catherine Manalansan, Administrative Assistant, JCET </a:t>
            </a:r>
            <a:endParaRPr sz="1275" dirty="0"/>
          </a:p>
          <a:p>
            <a:pPr indent="-252413">
              <a:buSzPts val="1700"/>
            </a:pPr>
            <a:r>
              <a:rPr lang="en" sz="1275" dirty="0"/>
              <a:t>Charles Nicholas, Professor, CSEE</a:t>
            </a:r>
            <a:endParaRPr sz="1275" dirty="0"/>
          </a:p>
          <a:p>
            <a:pPr indent="-252413">
              <a:buSzPts val="1700"/>
            </a:pPr>
            <a:r>
              <a:rPr lang="en" sz="1275" dirty="0"/>
              <a:t>Ken Schreihofer, Director, Business Systems, DoIT</a:t>
            </a:r>
            <a:endParaRPr sz="1275" dirty="0"/>
          </a:p>
          <a:p>
            <a:pPr indent="-252413">
              <a:buSzPts val="1700"/>
            </a:pPr>
            <a:r>
              <a:rPr lang="en" sz="1275" dirty="0"/>
              <a:t>Desiree Stonesifer, Business Manager, Administrative SSC</a:t>
            </a:r>
            <a:endParaRPr sz="1275" dirty="0"/>
          </a:p>
          <a:p>
            <a:pPr indent="-252413">
              <a:buSzPts val="1700"/>
            </a:pPr>
            <a:r>
              <a:rPr lang="en" sz="1275" dirty="0"/>
              <a:t>Margo Young, Director, Earth &amp; Space Research Administration (ESRA)</a:t>
            </a:r>
            <a:endParaRPr sz="1275" dirty="0"/>
          </a:p>
          <a:p>
            <a:pPr marL="0" indent="0">
              <a:spcBef>
                <a:spcPts val="900"/>
              </a:spcBef>
              <a:spcAft>
                <a:spcPts val="900"/>
              </a:spcAft>
              <a:buNone/>
            </a:pPr>
            <a:endParaRPr dirty="0"/>
          </a:p>
        </p:txBody>
      </p:sp>
      <p:sp>
        <p:nvSpPr>
          <p:cNvPr id="2" name="Rectangle 1">
            <a:extLst>
              <a:ext uri="{FF2B5EF4-FFF2-40B4-BE49-F238E27FC236}">
                <a16:creationId xmlns:a16="http://schemas.microsoft.com/office/drawing/2014/main" id="{02EC2EF1-F213-B63E-4C5F-9A66154E614F}"/>
              </a:ext>
            </a:extLst>
          </p:cNvPr>
          <p:cNvSpPr/>
          <p:nvPr/>
        </p:nvSpPr>
        <p:spPr>
          <a:xfrm>
            <a:off x="3861667" y="0"/>
            <a:ext cx="2996333"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a:ea typeface="+mn-ea"/>
                <a:cs typeface="+mn-cs"/>
              </a:rPr>
              <a:t>Travel Services Update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56503"/>
            <a:ext cx="5829300" cy="1663897"/>
          </a:xfrm>
        </p:spPr>
        <p:txBody>
          <a:bodyPr>
            <a:normAutofit fontScale="90000"/>
          </a:bodyPr>
          <a:lstStyle/>
          <a:p>
            <a:r>
              <a:rPr lang="en-US" sz="3100" dirty="0"/>
              <a:t>PAW TIPS AND TRICKS:</a:t>
            </a:r>
            <a:br>
              <a:rPr lang="en-US" sz="3100" dirty="0"/>
            </a:br>
            <a:r>
              <a:rPr lang="en-US" sz="3100" dirty="0"/>
              <a:t>PAW RECEIPT REMINDERS</a:t>
            </a:r>
            <a:br>
              <a:rPr lang="en-US" sz="3100" dirty="0"/>
            </a:br>
            <a:r>
              <a:rPr lang="en-US" sz="3100" dirty="0"/>
              <a:t>CREDITS AND RECEIPTS</a:t>
            </a:r>
            <a:br>
              <a:rPr lang="en-US" sz="1744" dirty="0"/>
            </a:br>
            <a:endParaRPr lang="en-US" dirty="0"/>
          </a:p>
        </p:txBody>
      </p:sp>
      <p:sp>
        <p:nvSpPr>
          <p:cNvPr id="3" name="TextBox 2">
            <a:extLst>
              <a:ext uri="{FF2B5EF4-FFF2-40B4-BE49-F238E27FC236}">
                <a16:creationId xmlns:a16="http://schemas.microsoft.com/office/drawing/2014/main" id="{38D25DEE-F5D4-4D98-A6FE-71CA7850BB98}"/>
              </a:ext>
            </a:extLst>
          </p:cNvPr>
          <p:cNvSpPr txBox="1"/>
          <p:nvPr/>
        </p:nvSpPr>
        <p:spPr>
          <a:xfrm>
            <a:off x="3505200" y="3467100"/>
            <a:ext cx="2628900" cy="559961"/>
          </a:xfrm>
          <a:prstGeom prst="rect">
            <a:avLst/>
          </a:prstGeom>
          <a:noFill/>
        </p:spPr>
        <p:txBody>
          <a:bodyPr wrap="square" rtlCol="0">
            <a:spAutoFit/>
          </a:bodyPr>
          <a:lstStyle/>
          <a:p>
            <a:r>
              <a:rPr lang="en-US" sz="1013" dirty="0"/>
              <a:t>Gayle Chapman, Assistant Controller</a:t>
            </a:r>
          </a:p>
          <a:p>
            <a:r>
              <a:rPr lang="en-US" sz="1013" dirty="0"/>
              <a:t>chapman@umbc.edu</a:t>
            </a:r>
          </a:p>
          <a:p>
            <a:r>
              <a:rPr lang="en-US" sz="1013" dirty="0"/>
              <a:t>Business Services</a:t>
            </a:r>
          </a:p>
        </p:txBody>
      </p:sp>
      <p:pic>
        <p:nvPicPr>
          <p:cNvPr id="1026" name="Picture 2" descr="3,300+ Tips And Tricks Stock Photos, Pictures &amp; Royalty-Free ...">
            <a:extLst>
              <a:ext uri="{FF2B5EF4-FFF2-40B4-BE49-F238E27FC236}">
                <a16:creationId xmlns:a16="http://schemas.microsoft.com/office/drawing/2014/main" id="{6A8D00E4-938C-4351-A83E-EC2BEFE0C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509" y="978430"/>
            <a:ext cx="1139828" cy="10807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E77BC78-9ACF-E945-79F7-3F54FEDEFAC3}"/>
              </a:ext>
            </a:extLst>
          </p:cNvPr>
          <p:cNvSpPr/>
          <p:nvPr/>
        </p:nvSpPr>
        <p:spPr>
          <a:xfrm>
            <a:off x="4221252" y="0"/>
            <a:ext cx="263674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PAW Tips and Tricks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127771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a:off x="547088" y="1631925"/>
            <a:ext cx="5766525" cy="401400"/>
          </a:xfrm>
          <a:prstGeom prst="rect">
            <a:avLst/>
          </a:prstGeom>
        </p:spPr>
        <p:txBody>
          <a:bodyPr spcFirstLastPara="1" vert="horz" wrap="square" lIns="68569" tIns="68569" rIns="68569" bIns="68569" rtlCol="0" anchor="t" anchorCtr="0">
            <a:normAutofit fontScale="90000"/>
          </a:bodyPr>
          <a:lstStyle/>
          <a:p>
            <a:pPr algn="l"/>
            <a:r>
              <a:rPr lang="en"/>
              <a:t>What can you do in the meantime? </a:t>
            </a:r>
            <a:endParaRPr/>
          </a:p>
        </p:txBody>
      </p:sp>
      <p:sp>
        <p:nvSpPr>
          <p:cNvPr id="191" name="Google Shape;191;p28"/>
          <p:cNvSpPr txBox="1">
            <a:spLocks noGrp="1"/>
          </p:cNvSpPr>
          <p:nvPr>
            <p:ph type="body" idx="1"/>
          </p:nvPr>
        </p:nvSpPr>
        <p:spPr>
          <a:xfrm>
            <a:off x="547088" y="2202094"/>
            <a:ext cx="5766525" cy="1695825"/>
          </a:xfrm>
          <a:prstGeom prst="rect">
            <a:avLst/>
          </a:prstGeom>
        </p:spPr>
        <p:txBody>
          <a:bodyPr spcFirstLastPara="1" vert="horz" wrap="square" lIns="68569" tIns="68569" rIns="68569" bIns="68569" rtlCol="0" anchor="t" anchorCtr="0">
            <a:normAutofit/>
          </a:bodyPr>
          <a:lstStyle/>
          <a:p>
            <a:pPr indent="-266700">
              <a:buSzPts val="2000"/>
            </a:pPr>
            <a:r>
              <a:rPr lang="en" sz="1500"/>
              <a:t>Follow Travel Group on myUMBC</a:t>
            </a:r>
            <a:endParaRPr sz="1500"/>
          </a:p>
          <a:p>
            <a:pPr lvl="1" indent="-266700">
              <a:buSzPts val="2000"/>
            </a:pPr>
            <a:r>
              <a:rPr lang="en" sz="1500" u="sng">
                <a:solidFill>
                  <a:schemeClr val="hlink"/>
                </a:solidFill>
                <a:hlinkClick r:id="rId3"/>
              </a:rPr>
              <a:t>my.umbc.edu/groups/travel</a:t>
            </a:r>
            <a:r>
              <a:rPr lang="en" sz="1500"/>
              <a:t> </a:t>
            </a:r>
            <a:endParaRPr sz="1500"/>
          </a:p>
          <a:p>
            <a:pPr indent="-266700">
              <a:buSzPts val="2000"/>
            </a:pPr>
            <a:r>
              <a:rPr lang="en" sz="1500"/>
              <a:t>Read the launch post and watch the video about Concur</a:t>
            </a:r>
            <a:endParaRPr sz="1500"/>
          </a:p>
          <a:p>
            <a:pPr lvl="1" indent="-266700">
              <a:buSzPts val="2000"/>
            </a:pPr>
            <a:r>
              <a:rPr lang="en" sz="1500" u="sng">
                <a:solidFill>
                  <a:schemeClr val="hlink"/>
                </a:solidFill>
                <a:hlinkClick r:id="rId4"/>
              </a:rPr>
              <a:t>my.umbc.edu/posts/147583</a:t>
            </a:r>
            <a:r>
              <a:rPr lang="en" sz="1500"/>
              <a:t> </a:t>
            </a:r>
            <a:endParaRPr sz="1500"/>
          </a:p>
          <a:p>
            <a:pPr indent="-266700">
              <a:buSzPts val="2000"/>
            </a:pPr>
            <a:r>
              <a:rPr lang="en" sz="1500"/>
              <a:t>Talk with Implementation or TAB members!</a:t>
            </a:r>
            <a:endParaRPr sz="1500"/>
          </a:p>
        </p:txBody>
      </p:sp>
      <p:sp>
        <p:nvSpPr>
          <p:cNvPr id="2" name="Rectangle 1">
            <a:extLst>
              <a:ext uri="{FF2B5EF4-FFF2-40B4-BE49-F238E27FC236}">
                <a16:creationId xmlns:a16="http://schemas.microsoft.com/office/drawing/2014/main" id="{7295BC1F-591B-03C4-2EA3-2104D3D6E125}"/>
              </a:ext>
            </a:extLst>
          </p:cNvPr>
          <p:cNvSpPr/>
          <p:nvPr/>
        </p:nvSpPr>
        <p:spPr>
          <a:xfrm>
            <a:off x="3861667" y="0"/>
            <a:ext cx="2996333"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a:ea typeface="+mn-ea"/>
                <a:cs typeface="+mn-cs"/>
              </a:rPr>
              <a:t>Travel Services Update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B4842-7AF8-4ADF-6E62-847BD226CC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36D9D5-ECF1-B1B3-FF1D-195E4D17DFE0}"/>
              </a:ext>
            </a:extLst>
          </p:cNvPr>
          <p:cNvSpPr>
            <a:spLocks noGrp="1"/>
          </p:cNvSpPr>
          <p:nvPr>
            <p:ph type="ctrTitle"/>
          </p:nvPr>
        </p:nvSpPr>
        <p:spPr>
          <a:xfrm>
            <a:off x="514350" y="1529621"/>
            <a:ext cx="5829300" cy="1102519"/>
          </a:xfrm>
        </p:spPr>
        <p:txBody>
          <a:bodyPr/>
          <a:lstStyle/>
          <a:p>
            <a:r>
              <a:rPr lang="en-US" dirty="0"/>
              <a:t>Thanks for joining us!</a:t>
            </a:r>
          </a:p>
        </p:txBody>
      </p:sp>
      <p:sp>
        <p:nvSpPr>
          <p:cNvPr id="3" name="Subtitle 2">
            <a:extLst>
              <a:ext uri="{FF2B5EF4-FFF2-40B4-BE49-F238E27FC236}">
                <a16:creationId xmlns:a16="http://schemas.microsoft.com/office/drawing/2014/main" id="{ED9A5382-2C19-2083-56A2-D74688919D80}"/>
              </a:ext>
            </a:extLst>
          </p:cNvPr>
          <p:cNvSpPr>
            <a:spLocks noGrp="1"/>
          </p:cNvSpPr>
          <p:nvPr>
            <p:ph type="subTitle" idx="1"/>
          </p:nvPr>
        </p:nvSpPr>
        <p:spPr>
          <a:xfrm>
            <a:off x="1028700" y="2632140"/>
            <a:ext cx="4800600" cy="1314450"/>
          </a:xfrm>
        </p:spPr>
        <p:txBody>
          <a:bodyPr>
            <a:normAutofit lnSpcReduction="10000"/>
          </a:bodyPr>
          <a:lstStyle/>
          <a:p>
            <a:r>
              <a:rPr lang="en-US" dirty="0"/>
              <a:t>Make sure you’re signed up for </a:t>
            </a:r>
          </a:p>
          <a:p>
            <a:r>
              <a:rPr lang="en-US" dirty="0"/>
              <a:t>the BAM </a:t>
            </a:r>
            <a:r>
              <a:rPr lang="en-US" dirty="0" err="1"/>
              <a:t>myUMBC</a:t>
            </a:r>
            <a:r>
              <a:rPr lang="en-US" dirty="0"/>
              <a:t> group.  See you </a:t>
            </a:r>
          </a:p>
          <a:p>
            <a:r>
              <a:rPr lang="en-US" dirty="0"/>
              <a:t>in the fall.</a:t>
            </a:r>
          </a:p>
        </p:txBody>
      </p:sp>
      <p:sp>
        <p:nvSpPr>
          <p:cNvPr id="4" name="Rectangle 3">
            <a:extLst>
              <a:ext uri="{FF2B5EF4-FFF2-40B4-BE49-F238E27FC236}">
                <a16:creationId xmlns:a16="http://schemas.microsoft.com/office/drawing/2014/main" id="{7EC5EA2B-78EC-A099-8882-F43A56354845}"/>
              </a:ext>
            </a:extLst>
          </p:cNvPr>
          <p:cNvSpPr/>
          <p:nvPr/>
        </p:nvSpPr>
        <p:spPr>
          <a:xfrm>
            <a:off x="5282311" y="0"/>
            <a:ext cx="1575689"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Thank you!</a:t>
            </a:r>
          </a:p>
        </p:txBody>
      </p:sp>
    </p:spTree>
    <p:extLst>
      <p:ext uri="{BB962C8B-B14F-4D97-AF65-F5344CB8AC3E}">
        <p14:creationId xmlns:p14="http://schemas.microsoft.com/office/powerpoint/2010/main" val="3260794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3C87F-AC57-4CA1-987C-1AAF1A3A5732}"/>
              </a:ext>
            </a:extLst>
          </p:cNvPr>
          <p:cNvSpPr>
            <a:spLocks noGrp="1"/>
          </p:cNvSpPr>
          <p:nvPr>
            <p:ph type="title"/>
          </p:nvPr>
        </p:nvSpPr>
        <p:spPr/>
        <p:txBody>
          <a:bodyPr/>
          <a:lstStyle/>
          <a:p>
            <a:r>
              <a:rPr lang="en-US" dirty="0"/>
              <a:t>WHY ENTER RECEIPTS INTO PAW?</a:t>
            </a:r>
          </a:p>
        </p:txBody>
      </p:sp>
      <p:sp>
        <p:nvSpPr>
          <p:cNvPr id="3" name="Content Placeholder 2">
            <a:extLst>
              <a:ext uri="{FF2B5EF4-FFF2-40B4-BE49-F238E27FC236}">
                <a16:creationId xmlns:a16="http://schemas.microsoft.com/office/drawing/2014/main" id="{E7CDD4F8-97B9-4E98-8704-FB4738B8D759}"/>
              </a:ext>
            </a:extLst>
          </p:cNvPr>
          <p:cNvSpPr>
            <a:spLocks noGrp="1"/>
          </p:cNvSpPr>
          <p:nvPr>
            <p:ph idx="1"/>
          </p:nvPr>
        </p:nvSpPr>
        <p:spPr/>
        <p:txBody>
          <a:bodyPr>
            <a:noAutofit/>
          </a:bodyPr>
          <a:lstStyle/>
          <a:p>
            <a:pPr marL="0" indent="0" algn="ctr">
              <a:buNone/>
            </a:pPr>
            <a:r>
              <a:rPr lang="en-US" sz="1500" dirty="0"/>
              <a:t>Enter a received receipt IMMEDIATELY upon receiving a shipment related to a purchase order (PO) so that we can pay the invoice.</a:t>
            </a:r>
          </a:p>
          <a:p>
            <a:pPr marL="0" indent="0">
              <a:buNone/>
            </a:pPr>
            <a:endParaRPr lang="en-US" sz="1400" dirty="0"/>
          </a:p>
          <a:p>
            <a:r>
              <a:rPr lang="en-US" sz="1400" dirty="0"/>
              <a:t>UMBC requires a 3 way match to pay a PO invoice – they all must match: 				</a:t>
            </a:r>
            <a:r>
              <a:rPr lang="en-US" sz="1400" dirty="0">
                <a:solidFill>
                  <a:srgbClr val="7030A0"/>
                </a:solidFill>
              </a:rPr>
              <a:t>PO, 	Receipt,   Invoice</a:t>
            </a:r>
          </a:p>
          <a:p>
            <a:r>
              <a:rPr lang="en-US" sz="1400" dirty="0"/>
              <a:t>We MUST pay all invoices ASAP, to avoid credit-holds, supplier cut-offs, and issues with the State of Maryland.</a:t>
            </a:r>
          </a:p>
          <a:p>
            <a:r>
              <a:rPr lang="en-US" sz="1400" dirty="0"/>
              <a:t>Do NOT request that Procurement close a PO that has outstanding invoices or credit memos.  We STILL OWE the invoice!!</a:t>
            </a:r>
          </a:p>
          <a:p>
            <a:r>
              <a:rPr lang="en-US" sz="1400" dirty="0"/>
              <a:t>When a PO owner leaves UMBC or the position – reassign the duty to monitor the PO!!  Especially with STUDENTS!!</a:t>
            </a:r>
          </a:p>
          <a:p>
            <a:pPr marL="0" indent="0">
              <a:buNone/>
            </a:pPr>
            <a:r>
              <a:rPr lang="en-US" sz="1400" dirty="0"/>
              <a:t> </a:t>
            </a:r>
          </a:p>
        </p:txBody>
      </p:sp>
      <p:sp>
        <p:nvSpPr>
          <p:cNvPr id="4" name="Rectangle 3">
            <a:extLst>
              <a:ext uri="{FF2B5EF4-FFF2-40B4-BE49-F238E27FC236}">
                <a16:creationId xmlns:a16="http://schemas.microsoft.com/office/drawing/2014/main" id="{A98265CF-65BE-9BE7-6336-7B6C07392193}"/>
              </a:ext>
            </a:extLst>
          </p:cNvPr>
          <p:cNvSpPr/>
          <p:nvPr/>
        </p:nvSpPr>
        <p:spPr>
          <a:xfrm>
            <a:off x="4221252" y="0"/>
            <a:ext cx="263674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PAW Tips and Tricks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1608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ABFE-1790-4722-AC34-2479B5A080C4}"/>
              </a:ext>
            </a:extLst>
          </p:cNvPr>
          <p:cNvSpPr>
            <a:spLocks noGrp="1"/>
          </p:cNvSpPr>
          <p:nvPr>
            <p:ph type="title"/>
          </p:nvPr>
        </p:nvSpPr>
        <p:spPr/>
        <p:txBody>
          <a:bodyPr/>
          <a:lstStyle/>
          <a:p>
            <a:r>
              <a:rPr lang="en-US" dirty="0"/>
              <a:t>QUANTITY VS COST RECEIPT</a:t>
            </a:r>
          </a:p>
        </p:txBody>
      </p:sp>
      <p:sp>
        <p:nvSpPr>
          <p:cNvPr id="3" name="Content Placeholder 2">
            <a:extLst>
              <a:ext uri="{FF2B5EF4-FFF2-40B4-BE49-F238E27FC236}">
                <a16:creationId xmlns:a16="http://schemas.microsoft.com/office/drawing/2014/main" id="{B6976228-5CB9-4DDF-913D-A790A36C3DE6}"/>
              </a:ext>
            </a:extLst>
          </p:cNvPr>
          <p:cNvSpPr>
            <a:spLocks noGrp="1"/>
          </p:cNvSpPr>
          <p:nvPr>
            <p:ph idx="1"/>
          </p:nvPr>
        </p:nvSpPr>
        <p:spPr/>
        <p:txBody>
          <a:bodyPr/>
          <a:lstStyle/>
          <a:p>
            <a:pPr marL="0" indent="0">
              <a:buNone/>
            </a:pPr>
            <a:r>
              <a:rPr lang="en-US" sz="1800" dirty="0"/>
              <a:t>What kind of received receipt do I enter?  Quantity or Cost?</a:t>
            </a:r>
          </a:p>
          <a:p>
            <a:pPr marL="0" indent="0">
              <a:buNone/>
            </a:pPr>
            <a:endParaRPr lang="en-US" dirty="0"/>
          </a:p>
        </p:txBody>
      </p:sp>
      <p:pic>
        <p:nvPicPr>
          <p:cNvPr id="4" name="Picture 3">
            <a:extLst>
              <a:ext uri="{FF2B5EF4-FFF2-40B4-BE49-F238E27FC236}">
                <a16:creationId xmlns:a16="http://schemas.microsoft.com/office/drawing/2014/main" id="{14317580-9101-477E-8768-36E31F42B506}"/>
              </a:ext>
            </a:extLst>
          </p:cNvPr>
          <p:cNvPicPr>
            <a:picLocks noChangeAspect="1"/>
          </p:cNvPicPr>
          <p:nvPr/>
        </p:nvPicPr>
        <p:blipFill>
          <a:blip r:embed="rId2"/>
          <a:stretch>
            <a:fillRect/>
          </a:stretch>
        </p:blipFill>
        <p:spPr>
          <a:xfrm>
            <a:off x="342900" y="2198700"/>
            <a:ext cx="5846189" cy="1645078"/>
          </a:xfrm>
          <a:prstGeom prst="rect">
            <a:avLst/>
          </a:prstGeom>
        </p:spPr>
      </p:pic>
      <p:sp>
        <p:nvSpPr>
          <p:cNvPr id="5" name="TextBox 4">
            <a:extLst>
              <a:ext uri="{FF2B5EF4-FFF2-40B4-BE49-F238E27FC236}">
                <a16:creationId xmlns:a16="http://schemas.microsoft.com/office/drawing/2014/main" id="{C9A14B14-3039-431A-8502-8B0B2158DCDA}"/>
              </a:ext>
            </a:extLst>
          </p:cNvPr>
          <p:cNvSpPr txBox="1"/>
          <p:nvPr/>
        </p:nvSpPr>
        <p:spPr>
          <a:xfrm>
            <a:off x="4300538" y="3790091"/>
            <a:ext cx="180975" cy="438582"/>
          </a:xfrm>
          <a:prstGeom prst="rect">
            <a:avLst/>
          </a:prstGeom>
          <a:noFill/>
        </p:spPr>
        <p:txBody>
          <a:bodyPr wrap="square" rtlCol="0">
            <a:spAutoFit/>
          </a:bodyPr>
          <a:lstStyle/>
          <a:p>
            <a:r>
              <a:rPr lang="en-US" sz="2250" dirty="0">
                <a:solidFill>
                  <a:srgbClr val="FF0000"/>
                </a:solidFill>
              </a:rPr>
              <a:t>?</a:t>
            </a:r>
          </a:p>
        </p:txBody>
      </p:sp>
      <p:sp>
        <p:nvSpPr>
          <p:cNvPr id="6" name="TextBox 5">
            <a:extLst>
              <a:ext uri="{FF2B5EF4-FFF2-40B4-BE49-F238E27FC236}">
                <a16:creationId xmlns:a16="http://schemas.microsoft.com/office/drawing/2014/main" id="{395760AB-1FCD-4744-9957-3B6F9ED5B7D2}"/>
              </a:ext>
            </a:extLst>
          </p:cNvPr>
          <p:cNvSpPr txBox="1"/>
          <p:nvPr/>
        </p:nvSpPr>
        <p:spPr>
          <a:xfrm>
            <a:off x="5161469" y="3790091"/>
            <a:ext cx="328613" cy="438582"/>
          </a:xfrm>
          <a:prstGeom prst="rect">
            <a:avLst/>
          </a:prstGeom>
          <a:noFill/>
        </p:spPr>
        <p:txBody>
          <a:bodyPr wrap="square" rtlCol="0">
            <a:spAutoFit/>
          </a:bodyPr>
          <a:lstStyle/>
          <a:p>
            <a:r>
              <a:rPr lang="en-US" sz="2250" dirty="0">
                <a:solidFill>
                  <a:srgbClr val="FF0000"/>
                </a:solidFill>
              </a:rPr>
              <a:t>?</a:t>
            </a:r>
          </a:p>
        </p:txBody>
      </p:sp>
      <p:sp>
        <p:nvSpPr>
          <p:cNvPr id="9" name="Oval 8">
            <a:extLst>
              <a:ext uri="{FF2B5EF4-FFF2-40B4-BE49-F238E27FC236}">
                <a16:creationId xmlns:a16="http://schemas.microsoft.com/office/drawing/2014/main" id="{7A820947-46F6-40D3-B4E7-8CE2B6A7AEAD}"/>
              </a:ext>
            </a:extLst>
          </p:cNvPr>
          <p:cNvSpPr/>
          <p:nvPr/>
        </p:nvSpPr>
        <p:spPr>
          <a:xfrm>
            <a:off x="3233738" y="2290763"/>
            <a:ext cx="170369" cy="219075"/>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13"/>
          </a:p>
        </p:txBody>
      </p:sp>
      <p:sp>
        <p:nvSpPr>
          <p:cNvPr id="7" name="Rectangle 6">
            <a:extLst>
              <a:ext uri="{FF2B5EF4-FFF2-40B4-BE49-F238E27FC236}">
                <a16:creationId xmlns:a16="http://schemas.microsoft.com/office/drawing/2014/main" id="{29BECDBD-ADB4-A872-275A-068F54CB2F3A}"/>
              </a:ext>
            </a:extLst>
          </p:cNvPr>
          <p:cNvSpPr/>
          <p:nvPr/>
        </p:nvSpPr>
        <p:spPr>
          <a:xfrm>
            <a:off x="4221252" y="0"/>
            <a:ext cx="2636748" cy="46166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PAW Tips and Tricks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5512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A7969EBC00AA47AB64FDCCD884EA76" ma:contentTypeVersion="11" ma:contentTypeDescription="Create a new document." ma:contentTypeScope="" ma:versionID="6e0438afc1ae0e22baa18b392b0730f6">
  <xsd:schema xmlns:xsd="http://www.w3.org/2001/XMLSchema" xmlns:xs="http://www.w3.org/2001/XMLSchema" xmlns:p="http://schemas.microsoft.com/office/2006/metadata/properties" xmlns:ns2="6df0b0a0-00f9-4e54-9872-39cc1efc11d9" xmlns:ns3="c0a7ee24-c93e-4bff-be21-112ec5abee91" targetNamespace="http://schemas.microsoft.com/office/2006/metadata/properties" ma:root="true" ma:fieldsID="afaa5542f60c4dca1f27f6fbae91d513" ns2:_="" ns3:_="">
    <xsd:import namespace="6df0b0a0-00f9-4e54-9872-39cc1efc11d9"/>
    <xsd:import namespace="c0a7ee24-c93e-4bff-be21-112ec5abee9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f0b0a0-00f9-4e54-9872-39cc1efc11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287d5f3-9ae4-400e-82e2-a02a2807583a"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descriptio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0a7ee24-c93e-4bff-be21-112ec5abee9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c81c941-9e1f-40a9-96e8-e4536ba275b2}" ma:internalName="TaxCatchAll" ma:showField="CatchAllData" ma:web="c0a7ee24-c93e-4bff-be21-112ec5abee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0a7ee24-c93e-4bff-be21-112ec5abee91" xsi:nil="true"/>
    <lcf76f155ced4ddcb4097134ff3c332f xmlns="6df0b0a0-00f9-4e54-9872-39cc1efc11d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F8BC2A-6D9B-475F-945E-42D8EB64F399}">
  <ds:schemaRefs>
    <ds:schemaRef ds:uri="6df0b0a0-00f9-4e54-9872-39cc1efc11d9"/>
    <ds:schemaRef ds:uri="c0a7ee24-c93e-4bff-be21-112ec5abee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C997E0-E857-44A2-AE2D-48F84C48CFAF}">
  <ds:schemaRefs>
    <ds:schemaRef ds:uri="http://schemas.microsoft.com/office/2006/metadata/properties"/>
    <ds:schemaRef ds:uri="http://www.w3.org/XML/1998/namespace"/>
    <ds:schemaRef ds:uri="http://purl.org/dc/elements/1.1/"/>
    <ds:schemaRef ds:uri="http://purl.org/dc/terms/"/>
    <ds:schemaRef ds:uri="6df0b0a0-00f9-4e54-9872-39cc1efc11d9"/>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c0a7ee24-c93e-4bff-be21-112ec5abee91"/>
  </ds:schemaRefs>
</ds:datastoreItem>
</file>

<file path=customXml/itemProps3.xml><?xml version="1.0" encoding="utf-8"?>
<ds:datastoreItem xmlns:ds="http://schemas.openxmlformats.org/officeDocument/2006/customXml" ds:itemID="{B65C1E55-B973-4801-B11F-44D2A5B94F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2036</TotalTime>
  <Words>3374</Words>
  <Application>Microsoft Office PowerPoint</Application>
  <PresentationFormat>Custom</PresentationFormat>
  <Paragraphs>437</Paragraphs>
  <Slides>71</Slides>
  <Notes>36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71</vt:i4>
      </vt:variant>
    </vt:vector>
  </HeadingPairs>
  <TitlesOfParts>
    <vt:vector size="83" baseType="lpstr">
      <vt:lpstr>Arial</vt:lpstr>
      <vt:lpstr>Calibri</vt:lpstr>
      <vt:lpstr>Helvetica, sans-serif</vt:lpstr>
      <vt:lpstr>Montserrat</vt:lpstr>
      <vt:lpstr>Noto Sans Symbols</vt:lpstr>
      <vt:lpstr>Times New Roman</vt:lpstr>
      <vt:lpstr>Wingdings</vt:lpstr>
      <vt:lpstr>Office Theme</vt:lpstr>
      <vt:lpstr>3_Office Theme</vt:lpstr>
      <vt:lpstr>1_Office Theme</vt:lpstr>
      <vt:lpstr>4_Office Theme</vt:lpstr>
      <vt:lpstr>2_Office Theme</vt:lpstr>
      <vt:lpstr>Business Administrators Meeting (BAM)</vt:lpstr>
      <vt:lpstr>Agenda</vt:lpstr>
      <vt:lpstr>Welcome</vt:lpstr>
      <vt:lpstr> PAW Invoice Reminders </vt:lpstr>
      <vt:lpstr>  </vt:lpstr>
      <vt:lpstr>  </vt:lpstr>
      <vt:lpstr>PAW TIPS AND TRICKS: PAW RECEIPT REMINDERS CREDITS AND RECEIPTS </vt:lpstr>
      <vt:lpstr>WHY ENTER RECEIPTS INTO PAW?</vt:lpstr>
      <vt:lpstr>QUANTITY VS COST RECEIPT</vt:lpstr>
      <vt:lpstr>QUANTITY VS COST RECEIPT cont.</vt:lpstr>
      <vt:lpstr>QUANTITY VS COST RECEIPT cont.</vt:lpstr>
      <vt:lpstr>CREDITS AND RECEIPTS</vt:lpstr>
      <vt:lpstr>Check the Results!!</vt:lpstr>
      <vt:lpstr>What to do if the PO is closed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Auxiliary Services Updates</vt:lpstr>
      <vt:lpstr>Proudly Serving UMBC</vt:lpstr>
      <vt:lpstr>Auxiliary units</vt:lpstr>
      <vt:lpstr>Bookstore</vt:lpstr>
      <vt:lpstr>CEI Arena</vt:lpstr>
      <vt:lpstr>Dining Services</vt:lpstr>
      <vt:lpstr>Retriever Card Center &amp; Mail Services</vt:lpstr>
      <vt:lpstr>Thank you!</vt:lpstr>
      <vt:lpstr>Office of Contract and Grant Accounting (OCGA) Welcome new staff members! </vt:lpstr>
      <vt:lpstr>Procurement Updates</vt:lpstr>
      <vt:lpstr>End of Fiscal Year Close Out –  Below are the deadlines for 2025:</vt:lpstr>
      <vt:lpstr>Pcard Training</vt:lpstr>
      <vt:lpstr>Procurement Training</vt:lpstr>
      <vt:lpstr>Inventory Updates</vt:lpstr>
      <vt:lpstr>Scanners &amp; Scan and Validate</vt:lpstr>
      <vt:lpstr>Scanners &amp; Scan and Validate</vt:lpstr>
      <vt:lpstr>Why Scanners????</vt:lpstr>
      <vt:lpstr> FY2026 Capital / Sensitive Equipment Inventory</vt:lpstr>
      <vt:lpstr> FY2026 Capital / Sensitive Equipment Inventory</vt:lpstr>
      <vt:lpstr>E-Cycle Event</vt:lpstr>
      <vt:lpstr>Inventory Training</vt:lpstr>
      <vt:lpstr>Property Custodian Group</vt:lpstr>
      <vt:lpstr>Financial Accounting &amp; Reporting  (BAM)</vt:lpstr>
      <vt:lpstr>June 30 2025</vt:lpstr>
      <vt:lpstr>Year End Planning and Reminders</vt:lpstr>
      <vt:lpstr>Subscribe to:  Deadline Calendar on Google</vt:lpstr>
      <vt:lpstr>Year End Planning and Reminders</vt:lpstr>
      <vt:lpstr>Year End Planning and Reminders</vt:lpstr>
      <vt:lpstr>Year End Planning and Reminders</vt:lpstr>
      <vt:lpstr>PowerPoint Presentation</vt:lpstr>
      <vt:lpstr>BAM! Here comes Concur! </vt:lpstr>
      <vt:lpstr>What’s the travel itinerary?  </vt:lpstr>
      <vt:lpstr>What’s staying the same?</vt:lpstr>
      <vt:lpstr>What’s changing?</vt:lpstr>
      <vt:lpstr>Old → New</vt:lpstr>
      <vt:lpstr>PowerPoint Presentation</vt:lpstr>
      <vt:lpstr>PowerPoint Presentation</vt:lpstr>
      <vt:lpstr>PowerPoint Presentation</vt:lpstr>
      <vt:lpstr>PowerPoint Presentation</vt:lpstr>
      <vt:lpstr>Concur Travel Benefits</vt:lpstr>
      <vt:lpstr>PowerPoint Presentation</vt:lpstr>
      <vt:lpstr>PowerPoint Presentation</vt:lpstr>
      <vt:lpstr>Travel Advisory Board (TAB)</vt:lpstr>
      <vt:lpstr>What can you do in the meantime? </vt:lpstr>
      <vt:lpstr>Thanks for joining us!</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Lord</dc:creator>
  <cp:lastModifiedBy>Catherine Fu</cp:lastModifiedBy>
  <cp:revision>66</cp:revision>
  <cp:lastPrinted>2024-11-06T15:43:47Z</cp:lastPrinted>
  <dcterms:created xsi:type="dcterms:W3CDTF">2019-02-27T15:38:32Z</dcterms:created>
  <dcterms:modified xsi:type="dcterms:W3CDTF">2025-05-15T14:46:19Z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0x0101003BA7969EBC00AA47AB64FDCCD884EA76</vt:lpwstr>
  </property>
  <property fmtid="{D5CDD505-2E9C-101B-9397-08002B2CF9AE}" pid="3" name="MediaServiceImageTags">
    <vt:lpwstr/>
  </property>
</Properties>
</file>