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2" r:id="rId1"/>
  </p:sldMasterIdLst>
  <p:notesMasterIdLst>
    <p:notesMasterId r:id="rId21"/>
  </p:notesMasterIdLst>
  <p:handoutMasterIdLst>
    <p:handoutMasterId r:id="rId22"/>
  </p:handoutMasterIdLst>
  <p:sldIdLst>
    <p:sldId id="256" r:id="rId2"/>
    <p:sldId id="267" r:id="rId3"/>
    <p:sldId id="257" r:id="rId4"/>
    <p:sldId id="291" r:id="rId5"/>
    <p:sldId id="292" r:id="rId6"/>
    <p:sldId id="265" r:id="rId7"/>
    <p:sldId id="262" r:id="rId8"/>
    <p:sldId id="278" r:id="rId9"/>
    <p:sldId id="277" r:id="rId10"/>
    <p:sldId id="273" r:id="rId11"/>
    <p:sldId id="279" r:id="rId12"/>
    <p:sldId id="294" r:id="rId13"/>
    <p:sldId id="293" r:id="rId14"/>
    <p:sldId id="295" r:id="rId15"/>
    <p:sldId id="284" r:id="rId16"/>
    <p:sldId id="296" r:id="rId17"/>
    <p:sldId id="297" r:id="rId18"/>
    <p:sldId id="298" r:id="rId19"/>
    <p:sldId id="283" r:id="rId20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FF99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30"/>
    <p:restoredTop sz="47209" autoAdjust="0"/>
  </p:normalViewPr>
  <p:slideViewPr>
    <p:cSldViewPr snapToGrid="0" snapToObjects="1">
      <p:cViewPr>
        <p:scale>
          <a:sx n="55" d="100"/>
          <a:sy n="55" d="100"/>
        </p:scale>
        <p:origin x="-2370" y="-12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7739" cy="470637"/>
          </a:xfrm>
          <a:prstGeom prst="rect">
            <a:avLst/>
          </a:prstGeom>
        </p:spPr>
        <p:txBody>
          <a:bodyPr vert="horz" lIns="93808" tIns="46904" rIns="93808" bIns="4690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1"/>
            <a:ext cx="3077739" cy="470637"/>
          </a:xfrm>
          <a:prstGeom prst="rect">
            <a:avLst/>
          </a:prstGeom>
        </p:spPr>
        <p:txBody>
          <a:bodyPr vert="horz" lIns="93808" tIns="46904" rIns="93808" bIns="46904" rtlCol="0"/>
          <a:lstStyle>
            <a:lvl1pPr algn="r">
              <a:defRPr sz="1200"/>
            </a:lvl1pPr>
          </a:lstStyle>
          <a:p>
            <a:fld id="{74014F66-08AA-45DF-84F1-07A09C668728}" type="datetimeFigureOut">
              <a:rPr lang="en-US" smtClean="0"/>
              <a:t>5/15/2017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838"/>
            <a:ext cx="3077739" cy="470637"/>
          </a:xfrm>
          <a:prstGeom prst="rect">
            <a:avLst/>
          </a:prstGeom>
        </p:spPr>
        <p:txBody>
          <a:bodyPr vert="horz" lIns="93808" tIns="46904" rIns="93808" bIns="4690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838"/>
            <a:ext cx="3077739" cy="470637"/>
          </a:xfrm>
          <a:prstGeom prst="rect">
            <a:avLst/>
          </a:prstGeom>
        </p:spPr>
        <p:txBody>
          <a:bodyPr vert="horz" lIns="93808" tIns="46904" rIns="93808" bIns="46904" rtlCol="0" anchor="b"/>
          <a:lstStyle>
            <a:lvl1pPr algn="r">
              <a:defRPr sz="1200"/>
            </a:lvl1pPr>
          </a:lstStyle>
          <a:p>
            <a:fld id="{1A60FC4E-3D59-4473-8B70-00A52FA89A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5867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3808" tIns="46904" rIns="93808" bIns="4690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3808" tIns="46904" rIns="93808" bIns="46904" rtlCol="0"/>
          <a:lstStyle>
            <a:lvl1pPr algn="r">
              <a:defRPr sz="1200"/>
            </a:lvl1pPr>
          </a:lstStyle>
          <a:p>
            <a:fld id="{4CF767FA-0656-084F-8916-AE5858BD91C7}" type="datetimeFigureOut">
              <a:rPr lang="en-US" smtClean="0"/>
              <a:t>5/15/2017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6600" y="1174750"/>
            <a:ext cx="5629275" cy="31670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808" tIns="46904" rIns="93808" bIns="4690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5"/>
            <a:ext cx="5681980" cy="3696712"/>
          </a:xfrm>
          <a:prstGeom prst="rect">
            <a:avLst/>
          </a:prstGeom>
        </p:spPr>
        <p:txBody>
          <a:bodyPr vert="horz" lIns="93808" tIns="46904" rIns="93808" bIns="4690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4"/>
            <a:ext cx="3077739" cy="471053"/>
          </a:xfrm>
          <a:prstGeom prst="rect">
            <a:avLst/>
          </a:prstGeom>
        </p:spPr>
        <p:txBody>
          <a:bodyPr vert="horz" lIns="93808" tIns="46904" rIns="93808" bIns="4690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4"/>
            <a:ext cx="3077739" cy="471053"/>
          </a:xfrm>
          <a:prstGeom prst="rect">
            <a:avLst/>
          </a:prstGeom>
        </p:spPr>
        <p:txBody>
          <a:bodyPr vert="horz" lIns="93808" tIns="46904" rIns="93808" bIns="46904" rtlCol="0" anchor="b"/>
          <a:lstStyle>
            <a:lvl1pPr algn="r">
              <a:defRPr sz="1200"/>
            </a:lvl1pPr>
          </a:lstStyle>
          <a:p>
            <a:fld id="{EDB6B827-A97D-C647-9D14-D2984FBDEA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448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5891" indent="-175891">
              <a:buFont typeface="Arial" panose="020B0604020202020204" pitchFamily="34" charset="0"/>
              <a:buChar char="•"/>
            </a:pPr>
            <a:r>
              <a:rPr lang="en-US" dirty="0" smtClean="0"/>
              <a:t>Welcome</a:t>
            </a:r>
          </a:p>
          <a:p>
            <a:pPr marL="175891" indent="-175891">
              <a:buFont typeface="Arial" panose="020B0604020202020204" pitchFamily="34" charset="0"/>
              <a:buChar char="•"/>
            </a:pPr>
            <a:r>
              <a:rPr lang="en-US" dirty="0" smtClean="0"/>
              <a:t>Introductions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6B827-A97D-C647-9D14-D2984FBDEA0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941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6B827-A97D-C647-9D14-D2984FBDEA0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9139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6B827-A97D-C647-9D14-D2984FBDEA0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2393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&amp; Now the New PageUp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6B827-A97D-C647-9D14-D2984FBDEA0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5940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Complete</a:t>
            </a:r>
            <a:r>
              <a:rPr lang="en-US" baseline="0" dirty="0" smtClean="0"/>
              <a:t> the Requisition form in the PageUp system and route for approvals.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Easy!!!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6B827-A97D-C647-9D14-D2984FBDEA0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455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Approvals</a:t>
            </a:r>
            <a:r>
              <a:rPr lang="en-US" baseline="0" dirty="0" smtClean="0"/>
              <a:t> show at the bottom of the Requisition form.  You can track the status as it moved through the various approvers.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6B827-A97D-C647-9D14-D2984FBDEA0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7516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our new Jobs website.</a:t>
            </a:r>
          </a:p>
          <a:p>
            <a:endParaRPr lang="en-US" dirty="0" smtClean="0"/>
          </a:p>
          <a:p>
            <a:r>
              <a:rPr lang="en-US" dirty="0" smtClean="0"/>
              <a:t>Show job title with brief description.  Click title to open to full description.</a:t>
            </a:r>
          </a:p>
          <a:p>
            <a:r>
              <a:rPr lang="en-US" dirty="0" smtClean="0"/>
              <a:t>Applicant clicks Apply Now button.</a:t>
            </a:r>
          </a:p>
          <a:p>
            <a:endParaRPr lang="en-US" dirty="0" smtClean="0"/>
          </a:p>
          <a:p>
            <a:r>
              <a:rPr lang="en-US" dirty="0" smtClean="0"/>
              <a:t>Applicants create a</a:t>
            </a:r>
            <a:r>
              <a:rPr lang="en-US" baseline="0" dirty="0" smtClean="0"/>
              <a:t> PageUp account the first time.  This account is used to track the status of the application, receive notifications and to receive the offer.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Applicants can sign up for job alerts to be notified of similar types of positions.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Example:  Looking for an academic advisor position at UMBC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6B827-A97D-C647-9D14-D2984FBDEA0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5099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PageUp has additional features including:</a:t>
            </a:r>
          </a:p>
          <a:p>
            <a:endParaRPr lang="en-US" dirty="0" smtClean="0"/>
          </a:p>
          <a:p>
            <a:r>
              <a:rPr lang="en-US" dirty="0" smtClean="0"/>
              <a:t>Interview</a:t>
            </a:r>
            <a:r>
              <a:rPr lang="en-US" baseline="0" dirty="0" smtClean="0"/>
              <a:t> Scheduling – applicants can self-schedule from a list of dates and times</a:t>
            </a:r>
          </a:p>
          <a:p>
            <a:r>
              <a:rPr lang="en-US" baseline="0" dirty="0" smtClean="0"/>
              <a:t>Ability to send out communication emails to one or more applicants</a:t>
            </a:r>
          </a:p>
          <a:p>
            <a:r>
              <a:rPr lang="en-US" baseline="0" dirty="0" smtClean="0"/>
              <a:t>Ability to tell the status of your job and selection approval</a:t>
            </a:r>
          </a:p>
          <a:p>
            <a:r>
              <a:rPr lang="en-US" baseline="0" dirty="0" smtClean="0"/>
              <a:t>Reporting features </a:t>
            </a:r>
          </a:p>
          <a:p>
            <a:r>
              <a:rPr lang="en-US" baseline="0" dirty="0" smtClean="0"/>
              <a:t>Better compliance for required government reporting such as EEO data.   The data will be collected during the application process.  Departments will no longer have to type labels for exempt positions!!!!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6B827-A97D-C647-9D14-D2984FBDEA0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132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Two different training classes are being offered.</a:t>
            </a:r>
          </a:p>
          <a:p>
            <a:endParaRPr lang="en-US" dirty="0" smtClean="0"/>
          </a:p>
          <a:p>
            <a:r>
              <a:rPr lang="en-US" dirty="0" smtClean="0"/>
              <a:t>One if for HR Hiring Liaisons and Hiring Managers</a:t>
            </a:r>
          </a:p>
          <a:p>
            <a:endParaRPr lang="en-US" dirty="0" smtClean="0"/>
          </a:p>
          <a:p>
            <a:r>
              <a:rPr lang="en-US" dirty="0" smtClean="0"/>
              <a:t>The other is for Managers, Search Committee Chairs and Search Committee Members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We are also offering PageUp Help</a:t>
            </a:r>
            <a:r>
              <a:rPr lang="en-US" baseline="0" dirty="0" smtClean="0"/>
              <a:t> Labs – walk-in lab for immediate help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6B827-A97D-C647-9D14-D2984FBDEA0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4131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Schedule and sign-up is located on the training website at: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6B827-A97D-C647-9D14-D2984FBDEA0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9691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Please</a:t>
            </a:r>
            <a:r>
              <a:rPr lang="en-US" baseline="0" dirty="0" smtClean="0"/>
              <a:t> be patient as this is a new system for all of us.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6B827-A97D-C647-9D14-D2984FBDEA0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121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5891" indent="-175891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75891" indent="-175891">
              <a:buFont typeface="Arial" panose="020B0604020202020204" pitchFamily="34" charset="0"/>
              <a:buChar char="•"/>
            </a:pPr>
            <a:r>
              <a:rPr lang="en-US" dirty="0" smtClean="0"/>
              <a:t>PageUp is an Australian firm - providing talent management software solutions</a:t>
            </a:r>
          </a:p>
          <a:p>
            <a:pPr marL="175891" indent="-175891">
              <a:buFont typeface="Arial" panose="020B0604020202020204" pitchFamily="34" charset="0"/>
              <a:buChar char="•"/>
            </a:pPr>
            <a:r>
              <a:rPr lang="en-US" dirty="0" smtClean="0"/>
              <a:t>Established in 1997,   In the U.S. since 2013</a:t>
            </a:r>
          </a:p>
          <a:p>
            <a:pPr marL="175891" indent="-175891">
              <a:buFont typeface="Arial" panose="020B0604020202020204" pitchFamily="34" charset="0"/>
              <a:buChar char="•"/>
            </a:pPr>
            <a:r>
              <a:rPr lang="en-US" dirty="0" smtClean="0"/>
              <a:t>Largest base of customers is higher education</a:t>
            </a:r>
          </a:p>
          <a:p>
            <a:pPr marL="175891" indent="-175891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75891" indent="-175891">
              <a:buFont typeface="Arial" panose="020B0604020202020204" pitchFamily="34" charset="0"/>
              <a:buChar char="•"/>
            </a:pPr>
            <a:r>
              <a:rPr lang="en-US" dirty="0" smtClean="0"/>
              <a:t>Here are a few of the highered</a:t>
            </a:r>
            <a:r>
              <a:rPr lang="en-US" baseline="0" dirty="0" smtClean="0"/>
              <a:t> clients in the United States. We have spoken with several universities regarding their set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6B827-A97D-C647-9D14-D2984FBDEA0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018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5891" indent="-175891">
              <a:buFont typeface="Arial" panose="020B0604020202020204" pitchFamily="34" charset="0"/>
              <a:buChar char="•"/>
            </a:pPr>
            <a:r>
              <a:rPr lang="en-US" dirty="0" smtClean="0"/>
              <a:t>This is our project time line.</a:t>
            </a:r>
            <a:r>
              <a:rPr lang="en-US" baseline="0" dirty="0" smtClean="0"/>
              <a:t> We have been working on this since September</a:t>
            </a:r>
          </a:p>
          <a:p>
            <a:pPr marL="175891" indent="-175891">
              <a:buFont typeface="Arial" panose="020B0604020202020204" pitchFamily="34" charset="0"/>
              <a:buChar char="•"/>
            </a:pPr>
            <a:r>
              <a:rPr lang="en-US" baseline="0" dirty="0" smtClean="0"/>
              <a:t>Nonexempt positions went Live on May 1</a:t>
            </a:r>
            <a:r>
              <a:rPr lang="en-US" baseline="30000" dirty="0" smtClean="0"/>
              <a:t>st</a:t>
            </a:r>
            <a:r>
              <a:rPr lang="en-US" baseline="0" dirty="0" smtClean="0"/>
              <a:t>.</a:t>
            </a:r>
          </a:p>
          <a:p>
            <a:pPr marL="175891" indent="-175891">
              <a:buFont typeface="Arial" panose="020B0604020202020204" pitchFamily="34" charset="0"/>
              <a:buChar char="•"/>
            </a:pPr>
            <a:r>
              <a:rPr lang="en-US" baseline="0" dirty="0" smtClean="0"/>
              <a:t>Exempt positions will go live on June 1</a:t>
            </a:r>
            <a:r>
              <a:rPr lang="en-US" baseline="30000" dirty="0" smtClean="0"/>
              <a:t>st</a:t>
            </a:r>
            <a:r>
              <a:rPr lang="en-US" baseline="0" dirty="0" smtClean="0"/>
              <a:t>.</a:t>
            </a:r>
          </a:p>
          <a:p>
            <a:pPr marL="175891" indent="-175891">
              <a:buFont typeface="Arial" panose="020B0604020202020204" pitchFamily="34" charset="0"/>
              <a:buChar char="•"/>
            </a:pPr>
            <a:r>
              <a:rPr lang="en-US" baseline="0" dirty="0" smtClean="0"/>
              <a:t>This includes new recruitments only.  Positions that have already been posted will continue in the current paper process.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6B827-A97D-C647-9D14-D2984FBDEA0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956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PageUp login uses Single Sign on.</a:t>
            </a:r>
          </a:p>
          <a:p>
            <a:endParaRPr lang="en-US" dirty="0" smtClean="0"/>
          </a:p>
          <a:p>
            <a:r>
              <a:rPr lang="en-US" dirty="0" smtClean="0"/>
              <a:t>The login link is located on the MyUMBC Topics page.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6B827-A97D-C647-9D14-D2984FBDEA0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282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PageUp log-in is also available on the Human Resources website on the new PageUp Resources webpage.</a:t>
            </a:r>
          </a:p>
          <a:p>
            <a:endParaRPr lang="en-US" dirty="0" smtClean="0"/>
          </a:p>
          <a:p>
            <a:r>
              <a:rPr lang="en-US" dirty="0" smtClean="0"/>
              <a:t>In addition to the log-in button, there are training guides and resource document links.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6B827-A97D-C647-9D14-D2984FBDEA0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685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is called the dashboard. The bubbles show the various stages in recruitment and help with navigation. This is the view for hiring managers/supervisors and search committee members.  Some users may have a different dashboard based on their role.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6B827-A97D-C647-9D14-D2984FBDEA0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519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overall recruitment process is basically</a:t>
            </a:r>
            <a:r>
              <a:rPr lang="en-US" baseline="0" dirty="0" smtClean="0"/>
              <a:t> the same.  What is changing is how we accomplish the tasks associated with recruitment.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Hiring Exception approval is still required.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requisition will be created in PageUp and routed electronically for approvals.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Applicants will apply on-line.  This includes both nonexempt and exempt positions.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Hiring Managers and Search Committees will view the applications in the system.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Selection approval will be routed electronically.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Offer letter will be uploaded to the candidate’s account in PageUp.  The candidate will view the offer and formally accept or decline.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6B827-A97D-C647-9D14-D2984FBDEA0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137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6B827-A97D-C647-9D14-D2984FBDEA0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688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6B827-A97D-C647-9D14-D2984FBDEA0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533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D0E2-B38E-1346-82AC-8EB07C90690F}" type="datetimeFigureOut">
              <a:rPr lang="en-US" smtClean="0"/>
              <a:t>5/15/2017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58DB9-46D6-3845-8F32-B14C1D8CBEE7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D0E2-B38E-1346-82AC-8EB07C90690F}" type="datetimeFigureOut">
              <a:rPr lang="en-US" smtClean="0"/>
              <a:t>5/15/2017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58DB9-46D6-3845-8F32-B14C1D8CBEE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D0E2-B38E-1346-82AC-8EB07C90690F}" type="datetimeFigureOut">
              <a:rPr lang="en-US" smtClean="0"/>
              <a:t>5/15/2017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58DB9-46D6-3845-8F32-B14C1D8CBEE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D0E2-B38E-1346-82AC-8EB07C90690F}" type="datetimeFigureOut">
              <a:rPr lang="en-US" smtClean="0"/>
              <a:t>5/15/2017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58DB9-46D6-3845-8F32-B14C1D8CBEE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D0E2-B38E-1346-82AC-8EB07C90690F}" type="datetimeFigureOut">
              <a:rPr lang="en-US" smtClean="0"/>
              <a:t>5/15/2017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58DB9-46D6-3845-8F32-B14C1D8CBEE7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D0E2-B38E-1346-82AC-8EB07C90690F}" type="datetimeFigureOut">
              <a:rPr lang="en-US" smtClean="0"/>
              <a:t>5/15/2017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58DB9-46D6-3845-8F32-B14C1D8CBEE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D0E2-B38E-1346-82AC-8EB07C90690F}" type="datetimeFigureOut">
              <a:rPr lang="en-US" smtClean="0"/>
              <a:t>5/15/2017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58DB9-46D6-3845-8F32-B14C1D8CBEE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D0E2-B38E-1346-82AC-8EB07C90690F}" type="datetimeFigureOut">
              <a:rPr lang="en-US" smtClean="0"/>
              <a:t>5/15/2017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58DB9-46D6-3845-8F32-B14C1D8CBEE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D0E2-B38E-1346-82AC-8EB07C90690F}" type="datetimeFigureOut">
              <a:rPr lang="en-US" smtClean="0"/>
              <a:t>5/15/2017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58DB9-46D6-3845-8F32-B14C1D8CBEE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A20D0E2-B38E-1346-82AC-8EB07C90690F}" type="datetimeFigureOut">
              <a:rPr lang="en-US" smtClean="0"/>
              <a:t>5/15/2017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2F58DB9-46D6-3845-8F32-B14C1D8CBEE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D0E2-B38E-1346-82AC-8EB07C90690F}" type="datetimeFigureOut">
              <a:rPr lang="en-US" smtClean="0"/>
              <a:t>5/15/2017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58DB9-46D6-3845-8F32-B14C1D8CBEE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A20D0E2-B38E-1346-82AC-8EB07C90690F}" type="datetimeFigureOut">
              <a:rPr lang="en-US" smtClean="0"/>
              <a:t>5/15/2017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2F58DB9-46D6-3845-8F32-B14C1D8CBEE7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0051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listings.umbc.edu/cw/en-us/listing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my.umbc.edu/groups/training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1163182"/>
            <a:ext cx="8001000" cy="2971801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454" y="4910667"/>
            <a:ext cx="6523538" cy="1947333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b="1" dirty="0" smtClean="0">
                <a:solidFill>
                  <a:schemeClr val="tx1"/>
                </a:solidFill>
              </a:rPr>
              <a:t>Department of Human Resources</a:t>
            </a:r>
          </a:p>
          <a:p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677" y="1349824"/>
            <a:ext cx="6910430" cy="21649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54" y="4910667"/>
            <a:ext cx="2812023" cy="10840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39161"/>
            <a:ext cx="12192000" cy="543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907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6" descr="UMBC PERSONNEL REQUISITION_2013.doc - File Shared from Box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354" y="0"/>
            <a:ext cx="8985738" cy="50858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26677" y="5217748"/>
            <a:ext cx="7104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Or get the form off the HR website and complete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4358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4676" y="3366355"/>
            <a:ext cx="3209953" cy="24081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3614" y="3362632"/>
            <a:ext cx="3224034" cy="2418734"/>
          </a:xfrm>
          <a:prstGeom prst="rect">
            <a:avLst/>
          </a:prstGeom>
        </p:spPr>
      </p:pic>
      <p:pic>
        <p:nvPicPr>
          <p:cNvPr id="2" name="Content Placeholder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7" t="27224" r="29370" b="4800"/>
          <a:stretch/>
        </p:blipFill>
        <p:spPr>
          <a:xfrm>
            <a:off x="810288" y="654532"/>
            <a:ext cx="1986737" cy="20535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2655" y="655556"/>
            <a:ext cx="2739439" cy="20525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7724" y="666631"/>
            <a:ext cx="2625724" cy="2041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99078" y="666631"/>
            <a:ext cx="2724688" cy="20414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403" y="3359522"/>
            <a:ext cx="3231183" cy="24218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09192" y="2822331"/>
            <a:ext cx="6049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Run around the campus and obtain signatures.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8096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6024" y="878541"/>
            <a:ext cx="86061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/>
              <a:t>New PageUp Recruitment Process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694176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556" y="0"/>
            <a:ext cx="6591021" cy="623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09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" y="2115671"/>
            <a:ext cx="9955214" cy="21795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7082" y="555812"/>
            <a:ext cx="8050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Electronic Approval Process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06158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Jobs Website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326" y="3771249"/>
            <a:ext cx="4468251" cy="871089"/>
          </a:xfrm>
        </p:spPr>
        <p:txBody>
          <a:bodyPr/>
          <a:lstStyle/>
          <a:p>
            <a:r>
              <a:rPr lang="en-US" dirty="0" smtClean="0">
                <a:hlinkClick r:id="rId3"/>
              </a:rPr>
              <a:t>http://listings.umbc.edu/cw/en-us/listing/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0242" y="158261"/>
            <a:ext cx="6742689" cy="602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57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765" y="986118"/>
            <a:ext cx="82833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Additional Features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1398494" y="2868706"/>
            <a:ext cx="840889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Interview Scheduling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Mass Communications to Applicants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Status Tracking of Requisitions &amp; Offer Approvals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Reporting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Compliance for EEO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673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5365" y="555812"/>
            <a:ext cx="8373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PageUp Training</a:t>
            </a:r>
            <a:endParaRPr lang="en-US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502023" y="1667434"/>
            <a:ext cx="110983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HR Hiring Liaison &amp; Hiring Manager training </a:t>
            </a:r>
            <a:r>
              <a:rPr lang="en-US" sz="2800" dirty="0" smtClean="0"/>
              <a:t>– designed for individuals that will be responsible for coordinating the hiring process from start (requisition) to finish (offer approval).  </a:t>
            </a:r>
          </a:p>
          <a:p>
            <a:endParaRPr lang="en-US" sz="2800" dirty="0"/>
          </a:p>
          <a:p>
            <a:r>
              <a:rPr lang="en-US" sz="2800" b="1" dirty="0" smtClean="0"/>
              <a:t>Reviewing and Managing Applications training</a:t>
            </a:r>
            <a:r>
              <a:rPr lang="en-US" sz="2800" dirty="0" smtClean="0"/>
              <a:t>:   designed for individuals that will be reviewing and managing applications such as a Hiring Managers and/or a Search Committee Chairs/Members.</a:t>
            </a:r>
          </a:p>
          <a:p>
            <a:endParaRPr lang="en-US" sz="2800" dirty="0"/>
          </a:p>
          <a:p>
            <a:r>
              <a:rPr lang="en-US" sz="2800" b="1" dirty="0" smtClean="0"/>
              <a:t>PageUp Help Labs </a:t>
            </a:r>
            <a:r>
              <a:rPr lang="en-US" sz="2800" dirty="0" smtClean="0"/>
              <a:t>– Hands on help with PageUp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16444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6423" y="3693458"/>
            <a:ext cx="9215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hlinkClick r:id="rId3"/>
              </a:rPr>
              <a:t>http://my.umbc.edu/groups/training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2061883" y="860612"/>
            <a:ext cx="6364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Schedule and Sign-up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258700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patience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2" y="-4688"/>
            <a:ext cx="10005646" cy="635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18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726" y="176762"/>
            <a:ext cx="10058400" cy="1450757"/>
          </a:xfrm>
        </p:spPr>
        <p:txBody>
          <a:bodyPr/>
          <a:lstStyle/>
          <a:p>
            <a:r>
              <a:rPr lang="en-US" dirty="0" smtClean="0"/>
              <a:t>PageUp Higher Ed Clients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5472" y="5366761"/>
            <a:ext cx="1667307" cy="786179"/>
          </a:xfrm>
          <a:prstGeom prst="rect">
            <a:avLst/>
          </a:prstGeom>
        </p:spPr>
      </p:pic>
      <p:pic>
        <p:nvPicPr>
          <p:cNvPr id="5" name="Picture 37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0254" y="4093235"/>
            <a:ext cx="11525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857" y="1853687"/>
            <a:ext cx="8045331" cy="44790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39161"/>
            <a:ext cx="12192000" cy="543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935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Project TimeLine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966" y="2110929"/>
            <a:ext cx="10336714" cy="3615267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PageUp Project Kick-Off						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September 7, 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2016</a:t>
            </a:r>
          </a:p>
          <a:p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Configuration of System						September 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– February 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2017</a:t>
            </a:r>
          </a:p>
          <a:p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User Testing							March 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- April 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2017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Go LIVE – Phase 1 – Nonexempt Staff				May </a:t>
            </a:r>
            <a:r>
              <a:rPr lang="en-US" dirty="0">
                <a:solidFill>
                  <a:schemeClr val="accent1"/>
                </a:solidFill>
              </a:rPr>
              <a:t>1, </a:t>
            </a:r>
            <a:r>
              <a:rPr lang="en-US" dirty="0" smtClean="0">
                <a:solidFill>
                  <a:schemeClr val="accent1"/>
                </a:solidFill>
              </a:rPr>
              <a:t>2017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Go LIVE – Phase 2 – Exempt Staff					June </a:t>
            </a:r>
            <a:r>
              <a:rPr lang="en-US" dirty="0">
                <a:solidFill>
                  <a:schemeClr val="accent1"/>
                </a:solidFill>
              </a:rPr>
              <a:t>1, </a:t>
            </a:r>
            <a:r>
              <a:rPr lang="en-US" dirty="0" smtClean="0">
                <a:solidFill>
                  <a:schemeClr val="accent1"/>
                </a:solidFill>
              </a:rPr>
              <a:t>2017</a:t>
            </a:r>
          </a:p>
          <a:p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Training for campus users						April 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– August 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2017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39161"/>
            <a:ext cx="12192000" cy="543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867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to Find the PageUp Login Link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9328" y="2336555"/>
            <a:ext cx="5143500" cy="942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541" y="2191483"/>
            <a:ext cx="5305425" cy="3829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69377" y="1846385"/>
            <a:ext cx="421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From myUMBC</a:t>
            </a:r>
            <a:endParaRPr lang="en-US" sz="2400" dirty="0"/>
          </a:p>
        </p:txBody>
      </p:sp>
      <p:sp>
        <p:nvSpPr>
          <p:cNvPr id="7" name="Oval 6"/>
          <p:cNvSpPr/>
          <p:nvPr/>
        </p:nvSpPr>
        <p:spPr>
          <a:xfrm>
            <a:off x="1397976" y="2875085"/>
            <a:ext cx="738553" cy="4044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97280" y="3868615"/>
            <a:ext cx="42836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Click on Topics</a:t>
            </a:r>
          </a:p>
          <a:p>
            <a:r>
              <a:rPr lang="en-US" dirty="0" smtClean="0"/>
              <a:t>Click on Human Resources</a:t>
            </a:r>
          </a:p>
          <a:p>
            <a:r>
              <a:rPr lang="en-US" dirty="0" smtClean="0"/>
              <a:t>Select PageUp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8897815" y="5266592"/>
            <a:ext cx="2321170" cy="3165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344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" y="335939"/>
            <a:ext cx="7353667" cy="554001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664069" y="4747846"/>
            <a:ext cx="1714500" cy="7649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61484" y="2409093"/>
            <a:ext cx="31828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chemeClr val="tx2">
                    <a:lumMod val="75000"/>
                  </a:schemeClr>
                </a:solidFill>
              </a:rPr>
              <a:t>Navigation</a:t>
            </a:r>
          </a:p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Human Resources Website</a:t>
            </a:r>
          </a:p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Jobs</a:t>
            </a:r>
          </a:p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PageUp Resources</a:t>
            </a:r>
          </a:p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PageUp login button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712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2177" y="503841"/>
            <a:ext cx="276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+mj-lt"/>
              </a:rPr>
              <a:t>Dashboar</a:t>
            </a:r>
            <a:r>
              <a:rPr lang="en-US" sz="4800" dirty="0" smtClean="0">
                <a:latin typeface="+mj-lt"/>
              </a:rPr>
              <a:t>d</a:t>
            </a:r>
            <a:endParaRPr lang="en-US" sz="4800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39161"/>
            <a:ext cx="12192000" cy="543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1368" y="503841"/>
            <a:ext cx="5596711" cy="56068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4977" y="1828800"/>
            <a:ext cx="33850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Hiring Manager View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78721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8280" y="280290"/>
            <a:ext cx="8534400" cy="1507067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Recruitment </a:t>
            </a:r>
            <a:r>
              <a:rPr lang="en-US" dirty="0"/>
              <a:t>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5970" y="1977138"/>
            <a:ext cx="9967746" cy="438350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Position already establish and Hiring Exception approval </a:t>
            </a:r>
            <a:r>
              <a:rPr lang="en-US" dirty="0" smtClean="0">
                <a:solidFill>
                  <a:schemeClr val="tx1"/>
                </a:solidFill>
              </a:rPr>
              <a:t>obtained</a:t>
            </a:r>
          </a:p>
          <a:p>
            <a:r>
              <a:rPr lang="en-US" dirty="0">
                <a:solidFill>
                  <a:schemeClr val="tx1"/>
                </a:solidFill>
              </a:rPr>
              <a:t>Complete Requisition in </a:t>
            </a:r>
            <a:r>
              <a:rPr lang="en-US" dirty="0" smtClean="0">
                <a:solidFill>
                  <a:schemeClr val="tx1"/>
                </a:solidFill>
              </a:rPr>
              <a:t>PageUp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Route for approvals to begin search (same signatures as required currently)</a:t>
            </a:r>
          </a:p>
          <a:p>
            <a:r>
              <a:rPr lang="en-US" dirty="0">
                <a:solidFill>
                  <a:schemeClr val="tx1"/>
                </a:solidFill>
              </a:rPr>
              <a:t>HR will review and edit job posting if </a:t>
            </a:r>
            <a:r>
              <a:rPr lang="en-US" dirty="0" smtClean="0">
                <a:solidFill>
                  <a:schemeClr val="tx1"/>
                </a:solidFill>
              </a:rPr>
              <a:t>needed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HR will post the ad on the HR website, HERC &amp; Highered </a:t>
            </a:r>
            <a:r>
              <a:rPr lang="en-US" dirty="0" smtClean="0">
                <a:solidFill>
                  <a:schemeClr val="tx1"/>
                </a:solidFill>
              </a:rPr>
              <a:t>jobs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Applicants will apply on-line (both nonexempt and exempt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Hiring Department/Search Committee view applications in PageUp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39161"/>
            <a:ext cx="12192000" cy="543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349" y="3260654"/>
            <a:ext cx="4232651" cy="293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24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Current Recruitment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71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98989" y="698989"/>
            <a:ext cx="5591908" cy="41939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1533" y="96715"/>
            <a:ext cx="4105684" cy="30773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7217" y="3164030"/>
            <a:ext cx="3917182" cy="29378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064" y="5649043"/>
            <a:ext cx="2756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Get the carbon form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055578" y="3270738"/>
            <a:ext cx="2795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Find a typewriter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616462" y="2602551"/>
            <a:ext cx="2919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Or complete by hand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9332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5505</TotalTime>
  <Words>839</Words>
  <Application>Microsoft Office PowerPoint</Application>
  <PresentationFormat>Custom</PresentationFormat>
  <Paragraphs>139</Paragraphs>
  <Slides>19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Retrospect</vt:lpstr>
      <vt:lpstr> </vt:lpstr>
      <vt:lpstr>PageUp Higher Ed Clients</vt:lpstr>
      <vt:lpstr> Project TimeLine</vt:lpstr>
      <vt:lpstr>Where to Find the PageUp Login Link</vt:lpstr>
      <vt:lpstr>PowerPoint Presentation</vt:lpstr>
      <vt:lpstr>PowerPoint Presentation</vt:lpstr>
      <vt:lpstr> Recruitment Process</vt:lpstr>
      <vt:lpstr>Current Recruitment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Jobs Website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Dong Seo</dc:creator>
  <cp:lastModifiedBy>Regina Donohue</cp:lastModifiedBy>
  <cp:revision>62</cp:revision>
  <cp:lastPrinted>2017-05-09T21:04:00Z</cp:lastPrinted>
  <dcterms:created xsi:type="dcterms:W3CDTF">2017-03-30T18:55:42Z</dcterms:created>
  <dcterms:modified xsi:type="dcterms:W3CDTF">2017-05-15T19:15:18Z</dcterms:modified>
</cp:coreProperties>
</file>