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60" r:id="rId3"/>
    <p:sldMasterId id="2147483670" r:id="rId4"/>
  </p:sldMasterIdLst>
  <p:notesMasterIdLst>
    <p:notesMasterId r:id="rId63"/>
  </p:notesMasterIdLst>
  <p:sldIdLst>
    <p:sldId id="256" r:id="rId5"/>
    <p:sldId id="306" r:id="rId6"/>
    <p:sldId id="349" r:id="rId7"/>
    <p:sldId id="341" r:id="rId8"/>
    <p:sldId id="351" r:id="rId9"/>
    <p:sldId id="352" r:id="rId10"/>
    <p:sldId id="353" r:id="rId11"/>
    <p:sldId id="354" r:id="rId12"/>
    <p:sldId id="355" r:id="rId13"/>
    <p:sldId id="356" r:id="rId14"/>
    <p:sldId id="357" r:id="rId15"/>
    <p:sldId id="358" r:id="rId16"/>
    <p:sldId id="359" r:id="rId17"/>
    <p:sldId id="360" r:id="rId18"/>
    <p:sldId id="361" r:id="rId19"/>
    <p:sldId id="362" r:id="rId20"/>
    <p:sldId id="363" r:id="rId21"/>
    <p:sldId id="364" r:id="rId22"/>
    <p:sldId id="365" r:id="rId23"/>
    <p:sldId id="366" r:id="rId24"/>
    <p:sldId id="342" r:id="rId25"/>
    <p:sldId id="389" r:id="rId26"/>
    <p:sldId id="390" r:id="rId27"/>
    <p:sldId id="391" r:id="rId28"/>
    <p:sldId id="392" r:id="rId29"/>
    <p:sldId id="393" r:id="rId30"/>
    <p:sldId id="394" r:id="rId31"/>
    <p:sldId id="395" r:id="rId32"/>
    <p:sldId id="396" r:id="rId33"/>
    <p:sldId id="343"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344" r:id="rId48"/>
    <p:sldId id="372" r:id="rId49"/>
    <p:sldId id="373" r:id="rId50"/>
    <p:sldId id="374" r:id="rId51"/>
    <p:sldId id="375" r:id="rId52"/>
    <p:sldId id="347" r:id="rId53"/>
    <p:sldId id="350" r:id="rId54"/>
    <p:sldId id="345" r:id="rId55"/>
    <p:sldId id="348" r:id="rId56"/>
    <p:sldId id="346" r:id="rId57"/>
    <p:sldId id="397" r:id="rId58"/>
    <p:sldId id="398" r:id="rId59"/>
    <p:sldId id="399" r:id="rId60"/>
    <p:sldId id="400" r:id="rId61"/>
    <p:sldId id="340" r:id="rId62"/>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nne Simpson" initials="JS" lastIdx="3" clrIdx="0">
    <p:extLst>
      <p:ext uri="{19B8F6BF-5375-455C-9EA6-DF929625EA0E}">
        <p15:presenceInfo xmlns:p15="http://schemas.microsoft.com/office/powerpoint/2012/main" userId="Julianne Simp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snapToGrid="0" snapToObjects="1">
      <p:cViewPr varScale="1">
        <p:scale>
          <a:sx n="144" d="100"/>
          <a:sy n="144" d="100"/>
        </p:scale>
        <p:origin x="1716" y="120"/>
      </p:cViewPr>
      <p:guideLst>
        <p:guide orient="horz" pos="162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26T16:43:53.009" idx="3">
    <p:pos x="10" y="10"/>
    <p:text>would be nice to put progress pictures from David. Note that completion date is now March 18, 2021</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FC0BFB-2B0F-4D6A-96BC-7A8E7BE1B6AD}" type="datetimeFigureOut">
              <a:rPr lang="en-US" smtClean="0"/>
              <a:t>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223B-2D4B-4756-86B0-CD2B58CBF179}" type="slidenum">
              <a:rPr lang="en-US" smtClean="0"/>
              <a:t>‹#›</a:t>
            </a:fld>
            <a:endParaRPr lang="en-US"/>
          </a:p>
        </p:txBody>
      </p:sp>
    </p:spTree>
    <p:extLst>
      <p:ext uri="{BB962C8B-B14F-4D97-AF65-F5344CB8AC3E}">
        <p14:creationId xmlns:p14="http://schemas.microsoft.com/office/powerpoint/2010/main" val="73138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55E0-2152-49BE-862B-101D072D393A}"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640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dirty="0"/>
              <a:t>The Physics Building is the recipient of a new roof to be completed in time for summer. After twenty years of withstanding the elements on Hilltop Circle, the building will receive a state-of-the art single ply membrane roof assembly. It includes increased insulation to meet the current energy code and a light grey reflective surface to make the building more sustainable. There will also be a new platform to hold the myriad of science experiments created by the Physics faculty and students, providing a safer environment for this important 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55E0-2152-49BE-862B-101D072D393A}"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58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dirty="0"/>
              <a:t>The Physics Building is the recipient of a new roof to be completed in time for summer. After twenty years of withstanding the elements on Hilltop Circle, the building will receive a state-of-the art single ply membrane roof assembly. It includes increased insulation to meet the current energy code and a light grey reflective surface to make the building more sustainable. There will also be a new platform to hold the myriad of science experiments created by the Physics faculty and students, providing a safer environment for this important 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55E0-2152-49BE-862B-101D072D393A}"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941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dirty="0"/>
              <a:t>The Physics Building is the recipient of a new roof to be completed in time for summer. After twenty years of withstanding the elements on Hilltop Circle, the building will receive a state-of-the art single ply membrane roof assembly. It includes increased insulation to meet the current energy code and a light grey reflective surface to make the building more sustainable. There will also be a new platform to hold the myriad of science experiments created by the Physics faculty and students, providing a safer environment for this important 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55E0-2152-49BE-862B-101D072D393A}"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56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07E4B4-7068-4CEF-9276-01C01C9CC181}" type="slidenum">
              <a:rPr kumimoji="0" lang="en-US" sz="14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215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55E0-2152-49BE-862B-101D072D393A}"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4420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223B-2D4B-4756-86B0-CD2B58CBF179}" type="slidenum">
              <a:rPr lang="en-US" smtClean="0"/>
              <a:t>44</a:t>
            </a:fld>
            <a:endParaRPr lang="en-US"/>
          </a:p>
        </p:txBody>
      </p:sp>
    </p:spTree>
    <p:extLst>
      <p:ext uri="{BB962C8B-B14F-4D97-AF65-F5344CB8AC3E}">
        <p14:creationId xmlns:p14="http://schemas.microsoft.com/office/powerpoint/2010/main" val="162565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3738"/>
            <a:ext cx="4618038" cy="3462337"/>
          </a:xfrm>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174380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3738"/>
            <a:ext cx="4618038" cy="3462337"/>
          </a:xfrm>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1930961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63C41C-A487-0C45-A261-16903102544D}" type="datetimeFigureOut">
              <a:rPr lang="en-US" smtClean="0"/>
              <a:t>2/2/2021</a:t>
            </a:fld>
            <a:endParaRPr lang="en-US"/>
          </a:p>
        </p:txBody>
      </p:sp>
      <p:sp>
        <p:nvSpPr>
          <p:cNvPr id="5" name="Footer Placeholder 4"/>
          <p:cNvSpPr>
            <a:spLocks noGrp="1"/>
          </p:cNvSpPr>
          <p:nvPr>
            <p:ph type="ftr" sz="quarter" idx="11"/>
          </p:nvPr>
        </p:nvSpPr>
        <p:spPr/>
        <p:txBody>
          <a:bodyPr/>
          <a:lstStyle/>
          <a:p>
            <a:r>
              <a:rPr lang="en-US" dirty="0" smtClean="0"/>
              <a:t>URL</a:t>
            </a:r>
            <a:endParaRPr lang="en-US" dirty="0"/>
          </a:p>
        </p:txBody>
      </p:sp>
    </p:spTree>
    <p:extLst>
      <p:ext uri="{BB962C8B-B14F-4D97-AF65-F5344CB8AC3E}">
        <p14:creationId xmlns:p14="http://schemas.microsoft.com/office/powerpoint/2010/main" val="3387458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463C41C-A487-0C45-A261-16903102544D}" type="datetimeFigureOut">
              <a:rPr lang="en-US" smtClean="0"/>
              <a:t>2/2/2021</a:t>
            </a:fld>
            <a:endParaRPr lang="en-US"/>
          </a:p>
        </p:txBody>
      </p:sp>
      <p:sp>
        <p:nvSpPr>
          <p:cNvPr id="5" name="Footer Placeholder 4"/>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8856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463C41C-A487-0C45-A261-16903102544D}" type="datetimeFigureOut">
              <a:rPr lang="en-US" smtClean="0"/>
              <a:t>2/2/2021</a:t>
            </a:fld>
            <a:endParaRPr lang="en-US"/>
          </a:p>
        </p:txBody>
      </p:sp>
      <p:sp>
        <p:nvSpPr>
          <p:cNvPr id="5" name="Footer Placeholder 4"/>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355874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702645"/>
            <a:ext cx="6172200" cy="6440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42900" y="1610179"/>
            <a:ext cx="6172200" cy="29844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3C41C-A487-0C45-A261-16903102544D}" type="datetimeFigureOut">
              <a:rPr lang="en-US" smtClean="0"/>
              <a:t>2/2/2021</a:t>
            </a:fld>
            <a:endParaRPr lang="en-US"/>
          </a:p>
        </p:txBody>
      </p:sp>
      <p:sp>
        <p:nvSpPr>
          <p:cNvPr id="5" name="Footer Placeholder 4"/>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4031866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a:prstGeom prst="rect">
            <a:avLst/>
          </a:prstGeo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4"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1"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3C41C-A487-0C45-A261-16903102544D}" type="datetimeFigureOut">
              <a:rPr lang="en-US" smtClean="0"/>
              <a:t>2/2/2021</a:t>
            </a:fld>
            <a:endParaRPr lang="en-US"/>
          </a:p>
        </p:txBody>
      </p:sp>
      <p:sp>
        <p:nvSpPr>
          <p:cNvPr id="5" name="Footer Placeholder 4"/>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37368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702645"/>
            <a:ext cx="6172200" cy="6440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42900" y="1451427"/>
            <a:ext cx="3028950" cy="3173395"/>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451427"/>
            <a:ext cx="3028950" cy="3173395"/>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63C41C-A487-0C45-A261-16903102544D}" type="datetimeFigureOut">
              <a:rPr lang="en-US" smtClean="0"/>
              <a:t>2/2/2021</a:t>
            </a:fld>
            <a:endParaRPr lang="en-US"/>
          </a:p>
        </p:txBody>
      </p:sp>
      <p:sp>
        <p:nvSpPr>
          <p:cNvPr id="6" name="Footer Placeholder 5"/>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3448702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702645"/>
            <a:ext cx="6172200" cy="6440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397256"/>
            <a:ext cx="3030141" cy="43620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989969"/>
            <a:ext cx="3030141" cy="2694060"/>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397256"/>
            <a:ext cx="3031331" cy="43620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989969"/>
            <a:ext cx="3031331" cy="2694060"/>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63C41C-A487-0C45-A261-16903102544D}" type="datetimeFigureOut">
              <a:rPr lang="en-US" smtClean="0"/>
              <a:t>2/2/2021</a:t>
            </a:fld>
            <a:endParaRPr lang="en-US"/>
          </a:p>
        </p:txBody>
      </p:sp>
      <p:sp>
        <p:nvSpPr>
          <p:cNvPr id="8" name="Footer Placeholder 7"/>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2743846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702645"/>
            <a:ext cx="6172200" cy="6440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7463C41C-A487-0C45-A261-16903102544D}" type="datetimeFigureOut">
              <a:rPr lang="en-US" smtClean="0"/>
              <a:t>2/2/2021</a:t>
            </a:fld>
            <a:endParaRPr lang="en-US"/>
          </a:p>
        </p:txBody>
      </p:sp>
      <p:sp>
        <p:nvSpPr>
          <p:cNvPr id="4" name="Footer Placeholder 3"/>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145418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3C41C-A487-0C45-A261-16903102544D}" type="datetimeFigureOut">
              <a:rPr lang="en-US" smtClean="0"/>
              <a:t>2/2/2021</a:t>
            </a:fld>
            <a:endParaRPr lang="en-US"/>
          </a:p>
        </p:txBody>
      </p:sp>
      <p:sp>
        <p:nvSpPr>
          <p:cNvPr id="3" name="Footer Placeholder 2"/>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4243640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679122"/>
            <a:ext cx="2256235" cy="777366"/>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679123"/>
            <a:ext cx="3833813" cy="3915501"/>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609519"/>
            <a:ext cx="2256235" cy="2985104"/>
          </a:xfrm>
          <a:prstGeom prst="rect">
            <a:avLst/>
          </a:prstGeom>
        </p:spPr>
        <p:txBody>
          <a:bodyPr/>
          <a:lstStyle>
            <a:lvl1pPr marL="0" indent="0">
              <a:buNone/>
              <a:defRPr sz="1050"/>
            </a:lvl1pPr>
            <a:lvl2pPr marL="342892" indent="0">
              <a:buNone/>
              <a:defRPr sz="900"/>
            </a:lvl2pPr>
            <a:lvl3pPr marL="685783" indent="0">
              <a:buNone/>
              <a:defRPr sz="750"/>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463C41C-A487-0C45-A261-16903102544D}" type="datetimeFigureOut">
              <a:rPr lang="en-US" smtClean="0"/>
              <a:t>2/2/2021</a:t>
            </a:fld>
            <a:endParaRPr lang="en-US"/>
          </a:p>
        </p:txBody>
      </p:sp>
      <p:sp>
        <p:nvSpPr>
          <p:cNvPr id="6" name="Footer Placeholder 5"/>
          <p:cNvSpPr>
            <a:spLocks noGrp="1"/>
          </p:cNvSpPr>
          <p:nvPr>
            <p:ph type="ftr" sz="quarter" idx="11"/>
          </p:nvPr>
        </p:nvSpPr>
        <p:spPr/>
        <p:txBody>
          <a:bodyPr/>
          <a:lstStyle/>
          <a:p>
            <a:r>
              <a:rPr lang="en-US" dirty="0"/>
              <a:t>URL</a:t>
            </a:r>
          </a:p>
        </p:txBody>
      </p:sp>
    </p:spTree>
    <p:extLst>
      <p:ext uri="{BB962C8B-B14F-4D97-AF65-F5344CB8AC3E}">
        <p14:creationId xmlns:p14="http://schemas.microsoft.com/office/powerpoint/2010/main" val="4188980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858517"/>
            <a:ext cx="4114800" cy="425054"/>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717648"/>
            <a:ext cx="4114800" cy="3086100"/>
          </a:xfrm>
          <a:prstGeom prst="rect">
            <a:avLst/>
          </a:prstGeo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1344216" y="4283571"/>
            <a:ext cx="4114800" cy="603647"/>
          </a:xfrm>
          <a:prstGeom prst="rect">
            <a:avLst/>
          </a:prstGeom>
        </p:spPr>
        <p:txBody>
          <a:bodyPr/>
          <a:lstStyle>
            <a:lvl1pPr marL="0" indent="0">
              <a:buNone/>
              <a:defRPr sz="1050"/>
            </a:lvl1pPr>
            <a:lvl2pPr marL="342892" indent="0">
              <a:buNone/>
              <a:defRPr sz="900"/>
            </a:lvl2pPr>
            <a:lvl3pPr marL="685783" indent="0">
              <a:buNone/>
              <a:defRPr sz="750"/>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Tree>
    <p:extLst>
      <p:ext uri="{BB962C8B-B14F-4D97-AF65-F5344CB8AC3E}">
        <p14:creationId xmlns:p14="http://schemas.microsoft.com/office/powerpoint/2010/main" val="1419044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63C41C-A487-0C45-A261-16903102544D}" type="datetimeFigureOut">
              <a:rPr lang="en-US" smtClean="0"/>
              <a:t>2/2/2021</a:t>
            </a:fld>
            <a:endParaRPr lang="en-US"/>
          </a:p>
        </p:txBody>
      </p:sp>
      <p:sp>
        <p:nvSpPr>
          <p:cNvPr id="5" name="Footer Placeholder 4"/>
          <p:cNvSpPr>
            <a:spLocks noGrp="1"/>
          </p:cNvSpPr>
          <p:nvPr>
            <p:ph type="ftr" sz="quarter" idx="11"/>
          </p:nvPr>
        </p:nvSpPr>
        <p:spPr/>
        <p:txBody>
          <a:bodyPr/>
          <a:lstStyle/>
          <a:p>
            <a:r>
              <a:rPr lang="en-US" dirty="0" smtClean="0"/>
              <a:t>URL</a:t>
            </a:r>
            <a:endParaRPr lang="en-US" dirty="0"/>
          </a:p>
        </p:txBody>
      </p:sp>
    </p:spTree>
    <p:extLst>
      <p:ext uri="{BB962C8B-B14F-4D97-AF65-F5344CB8AC3E}">
        <p14:creationId xmlns:p14="http://schemas.microsoft.com/office/powerpoint/2010/main" val="3073516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233775" y="649750"/>
            <a:ext cx="639045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233775" y="1222450"/>
            <a:ext cx="6390450" cy="3416400"/>
          </a:xfrm>
          <a:prstGeom prst="rect">
            <a:avLst/>
          </a:prstGeom>
        </p:spPr>
        <p:txBody>
          <a:bodyPr spcFirstLastPara="1" wrap="square" lIns="91425" tIns="91425" rIns="91425" bIns="91425" anchor="t" anchorCtr="0"/>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22" name="Google Shape;22;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82335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233775" y="649750"/>
            <a:ext cx="639045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6" name="Google Shape;26;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7" name="Google Shape;27;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58194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233775" y="649750"/>
            <a:ext cx="639045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973494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3" name="Google Shape;33;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lstStyle>
            <a:lvl1pPr marL="342900" lvl="0" indent="-228600">
              <a:spcBef>
                <a:spcPts val="0"/>
              </a:spcBef>
              <a:spcAft>
                <a:spcPts val="0"/>
              </a:spcAft>
              <a:buSzPts val="1200"/>
              <a:buChar char="●"/>
              <a:defRPr sz="90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34" name="Google Shape;34;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64893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7" name="Google Shape;37;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74315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40" name="Google Shape;40;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41" name="Google Shape;41;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42" name="Google Shape;42;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43" name="Google Shape;43;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684105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lstStyle>
            <a:lvl1pPr marL="342900" lvl="0" indent="-17145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1607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9" name="Google Shape;49;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lstStyle>
            <a:lvl1pPr marL="342900" lvl="0" indent="-257175" algn="ctr">
              <a:spcBef>
                <a:spcPts val="0"/>
              </a:spcBef>
              <a:spcAft>
                <a:spcPts val="0"/>
              </a:spcAft>
              <a:buSzPts val="1800"/>
              <a:buChar char="●"/>
              <a:defRPr/>
            </a:lvl1pPr>
            <a:lvl2pPr marL="685800" lvl="1" indent="-238125" algn="ctr">
              <a:spcBef>
                <a:spcPts val="1200"/>
              </a:spcBef>
              <a:spcAft>
                <a:spcPts val="0"/>
              </a:spcAft>
              <a:buSzPts val="1400"/>
              <a:buChar char="○"/>
              <a:defRPr/>
            </a:lvl2pPr>
            <a:lvl3pPr marL="1028700" lvl="2" indent="-238125" algn="ctr">
              <a:spcBef>
                <a:spcPts val="1200"/>
              </a:spcBef>
              <a:spcAft>
                <a:spcPts val="0"/>
              </a:spcAft>
              <a:buSzPts val="1400"/>
              <a:buChar char="■"/>
              <a:defRPr/>
            </a:lvl3pPr>
            <a:lvl4pPr marL="1371600" lvl="3" indent="-238125" algn="ctr">
              <a:spcBef>
                <a:spcPts val="1200"/>
              </a:spcBef>
              <a:spcAft>
                <a:spcPts val="0"/>
              </a:spcAft>
              <a:buSzPts val="1400"/>
              <a:buChar char="●"/>
              <a:defRPr/>
            </a:lvl4pPr>
            <a:lvl5pPr marL="1714500" lvl="4" indent="-238125" algn="ctr">
              <a:spcBef>
                <a:spcPts val="1200"/>
              </a:spcBef>
              <a:spcAft>
                <a:spcPts val="0"/>
              </a:spcAft>
              <a:buSzPts val="1400"/>
              <a:buChar char="○"/>
              <a:defRPr/>
            </a:lvl5pPr>
            <a:lvl6pPr marL="2057400" lvl="5" indent="-238125" algn="ctr">
              <a:spcBef>
                <a:spcPts val="1200"/>
              </a:spcBef>
              <a:spcAft>
                <a:spcPts val="0"/>
              </a:spcAft>
              <a:buSzPts val="1400"/>
              <a:buChar char="■"/>
              <a:defRPr/>
            </a:lvl6pPr>
            <a:lvl7pPr marL="2400300" lvl="6" indent="-238125" algn="ctr">
              <a:spcBef>
                <a:spcPts val="1200"/>
              </a:spcBef>
              <a:spcAft>
                <a:spcPts val="0"/>
              </a:spcAft>
              <a:buSzPts val="1400"/>
              <a:buChar char="●"/>
              <a:defRPr/>
            </a:lvl7pPr>
            <a:lvl8pPr marL="2743200" lvl="7" indent="-238125" algn="ctr">
              <a:spcBef>
                <a:spcPts val="1200"/>
              </a:spcBef>
              <a:spcAft>
                <a:spcPts val="0"/>
              </a:spcAft>
              <a:buSzPts val="1400"/>
              <a:buChar char="○"/>
              <a:defRPr/>
            </a:lvl8pPr>
            <a:lvl9pPr marL="3086100" lvl="8" indent="-238125" algn="ctr">
              <a:spcBef>
                <a:spcPts val="1200"/>
              </a:spcBef>
              <a:spcAft>
                <a:spcPts val="1200"/>
              </a:spcAft>
              <a:buSzPts val="1400"/>
              <a:buChar char="■"/>
              <a:defRPr/>
            </a:lvl9pPr>
          </a:lstStyle>
          <a:p>
            <a:endParaRPr/>
          </a:p>
        </p:txBody>
      </p:sp>
      <p:sp>
        <p:nvSpPr>
          <p:cNvPr id="50" name="Google Shape;50;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656691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BECD27-9858-4DD4-8B93-9A7802CAD932}" type="datetime1">
              <a:rPr lang="en-US" smtClean="0">
                <a:solidFill>
                  <a:srgbClr val="000000"/>
                </a:solidFill>
              </a:rPr>
              <a:pPr>
                <a:defRPr/>
              </a:pPr>
              <a:t>2/2/2021</a:t>
            </a:fld>
            <a:endParaRPr lang="en-US" dirty="0">
              <a:solidFill>
                <a:srgbClr val="000000"/>
              </a:solidFill>
              <a:latin typeface="Arial"/>
            </a:endParaRPr>
          </a:p>
        </p:txBody>
      </p:sp>
    </p:spTree>
    <p:extLst>
      <p:ext uri="{BB962C8B-B14F-4D97-AF65-F5344CB8AC3E}">
        <p14:creationId xmlns:p14="http://schemas.microsoft.com/office/powerpoint/2010/main" val="1505318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63C41C-A487-0C45-A261-16903102544D}" type="datetimeFigureOut">
              <a:rPr lang="en-US" smtClean="0"/>
              <a:t>2/2/2021</a:t>
            </a:fld>
            <a:endParaRPr lang="en-US"/>
          </a:p>
        </p:txBody>
      </p:sp>
      <p:sp>
        <p:nvSpPr>
          <p:cNvPr id="5" name="Footer Placeholder 4"/>
          <p:cNvSpPr>
            <a:spLocks noGrp="1"/>
          </p:cNvSpPr>
          <p:nvPr>
            <p:ph type="ftr" sz="quarter" idx="11"/>
          </p:nvPr>
        </p:nvSpPr>
        <p:spPr/>
        <p:txBody>
          <a:bodyPr/>
          <a:lstStyle/>
          <a:p>
            <a:r>
              <a:rPr lang="en-US" dirty="0" smtClean="0"/>
              <a:t>URL</a:t>
            </a:r>
            <a:endParaRPr lang="en-US" dirty="0"/>
          </a:p>
        </p:txBody>
      </p:sp>
    </p:spTree>
    <p:extLst>
      <p:ext uri="{BB962C8B-B14F-4D97-AF65-F5344CB8AC3E}">
        <p14:creationId xmlns:p14="http://schemas.microsoft.com/office/powerpoint/2010/main" val="99795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451427"/>
            <a:ext cx="3028950" cy="317339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451427"/>
            <a:ext cx="3028950" cy="317339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63C41C-A487-0C45-A261-16903102544D}" type="datetimeFigureOut">
              <a:rPr lang="en-US" smtClean="0"/>
              <a:t>2/2/2021</a:t>
            </a:fld>
            <a:endParaRPr lang="en-US"/>
          </a:p>
        </p:txBody>
      </p:sp>
      <p:sp>
        <p:nvSpPr>
          <p:cNvPr id="6" name="Footer Placeholder 5"/>
          <p:cNvSpPr>
            <a:spLocks noGrp="1"/>
          </p:cNvSpPr>
          <p:nvPr>
            <p:ph type="ftr" sz="quarter" idx="11"/>
          </p:nvPr>
        </p:nvSpPr>
        <p:spPr/>
        <p:txBody>
          <a:bodyPr/>
          <a:lstStyle/>
          <a:p>
            <a:r>
              <a:rPr lang="en-US" dirty="0" smtClean="0"/>
              <a:t>URL</a:t>
            </a:r>
            <a:endParaRPr lang="en-US" dirty="0"/>
          </a:p>
        </p:txBody>
      </p:sp>
    </p:spTree>
    <p:extLst>
      <p:ext uri="{BB962C8B-B14F-4D97-AF65-F5344CB8AC3E}">
        <p14:creationId xmlns:p14="http://schemas.microsoft.com/office/powerpoint/2010/main" val="7678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899" y="1397255"/>
            <a:ext cx="3030141" cy="43620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899" y="1989969"/>
            <a:ext cx="3030141" cy="269406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1397255"/>
            <a:ext cx="3031331" cy="43620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83769" y="1989969"/>
            <a:ext cx="3031331" cy="269406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63C41C-A487-0C45-A261-16903102544D}" type="datetimeFigureOut">
              <a:rPr lang="en-US" smtClean="0"/>
              <a:t>2/2/2021</a:t>
            </a:fld>
            <a:endParaRPr lang="en-US"/>
          </a:p>
        </p:txBody>
      </p:sp>
      <p:sp>
        <p:nvSpPr>
          <p:cNvPr id="8" name="Footer Placeholder 7"/>
          <p:cNvSpPr>
            <a:spLocks noGrp="1"/>
          </p:cNvSpPr>
          <p:nvPr>
            <p:ph type="ftr" sz="quarter" idx="11"/>
          </p:nvPr>
        </p:nvSpPr>
        <p:spPr/>
        <p:txBody>
          <a:bodyPr/>
          <a:lstStyle/>
          <a:p>
            <a:r>
              <a:rPr lang="en-US" dirty="0" smtClean="0"/>
              <a:t>URL</a:t>
            </a:r>
            <a:endParaRPr lang="en-US" dirty="0"/>
          </a:p>
        </p:txBody>
      </p:sp>
    </p:spTree>
    <p:extLst>
      <p:ext uri="{BB962C8B-B14F-4D97-AF65-F5344CB8AC3E}">
        <p14:creationId xmlns:p14="http://schemas.microsoft.com/office/powerpoint/2010/main" val="220580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63C41C-A487-0C45-A261-16903102544D}" type="datetimeFigureOut">
              <a:rPr lang="en-US" smtClean="0"/>
              <a:t>2/2/2021</a:t>
            </a:fld>
            <a:endParaRPr lang="en-US"/>
          </a:p>
        </p:txBody>
      </p:sp>
      <p:sp>
        <p:nvSpPr>
          <p:cNvPr id="4" name="Footer Placeholder 3"/>
          <p:cNvSpPr>
            <a:spLocks noGrp="1"/>
          </p:cNvSpPr>
          <p:nvPr>
            <p:ph type="ftr" sz="quarter" idx="11"/>
          </p:nvPr>
        </p:nvSpPr>
        <p:spPr/>
        <p:txBody>
          <a:bodyPr/>
          <a:lstStyle/>
          <a:p>
            <a:r>
              <a:rPr lang="en-US" dirty="0" smtClean="0"/>
              <a:t>URL</a:t>
            </a:r>
            <a:endParaRPr lang="en-US" dirty="0"/>
          </a:p>
        </p:txBody>
      </p:sp>
    </p:spTree>
    <p:extLst>
      <p:ext uri="{BB962C8B-B14F-4D97-AF65-F5344CB8AC3E}">
        <p14:creationId xmlns:p14="http://schemas.microsoft.com/office/powerpoint/2010/main" val="2535540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3C41C-A487-0C45-A261-16903102544D}" type="datetimeFigureOut">
              <a:rPr lang="en-US" smtClean="0"/>
              <a:t>2/2/2021</a:t>
            </a:fld>
            <a:endParaRPr lang="en-US"/>
          </a:p>
        </p:txBody>
      </p:sp>
      <p:sp>
        <p:nvSpPr>
          <p:cNvPr id="3" name="Footer Placeholder 2"/>
          <p:cNvSpPr>
            <a:spLocks noGrp="1"/>
          </p:cNvSpPr>
          <p:nvPr>
            <p:ph type="ftr" sz="quarter" idx="11"/>
          </p:nvPr>
        </p:nvSpPr>
        <p:spPr/>
        <p:txBody>
          <a:bodyPr/>
          <a:lstStyle/>
          <a:p>
            <a:r>
              <a:rPr lang="en-US" dirty="0" smtClean="0"/>
              <a:t>URL</a:t>
            </a:r>
            <a:endParaRPr lang="en-US" dirty="0"/>
          </a:p>
        </p:txBody>
      </p:sp>
    </p:spTree>
    <p:extLst>
      <p:ext uri="{BB962C8B-B14F-4D97-AF65-F5344CB8AC3E}">
        <p14:creationId xmlns:p14="http://schemas.microsoft.com/office/powerpoint/2010/main" val="141080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679122"/>
            <a:ext cx="2256235" cy="777366"/>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2681287" y="679122"/>
            <a:ext cx="3833813" cy="39155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609519"/>
            <a:ext cx="2256235" cy="2985104"/>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63C41C-A487-0C45-A261-16903102544D}" type="datetimeFigureOut">
              <a:rPr lang="en-US" smtClean="0"/>
              <a:t>2/2/2021</a:t>
            </a:fld>
            <a:endParaRPr lang="en-US"/>
          </a:p>
        </p:txBody>
      </p:sp>
      <p:sp>
        <p:nvSpPr>
          <p:cNvPr id="6" name="Footer Placeholder 5"/>
          <p:cNvSpPr>
            <a:spLocks noGrp="1"/>
          </p:cNvSpPr>
          <p:nvPr>
            <p:ph type="ftr" sz="quarter" idx="11"/>
          </p:nvPr>
        </p:nvSpPr>
        <p:spPr/>
        <p:txBody>
          <a:bodyPr/>
          <a:lstStyle/>
          <a:p>
            <a:r>
              <a:rPr lang="en-US" dirty="0" smtClean="0"/>
              <a:t>URL</a:t>
            </a:r>
            <a:endParaRPr lang="en-US" dirty="0"/>
          </a:p>
        </p:txBody>
      </p:sp>
    </p:spTree>
    <p:extLst>
      <p:ext uri="{BB962C8B-B14F-4D97-AF65-F5344CB8AC3E}">
        <p14:creationId xmlns:p14="http://schemas.microsoft.com/office/powerpoint/2010/main" val="2373430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858517"/>
            <a:ext cx="41148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717648"/>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283571"/>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808032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0.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pn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6.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3.png"/><Relationship Id="rId5" Type="http://schemas.openxmlformats.org/officeDocument/2006/relationships/slideLayout" Target="../slideLayouts/slideLayout24.xml"/><Relationship Id="rId10" Type="http://schemas.openxmlformats.org/officeDocument/2006/relationships/theme" Target="../theme/theme4.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702645"/>
            <a:ext cx="6172200" cy="64406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1610179"/>
            <a:ext cx="6172200" cy="29844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63C41C-A487-0C45-A261-16903102544D}" type="datetimeFigureOut">
              <a:rPr lang="en-US" smtClean="0"/>
              <a:t>2/2/2021</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smtClean="0"/>
              <a:t>URL</a:t>
            </a:r>
            <a:endParaRPr lang="en-US" dirty="0"/>
          </a:p>
        </p:txBody>
      </p:sp>
      <p:pic>
        <p:nvPicPr>
          <p:cNvPr id="7" name="Picture 6" descr="MD-flag-background-ppt.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6857999" cy="571500"/>
          </a:xfrm>
          <a:prstGeom prst="rect">
            <a:avLst/>
          </a:prstGeom>
        </p:spPr>
      </p:pic>
      <p:pic>
        <p:nvPicPr>
          <p:cNvPr id="8" name="Picture 7" descr="UMBC-primary-logo-CMYK-on-black.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0715" y="86178"/>
            <a:ext cx="1311939" cy="402989"/>
          </a:xfrm>
          <a:prstGeom prst="rect">
            <a:avLst/>
          </a:prstGeom>
        </p:spPr>
      </p:pic>
      <p:pic>
        <p:nvPicPr>
          <p:cNvPr id="10" name="Picture 9" descr="corner-element.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39939" y="3901058"/>
            <a:ext cx="918061" cy="1242442"/>
          </a:xfrm>
          <a:prstGeom prst="rect">
            <a:avLst/>
          </a:prstGeom>
          <a:noFill/>
          <a:ln>
            <a:noFill/>
          </a:ln>
        </p:spPr>
      </p:pic>
    </p:spTree>
    <p:extLst>
      <p:ext uri="{BB962C8B-B14F-4D97-AF65-F5344CB8AC3E}">
        <p14:creationId xmlns:p14="http://schemas.microsoft.com/office/powerpoint/2010/main" val="802903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63C41C-A487-0C45-A261-16903102544D}" type="datetimeFigureOut">
              <a:rPr lang="en-US" smtClean="0"/>
              <a:t>2/2/2021</a:t>
            </a:fld>
            <a:endParaRPr lang="en-US"/>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URL</a:t>
            </a:r>
          </a:p>
        </p:txBody>
      </p:sp>
      <p:pic>
        <p:nvPicPr>
          <p:cNvPr id="7" name="Picture 6" descr="MD-flag-background-ppt.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0"/>
            <a:ext cx="6857999" cy="571500"/>
          </a:xfrm>
          <a:prstGeom prst="rect">
            <a:avLst/>
          </a:prstGeom>
        </p:spPr>
      </p:pic>
      <p:pic>
        <p:nvPicPr>
          <p:cNvPr id="8" name="Picture 7" descr="UMBC-primary-logo-CMYK-on-black.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0715" y="86178"/>
            <a:ext cx="1311939" cy="402989"/>
          </a:xfrm>
          <a:prstGeom prst="rect">
            <a:avLst/>
          </a:prstGeom>
        </p:spPr>
      </p:pic>
      <p:sp>
        <p:nvSpPr>
          <p:cNvPr id="6" name="Rectangle 5">
            <a:extLst>
              <a:ext uri="{FF2B5EF4-FFF2-40B4-BE49-F238E27FC236}">
                <a16:creationId xmlns:a16="http://schemas.microsoft.com/office/drawing/2014/main" id="{532219C8-4B4C-774A-B1BD-2C7858BE7985}"/>
              </a:ext>
            </a:extLst>
          </p:cNvPr>
          <p:cNvSpPr/>
          <p:nvPr userDrawn="1"/>
        </p:nvSpPr>
        <p:spPr>
          <a:xfrm>
            <a:off x="0" y="571500"/>
            <a:ext cx="6858000" cy="457200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4DF77B68-6024-B345-B90A-0FD6E221A595}"/>
              </a:ext>
            </a:extLst>
          </p:cNvPr>
          <p:cNvSpPr/>
          <p:nvPr userDrawn="1"/>
        </p:nvSpPr>
        <p:spPr>
          <a:xfrm>
            <a:off x="220715" y="571500"/>
            <a:ext cx="1311940" cy="4571999"/>
          </a:xfrm>
          <a:prstGeom prst="rect">
            <a:avLst/>
          </a:prstGeom>
          <a:solidFill>
            <a:srgbClr val="FDB3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909810104"/>
      </p:ext>
    </p:extLst>
  </p:cSld>
  <p:clrMap bg1="lt1" tx1="dk1" bg2="lt2" tx2="dk2" accent1="accent1" accent2="accent2" accent3="accent3" accent4="accent4" accent5="accent5" accent6="accent6" hlink="hlink" folHlink="folHlink"/>
  <p:sldLayoutIdLst>
    <p:sldLayoutId id="2147483659" r:id="rId1"/>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8" indent="-214307"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1"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4"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4"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1"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63C41C-A487-0C45-A261-16903102544D}" type="datetimeFigureOut">
              <a:rPr lang="en-US" smtClean="0"/>
              <a:t>2/2/2021</a:t>
            </a:fld>
            <a:endParaRPr lang="en-US"/>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URL</a:t>
            </a:r>
          </a:p>
        </p:txBody>
      </p:sp>
      <p:pic>
        <p:nvPicPr>
          <p:cNvPr id="7" name="Picture 6" descr="MD-flag-background-ppt.png"/>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 y="0"/>
            <a:ext cx="6857999" cy="571500"/>
          </a:xfrm>
          <a:prstGeom prst="rect">
            <a:avLst/>
          </a:prstGeom>
        </p:spPr>
      </p:pic>
      <p:pic>
        <p:nvPicPr>
          <p:cNvPr id="8" name="Picture 7" descr="UMBC-primary-logo-CMYK-on-black.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20715" y="86178"/>
            <a:ext cx="1311939" cy="402989"/>
          </a:xfrm>
          <a:prstGeom prst="rect">
            <a:avLst/>
          </a:prstGeom>
        </p:spPr>
      </p:pic>
    </p:spTree>
    <p:extLst>
      <p:ext uri="{BB962C8B-B14F-4D97-AF65-F5344CB8AC3E}">
        <p14:creationId xmlns:p14="http://schemas.microsoft.com/office/powerpoint/2010/main" val="2452141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8" indent="-214307"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1"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4"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4"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1"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1">
            <a:alphaModFix/>
          </a:blip>
          <a:stretch>
            <a:fillRect/>
          </a:stretch>
        </p:blipFill>
        <p:spPr>
          <a:xfrm>
            <a:off x="6119584" y="4144200"/>
            <a:ext cx="738413" cy="999300"/>
          </a:xfrm>
          <a:prstGeom prst="rect">
            <a:avLst/>
          </a:prstGeom>
          <a:noFill/>
          <a:ln>
            <a:noFill/>
          </a:ln>
        </p:spPr>
      </p:pic>
      <p:sp>
        <p:nvSpPr>
          <p:cNvPr id="7" name="Google Shape;7;p1"/>
          <p:cNvSpPr txBox="1">
            <a:spLocks noGrp="1"/>
          </p:cNvSpPr>
          <p:nvPr>
            <p:ph type="title"/>
          </p:nvPr>
        </p:nvSpPr>
        <p:spPr>
          <a:xfrm>
            <a:off x="233775" y="649750"/>
            <a:ext cx="639045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233775" y="1222450"/>
            <a:ext cx="639045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 name="Google Shape;9;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dirty="0"/>
          </a:p>
        </p:txBody>
      </p:sp>
      <p:pic>
        <p:nvPicPr>
          <p:cNvPr id="10" name="Google Shape;10;p1"/>
          <p:cNvPicPr preferRelativeResize="0"/>
          <p:nvPr/>
        </p:nvPicPr>
        <p:blipFill>
          <a:blip r:embed="rId12">
            <a:alphaModFix/>
          </a:blip>
          <a:stretch>
            <a:fillRect/>
          </a:stretch>
        </p:blipFill>
        <p:spPr>
          <a:xfrm>
            <a:off x="0" y="0"/>
            <a:ext cx="6858000" cy="571500"/>
          </a:xfrm>
          <a:prstGeom prst="rect">
            <a:avLst/>
          </a:prstGeom>
          <a:noFill/>
          <a:ln>
            <a:noFill/>
          </a:ln>
        </p:spPr>
      </p:pic>
      <p:pic>
        <p:nvPicPr>
          <p:cNvPr id="11" name="Google Shape;11;p1"/>
          <p:cNvPicPr preferRelativeResize="0"/>
          <p:nvPr/>
        </p:nvPicPr>
        <p:blipFill>
          <a:blip r:embed="rId13">
            <a:alphaModFix/>
          </a:blip>
          <a:stretch>
            <a:fillRect/>
          </a:stretch>
        </p:blipFill>
        <p:spPr>
          <a:xfrm>
            <a:off x="291450" y="65337"/>
            <a:ext cx="1435068" cy="440825"/>
          </a:xfrm>
          <a:prstGeom prst="rect">
            <a:avLst/>
          </a:prstGeom>
          <a:noFill/>
          <a:ln>
            <a:noFill/>
          </a:ln>
        </p:spPr>
      </p:pic>
    </p:spTree>
    <p:extLst>
      <p:ext uri="{BB962C8B-B14F-4D97-AF65-F5344CB8AC3E}">
        <p14:creationId xmlns:p14="http://schemas.microsoft.com/office/powerpoint/2010/main" val="1672393531"/>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fm.umbc.edu/"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s://my3.my.umbc.edu/groups/f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mailto:pdillon@umbc.edu"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my3.my.umbc.edu/groups/payroll/posts/97613" TargetMode="External"/><Relationship Id="rId2" Type="http://schemas.openxmlformats.org/officeDocument/2006/relationships/hyperlink" Target="https://my3.my.umbc.edu/groups/payroll/posts/94533" TargetMode="External"/><Relationship Id="rId1" Type="http://schemas.openxmlformats.org/officeDocument/2006/relationships/slideLayout" Target="../slideLayouts/slideLayout2.xml"/><Relationship Id="rId5" Type="http://schemas.openxmlformats.org/officeDocument/2006/relationships/hyperlink" Target="https://my3.my.umbc.edu/groups/payroll/posts/98262" TargetMode="External"/><Relationship Id="rId4" Type="http://schemas.openxmlformats.org/officeDocument/2006/relationships/hyperlink" Target="https://www.youtube.com/c/UMBCRecTV/video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1.xml"/><Relationship Id="rId5" Type="http://schemas.openxmlformats.org/officeDocument/2006/relationships/comments" Target="../comments/commen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Administrators Meeting (BAM)</a:t>
            </a:r>
            <a:endParaRPr lang="en-US" dirty="0"/>
          </a:p>
        </p:txBody>
      </p:sp>
      <p:sp>
        <p:nvSpPr>
          <p:cNvPr id="3" name="Subtitle 2"/>
          <p:cNvSpPr>
            <a:spLocks noGrp="1"/>
          </p:cNvSpPr>
          <p:nvPr>
            <p:ph type="subTitle" idx="1"/>
          </p:nvPr>
        </p:nvSpPr>
        <p:spPr/>
        <p:txBody>
          <a:bodyPr/>
          <a:lstStyle/>
          <a:p>
            <a:r>
              <a:rPr lang="en-US" dirty="0" smtClean="0"/>
              <a:t>Tuesday, February 2, 2021</a:t>
            </a:r>
            <a:endParaRPr lang="en-US" dirty="0"/>
          </a:p>
        </p:txBody>
      </p:sp>
    </p:spTree>
    <p:extLst>
      <p:ext uri="{BB962C8B-B14F-4D97-AF65-F5344CB8AC3E}">
        <p14:creationId xmlns:p14="http://schemas.microsoft.com/office/powerpoint/2010/main" val="2689409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2585918" y="11637"/>
            <a:ext cx="4272082" cy="584775"/>
          </a:xfrm>
          <a:prstGeom prst="rect">
            <a:avLst/>
          </a:prstGeom>
          <a:noFill/>
        </p:spPr>
        <p:txBody>
          <a:bodyPr wrap="square">
            <a:spAutoFit/>
          </a:bodyPr>
          <a:lstStyle/>
          <a:p>
            <a:pPr algn="r" defTabSz="514350">
              <a:defRPr/>
            </a:pPr>
            <a:r>
              <a:rPr lang="en-US" sz="3200" dirty="0">
                <a:solidFill>
                  <a:schemeClr val="bg1"/>
                </a:solidFill>
                <a:latin typeface="Calibri"/>
              </a:rPr>
              <a:t>Current Construction</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14350" y="1065270"/>
            <a:ext cx="5357813" cy="1181221"/>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r>
              <a:rPr lang="en-US" sz="1600" b="1" spc="28" dirty="0">
                <a:solidFill>
                  <a:srgbClr val="0070C0"/>
                </a:solidFill>
                <a:latin typeface="Calibri"/>
              </a:rPr>
              <a:t>True Grit Roof Replacement</a:t>
            </a:r>
          </a:p>
          <a:p>
            <a:pPr defTabSz="514350"/>
            <a:r>
              <a:rPr lang="en-US" sz="1600" spc="28" dirty="0">
                <a:solidFill>
                  <a:srgbClr val="0070C0"/>
                </a:solidFill>
                <a:latin typeface="Calibri"/>
              </a:rPr>
              <a:t>On-going through May 2021</a:t>
            </a:r>
          </a:p>
          <a:p>
            <a:pPr marL="95548" defTabSz="514350">
              <a:spcBef>
                <a:spcPts val="338"/>
              </a:spcBef>
            </a:pPr>
            <a:endParaRPr lang="en-US" sz="1600" spc="28" dirty="0">
              <a:solidFill>
                <a:prstClr val="black"/>
              </a:solidFill>
              <a:latin typeface="Calibri"/>
            </a:endParaRPr>
          </a:p>
        </p:txBody>
      </p:sp>
      <p:sp>
        <p:nvSpPr>
          <p:cNvPr id="2" name="Rectangle 1">
            <a:extLst>
              <a:ext uri="{FF2B5EF4-FFF2-40B4-BE49-F238E27FC236}">
                <a16:creationId xmlns:a16="http://schemas.microsoft.com/office/drawing/2014/main" id="{69ACDAC9-2F86-3849-83DB-D99874251E6E}"/>
              </a:ext>
            </a:extLst>
          </p:cNvPr>
          <p:cNvSpPr/>
          <p:nvPr/>
        </p:nvSpPr>
        <p:spPr>
          <a:xfrm>
            <a:off x="537018" y="2113779"/>
            <a:ext cx="2689441" cy="1192634"/>
          </a:xfrm>
          <a:prstGeom prst="rect">
            <a:avLst/>
          </a:prstGeom>
        </p:spPr>
        <p:txBody>
          <a:bodyPr wrap="square">
            <a:spAutoFit/>
          </a:bodyPr>
          <a:lstStyle/>
          <a:p>
            <a:pPr marL="0" lvl="1" defTabSz="514350">
              <a:spcAft>
                <a:spcPts val="338"/>
              </a:spcAft>
            </a:pPr>
            <a:r>
              <a:rPr lang="en-US" sz="1600" dirty="0">
                <a:solidFill>
                  <a:prstClr val="black"/>
                </a:solidFill>
                <a:latin typeface="Calibri"/>
              </a:rPr>
              <a:t>Scope includes:</a:t>
            </a:r>
          </a:p>
          <a:p>
            <a:pPr marL="192881" lvl="1" indent="-192881" defTabSz="514350">
              <a:spcAft>
                <a:spcPts val="338"/>
              </a:spcAft>
              <a:buFont typeface="Arial" panose="020B0604020202020204" pitchFamily="34" charset="0"/>
              <a:buChar char="•"/>
            </a:pPr>
            <a:r>
              <a:rPr lang="en-US" sz="1600" dirty="0">
                <a:solidFill>
                  <a:prstClr val="black"/>
                </a:solidFill>
                <a:latin typeface="Calibri"/>
              </a:rPr>
              <a:t>new roof</a:t>
            </a:r>
          </a:p>
          <a:p>
            <a:pPr marL="192881" lvl="1" indent="-192881" defTabSz="514350">
              <a:spcAft>
                <a:spcPts val="338"/>
              </a:spcAft>
              <a:buFont typeface="Arial" panose="020B0604020202020204" pitchFamily="34" charset="0"/>
              <a:buChar char="•"/>
            </a:pPr>
            <a:r>
              <a:rPr lang="en-US" sz="1600" dirty="0">
                <a:solidFill>
                  <a:prstClr val="black"/>
                </a:solidFill>
                <a:latin typeface="Calibri"/>
              </a:rPr>
              <a:t>ductwork insulation</a:t>
            </a:r>
          </a:p>
          <a:p>
            <a:pPr marL="192881" lvl="1" indent="-192881" defTabSz="514350">
              <a:spcAft>
                <a:spcPts val="338"/>
              </a:spcAft>
              <a:buFont typeface="Arial" panose="020B0604020202020204" pitchFamily="34" charset="0"/>
              <a:buChar char="•"/>
            </a:pPr>
            <a:r>
              <a:rPr lang="en-US" sz="1600" dirty="0">
                <a:solidFill>
                  <a:prstClr val="black"/>
                </a:solidFill>
                <a:latin typeface="Calibri"/>
              </a:rPr>
              <a:t>new roof-top HVAC unit</a:t>
            </a:r>
          </a:p>
        </p:txBody>
      </p:sp>
      <p:pic>
        <p:nvPicPr>
          <p:cNvPr id="4" name="Picture 3">
            <a:extLst>
              <a:ext uri="{FF2B5EF4-FFF2-40B4-BE49-F238E27FC236}">
                <a16:creationId xmlns:a16="http://schemas.microsoft.com/office/drawing/2014/main" id="{4F1B978C-F016-3845-B41D-5AB0112851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26459" y="1800225"/>
            <a:ext cx="3360924" cy="2566111"/>
          </a:xfrm>
          <a:prstGeom prst="rect">
            <a:avLst/>
          </a:prstGeom>
        </p:spPr>
      </p:pic>
    </p:spTree>
    <p:extLst>
      <p:ext uri="{BB962C8B-B14F-4D97-AF65-F5344CB8AC3E}">
        <p14:creationId xmlns:p14="http://schemas.microsoft.com/office/powerpoint/2010/main" val="718193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2445631" y="0"/>
            <a:ext cx="4412369" cy="584775"/>
          </a:xfrm>
          <a:prstGeom prst="rect">
            <a:avLst/>
          </a:prstGeom>
          <a:noFill/>
        </p:spPr>
        <p:txBody>
          <a:bodyPr wrap="square">
            <a:spAutoFit/>
          </a:bodyPr>
          <a:lstStyle/>
          <a:p>
            <a:pPr algn="r" defTabSz="514350">
              <a:defRPr/>
            </a:pPr>
            <a:r>
              <a:rPr lang="en-US" sz="3200" dirty="0">
                <a:solidFill>
                  <a:schemeClr val="bg1"/>
                </a:solidFill>
                <a:latin typeface="Calibri"/>
              </a:rPr>
              <a:t>Current Construction</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25247" y="875020"/>
            <a:ext cx="5357813" cy="1181221"/>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r>
              <a:rPr lang="en-US" sz="1600" b="1" spc="28" dirty="0">
                <a:solidFill>
                  <a:srgbClr val="0070C0"/>
                </a:solidFill>
                <a:latin typeface="Calibri"/>
              </a:rPr>
              <a:t>Health Services and Counseling Building</a:t>
            </a:r>
          </a:p>
          <a:p>
            <a:pPr defTabSz="514350"/>
            <a:r>
              <a:rPr lang="en-US" sz="1600" spc="28" dirty="0">
                <a:solidFill>
                  <a:srgbClr val="0070C0"/>
                </a:solidFill>
                <a:latin typeface="Calibri"/>
              </a:rPr>
              <a:t>On-going through August 2021</a:t>
            </a:r>
          </a:p>
          <a:p>
            <a:pPr marL="95548" defTabSz="514350">
              <a:spcBef>
                <a:spcPts val="338"/>
              </a:spcBef>
            </a:pPr>
            <a:endParaRPr lang="en-US" sz="1600" spc="28" dirty="0">
              <a:solidFill>
                <a:prstClr val="black"/>
              </a:solidFill>
              <a:latin typeface="Calibri"/>
            </a:endParaRPr>
          </a:p>
        </p:txBody>
      </p:sp>
      <p:sp>
        <p:nvSpPr>
          <p:cNvPr id="2" name="Rectangle 1">
            <a:extLst>
              <a:ext uri="{FF2B5EF4-FFF2-40B4-BE49-F238E27FC236}">
                <a16:creationId xmlns:a16="http://schemas.microsoft.com/office/drawing/2014/main" id="{69ACDAC9-2F86-3849-83DB-D99874251E6E}"/>
              </a:ext>
            </a:extLst>
          </p:cNvPr>
          <p:cNvSpPr/>
          <p:nvPr/>
        </p:nvSpPr>
        <p:spPr>
          <a:xfrm>
            <a:off x="525247" y="1843678"/>
            <a:ext cx="6032716" cy="830997"/>
          </a:xfrm>
          <a:prstGeom prst="rect">
            <a:avLst/>
          </a:prstGeom>
        </p:spPr>
        <p:txBody>
          <a:bodyPr wrap="square">
            <a:spAutoFit/>
          </a:bodyPr>
          <a:lstStyle/>
          <a:p>
            <a:pPr defTabSz="514350">
              <a:spcBef>
                <a:spcPts val="1013"/>
              </a:spcBef>
            </a:pPr>
            <a:r>
              <a:rPr lang="en-US" sz="1600" dirty="0">
                <a:solidFill>
                  <a:prstClr val="black"/>
                </a:solidFill>
                <a:latin typeface="Calibri"/>
              </a:rPr>
              <a:t>Features fast-track delivery of new building for University Health Services, the Counseling Center, Student Conduct and Community Standards, and Interfaith Center</a:t>
            </a:r>
          </a:p>
        </p:txBody>
      </p:sp>
      <p:pic>
        <p:nvPicPr>
          <p:cNvPr id="5" name="Picture 4">
            <a:extLst>
              <a:ext uri="{FF2B5EF4-FFF2-40B4-BE49-F238E27FC236}">
                <a16:creationId xmlns:a16="http://schemas.microsoft.com/office/drawing/2014/main" id="{78D3D045-00CC-564C-9E8B-01296B3C8E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95305" y="2674675"/>
            <a:ext cx="3729038" cy="1674672"/>
          </a:xfrm>
          <a:prstGeom prst="rect">
            <a:avLst/>
          </a:prstGeom>
        </p:spPr>
      </p:pic>
    </p:spTree>
    <p:extLst>
      <p:ext uri="{BB962C8B-B14F-4D97-AF65-F5344CB8AC3E}">
        <p14:creationId xmlns:p14="http://schemas.microsoft.com/office/powerpoint/2010/main" val="1313842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2491904" y="-11194"/>
            <a:ext cx="4366096" cy="584775"/>
          </a:xfrm>
          <a:prstGeom prst="rect">
            <a:avLst/>
          </a:prstGeom>
          <a:noFill/>
        </p:spPr>
        <p:txBody>
          <a:bodyPr wrap="square">
            <a:spAutoFit/>
          </a:bodyPr>
          <a:lstStyle/>
          <a:p>
            <a:pPr algn="r" defTabSz="514350">
              <a:defRPr/>
            </a:pPr>
            <a:r>
              <a:rPr lang="en-US" sz="3200" dirty="0">
                <a:solidFill>
                  <a:schemeClr val="bg1"/>
                </a:solidFill>
                <a:latin typeface="Calibri"/>
              </a:rPr>
              <a:t>Current Construction</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25247" y="647115"/>
            <a:ext cx="5357813" cy="896527"/>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r>
              <a:rPr lang="en-US" sz="1600" b="1" spc="28" dirty="0">
                <a:solidFill>
                  <a:srgbClr val="0070C0"/>
                </a:solidFill>
                <a:latin typeface="Calibri"/>
              </a:rPr>
              <a:t>Biological Sciences Building Accessibility Upgrades</a:t>
            </a:r>
          </a:p>
          <a:p>
            <a:pPr defTabSz="514350"/>
            <a:r>
              <a:rPr lang="en-US" sz="1600" spc="28" dirty="0">
                <a:solidFill>
                  <a:srgbClr val="0070C0"/>
                </a:solidFill>
                <a:latin typeface="Calibri"/>
              </a:rPr>
              <a:t>On-going through July 2021</a:t>
            </a:r>
          </a:p>
        </p:txBody>
      </p:sp>
      <p:sp>
        <p:nvSpPr>
          <p:cNvPr id="2" name="Rectangle 1">
            <a:extLst>
              <a:ext uri="{FF2B5EF4-FFF2-40B4-BE49-F238E27FC236}">
                <a16:creationId xmlns:a16="http://schemas.microsoft.com/office/drawing/2014/main" id="{69ACDAC9-2F86-3849-83DB-D99874251E6E}"/>
              </a:ext>
            </a:extLst>
          </p:cNvPr>
          <p:cNvSpPr/>
          <p:nvPr/>
        </p:nvSpPr>
        <p:spPr>
          <a:xfrm>
            <a:off x="525247" y="1625709"/>
            <a:ext cx="2509501" cy="3057247"/>
          </a:xfrm>
          <a:prstGeom prst="rect">
            <a:avLst/>
          </a:prstGeom>
        </p:spPr>
        <p:txBody>
          <a:bodyPr wrap="square">
            <a:spAutoFit/>
          </a:bodyPr>
          <a:lstStyle/>
          <a:p>
            <a:pPr defTabSz="514350">
              <a:spcBef>
                <a:spcPts val="1013"/>
              </a:spcBef>
            </a:pPr>
            <a:r>
              <a:rPr lang="en-US" sz="1600" spc="28" dirty="0">
                <a:solidFill>
                  <a:prstClr val="black"/>
                </a:solidFill>
                <a:latin typeface="Calibri"/>
              </a:rPr>
              <a:t>Accessibility improvements to lower-level of building include:</a:t>
            </a:r>
          </a:p>
          <a:p>
            <a:pPr marL="159842" indent="-159842" defTabSz="514350">
              <a:spcBef>
                <a:spcPts val="1013"/>
              </a:spcBef>
              <a:buFont typeface="Arial" pitchFamily="34" charset="0"/>
              <a:buChar char="•"/>
            </a:pPr>
            <a:r>
              <a:rPr lang="en-US" sz="1600" dirty="0">
                <a:solidFill>
                  <a:prstClr val="black"/>
                </a:solidFill>
                <a:latin typeface="Calibri"/>
              </a:rPr>
              <a:t>Construction of a new ADA compliant all-gender restroom (completed)</a:t>
            </a:r>
          </a:p>
          <a:p>
            <a:pPr marL="159842" indent="-159842" defTabSz="514350">
              <a:spcBef>
                <a:spcPts val="1013"/>
              </a:spcBef>
              <a:buFont typeface="Arial" pitchFamily="34" charset="0"/>
              <a:buChar char="•"/>
            </a:pPr>
            <a:r>
              <a:rPr lang="en-US" sz="1600" dirty="0">
                <a:solidFill>
                  <a:prstClr val="black"/>
                </a:solidFill>
                <a:latin typeface="Calibri"/>
              </a:rPr>
              <a:t>Conversion of existing service elevator to accommodate passengers and wheelchairs (begins March 2021)</a:t>
            </a:r>
          </a:p>
        </p:txBody>
      </p:sp>
      <p:pic>
        <p:nvPicPr>
          <p:cNvPr id="3" name="Picture 2">
            <a:extLst>
              <a:ext uri="{FF2B5EF4-FFF2-40B4-BE49-F238E27FC236}">
                <a16:creationId xmlns:a16="http://schemas.microsoft.com/office/drawing/2014/main" id="{9CB3544E-9149-8246-9518-4A46A49AEC49}"/>
              </a:ext>
            </a:extLst>
          </p:cNvPr>
          <p:cNvPicPr>
            <a:picLocks noChangeAspect="1"/>
          </p:cNvPicPr>
          <p:nvPr/>
        </p:nvPicPr>
        <p:blipFill>
          <a:blip r:embed="rId2"/>
          <a:stretch>
            <a:fillRect/>
          </a:stretch>
        </p:blipFill>
        <p:spPr>
          <a:xfrm>
            <a:off x="3128963" y="1869136"/>
            <a:ext cx="3297846" cy="2483690"/>
          </a:xfrm>
          <a:prstGeom prst="rect">
            <a:avLst/>
          </a:prstGeom>
        </p:spPr>
      </p:pic>
    </p:spTree>
    <p:extLst>
      <p:ext uri="{BB962C8B-B14F-4D97-AF65-F5344CB8AC3E}">
        <p14:creationId xmlns:p14="http://schemas.microsoft.com/office/powerpoint/2010/main" val="2147726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871E62-CBAD-4A20-8BCC-89DECAF6A032}"/>
              </a:ext>
            </a:extLst>
          </p:cNvPr>
          <p:cNvPicPr>
            <a:picLocks noChangeAspect="1"/>
          </p:cNvPicPr>
          <p:nvPr/>
        </p:nvPicPr>
        <p:blipFill>
          <a:blip r:embed="rId2"/>
          <a:stretch>
            <a:fillRect/>
          </a:stretch>
        </p:blipFill>
        <p:spPr>
          <a:xfrm>
            <a:off x="4454307" y="1065270"/>
            <a:ext cx="2415201" cy="1122775"/>
          </a:xfrm>
          <a:prstGeom prst="rect">
            <a:avLst/>
          </a:prstGeom>
        </p:spPr>
      </p:pic>
      <p:sp>
        <p:nvSpPr>
          <p:cNvPr id="6" name="TextBox 5">
            <a:extLst>
              <a:ext uri="{FF2B5EF4-FFF2-40B4-BE49-F238E27FC236}">
                <a16:creationId xmlns:a16="http://schemas.microsoft.com/office/drawing/2014/main" id="{FDD222EE-DBEB-5248-B925-C7F9DDF79118}"/>
              </a:ext>
            </a:extLst>
          </p:cNvPr>
          <p:cNvSpPr txBox="1"/>
          <p:nvPr/>
        </p:nvSpPr>
        <p:spPr>
          <a:xfrm>
            <a:off x="2731692" y="0"/>
            <a:ext cx="4126308" cy="584775"/>
          </a:xfrm>
          <a:prstGeom prst="rect">
            <a:avLst/>
          </a:prstGeom>
          <a:noFill/>
        </p:spPr>
        <p:txBody>
          <a:bodyPr wrap="square">
            <a:spAutoFit/>
          </a:bodyPr>
          <a:lstStyle/>
          <a:p>
            <a:pPr algn="r" defTabSz="514350">
              <a:defRPr/>
            </a:pPr>
            <a:r>
              <a:rPr lang="en-US" sz="3200" dirty="0">
                <a:solidFill>
                  <a:schemeClr val="bg1"/>
                </a:solidFill>
                <a:latin typeface="Calibri"/>
              </a:rPr>
              <a:t>Current Construction</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14350" y="617006"/>
            <a:ext cx="5357813" cy="896527"/>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r>
              <a:rPr lang="en-US" sz="1600" b="1" spc="28" dirty="0">
                <a:solidFill>
                  <a:srgbClr val="0070C0"/>
                </a:solidFill>
                <a:latin typeface="Calibri"/>
              </a:rPr>
              <a:t>Utility Upgrades and Site Improvements</a:t>
            </a:r>
          </a:p>
          <a:p>
            <a:pPr defTabSz="514350"/>
            <a:r>
              <a:rPr lang="en-US" sz="1600" spc="28" dirty="0">
                <a:solidFill>
                  <a:srgbClr val="0070C0"/>
                </a:solidFill>
                <a:latin typeface="Calibri"/>
              </a:rPr>
              <a:t>On-going through April 2022</a:t>
            </a:r>
            <a:endParaRPr lang="en-US" sz="1600" spc="28" dirty="0">
              <a:solidFill>
                <a:prstClr val="black"/>
              </a:solidFill>
              <a:latin typeface="Calibri"/>
            </a:endParaRPr>
          </a:p>
        </p:txBody>
      </p:sp>
      <p:sp>
        <p:nvSpPr>
          <p:cNvPr id="2" name="Rectangle 1">
            <a:extLst>
              <a:ext uri="{FF2B5EF4-FFF2-40B4-BE49-F238E27FC236}">
                <a16:creationId xmlns:a16="http://schemas.microsoft.com/office/drawing/2014/main" id="{69ACDAC9-2F86-3849-83DB-D99874251E6E}"/>
              </a:ext>
            </a:extLst>
          </p:cNvPr>
          <p:cNvSpPr/>
          <p:nvPr/>
        </p:nvSpPr>
        <p:spPr>
          <a:xfrm>
            <a:off x="589757" y="1636068"/>
            <a:ext cx="3032340" cy="3703578"/>
          </a:xfrm>
          <a:prstGeom prst="rect">
            <a:avLst/>
          </a:prstGeom>
        </p:spPr>
        <p:txBody>
          <a:bodyPr wrap="square">
            <a:spAutoFit/>
          </a:bodyPr>
          <a:lstStyle/>
          <a:p>
            <a:pPr defTabSz="514350">
              <a:spcBef>
                <a:spcPts val="1013"/>
              </a:spcBef>
            </a:pPr>
            <a:r>
              <a:rPr lang="en-US" sz="1200" dirty="0">
                <a:solidFill>
                  <a:prstClr val="black"/>
                </a:solidFill>
                <a:latin typeface="Calibri"/>
              </a:rPr>
              <a:t>Improvements to campus infrastructure including:</a:t>
            </a:r>
          </a:p>
          <a:p>
            <a:pPr marL="192881" indent="-192881" defTabSz="514350">
              <a:spcBef>
                <a:spcPts val="1013"/>
              </a:spcBef>
              <a:buFont typeface="Arial" panose="020B0604020202020204" pitchFamily="34" charset="0"/>
              <a:buChar char="•"/>
            </a:pPr>
            <a:r>
              <a:rPr lang="en-US" sz="1200" dirty="0">
                <a:solidFill>
                  <a:prstClr val="black"/>
                </a:solidFill>
                <a:latin typeface="Calibri"/>
              </a:rPr>
              <a:t>Replacing boiler at the Central Plant</a:t>
            </a:r>
          </a:p>
          <a:p>
            <a:pPr marL="192881" indent="-192881" defTabSz="514350">
              <a:spcBef>
                <a:spcPts val="1013"/>
              </a:spcBef>
              <a:buFont typeface="Arial" panose="020B0604020202020204" pitchFamily="34" charset="0"/>
              <a:buChar char="•"/>
            </a:pPr>
            <a:r>
              <a:rPr lang="en-US" sz="1200" dirty="0">
                <a:solidFill>
                  <a:prstClr val="black"/>
                </a:solidFill>
                <a:latin typeface="Calibri"/>
              </a:rPr>
              <a:t>Replacing 5 electric distribution feeders and 4 building transformers (Mar-Aug 21)</a:t>
            </a:r>
          </a:p>
          <a:p>
            <a:pPr marL="192881" indent="-192881" defTabSz="514350">
              <a:spcBef>
                <a:spcPts val="1013"/>
              </a:spcBef>
              <a:buFont typeface="Arial" panose="020B0604020202020204" pitchFamily="34" charset="0"/>
              <a:buChar char="•"/>
            </a:pPr>
            <a:r>
              <a:rPr lang="en-US" sz="1200" dirty="0">
                <a:solidFill>
                  <a:prstClr val="black"/>
                </a:solidFill>
                <a:latin typeface="Calibri"/>
              </a:rPr>
              <a:t>Chilled water and High Temp Hot water repairs</a:t>
            </a:r>
          </a:p>
          <a:p>
            <a:pPr marL="192881" indent="-192881" defTabSz="514350">
              <a:spcBef>
                <a:spcPts val="1013"/>
              </a:spcBef>
              <a:buFont typeface="Arial" panose="020B0604020202020204" pitchFamily="34" charset="0"/>
              <a:buChar char="•"/>
            </a:pPr>
            <a:r>
              <a:rPr lang="en-US" sz="1200" dirty="0">
                <a:solidFill>
                  <a:prstClr val="black"/>
                </a:solidFill>
                <a:latin typeface="Calibri"/>
              </a:rPr>
              <a:t>Retrofitting pedestrian lighting with LED fixtures</a:t>
            </a:r>
          </a:p>
          <a:p>
            <a:pPr marL="192881" indent="-192881" defTabSz="514350">
              <a:spcBef>
                <a:spcPts val="1013"/>
              </a:spcBef>
              <a:buFont typeface="Arial" panose="020B0604020202020204" pitchFamily="34" charset="0"/>
              <a:buChar char="•"/>
            </a:pPr>
            <a:r>
              <a:rPr lang="en-US" sz="1200" dirty="0">
                <a:solidFill>
                  <a:prstClr val="black"/>
                </a:solidFill>
                <a:latin typeface="Calibri"/>
              </a:rPr>
              <a:t>Stream Restoration and Stormwater Management Improvements</a:t>
            </a:r>
          </a:p>
          <a:p>
            <a:pPr marL="192881" indent="-192881" defTabSz="514350">
              <a:spcBef>
                <a:spcPts val="1013"/>
              </a:spcBef>
              <a:buFont typeface="Arial" panose="020B0604020202020204" pitchFamily="34" charset="0"/>
              <a:buChar char="•"/>
            </a:pPr>
            <a:r>
              <a:rPr lang="en-US" sz="1200" dirty="0">
                <a:solidFill>
                  <a:prstClr val="black"/>
                </a:solidFill>
                <a:latin typeface="Calibri"/>
              </a:rPr>
              <a:t>Utility Tunnel repairs</a:t>
            </a:r>
          </a:p>
          <a:p>
            <a:pPr marL="192881" indent="-192881" defTabSz="514350">
              <a:spcBef>
                <a:spcPts val="1013"/>
              </a:spcBef>
              <a:buFont typeface="Arial" panose="020B0604020202020204" pitchFamily="34" charset="0"/>
              <a:buChar char="•"/>
            </a:pPr>
            <a:endParaRPr lang="en-US" sz="1200" dirty="0">
              <a:solidFill>
                <a:prstClr val="black"/>
              </a:solidFill>
              <a:latin typeface="Calibri"/>
            </a:endParaRPr>
          </a:p>
          <a:p>
            <a:pPr defTabSz="514350">
              <a:spcBef>
                <a:spcPts val="1013"/>
              </a:spcBef>
            </a:pPr>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id="{2DEAF3F8-3520-4B83-95B6-60AD4ED238C9}"/>
              </a:ext>
            </a:extLst>
          </p:cNvPr>
          <p:cNvPicPr>
            <a:picLocks noChangeAspect="1"/>
          </p:cNvPicPr>
          <p:nvPr/>
        </p:nvPicPr>
        <p:blipFill>
          <a:blip r:embed="rId3"/>
          <a:stretch>
            <a:fillRect/>
          </a:stretch>
        </p:blipFill>
        <p:spPr>
          <a:xfrm>
            <a:off x="3622097" y="1945008"/>
            <a:ext cx="3002246" cy="2142977"/>
          </a:xfrm>
          <a:prstGeom prst="rect">
            <a:avLst/>
          </a:prstGeom>
        </p:spPr>
      </p:pic>
      <p:pic>
        <p:nvPicPr>
          <p:cNvPr id="12" name="Picture 11">
            <a:extLst>
              <a:ext uri="{FF2B5EF4-FFF2-40B4-BE49-F238E27FC236}">
                <a16:creationId xmlns:a16="http://schemas.microsoft.com/office/drawing/2014/main" id="{E25BADC1-4353-4574-B89A-8A4DC26C29BF}"/>
              </a:ext>
            </a:extLst>
          </p:cNvPr>
          <p:cNvPicPr>
            <a:picLocks noChangeAspect="1"/>
          </p:cNvPicPr>
          <p:nvPr/>
        </p:nvPicPr>
        <p:blipFill>
          <a:blip r:embed="rId4"/>
          <a:stretch>
            <a:fillRect/>
          </a:stretch>
        </p:blipFill>
        <p:spPr>
          <a:xfrm>
            <a:off x="5753920" y="3731988"/>
            <a:ext cx="985838" cy="711994"/>
          </a:xfrm>
          <a:prstGeom prst="rect">
            <a:avLst/>
          </a:prstGeom>
        </p:spPr>
      </p:pic>
    </p:spTree>
    <p:extLst>
      <p:ext uri="{BB962C8B-B14F-4D97-AF65-F5344CB8AC3E}">
        <p14:creationId xmlns:p14="http://schemas.microsoft.com/office/powerpoint/2010/main" val="432950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2691831" y="38615"/>
            <a:ext cx="4166169" cy="584775"/>
          </a:xfrm>
          <a:prstGeom prst="rect">
            <a:avLst/>
          </a:prstGeom>
          <a:noFill/>
        </p:spPr>
        <p:txBody>
          <a:bodyPr wrap="square">
            <a:spAutoFit/>
          </a:bodyPr>
          <a:lstStyle/>
          <a:p>
            <a:pPr algn="r" defTabSz="514350">
              <a:defRPr/>
            </a:pPr>
            <a:r>
              <a:rPr lang="en-US" sz="3200" dirty="0">
                <a:solidFill>
                  <a:schemeClr val="bg1"/>
                </a:solidFill>
                <a:latin typeface="Calibri"/>
              </a:rPr>
              <a:t>Upcoming Construction</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14350" y="1065269"/>
            <a:ext cx="5357813" cy="650306"/>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r>
              <a:rPr lang="en-US" sz="1600" b="1" spc="28" dirty="0">
                <a:solidFill>
                  <a:srgbClr val="0070C0"/>
                </a:solidFill>
                <a:latin typeface="Calibri"/>
              </a:rPr>
              <a:t>Spring through Summer Construction</a:t>
            </a:r>
          </a:p>
        </p:txBody>
      </p:sp>
      <p:sp>
        <p:nvSpPr>
          <p:cNvPr id="2" name="Rectangle 1">
            <a:extLst>
              <a:ext uri="{FF2B5EF4-FFF2-40B4-BE49-F238E27FC236}">
                <a16:creationId xmlns:a16="http://schemas.microsoft.com/office/drawing/2014/main" id="{69ACDAC9-2F86-3849-83DB-D99874251E6E}"/>
              </a:ext>
            </a:extLst>
          </p:cNvPr>
          <p:cNvSpPr/>
          <p:nvPr/>
        </p:nvSpPr>
        <p:spPr>
          <a:xfrm>
            <a:off x="514350" y="1885950"/>
            <a:ext cx="4414838" cy="2210862"/>
          </a:xfrm>
          <a:prstGeom prst="rect">
            <a:avLst/>
          </a:prstGeom>
        </p:spPr>
        <p:txBody>
          <a:bodyPr wrap="square">
            <a:spAutoFit/>
          </a:bodyPr>
          <a:lstStyle/>
          <a:p>
            <a:pPr defTabSz="514350">
              <a:spcBef>
                <a:spcPts val="1013"/>
              </a:spcBef>
            </a:pPr>
            <a:r>
              <a:rPr lang="en-US" sz="1600" b="1" dirty="0">
                <a:solidFill>
                  <a:prstClr val="black"/>
                </a:solidFill>
                <a:latin typeface="Calibri"/>
              </a:rPr>
              <a:t>Fine Arts and Sondheim Elevator Replacements</a:t>
            </a:r>
          </a:p>
          <a:p>
            <a:pPr marL="192881" indent="-192881" defTabSz="514350">
              <a:spcBef>
                <a:spcPts val="1013"/>
              </a:spcBef>
              <a:buFont typeface="Arial" panose="020B0604020202020204" pitchFamily="34" charset="0"/>
              <a:buChar char="•"/>
            </a:pPr>
            <a:r>
              <a:rPr lang="en-US" sz="1600" dirty="0">
                <a:solidFill>
                  <a:prstClr val="black"/>
                </a:solidFill>
                <a:latin typeface="Calibri"/>
              </a:rPr>
              <a:t>Mar – Sep 2021</a:t>
            </a:r>
          </a:p>
          <a:p>
            <a:pPr marL="192881" indent="-192881" defTabSz="514350">
              <a:spcBef>
                <a:spcPts val="1013"/>
              </a:spcBef>
              <a:buFont typeface="Arial" panose="020B0604020202020204" pitchFamily="34" charset="0"/>
              <a:buChar char="•"/>
            </a:pPr>
            <a:r>
              <a:rPr lang="en-US" sz="1600" dirty="0">
                <a:solidFill>
                  <a:prstClr val="black"/>
                </a:solidFill>
                <a:latin typeface="Calibri"/>
              </a:rPr>
              <a:t>Phased construction</a:t>
            </a:r>
          </a:p>
          <a:p>
            <a:pPr defTabSz="514350">
              <a:spcBef>
                <a:spcPts val="1013"/>
              </a:spcBef>
            </a:pPr>
            <a:r>
              <a:rPr lang="en-US" sz="1600" b="1" dirty="0">
                <a:solidFill>
                  <a:prstClr val="black"/>
                </a:solidFill>
                <a:latin typeface="Calibri"/>
              </a:rPr>
              <a:t>Central Plant Roof Replacement</a:t>
            </a:r>
          </a:p>
          <a:p>
            <a:pPr defTabSz="514350">
              <a:spcBef>
                <a:spcPts val="1013"/>
              </a:spcBef>
            </a:pPr>
            <a:r>
              <a:rPr lang="en-US" sz="1600" b="1" dirty="0">
                <a:solidFill>
                  <a:prstClr val="black"/>
                </a:solidFill>
                <a:latin typeface="Calibri"/>
              </a:rPr>
              <a:t>UC Roof Replacement</a:t>
            </a:r>
          </a:p>
          <a:p>
            <a:pPr defTabSz="514350">
              <a:spcBef>
                <a:spcPts val="1013"/>
              </a:spcBef>
            </a:pPr>
            <a:r>
              <a:rPr lang="en-US" sz="1600" b="1" dirty="0">
                <a:solidFill>
                  <a:prstClr val="black"/>
                </a:solidFill>
                <a:latin typeface="Calibri"/>
              </a:rPr>
              <a:t>Bio Roof Replacement</a:t>
            </a:r>
          </a:p>
        </p:txBody>
      </p:sp>
    </p:spTree>
    <p:extLst>
      <p:ext uri="{BB962C8B-B14F-4D97-AF65-F5344CB8AC3E}">
        <p14:creationId xmlns:p14="http://schemas.microsoft.com/office/powerpoint/2010/main" val="370497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2617910" y="0"/>
            <a:ext cx="4240090" cy="584775"/>
          </a:xfrm>
          <a:prstGeom prst="rect">
            <a:avLst/>
          </a:prstGeom>
          <a:noFill/>
        </p:spPr>
        <p:txBody>
          <a:bodyPr wrap="square">
            <a:spAutoFit/>
          </a:bodyPr>
          <a:lstStyle/>
          <a:p>
            <a:pPr algn="r" defTabSz="514350">
              <a:defRPr/>
            </a:pPr>
            <a:r>
              <a:rPr lang="en-US" sz="3200" dirty="0">
                <a:solidFill>
                  <a:schemeClr val="bg1"/>
                </a:solidFill>
                <a:latin typeface="Calibri"/>
              </a:rPr>
              <a:t>Upcoming Construction</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14350" y="1065270"/>
            <a:ext cx="5357813" cy="896527"/>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r>
              <a:rPr lang="en-US" sz="1600" b="1" spc="28" dirty="0">
                <a:solidFill>
                  <a:srgbClr val="0070C0"/>
                </a:solidFill>
                <a:latin typeface="Calibri"/>
              </a:rPr>
              <a:t>Sherman Hall Façade Repair</a:t>
            </a:r>
          </a:p>
          <a:p>
            <a:pPr defTabSz="514350"/>
            <a:r>
              <a:rPr lang="en-US" sz="1600" spc="28" dirty="0">
                <a:solidFill>
                  <a:srgbClr val="0070C0"/>
                </a:solidFill>
                <a:latin typeface="Calibri"/>
              </a:rPr>
              <a:t>Construction scheduled for May through August 2021</a:t>
            </a:r>
            <a:endParaRPr lang="en-US" sz="1600" spc="28" dirty="0">
              <a:solidFill>
                <a:prstClr val="black"/>
              </a:solidFill>
              <a:latin typeface="Calibri"/>
            </a:endParaRPr>
          </a:p>
        </p:txBody>
      </p:sp>
      <p:sp>
        <p:nvSpPr>
          <p:cNvPr id="2" name="Rectangle 1">
            <a:extLst>
              <a:ext uri="{FF2B5EF4-FFF2-40B4-BE49-F238E27FC236}">
                <a16:creationId xmlns:a16="http://schemas.microsoft.com/office/drawing/2014/main" id="{69ACDAC9-2F86-3849-83DB-D99874251E6E}"/>
              </a:ext>
            </a:extLst>
          </p:cNvPr>
          <p:cNvSpPr/>
          <p:nvPr/>
        </p:nvSpPr>
        <p:spPr>
          <a:xfrm>
            <a:off x="525247" y="2115628"/>
            <a:ext cx="3032341" cy="1569660"/>
          </a:xfrm>
          <a:prstGeom prst="rect">
            <a:avLst/>
          </a:prstGeom>
        </p:spPr>
        <p:txBody>
          <a:bodyPr wrap="square">
            <a:spAutoFit/>
          </a:bodyPr>
          <a:lstStyle/>
          <a:p>
            <a:pPr marL="0" lvl="1" defTabSz="514350">
              <a:spcAft>
                <a:spcPts val="338"/>
              </a:spcAft>
            </a:pPr>
            <a:r>
              <a:rPr lang="en-US" sz="1600" dirty="0">
                <a:solidFill>
                  <a:prstClr val="black"/>
                </a:solidFill>
                <a:latin typeface="Calibri"/>
              </a:rPr>
              <a:t>Third phase of repairs focused on removing failing prefabricated brick panels and installing temporary panels to ensure pedestrian safety and prevent water infiltration</a:t>
            </a:r>
          </a:p>
        </p:txBody>
      </p:sp>
      <p:pic>
        <p:nvPicPr>
          <p:cNvPr id="10" name="Picture 9" descr="A picture containing building, sky, outdoor&#10;&#10;Description automatically generated">
            <a:extLst>
              <a:ext uri="{FF2B5EF4-FFF2-40B4-BE49-F238E27FC236}">
                <a16:creationId xmlns:a16="http://schemas.microsoft.com/office/drawing/2014/main" id="{228E83EA-515B-8D49-94CF-3E38AD2A473F}"/>
              </a:ext>
            </a:extLst>
          </p:cNvPr>
          <p:cNvPicPr/>
          <p:nvPr/>
        </p:nvPicPr>
        <p:blipFill>
          <a:blip r:embed="rId2" cstate="print">
            <a:extLst>
              <a:ext uri="{28A0092B-C50C-407E-A947-70E740481C1C}">
                <a14:useLocalDpi xmlns:a14="http://schemas.microsoft.com/office/drawing/2010/main"/>
              </a:ext>
            </a:extLst>
          </a:blip>
          <a:stretch>
            <a:fillRect/>
          </a:stretch>
        </p:blipFill>
        <p:spPr>
          <a:xfrm>
            <a:off x="3729038" y="1996931"/>
            <a:ext cx="2893852" cy="2316466"/>
          </a:xfrm>
          <a:prstGeom prst="rect">
            <a:avLst/>
          </a:prstGeom>
        </p:spPr>
      </p:pic>
    </p:spTree>
    <p:extLst>
      <p:ext uri="{BB962C8B-B14F-4D97-AF65-F5344CB8AC3E}">
        <p14:creationId xmlns:p14="http://schemas.microsoft.com/office/powerpoint/2010/main" val="737953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4E8AD7-1814-5146-ACA5-8630C74CD81E}"/>
              </a:ext>
            </a:extLst>
          </p:cNvPr>
          <p:cNvSpPr txBox="1"/>
          <p:nvPr/>
        </p:nvSpPr>
        <p:spPr>
          <a:xfrm>
            <a:off x="240325" y="896497"/>
            <a:ext cx="5357813" cy="1090876"/>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r>
              <a:rPr lang="en-US" sz="1600" b="1" spc="28" dirty="0">
                <a:solidFill>
                  <a:srgbClr val="0070C0"/>
                </a:solidFill>
                <a:latin typeface="Calibri"/>
              </a:rPr>
              <a:t>UMBC Stadium Complex Upgrades</a:t>
            </a:r>
          </a:p>
          <a:p>
            <a:pPr defTabSz="514350"/>
            <a:r>
              <a:rPr lang="en-US" sz="1600" spc="28" dirty="0">
                <a:solidFill>
                  <a:srgbClr val="0070C0"/>
                </a:solidFill>
                <a:latin typeface="Calibri"/>
              </a:rPr>
              <a:t>Construction June 2021 through August 2022</a:t>
            </a:r>
          </a:p>
          <a:p>
            <a:pPr marL="95548" defTabSz="514350">
              <a:spcBef>
                <a:spcPts val="338"/>
              </a:spcBef>
            </a:pPr>
            <a:endParaRPr lang="en-US" sz="1013" spc="28" dirty="0">
              <a:solidFill>
                <a:prstClr val="black"/>
              </a:solidFill>
              <a:latin typeface="Calibri"/>
            </a:endParaRPr>
          </a:p>
        </p:txBody>
      </p:sp>
      <p:sp>
        <p:nvSpPr>
          <p:cNvPr id="2" name="Rectangle 1">
            <a:extLst>
              <a:ext uri="{FF2B5EF4-FFF2-40B4-BE49-F238E27FC236}">
                <a16:creationId xmlns:a16="http://schemas.microsoft.com/office/drawing/2014/main" id="{69ACDAC9-2F86-3849-83DB-D99874251E6E}"/>
              </a:ext>
            </a:extLst>
          </p:cNvPr>
          <p:cNvSpPr/>
          <p:nvPr/>
        </p:nvSpPr>
        <p:spPr>
          <a:xfrm>
            <a:off x="240325" y="1915893"/>
            <a:ext cx="2887188" cy="2821285"/>
          </a:xfrm>
          <a:prstGeom prst="rect">
            <a:avLst/>
          </a:prstGeom>
        </p:spPr>
        <p:txBody>
          <a:bodyPr wrap="square">
            <a:spAutoFit/>
          </a:bodyPr>
          <a:lstStyle/>
          <a:p>
            <a:pPr marL="159842" indent="-159842" defTabSz="514350">
              <a:spcBef>
                <a:spcPts val="1013"/>
              </a:spcBef>
              <a:buFont typeface="Arial" pitchFamily="34" charset="0"/>
              <a:buChar char="•"/>
            </a:pPr>
            <a:r>
              <a:rPr lang="en-US" sz="1600" dirty="0">
                <a:solidFill>
                  <a:prstClr val="black"/>
                </a:solidFill>
                <a:latin typeface="Calibri"/>
              </a:rPr>
              <a:t>new press box</a:t>
            </a:r>
          </a:p>
          <a:p>
            <a:pPr marL="159842" indent="-159842" defTabSz="514350">
              <a:spcBef>
                <a:spcPts val="1013"/>
              </a:spcBef>
              <a:buFont typeface="Arial" pitchFamily="34" charset="0"/>
              <a:buChar char="•"/>
            </a:pPr>
            <a:r>
              <a:rPr lang="en-US" sz="1600" dirty="0">
                <a:solidFill>
                  <a:prstClr val="black"/>
                </a:solidFill>
                <a:latin typeface="Calibri"/>
              </a:rPr>
              <a:t>new lighting for </a:t>
            </a:r>
            <a:r>
              <a:rPr lang="en-US" sz="1600" dirty="0" smtClean="0">
                <a:solidFill>
                  <a:prstClr val="black"/>
                </a:solidFill>
                <a:latin typeface="Calibri"/>
              </a:rPr>
              <a:t>Softball </a:t>
            </a:r>
            <a:r>
              <a:rPr lang="en-US" sz="1600" dirty="0">
                <a:solidFill>
                  <a:prstClr val="black"/>
                </a:solidFill>
                <a:latin typeface="Calibri"/>
              </a:rPr>
              <a:t>Stadium</a:t>
            </a:r>
          </a:p>
          <a:p>
            <a:pPr marL="159842" indent="-159842" defTabSz="514350">
              <a:spcBef>
                <a:spcPts val="1013"/>
              </a:spcBef>
              <a:buFont typeface="Arial" pitchFamily="34" charset="0"/>
              <a:buChar char="•"/>
            </a:pPr>
            <a:r>
              <a:rPr lang="en-US" sz="1600" dirty="0">
                <a:solidFill>
                  <a:prstClr val="black"/>
                </a:solidFill>
                <a:latin typeface="Calibri"/>
              </a:rPr>
              <a:t>new fan amenities building with </a:t>
            </a:r>
            <a:br>
              <a:rPr lang="en-US" sz="1600" dirty="0">
                <a:solidFill>
                  <a:prstClr val="black"/>
                </a:solidFill>
                <a:latin typeface="Calibri"/>
              </a:rPr>
            </a:br>
            <a:r>
              <a:rPr lang="en-US" sz="1600" dirty="0">
                <a:solidFill>
                  <a:prstClr val="black"/>
                </a:solidFill>
                <a:latin typeface="Calibri"/>
              </a:rPr>
              <a:t>accessible restrooms</a:t>
            </a:r>
          </a:p>
          <a:p>
            <a:pPr marL="159842" indent="-159842" defTabSz="514350">
              <a:spcBef>
                <a:spcPts val="1013"/>
              </a:spcBef>
              <a:buFont typeface="Arial" pitchFamily="34" charset="0"/>
              <a:buChar char="•"/>
            </a:pPr>
            <a:r>
              <a:rPr lang="en-US" sz="1600" dirty="0">
                <a:solidFill>
                  <a:prstClr val="black"/>
                </a:solidFill>
                <a:latin typeface="Calibri"/>
              </a:rPr>
              <a:t>new stadium accessible seating</a:t>
            </a:r>
          </a:p>
          <a:p>
            <a:pPr marL="159842" indent="-159842" defTabSz="514350">
              <a:spcBef>
                <a:spcPts val="1013"/>
              </a:spcBef>
              <a:buFont typeface="Arial" pitchFamily="34" charset="0"/>
              <a:buChar char="•"/>
            </a:pPr>
            <a:r>
              <a:rPr lang="en-US" sz="1600" dirty="0">
                <a:solidFill>
                  <a:prstClr val="black"/>
                </a:solidFill>
                <a:latin typeface="Calibri"/>
              </a:rPr>
              <a:t>improved security and access</a:t>
            </a:r>
          </a:p>
        </p:txBody>
      </p:sp>
      <p:pic>
        <p:nvPicPr>
          <p:cNvPr id="5" name="Picture 4">
            <a:extLst>
              <a:ext uri="{FF2B5EF4-FFF2-40B4-BE49-F238E27FC236}">
                <a16:creationId xmlns:a16="http://schemas.microsoft.com/office/drawing/2014/main" id="{D7BA785B-36C5-8A43-B05C-86DA52A566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28925" y="2058853"/>
            <a:ext cx="3918293" cy="1614510"/>
          </a:xfrm>
          <a:prstGeom prst="rect">
            <a:avLst/>
          </a:prstGeom>
        </p:spPr>
      </p:pic>
      <p:sp>
        <p:nvSpPr>
          <p:cNvPr id="8" name="TextBox 7">
            <a:extLst>
              <a:ext uri="{FF2B5EF4-FFF2-40B4-BE49-F238E27FC236}">
                <a16:creationId xmlns:a16="http://schemas.microsoft.com/office/drawing/2014/main" id="{CAD6EB5C-B547-6D41-B8F6-3A1370062E3D}"/>
              </a:ext>
            </a:extLst>
          </p:cNvPr>
          <p:cNvSpPr txBox="1"/>
          <p:nvPr/>
        </p:nvSpPr>
        <p:spPr>
          <a:xfrm>
            <a:off x="2566039" y="11637"/>
            <a:ext cx="4291961" cy="584775"/>
          </a:xfrm>
          <a:prstGeom prst="rect">
            <a:avLst/>
          </a:prstGeom>
          <a:noFill/>
        </p:spPr>
        <p:txBody>
          <a:bodyPr wrap="square">
            <a:spAutoFit/>
          </a:bodyPr>
          <a:lstStyle/>
          <a:p>
            <a:pPr algn="r" defTabSz="514350">
              <a:defRPr/>
            </a:pPr>
            <a:r>
              <a:rPr lang="en-US" sz="3200" dirty="0">
                <a:solidFill>
                  <a:schemeClr val="bg1"/>
                </a:solidFill>
                <a:latin typeface="Calibri"/>
              </a:rPr>
              <a:t>Upcoming Construction</a:t>
            </a:r>
            <a:endParaRPr lang="en-US" sz="3200" b="1" dirty="0">
              <a:solidFill>
                <a:schemeClr val="bg1"/>
              </a:solidFill>
              <a:latin typeface="Calibri"/>
            </a:endParaRPr>
          </a:p>
        </p:txBody>
      </p:sp>
    </p:spTree>
    <p:extLst>
      <p:ext uri="{BB962C8B-B14F-4D97-AF65-F5344CB8AC3E}">
        <p14:creationId xmlns:p14="http://schemas.microsoft.com/office/powerpoint/2010/main" val="3767351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3252853" y="16542"/>
            <a:ext cx="3538243" cy="584775"/>
          </a:xfrm>
          <a:prstGeom prst="rect">
            <a:avLst/>
          </a:prstGeom>
          <a:noFill/>
        </p:spPr>
        <p:txBody>
          <a:bodyPr wrap="square">
            <a:spAutoFit/>
          </a:bodyPr>
          <a:lstStyle/>
          <a:p>
            <a:pPr algn="r" defTabSz="514350">
              <a:defRPr/>
            </a:pPr>
            <a:r>
              <a:rPr lang="en-US" sz="3200" dirty="0">
                <a:solidFill>
                  <a:schemeClr val="bg1"/>
                </a:solidFill>
                <a:latin typeface="Calibri"/>
              </a:rPr>
              <a:t>Future Projects</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14350" y="1124904"/>
            <a:ext cx="5357813" cy="650306"/>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r>
              <a:rPr lang="en-US" sz="1600" b="1" spc="28" dirty="0">
                <a:solidFill>
                  <a:srgbClr val="0070C0"/>
                </a:solidFill>
                <a:latin typeface="Calibri"/>
              </a:rPr>
              <a:t>TRC Accessibility Upgrades</a:t>
            </a:r>
          </a:p>
        </p:txBody>
      </p:sp>
      <p:sp>
        <p:nvSpPr>
          <p:cNvPr id="2" name="Rectangle 1">
            <a:extLst>
              <a:ext uri="{FF2B5EF4-FFF2-40B4-BE49-F238E27FC236}">
                <a16:creationId xmlns:a16="http://schemas.microsoft.com/office/drawing/2014/main" id="{69ACDAC9-2F86-3849-83DB-D99874251E6E}"/>
              </a:ext>
            </a:extLst>
          </p:cNvPr>
          <p:cNvSpPr/>
          <p:nvPr/>
        </p:nvSpPr>
        <p:spPr>
          <a:xfrm>
            <a:off x="525247" y="2002985"/>
            <a:ext cx="5561228" cy="1977464"/>
          </a:xfrm>
          <a:prstGeom prst="rect">
            <a:avLst/>
          </a:prstGeom>
        </p:spPr>
        <p:txBody>
          <a:bodyPr wrap="square">
            <a:spAutoFit/>
          </a:bodyPr>
          <a:lstStyle/>
          <a:p>
            <a:pPr marL="0" lvl="1" defTabSz="514350">
              <a:spcAft>
                <a:spcPts val="675"/>
              </a:spcAft>
              <a:buClr>
                <a:srgbClr val="C00000"/>
              </a:buClr>
            </a:pPr>
            <a:r>
              <a:rPr lang="en-US" sz="1600" dirty="0">
                <a:solidFill>
                  <a:prstClr val="black"/>
                </a:solidFill>
                <a:latin typeface="Calibri"/>
              </a:rPr>
              <a:t>Improving accessibility of the Technology Research Center is planned by providing:</a:t>
            </a:r>
          </a:p>
          <a:p>
            <a:pPr marL="159842" lvl="1" indent="-159842" defTabSz="514350">
              <a:spcBef>
                <a:spcPts val="1013"/>
              </a:spcBef>
              <a:spcAft>
                <a:spcPts val="675"/>
              </a:spcAft>
              <a:buClr>
                <a:prstClr val="black"/>
              </a:buClr>
              <a:buFont typeface="Arial" pitchFamily="34" charset="0"/>
              <a:buChar char="•"/>
            </a:pPr>
            <a:r>
              <a:rPr lang="en-US" sz="1600" dirty="0">
                <a:solidFill>
                  <a:prstClr val="black"/>
                </a:solidFill>
                <a:latin typeface="Calibri"/>
              </a:rPr>
              <a:t>New accessible entrance, route and parking area</a:t>
            </a:r>
          </a:p>
          <a:p>
            <a:pPr marL="159842" lvl="1" indent="-159842" defTabSz="514350">
              <a:spcBef>
                <a:spcPts val="1013"/>
              </a:spcBef>
              <a:spcAft>
                <a:spcPts val="675"/>
              </a:spcAft>
              <a:buClr>
                <a:prstClr val="black"/>
              </a:buClr>
              <a:buFont typeface="Arial" pitchFamily="34" charset="0"/>
              <a:buChar char="•"/>
            </a:pPr>
            <a:r>
              <a:rPr lang="en-US" sz="1600" dirty="0">
                <a:solidFill>
                  <a:prstClr val="black"/>
                </a:solidFill>
                <a:latin typeface="Calibri"/>
              </a:rPr>
              <a:t>Renovated restroom and drinking fountain on ground level</a:t>
            </a:r>
          </a:p>
          <a:p>
            <a:pPr marL="159842" lvl="1" indent="-159842" defTabSz="514350">
              <a:spcBef>
                <a:spcPts val="1013"/>
              </a:spcBef>
              <a:spcAft>
                <a:spcPts val="675"/>
              </a:spcAft>
              <a:buClr>
                <a:prstClr val="black"/>
              </a:buClr>
              <a:buFont typeface="Arial" pitchFamily="34" charset="0"/>
              <a:buChar char="•"/>
            </a:pPr>
            <a:r>
              <a:rPr lang="en-US" sz="1600" dirty="0">
                <a:solidFill>
                  <a:prstClr val="black"/>
                </a:solidFill>
                <a:latin typeface="Calibri"/>
              </a:rPr>
              <a:t>Mar – Jun 2021</a:t>
            </a:r>
          </a:p>
        </p:txBody>
      </p:sp>
    </p:spTree>
    <p:extLst>
      <p:ext uri="{BB962C8B-B14F-4D97-AF65-F5344CB8AC3E}">
        <p14:creationId xmlns:p14="http://schemas.microsoft.com/office/powerpoint/2010/main" val="2000868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10AA7-3160-914A-9D8E-210A19D32DE6}"/>
              </a:ext>
            </a:extLst>
          </p:cNvPr>
          <p:cNvPicPr>
            <a:picLocks noChangeAspect="1"/>
          </p:cNvPicPr>
          <p:nvPr/>
        </p:nvPicPr>
        <p:blipFill rotWithShape="1">
          <a:blip r:embed="rId3">
            <a:extLst>
              <a:ext uri="{28A0092B-C50C-407E-A947-70E740481C1C}">
                <a14:useLocalDpi xmlns:a14="http://schemas.microsoft.com/office/drawing/2010/main" val="0"/>
              </a:ext>
            </a:extLst>
          </a:blip>
          <a:srcRect l="9073" t="10891" r="13523" b="28480"/>
          <a:stretch/>
        </p:blipFill>
        <p:spPr>
          <a:xfrm>
            <a:off x="278606" y="1285875"/>
            <a:ext cx="4007644" cy="3133267"/>
          </a:xfrm>
          <a:prstGeom prst="rect">
            <a:avLst/>
          </a:prstGeom>
        </p:spPr>
      </p:pic>
      <p:sp>
        <p:nvSpPr>
          <p:cNvPr id="5" name="Rectangle 4">
            <a:extLst>
              <a:ext uri="{FF2B5EF4-FFF2-40B4-BE49-F238E27FC236}">
                <a16:creationId xmlns:a16="http://schemas.microsoft.com/office/drawing/2014/main" id="{1273300E-C479-A640-865C-93927431A536}"/>
              </a:ext>
            </a:extLst>
          </p:cNvPr>
          <p:cNvSpPr/>
          <p:nvPr/>
        </p:nvSpPr>
        <p:spPr>
          <a:xfrm>
            <a:off x="2700338" y="2428094"/>
            <a:ext cx="112768" cy="112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dirty="0">
              <a:solidFill>
                <a:prstClr val="white"/>
              </a:solidFill>
              <a:highlight>
                <a:srgbClr val="E46C0A"/>
              </a:highlight>
              <a:latin typeface="Calibri"/>
            </a:endParaRPr>
          </a:p>
        </p:txBody>
      </p:sp>
      <p:sp>
        <p:nvSpPr>
          <p:cNvPr id="2" name="TextBox 1">
            <a:extLst>
              <a:ext uri="{FF2B5EF4-FFF2-40B4-BE49-F238E27FC236}">
                <a16:creationId xmlns:a16="http://schemas.microsoft.com/office/drawing/2014/main" id="{27332652-3EEB-A548-B702-97B7037E1306}"/>
              </a:ext>
            </a:extLst>
          </p:cNvPr>
          <p:cNvSpPr txBox="1"/>
          <p:nvPr/>
        </p:nvSpPr>
        <p:spPr>
          <a:xfrm>
            <a:off x="4521994" y="1521269"/>
            <a:ext cx="2309959" cy="3535840"/>
          </a:xfrm>
          <a:prstGeom prst="rect">
            <a:avLst/>
          </a:prstGeom>
          <a:noFill/>
        </p:spPr>
        <p:txBody>
          <a:bodyPr wrap="square" rtlCol="0">
            <a:spAutoFit/>
          </a:bodyPr>
          <a:lstStyle/>
          <a:p>
            <a:pPr defTabSz="514350"/>
            <a:r>
              <a:rPr lang="en-US" sz="1000" dirty="0">
                <a:solidFill>
                  <a:prstClr val="black"/>
                </a:solidFill>
                <a:latin typeface="Calibri"/>
              </a:rPr>
              <a:t>RAC renewal </a:t>
            </a:r>
          </a:p>
          <a:p>
            <a:pPr defTabSz="514350"/>
            <a:endParaRPr lang="en-US" sz="1000" dirty="0">
              <a:solidFill>
                <a:prstClr val="black"/>
              </a:solidFill>
              <a:latin typeface="Calibri"/>
            </a:endParaRPr>
          </a:p>
          <a:p>
            <a:pPr defTabSz="514350"/>
            <a:r>
              <a:rPr lang="en-US" sz="1000" dirty="0">
                <a:solidFill>
                  <a:prstClr val="black"/>
                </a:solidFill>
                <a:latin typeface="Calibri"/>
              </a:rPr>
              <a:t>Biological Sciences accessibility upgrades</a:t>
            </a:r>
          </a:p>
          <a:p>
            <a:pPr defTabSz="514350"/>
            <a:endParaRPr lang="en-US" sz="1000" dirty="0">
              <a:solidFill>
                <a:prstClr val="black"/>
              </a:solidFill>
              <a:latin typeface="Calibri"/>
            </a:endParaRPr>
          </a:p>
          <a:p>
            <a:pPr defTabSz="514350"/>
            <a:r>
              <a:rPr lang="en-US" sz="1000" dirty="0">
                <a:solidFill>
                  <a:prstClr val="black"/>
                </a:solidFill>
                <a:latin typeface="Calibri"/>
              </a:rPr>
              <a:t>New Health Services and Counseling </a:t>
            </a:r>
            <a:r>
              <a:rPr lang="en-US" sz="1000" dirty="0" err="1">
                <a:solidFill>
                  <a:prstClr val="black"/>
                </a:solidFill>
                <a:latin typeface="Calibri"/>
              </a:rPr>
              <a:t>Bldg</a:t>
            </a:r>
            <a:endParaRPr lang="en-US" sz="1000" dirty="0">
              <a:solidFill>
                <a:prstClr val="black"/>
              </a:solidFill>
              <a:latin typeface="Calibri"/>
            </a:endParaRPr>
          </a:p>
          <a:p>
            <a:pPr defTabSz="514350"/>
            <a:endParaRPr lang="en-US" sz="1000" dirty="0">
              <a:solidFill>
                <a:prstClr val="black"/>
              </a:solidFill>
              <a:latin typeface="Calibri"/>
            </a:endParaRPr>
          </a:p>
          <a:p>
            <a:pPr defTabSz="514350"/>
            <a:r>
              <a:rPr lang="en-US" sz="1000" dirty="0">
                <a:solidFill>
                  <a:prstClr val="black"/>
                </a:solidFill>
                <a:latin typeface="Calibri"/>
              </a:rPr>
              <a:t>Sherman Hall façade repairs</a:t>
            </a:r>
          </a:p>
          <a:p>
            <a:pPr defTabSz="514350"/>
            <a:endParaRPr lang="en-US" sz="1000" dirty="0">
              <a:solidFill>
                <a:prstClr val="black"/>
              </a:solidFill>
              <a:latin typeface="Calibri"/>
            </a:endParaRPr>
          </a:p>
          <a:p>
            <a:pPr defTabSz="514350"/>
            <a:r>
              <a:rPr lang="en-US" sz="1000" dirty="0">
                <a:solidFill>
                  <a:prstClr val="black"/>
                </a:solidFill>
                <a:latin typeface="Calibri"/>
              </a:rPr>
              <a:t>UMBC Stadium Complex upgrades</a:t>
            </a:r>
          </a:p>
          <a:p>
            <a:pPr defTabSz="514350"/>
            <a:endParaRPr lang="en-US" sz="1000" dirty="0">
              <a:solidFill>
                <a:prstClr val="black"/>
              </a:solidFill>
              <a:latin typeface="Calibri"/>
            </a:endParaRPr>
          </a:p>
          <a:p>
            <a:pPr defTabSz="514350"/>
            <a:r>
              <a:rPr lang="en-US" sz="1000" dirty="0">
                <a:solidFill>
                  <a:prstClr val="black"/>
                </a:solidFill>
                <a:latin typeface="Calibri"/>
              </a:rPr>
              <a:t>True Grits roof replacement and equipment upgrades</a:t>
            </a:r>
          </a:p>
          <a:p>
            <a:pPr defTabSz="514350"/>
            <a:endParaRPr lang="en-US" sz="1000" dirty="0">
              <a:solidFill>
                <a:prstClr val="black"/>
              </a:solidFill>
              <a:latin typeface="Calibri"/>
            </a:endParaRPr>
          </a:p>
          <a:p>
            <a:pPr defTabSz="514350"/>
            <a:r>
              <a:rPr lang="en-US" sz="1000" dirty="0">
                <a:solidFill>
                  <a:prstClr val="black"/>
                </a:solidFill>
                <a:latin typeface="Calibri"/>
              </a:rPr>
              <a:t>Central Plant, University Center, and Biological Sciences </a:t>
            </a:r>
            <a:r>
              <a:rPr lang="en-US" sz="1000" dirty="0" err="1">
                <a:solidFill>
                  <a:prstClr val="black"/>
                </a:solidFill>
                <a:latin typeface="Calibri"/>
              </a:rPr>
              <a:t>Bldg</a:t>
            </a:r>
            <a:r>
              <a:rPr lang="en-US" sz="1000" dirty="0">
                <a:solidFill>
                  <a:prstClr val="black"/>
                </a:solidFill>
                <a:latin typeface="Calibri"/>
              </a:rPr>
              <a:t> roof replacements</a:t>
            </a:r>
          </a:p>
          <a:p>
            <a:pPr defTabSz="514350"/>
            <a:endParaRPr lang="en-US" sz="1000" dirty="0">
              <a:solidFill>
                <a:prstClr val="black"/>
              </a:solidFill>
              <a:latin typeface="Calibri"/>
            </a:endParaRPr>
          </a:p>
          <a:p>
            <a:pPr defTabSz="514350"/>
            <a:r>
              <a:rPr lang="en-US" sz="1000" dirty="0">
                <a:solidFill>
                  <a:prstClr val="black"/>
                </a:solidFill>
                <a:latin typeface="Calibri"/>
              </a:rPr>
              <a:t>Sondheim and Fine Arts elevator upgrades</a:t>
            </a:r>
          </a:p>
          <a:p>
            <a:pPr defTabSz="514350"/>
            <a:endParaRPr lang="en-US" sz="788" dirty="0">
              <a:solidFill>
                <a:prstClr val="black"/>
              </a:solidFill>
              <a:latin typeface="Calibri"/>
            </a:endParaRPr>
          </a:p>
          <a:p>
            <a:pPr defTabSz="514350"/>
            <a:endParaRPr lang="en-US" sz="788" dirty="0">
              <a:solidFill>
                <a:prstClr val="black"/>
              </a:solidFill>
              <a:latin typeface="Avenir" panose="02000503020000020003" pitchFamily="2" charset="0"/>
            </a:endParaRPr>
          </a:p>
          <a:p>
            <a:pPr defTabSz="514350"/>
            <a:endParaRPr lang="en-US" sz="788" dirty="0">
              <a:solidFill>
                <a:prstClr val="black"/>
              </a:solidFill>
              <a:latin typeface="Avenir" panose="02000503020000020003" pitchFamily="2" charset="0"/>
            </a:endParaRPr>
          </a:p>
          <a:p>
            <a:pPr defTabSz="514350"/>
            <a:endParaRPr lang="en-US" sz="1013" dirty="0">
              <a:solidFill>
                <a:prstClr val="black"/>
              </a:solidFill>
              <a:latin typeface="Calibri"/>
            </a:endParaRPr>
          </a:p>
        </p:txBody>
      </p:sp>
      <p:sp>
        <p:nvSpPr>
          <p:cNvPr id="13" name="Rectangle 12">
            <a:extLst>
              <a:ext uri="{FF2B5EF4-FFF2-40B4-BE49-F238E27FC236}">
                <a16:creationId xmlns:a16="http://schemas.microsoft.com/office/drawing/2014/main" id="{6B2FBE32-B816-FE41-BB9D-2235AF7B2DA8}"/>
              </a:ext>
            </a:extLst>
          </p:cNvPr>
          <p:cNvSpPr/>
          <p:nvPr/>
        </p:nvSpPr>
        <p:spPr>
          <a:xfrm>
            <a:off x="2077221" y="3536525"/>
            <a:ext cx="112768" cy="112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15" name="Rectangle 14">
            <a:extLst>
              <a:ext uri="{FF2B5EF4-FFF2-40B4-BE49-F238E27FC236}">
                <a16:creationId xmlns:a16="http://schemas.microsoft.com/office/drawing/2014/main" id="{547C0D37-C7DB-EE4C-88C8-948D8BAA85C0}"/>
              </a:ext>
            </a:extLst>
          </p:cNvPr>
          <p:cNvSpPr/>
          <p:nvPr/>
        </p:nvSpPr>
        <p:spPr>
          <a:xfrm>
            <a:off x="1905146" y="3731891"/>
            <a:ext cx="112768" cy="112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16" name="Rectangle 15">
            <a:extLst>
              <a:ext uri="{FF2B5EF4-FFF2-40B4-BE49-F238E27FC236}">
                <a16:creationId xmlns:a16="http://schemas.microsoft.com/office/drawing/2014/main" id="{69C12E65-DAE5-6942-B698-AAC82BB81049}"/>
              </a:ext>
            </a:extLst>
          </p:cNvPr>
          <p:cNvSpPr/>
          <p:nvPr/>
        </p:nvSpPr>
        <p:spPr>
          <a:xfrm>
            <a:off x="2089059" y="3085820"/>
            <a:ext cx="112768" cy="1127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22" name="Rectangle 21">
            <a:extLst>
              <a:ext uri="{FF2B5EF4-FFF2-40B4-BE49-F238E27FC236}">
                <a16:creationId xmlns:a16="http://schemas.microsoft.com/office/drawing/2014/main" id="{EFE6D152-3922-C345-90AE-677E7CF39AAD}"/>
              </a:ext>
            </a:extLst>
          </p:cNvPr>
          <p:cNvSpPr/>
          <p:nvPr/>
        </p:nvSpPr>
        <p:spPr>
          <a:xfrm>
            <a:off x="1900667" y="3540321"/>
            <a:ext cx="112768" cy="112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18" name="Rectangle 17">
            <a:extLst>
              <a:ext uri="{FF2B5EF4-FFF2-40B4-BE49-F238E27FC236}">
                <a16:creationId xmlns:a16="http://schemas.microsoft.com/office/drawing/2014/main" id="{D88BAF7E-8075-6E4F-B699-C1CD09505630}"/>
              </a:ext>
            </a:extLst>
          </p:cNvPr>
          <p:cNvSpPr/>
          <p:nvPr/>
        </p:nvSpPr>
        <p:spPr>
          <a:xfrm>
            <a:off x="1671637" y="3085820"/>
            <a:ext cx="112768" cy="112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19" name="Rectangle 18">
            <a:extLst>
              <a:ext uri="{FF2B5EF4-FFF2-40B4-BE49-F238E27FC236}">
                <a16:creationId xmlns:a16="http://schemas.microsoft.com/office/drawing/2014/main" id="{4C5BF6EA-62D0-A146-BD65-B2654F2F64D3}"/>
              </a:ext>
            </a:extLst>
          </p:cNvPr>
          <p:cNvSpPr/>
          <p:nvPr/>
        </p:nvSpPr>
        <p:spPr>
          <a:xfrm>
            <a:off x="3316232" y="3943350"/>
            <a:ext cx="112768" cy="112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20" name="Rectangle 19">
            <a:extLst>
              <a:ext uri="{FF2B5EF4-FFF2-40B4-BE49-F238E27FC236}">
                <a16:creationId xmlns:a16="http://schemas.microsoft.com/office/drawing/2014/main" id="{5DE0509C-66A9-0841-9E06-2A922DDF591F}"/>
              </a:ext>
            </a:extLst>
          </p:cNvPr>
          <p:cNvSpPr/>
          <p:nvPr/>
        </p:nvSpPr>
        <p:spPr>
          <a:xfrm>
            <a:off x="2210780" y="3731891"/>
            <a:ext cx="112768" cy="112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17" name="Rectangle 16">
            <a:extLst>
              <a:ext uri="{FF2B5EF4-FFF2-40B4-BE49-F238E27FC236}">
                <a16:creationId xmlns:a16="http://schemas.microsoft.com/office/drawing/2014/main" id="{F8E31C74-9C33-224F-B725-7286E42C0859}"/>
              </a:ext>
            </a:extLst>
          </p:cNvPr>
          <p:cNvSpPr/>
          <p:nvPr/>
        </p:nvSpPr>
        <p:spPr>
          <a:xfrm>
            <a:off x="2957513" y="2357438"/>
            <a:ext cx="112768" cy="1127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21" name="Rectangle 20">
            <a:extLst>
              <a:ext uri="{FF2B5EF4-FFF2-40B4-BE49-F238E27FC236}">
                <a16:creationId xmlns:a16="http://schemas.microsoft.com/office/drawing/2014/main" id="{9C680685-A968-9A4D-BEB3-243D2049983F}"/>
              </a:ext>
            </a:extLst>
          </p:cNvPr>
          <p:cNvSpPr/>
          <p:nvPr/>
        </p:nvSpPr>
        <p:spPr>
          <a:xfrm>
            <a:off x="4380564" y="1599219"/>
            <a:ext cx="112768" cy="112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pic>
        <p:nvPicPr>
          <p:cNvPr id="3" name="Picture 2">
            <a:extLst>
              <a:ext uri="{FF2B5EF4-FFF2-40B4-BE49-F238E27FC236}">
                <a16:creationId xmlns:a16="http://schemas.microsoft.com/office/drawing/2014/main" id="{CB8127EF-0D4F-354D-A924-0EC5AB71A4C5}"/>
              </a:ext>
            </a:extLst>
          </p:cNvPr>
          <p:cNvPicPr>
            <a:picLocks noChangeAspect="1"/>
          </p:cNvPicPr>
          <p:nvPr/>
        </p:nvPicPr>
        <p:blipFill>
          <a:blip r:embed="rId4"/>
          <a:stretch>
            <a:fillRect/>
          </a:stretch>
        </p:blipFill>
        <p:spPr>
          <a:xfrm>
            <a:off x="4395384" y="1920693"/>
            <a:ext cx="114300" cy="114300"/>
          </a:xfrm>
          <a:prstGeom prst="rect">
            <a:avLst/>
          </a:prstGeom>
        </p:spPr>
      </p:pic>
      <p:sp>
        <p:nvSpPr>
          <p:cNvPr id="26" name="Rectangle 25">
            <a:extLst>
              <a:ext uri="{FF2B5EF4-FFF2-40B4-BE49-F238E27FC236}">
                <a16:creationId xmlns:a16="http://schemas.microsoft.com/office/drawing/2014/main" id="{F435B96E-8EF4-B845-B350-00A39F4F2975}"/>
              </a:ext>
            </a:extLst>
          </p:cNvPr>
          <p:cNvSpPr/>
          <p:nvPr/>
        </p:nvSpPr>
        <p:spPr>
          <a:xfrm>
            <a:off x="4389552" y="2210180"/>
            <a:ext cx="112768" cy="112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pic>
        <p:nvPicPr>
          <p:cNvPr id="27" name="Picture 26">
            <a:extLst>
              <a:ext uri="{FF2B5EF4-FFF2-40B4-BE49-F238E27FC236}">
                <a16:creationId xmlns:a16="http://schemas.microsoft.com/office/drawing/2014/main" id="{D4855E1F-C466-E24E-94BF-9533F1F493BC}"/>
              </a:ext>
            </a:extLst>
          </p:cNvPr>
          <p:cNvPicPr>
            <a:picLocks noChangeAspect="1"/>
          </p:cNvPicPr>
          <p:nvPr/>
        </p:nvPicPr>
        <p:blipFill>
          <a:blip r:embed="rId4"/>
          <a:stretch>
            <a:fillRect/>
          </a:stretch>
        </p:blipFill>
        <p:spPr>
          <a:xfrm>
            <a:off x="4380564" y="2511400"/>
            <a:ext cx="114300" cy="114300"/>
          </a:xfrm>
          <a:prstGeom prst="rect">
            <a:avLst/>
          </a:prstGeom>
        </p:spPr>
      </p:pic>
      <p:sp>
        <p:nvSpPr>
          <p:cNvPr id="28" name="Rectangle 27">
            <a:extLst>
              <a:ext uri="{FF2B5EF4-FFF2-40B4-BE49-F238E27FC236}">
                <a16:creationId xmlns:a16="http://schemas.microsoft.com/office/drawing/2014/main" id="{43F76426-8037-0448-8B06-6BE3324C859A}"/>
              </a:ext>
            </a:extLst>
          </p:cNvPr>
          <p:cNvSpPr/>
          <p:nvPr/>
        </p:nvSpPr>
        <p:spPr>
          <a:xfrm>
            <a:off x="4369878" y="2804737"/>
            <a:ext cx="112768" cy="112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30" name="Rectangle 29">
            <a:extLst>
              <a:ext uri="{FF2B5EF4-FFF2-40B4-BE49-F238E27FC236}">
                <a16:creationId xmlns:a16="http://schemas.microsoft.com/office/drawing/2014/main" id="{CD3B4118-1415-E54D-92A5-B4179E976496}"/>
              </a:ext>
            </a:extLst>
          </p:cNvPr>
          <p:cNvSpPr/>
          <p:nvPr/>
        </p:nvSpPr>
        <p:spPr>
          <a:xfrm>
            <a:off x="4382096" y="3578330"/>
            <a:ext cx="112768" cy="1127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32" name="Rectangle 31">
            <a:extLst>
              <a:ext uri="{FF2B5EF4-FFF2-40B4-BE49-F238E27FC236}">
                <a16:creationId xmlns:a16="http://schemas.microsoft.com/office/drawing/2014/main" id="{5E24510F-4ED9-0748-9609-D329564D4C91}"/>
              </a:ext>
            </a:extLst>
          </p:cNvPr>
          <p:cNvSpPr/>
          <p:nvPr/>
        </p:nvSpPr>
        <p:spPr>
          <a:xfrm>
            <a:off x="4380564" y="4183835"/>
            <a:ext cx="112768" cy="112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33" name="Rectangle 32">
            <a:extLst>
              <a:ext uri="{FF2B5EF4-FFF2-40B4-BE49-F238E27FC236}">
                <a16:creationId xmlns:a16="http://schemas.microsoft.com/office/drawing/2014/main" id="{A4DB692F-4530-1644-97D5-5704434A67D5}"/>
              </a:ext>
            </a:extLst>
          </p:cNvPr>
          <p:cNvSpPr/>
          <p:nvPr/>
        </p:nvSpPr>
        <p:spPr>
          <a:xfrm>
            <a:off x="4380396" y="3105039"/>
            <a:ext cx="112768" cy="1127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36" name="Rectangle 35">
            <a:extLst>
              <a:ext uri="{FF2B5EF4-FFF2-40B4-BE49-F238E27FC236}">
                <a16:creationId xmlns:a16="http://schemas.microsoft.com/office/drawing/2014/main" id="{D7056B69-6476-9A47-AE18-545032EA099E}"/>
              </a:ext>
            </a:extLst>
          </p:cNvPr>
          <p:cNvSpPr/>
          <p:nvPr/>
        </p:nvSpPr>
        <p:spPr>
          <a:xfrm>
            <a:off x="1855114" y="3289189"/>
            <a:ext cx="112768" cy="1127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37" name="Rectangle 36">
            <a:extLst>
              <a:ext uri="{FF2B5EF4-FFF2-40B4-BE49-F238E27FC236}">
                <a16:creationId xmlns:a16="http://schemas.microsoft.com/office/drawing/2014/main" id="{0F56ADC1-B601-C043-85FD-1EA3747B5D58}"/>
              </a:ext>
            </a:extLst>
          </p:cNvPr>
          <p:cNvSpPr/>
          <p:nvPr/>
        </p:nvSpPr>
        <p:spPr>
          <a:xfrm>
            <a:off x="1371600" y="2438863"/>
            <a:ext cx="112768" cy="1127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
        <p:nvSpPr>
          <p:cNvPr id="38" name="Rectangle 37">
            <a:extLst>
              <a:ext uri="{FF2B5EF4-FFF2-40B4-BE49-F238E27FC236}">
                <a16:creationId xmlns:a16="http://schemas.microsoft.com/office/drawing/2014/main" id="{CCE8B124-9E77-6A41-826B-433A6DA98213}"/>
              </a:ext>
            </a:extLst>
          </p:cNvPr>
          <p:cNvSpPr/>
          <p:nvPr/>
        </p:nvSpPr>
        <p:spPr>
          <a:xfrm>
            <a:off x="2091131" y="2944884"/>
            <a:ext cx="112768" cy="112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highlight>
                <a:srgbClr val="E46C0A"/>
              </a:highlight>
              <a:latin typeface="Calibri"/>
            </a:endParaRPr>
          </a:p>
        </p:txBody>
      </p:sp>
    </p:spTree>
    <p:extLst>
      <p:ext uri="{BB962C8B-B14F-4D97-AF65-F5344CB8AC3E}">
        <p14:creationId xmlns:p14="http://schemas.microsoft.com/office/powerpoint/2010/main" val="1538060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3257550" y="-36443"/>
            <a:ext cx="3538243" cy="584775"/>
          </a:xfrm>
          <a:prstGeom prst="rect">
            <a:avLst/>
          </a:prstGeom>
          <a:noFill/>
        </p:spPr>
        <p:txBody>
          <a:bodyPr wrap="square">
            <a:spAutoFit/>
          </a:bodyPr>
          <a:lstStyle/>
          <a:p>
            <a:pPr algn="r" defTabSz="514350">
              <a:defRPr/>
            </a:pPr>
            <a:r>
              <a:rPr lang="en-US" sz="3200" dirty="0">
                <a:solidFill>
                  <a:schemeClr val="bg1"/>
                </a:solidFill>
                <a:latin typeface="Calibri"/>
              </a:rPr>
              <a:t>New Facility</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460953" y="553427"/>
            <a:ext cx="5357813" cy="844655"/>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r>
              <a:rPr lang="en-US" sz="1600" b="1" spc="28" dirty="0">
                <a:solidFill>
                  <a:srgbClr val="0070C0"/>
                </a:solidFill>
                <a:latin typeface="Calibri"/>
              </a:rPr>
              <a:t>Courthouse</a:t>
            </a:r>
          </a:p>
          <a:p>
            <a:pPr marL="95548" defTabSz="514350">
              <a:spcBef>
                <a:spcPts val="338"/>
              </a:spcBef>
            </a:pPr>
            <a:endParaRPr lang="en-US" sz="1013" spc="28" dirty="0">
              <a:solidFill>
                <a:prstClr val="black"/>
              </a:solidFill>
              <a:latin typeface="Calibri"/>
            </a:endParaRPr>
          </a:p>
        </p:txBody>
      </p:sp>
      <p:sp>
        <p:nvSpPr>
          <p:cNvPr id="2" name="Rectangle 1">
            <a:extLst>
              <a:ext uri="{FF2B5EF4-FFF2-40B4-BE49-F238E27FC236}">
                <a16:creationId xmlns:a16="http://schemas.microsoft.com/office/drawing/2014/main" id="{69ACDAC9-2F86-3849-83DB-D99874251E6E}"/>
              </a:ext>
            </a:extLst>
          </p:cNvPr>
          <p:cNvSpPr/>
          <p:nvPr/>
        </p:nvSpPr>
        <p:spPr>
          <a:xfrm>
            <a:off x="460953" y="1240985"/>
            <a:ext cx="2732303" cy="3808735"/>
          </a:xfrm>
          <a:prstGeom prst="rect">
            <a:avLst/>
          </a:prstGeom>
        </p:spPr>
        <p:txBody>
          <a:bodyPr wrap="square">
            <a:spAutoFit/>
          </a:bodyPr>
          <a:lstStyle/>
          <a:p>
            <a:pPr marL="0" lvl="1" defTabSz="514350">
              <a:spcAft>
                <a:spcPts val="675"/>
              </a:spcAft>
              <a:buClr>
                <a:srgbClr val="C00000"/>
              </a:buClr>
            </a:pPr>
            <a:r>
              <a:rPr lang="en-US" sz="1600" dirty="0">
                <a:solidFill>
                  <a:prstClr val="black"/>
                </a:solidFill>
                <a:latin typeface="Calibri"/>
              </a:rPr>
              <a:t>Prepare recently acquired Baltimore County Courthouse for new uses by:</a:t>
            </a:r>
          </a:p>
          <a:p>
            <a:pPr marL="192881" lvl="1" indent="-192881" defTabSz="514350">
              <a:spcAft>
                <a:spcPts val="675"/>
              </a:spcAft>
              <a:buFont typeface="Arial" pitchFamily="34" charset="0"/>
              <a:buChar char="•"/>
            </a:pPr>
            <a:r>
              <a:rPr lang="en-US" sz="1600" dirty="0">
                <a:solidFill>
                  <a:prstClr val="black"/>
                </a:solidFill>
                <a:latin typeface="Calibri"/>
              </a:rPr>
              <a:t>Establishing best use of building with priority given to plans that expand our capacity in high-demand academic programs</a:t>
            </a:r>
          </a:p>
          <a:p>
            <a:pPr marL="192881" lvl="1" indent="-192881" defTabSz="514350">
              <a:spcAft>
                <a:spcPts val="675"/>
              </a:spcAft>
              <a:buFont typeface="Arial" pitchFamily="34" charset="0"/>
              <a:buChar char="•"/>
            </a:pPr>
            <a:r>
              <a:rPr lang="en-US" sz="1600" dirty="0">
                <a:solidFill>
                  <a:prstClr val="black"/>
                </a:solidFill>
                <a:latin typeface="Calibri"/>
              </a:rPr>
              <a:t>Evaluating condition of building systems</a:t>
            </a:r>
          </a:p>
          <a:p>
            <a:pPr marL="192881" lvl="1" indent="-192881" defTabSz="514350">
              <a:spcAft>
                <a:spcPts val="675"/>
              </a:spcAft>
              <a:buFont typeface="Arial" pitchFamily="34" charset="0"/>
              <a:buChar char="•"/>
            </a:pPr>
            <a:r>
              <a:rPr lang="en-US" sz="1600" dirty="0">
                <a:solidFill>
                  <a:prstClr val="black"/>
                </a:solidFill>
                <a:latin typeface="Calibri"/>
              </a:rPr>
              <a:t>Upgrading finishes, completing repairs and making modifications for new uses</a:t>
            </a:r>
            <a:endParaRPr lang="en-US" sz="1600" dirty="0">
              <a:solidFill>
                <a:prstClr val="black"/>
              </a:solidFill>
              <a:latin typeface="Avenir" panose="02000503020000020003" pitchFamily="2" charset="0"/>
            </a:endParaRPr>
          </a:p>
        </p:txBody>
      </p:sp>
      <p:pic>
        <p:nvPicPr>
          <p:cNvPr id="4" name="Picture 3">
            <a:extLst>
              <a:ext uri="{FF2B5EF4-FFF2-40B4-BE49-F238E27FC236}">
                <a16:creationId xmlns:a16="http://schemas.microsoft.com/office/drawing/2014/main" id="{76FFE2BB-7C88-FA40-82E5-E2036A7CA2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57550" y="2057400"/>
            <a:ext cx="3366793" cy="1825479"/>
          </a:xfrm>
          <a:prstGeom prst="rect">
            <a:avLst/>
          </a:prstGeom>
        </p:spPr>
      </p:pic>
    </p:spTree>
    <p:extLst>
      <p:ext uri="{BB962C8B-B14F-4D97-AF65-F5344CB8AC3E}">
        <p14:creationId xmlns:p14="http://schemas.microsoft.com/office/powerpoint/2010/main" val="2889322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66083" y="0"/>
            <a:ext cx="1717813" cy="644065"/>
          </a:xfrm>
        </p:spPr>
        <p:txBody>
          <a:bodyPr>
            <a:normAutofit/>
          </a:bodyPr>
          <a:lstStyle/>
          <a:p>
            <a:r>
              <a:rPr lang="en-US" sz="3200" dirty="0" smtClean="0">
                <a:solidFill>
                  <a:schemeClr val="bg1"/>
                </a:solidFill>
              </a:rPr>
              <a:t>Agenda</a:t>
            </a:r>
            <a:endParaRPr lang="en-US" sz="3200" dirty="0">
              <a:solidFill>
                <a:schemeClr val="bg1"/>
              </a:solidFill>
            </a:endParaRPr>
          </a:p>
        </p:txBody>
      </p:sp>
      <p:pic>
        <p:nvPicPr>
          <p:cNvPr id="2" name="Content Placeholder 1"/>
          <p:cNvPicPr>
            <a:picLocks noGrp="1" noChangeAspect="1"/>
          </p:cNvPicPr>
          <p:nvPr>
            <p:ph idx="1"/>
          </p:nvPr>
        </p:nvPicPr>
        <p:blipFill>
          <a:blip r:embed="rId2"/>
          <a:stretch>
            <a:fillRect/>
          </a:stretch>
        </p:blipFill>
        <p:spPr>
          <a:xfrm>
            <a:off x="857250" y="708991"/>
            <a:ext cx="5208104" cy="4267199"/>
          </a:xfrm>
          <a:prstGeom prst="rect">
            <a:avLst/>
          </a:prstGeom>
        </p:spPr>
      </p:pic>
    </p:spTree>
    <p:extLst>
      <p:ext uri="{BB962C8B-B14F-4D97-AF65-F5344CB8AC3E}">
        <p14:creationId xmlns:p14="http://schemas.microsoft.com/office/powerpoint/2010/main" val="3581687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351" y="1200150"/>
            <a:ext cx="5229224" cy="707886"/>
          </a:xfrm>
          <a:prstGeom prst="rect">
            <a:avLst/>
          </a:prstGeom>
          <a:noFill/>
        </p:spPr>
        <p:txBody>
          <a:bodyPr wrap="square">
            <a:spAutoFit/>
          </a:bodyPr>
          <a:lstStyle/>
          <a:p>
            <a:pPr defTabSz="514350">
              <a:lnSpc>
                <a:spcPct val="150000"/>
              </a:lnSpc>
              <a:defRPr/>
            </a:pPr>
            <a:r>
              <a:rPr lang="en-US" sz="1600" b="1" spc="28" dirty="0">
                <a:solidFill>
                  <a:srgbClr val="0070C0"/>
                </a:solidFill>
                <a:latin typeface="Calibri"/>
              </a:rPr>
              <a:t>For more information</a:t>
            </a:r>
          </a:p>
          <a:p>
            <a:pPr defTabSz="514350">
              <a:defRPr/>
            </a:pPr>
            <a:endParaRPr lang="en-US" sz="1600" dirty="0">
              <a:solidFill>
                <a:prstClr val="black"/>
              </a:solidFill>
              <a:latin typeface="Calibri"/>
            </a:endParaRPr>
          </a:p>
        </p:txBody>
      </p:sp>
      <p:sp>
        <p:nvSpPr>
          <p:cNvPr id="3" name="Rectangle 2"/>
          <p:cNvSpPr/>
          <p:nvPr/>
        </p:nvSpPr>
        <p:spPr>
          <a:xfrm>
            <a:off x="546031" y="1585913"/>
            <a:ext cx="3300413" cy="2127634"/>
          </a:xfrm>
          <a:prstGeom prst="rect">
            <a:avLst/>
          </a:prstGeom>
        </p:spPr>
        <p:txBody>
          <a:bodyPr wrap="square" anchor="t">
            <a:spAutoFit/>
          </a:bodyPr>
          <a:lstStyle/>
          <a:p>
            <a:pPr defTabSz="514350"/>
            <a:endParaRPr lang="en-US" sz="1013" dirty="0">
              <a:solidFill>
                <a:prstClr val="black"/>
              </a:solidFill>
              <a:latin typeface="Calibri"/>
            </a:endParaRPr>
          </a:p>
          <a:p>
            <a:pPr defTabSz="514350"/>
            <a:endParaRPr lang="en-US" sz="1013" u="sng" dirty="0">
              <a:solidFill>
                <a:srgbClr val="F79646">
                  <a:lumMod val="50000"/>
                </a:srgbClr>
              </a:solidFill>
              <a:latin typeface="Calibri"/>
            </a:endParaRPr>
          </a:p>
          <a:p>
            <a:pPr defTabSz="514350"/>
            <a:r>
              <a:rPr lang="en-US" sz="1600" b="1" dirty="0">
                <a:solidFill>
                  <a:srgbClr val="1F497D"/>
                </a:solidFill>
                <a:latin typeface="Calibri"/>
              </a:rPr>
              <a:t>Facilities Management website </a:t>
            </a:r>
          </a:p>
          <a:p>
            <a:pPr defTabSz="514350"/>
            <a:r>
              <a:rPr lang="en-US" sz="1600" u="sng" dirty="0">
                <a:solidFill>
                  <a:prstClr val="black"/>
                </a:solidFill>
                <a:latin typeface="Calibri"/>
                <a:hlinkClick r:id="rId3"/>
              </a:rPr>
              <a:t>https://fm.umbc.edu</a:t>
            </a:r>
            <a:endParaRPr lang="en-US" sz="1600" u="sng" dirty="0">
              <a:solidFill>
                <a:prstClr val="black"/>
              </a:solidFill>
              <a:latin typeface="Calibri"/>
            </a:endParaRPr>
          </a:p>
          <a:p>
            <a:pPr defTabSz="514350"/>
            <a:endParaRPr lang="en-US" sz="1600" u="sng" dirty="0">
              <a:solidFill>
                <a:prstClr val="black"/>
              </a:solidFill>
              <a:latin typeface="Calibri"/>
            </a:endParaRPr>
          </a:p>
          <a:p>
            <a:pPr defTabSz="514350"/>
            <a:endParaRPr lang="en-US" sz="1600" b="1" dirty="0">
              <a:solidFill>
                <a:srgbClr val="4F81BD">
                  <a:lumMod val="75000"/>
                </a:srgbClr>
              </a:solidFill>
              <a:latin typeface="Calibri"/>
            </a:endParaRPr>
          </a:p>
          <a:p>
            <a:pPr defTabSz="514350"/>
            <a:r>
              <a:rPr lang="en-US" sz="1600" b="1" dirty="0">
                <a:solidFill>
                  <a:srgbClr val="4F81BD">
                    <a:lumMod val="75000"/>
                  </a:srgbClr>
                </a:solidFill>
                <a:latin typeface="Calibri"/>
              </a:rPr>
              <a:t>Join the Facilities Management Group</a:t>
            </a:r>
          </a:p>
          <a:p>
            <a:pPr defTabSz="514350"/>
            <a:r>
              <a:rPr lang="en-US" sz="1600" u="sng" dirty="0">
                <a:solidFill>
                  <a:prstClr val="black"/>
                </a:solidFill>
                <a:latin typeface="Calibri"/>
                <a:hlinkClick r:id="rId4"/>
              </a:rPr>
              <a:t>https://my3.my.umbc.edu/groups/fm</a:t>
            </a:r>
            <a:endParaRPr lang="en-US" sz="1600" dirty="0">
              <a:solidFill>
                <a:prstClr val="black"/>
              </a:solidFill>
              <a:latin typeface="Calibri"/>
            </a:endParaRPr>
          </a:p>
        </p:txBody>
      </p:sp>
      <p:sp>
        <p:nvSpPr>
          <p:cNvPr id="4" name="TextBox 3">
            <a:extLst>
              <a:ext uri="{FF2B5EF4-FFF2-40B4-BE49-F238E27FC236}">
                <a16:creationId xmlns:a16="http://schemas.microsoft.com/office/drawing/2014/main" id="{42EAD7E6-3FB3-DA4B-B3E6-5A3B8A9AF0D6}"/>
              </a:ext>
            </a:extLst>
          </p:cNvPr>
          <p:cNvSpPr txBox="1"/>
          <p:nvPr/>
        </p:nvSpPr>
        <p:spPr>
          <a:xfrm>
            <a:off x="3128963" y="0"/>
            <a:ext cx="3538243" cy="584775"/>
          </a:xfrm>
          <a:prstGeom prst="rect">
            <a:avLst/>
          </a:prstGeom>
          <a:noFill/>
        </p:spPr>
        <p:txBody>
          <a:bodyPr wrap="square">
            <a:spAutoFit/>
          </a:bodyPr>
          <a:lstStyle/>
          <a:p>
            <a:pPr algn="r" defTabSz="514350">
              <a:defRPr/>
            </a:pPr>
            <a:r>
              <a:rPr lang="en-US" sz="3200" dirty="0">
                <a:solidFill>
                  <a:schemeClr val="bg1"/>
                </a:solidFill>
                <a:latin typeface="Calibri"/>
              </a:rPr>
              <a:t>Questions</a:t>
            </a:r>
            <a:endParaRPr lang="en-US" sz="3200" b="1" dirty="0">
              <a:solidFill>
                <a:schemeClr val="bg1"/>
              </a:solidFill>
              <a:latin typeface="Calibri"/>
            </a:endParaRPr>
          </a:p>
        </p:txBody>
      </p:sp>
    </p:spTree>
    <p:extLst>
      <p:ext uri="{BB962C8B-B14F-4D97-AF65-F5344CB8AC3E}">
        <p14:creationId xmlns:p14="http://schemas.microsoft.com/office/powerpoint/2010/main" val="2547187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Campus COVID Update</a:t>
            </a:r>
            <a:endParaRPr lang="en-US" sz="3200" dirty="0"/>
          </a:p>
        </p:txBody>
      </p:sp>
      <p:sp>
        <p:nvSpPr>
          <p:cNvPr id="3" name="Subtitle 2"/>
          <p:cNvSpPr>
            <a:spLocks noGrp="1"/>
          </p:cNvSpPr>
          <p:nvPr>
            <p:ph type="subTitle" idx="1"/>
          </p:nvPr>
        </p:nvSpPr>
        <p:spPr>
          <a:xfrm>
            <a:off x="1028700" y="2464076"/>
            <a:ext cx="4800600" cy="1314450"/>
          </a:xfrm>
        </p:spPr>
        <p:txBody>
          <a:bodyPr>
            <a:normAutofit/>
          </a:bodyPr>
          <a:lstStyle/>
          <a:p>
            <a:r>
              <a:rPr lang="en-US" sz="3200" dirty="0" smtClean="0"/>
              <a:t>Chief Paul Dillon</a:t>
            </a:r>
            <a:endParaRPr lang="en-US" sz="3200" dirty="0"/>
          </a:p>
        </p:txBody>
      </p:sp>
      <p:sp>
        <p:nvSpPr>
          <p:cNvPr id="4" name="Rectangle 3"/>
          <p:cNvSpPr/>
          <p:nvPr/>
        </p:nvSpPr>
        <p:spPr>
          <a:xfrm>
            <a:off x="2849339" y="0"/>
            <a:ext cx="4008661" cy="584775"/>
          </a:xfrm>
          <a:prstGeom prst="rect">
            <a:avLst/>
          </a:prstGeom>
        </p:spPr>
        <p:txBody>
          <a:bodyPr wrap="none">
            <a:spAutoFit/>
          </a:bodyPr>
          <a:lstStyle/>
          <a:p>
            <a:pPr lvl="0" algn="r"/>
            <a:r>
              <a:rPr lang="en-US" sz="3200" dirty="0" smtClean="0">
                <a:solidFill>
                  <a:prstClr val="white"/>
                </a:solidFill>
              </a:rPr>
              <a:t>Campus COVID Update</a:t>
            </a:r>
            <a:endParaRPr lang="en-US" sz="3200" dirty="0">
              <a:solidFill>
                <a:prstClr val="white"/>
              </a:solidFill>
            </a:endParaRPr>
          </a:p>
        </p:txBody>
      </p:sp>
    </p:spTree>
    <p:extLst>
      <p:ext uri="{BB962C8B-B14F-4D97-AF65-F5344CB8AC3E}">
        <p14:creationId xmlns:p14="http://schemas.microsoft.com/office/powerpoint/2010/main" val="4143477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3000" dirty="0"/>
              <a:t>Contact Response Team (CRT)</a:t>
            </a:r>
          </a:p>
        </p:txBody>
      </p:sp>
      <p:sp>
        <p:nvSpPr>
          <p:cNvPr id="3" name="Subtitle 2"/>
          <p:cNvSpPr>
            <a:spLocks noGrp="1"/>
          </p:cNvSpPr>
          <p:nvPr>
            <p:ph type="subTitle" idx="1"/>
          </p:nvPr>
        </p:nvSpPr>
        <p:spPr/>
        <p:txBody>
          <a:bodyPr>
            <a:normAutofit fontScale="62500" lnSpcReduction="20000"/>
          </a:bodyPr>
          <a:lstStyle/>
          <a:p>
            <a:endParaRPr lang="en-US" dirty="0"/>
          </a:p>
          <a:p>
            <a:endParaRPr lang="en-US" sz="2550" dirty="0"/>
          </a:p>
          <a:p>
            <a:r>
              <a:rPr lang="en-US" sz="2550" dirty="0"/>
              <a:t>Paul Dillon</a:t>
            </a:r>
          </a:p>
          <a:p>
            <a:r>
              <a:rPr lang="en-US" sz="2550" dirty="0">
                <a:hlinkClick r:id="rId2"/>
              </a:rPr>
              <a:t>pdillon@umbc.edu</a:t>
            </a:r>
            <a:endParaRPr lang="en-US" sz="2550" dirty="0"/>
          </a:p>
          <a:p>
            <a:r>
              <a:rPr lang="en-US" sz="2550" dirty="0"/>
              <a:t>410-707-6012</a:t>
            </a:r>
          </a:p>
        </p:txBody>
      </p:sp>
    </p:spTree>
    <p:extLst>
      <p:ext uri="{BB962C8B-B14F-4D97-AF65-F5344CB8AC3E}">
        <p14:creationId xmlns:p14="http://schemas.microsoft.com/office/powerpoint/2010/main" val="193549138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a:t>Introduction</a:t>
            </a:r>
          </a:p>
        </p:txBody>
      </p:sp>
      <p:sp>
        <p:nvSpPr>
          <p:cNvPr id="5" name="Content Placeholder 4">
            <a:extLst>
              <a:ext uri="{FF2B5EF4-FFF2-40B4-BE49-F238E27FC236}">
                <a16:creationId xmlns:a16="http://schemas.microsoft.com/office/drawing/2014/main" id="{ABB5D0FE-9A0A-4AEA-A2ED-E5AF77C3E991}"/>
              </a:ext>
            </a:extLst>
          </p:cNvPr>
          <p:cNvSpPr>
            <a:spLocks noGrp="1"/>
          </p:cNvSpPr>
          <p:nvPr>
            <p:ph idx="1"/>
          </p:nvPr>
        </p:nvSpPr>
        <p:spPr/>
        <p:txBody>
          <a:bodyPr>
            <a:normAutofit/>
          </a:bodyPr>
          <a:lstStyle/>
          <a:p>
            <a:r>
              <a:rPr lang="en-US" dirty="0"/>
              <a:t>The CRT was designated by the University to respond to COVID-19 related cases.</a:t>
            </a:r>
          </a:p>
          <a:p>
            <a:r>
              <a:rPr lang="en-US" dirty="0"/>
              <a:t>The team was formed in August of 2020.</a:t>
            </a:r>
          </a:p>
          <a:p>
            <a:r>
              <a:rPr lang="en-US" dirty="0"/>
              <a:t>The team operates under the Incident Command Structure (ICS).</a:t>
            </a:r>
          </a:p>
        </p:txBody>
      </p:sp>
      <p:sp>
        <p:nvSpPr>
          <p:cNvPr id="3" name="Rectangle 2"/>
          <p:cNvSpPr/>
          <p:nvPr/>
        </p:nvSpPr>
        <p:spPr>
          <a:xfrm>
            <a:off x="2922104" y="6026"/>
            <a:ext cx="4421257" cy="584775"/>
          </a:xfrm>
          <a:prstGeom prst="rect">
            <a:avLst/>
          </a:prstGeom>
        </p:spPr>
        <p:txBody>
          <a:bodyPr wrap="square">
            <a:spAutoFit/>
          </a:bodyPr>
          <a:lstStyle/>
          <a:p>
            <a:pPr lvl="0"/>
            <a:r>
              <a:rPr lang="en-US" sz="3200" dirty="0">
                <a:solidFill>
                  <a:prstClr val="white"/>
                </a:solidFill>
              </a:rPr>
              <a:t>Campus COVID Update</a:t>
            </a:r>
          </a:p>
        </p:txBody>
      </p:sp>
    </p:spTree>
    <p:extLst>
      <p:ext uri="{BB962C8B-B14F-4D97-AF65-F5344CB8AC3E}">
        <p14:creationId xmlns:p14="http://schemas.microsoft.com/office/powerpoint/2010/main" val="3509971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a:t>CRT Structure</a:t>
            </a:r>
          </a:p>
        </p:txBody>
      </p:sp>
      <p:sp>
        <p:nvSpPr>
          <p:cNvPr id="3" name="Content Placeholder 2"/>
          <p:cNvSpPr>
            <a:spLocks noGrp="1"/>
          </p:cNvSpPr>
          <p:nvPr>
            <p:ph idx="1"/>
          </p:nvPr>
        </p:nvSpPr>
        <p:spPr>
          <a:xfrm>
            <a:off x="1885950" y="1757363"/>
            <a:ext cx="3729038" cy="2486025"/>
          </a:xfrm>
        </p:spPr>
        <p:txBody>
          <a:bodyPr/>
          <a:lstStyle/>
          <a:p>
            <a:pPr marL="0" indent="0">
              <a:buNone/>
            </a:pPr>
            <a:endParaRPr lang="en-US" sz="1575" dirty="0"/>
          </a:p>
          <a:p>
            <a:pPr marL="0" indent="0">
              <a:buNone/>
            </a:pPr>
            <a:endParaRPr lang="en-US" sz="1125" dirty="0"/>
          </a:p>
          <a:p>
            <a:pPr>
              <a:buFont typeface="Wingdings" pitchFamily="2" charset="2"/>
              <a:buChar char="Ø"/>
            </a:pPr>
            <a:endParaRPr lang="en-US" sz="1013" dirty="0"/>
          </a:p>
        </p:txBody>
      </p:sp>
      <p:pic>
        <p:nvPicPr>
          <p:cNvPr id="4" name="Picture 3">
            <a:extLst>
              <a:ext uri="{FF2B5EF4-FFF2-40B4-BE49-F238E27FC236}">
                <a16:creationId xmlns:a16="http://schemas.microsoft.com/office/drawing/2014/main" id="{EC6CD893-50A2-4A24-94F9-9E1848A2729C}"/>
              </a:ext>
            </a:extLst>
          </p:cNvPr>
          <p:cNvPicPr>
            <a:picLocks noChangeAspect="1"/>
          </p:cNvPicPr>
          <p:nvPr/>
        </p:nvPicPr>
        <p:blipFill>
          <a:blip r:embed="rId2"/>
          <a:stretch>
            <a:fillRect/>
          </a:stretch>
        </p:blipFill>
        <p:spPr>
          <a:xfrm>
            <a:off x="1218010" y="1700213"/>
            <a:ext cx="4944593" cy="2543175"/>
          </a:xfrm>
          <a:prstGeom prst="rect">
            <a:avLst/>
          </a:prstGeom>
        </p:spPr>
      </p:pic>
      <p:sp>
        <p:nvSpPr>
          <p:cNvPr id="5" name="Rectangle 4"/>
          <p:cNvSpPr/>
          <p:nvPr/>
        </p:nvSpPr>
        <p:spPr>
          <a:xfrm>
            <a:off x="2869095" y="0"/>
            <a:ext cx="4673048" cy="584775"/>
          </a:xfrm>
          <a:prstGeom prst="rect">
            <a:avLst/>
          </a:prstGeom>
        </p:spPr>
        <p:txBody>
          <a:bodyPr wrap="square">
            <a:spAutoFit/>
          </a:bodyPr>
          <a:lstStyle/>
          <a:p>
            <a:pPr lvl="0"/>
            <a:r>
              <a:rPr lang="en-US" sz="3200" dirty="0">
                <a:solidFill>
                  <a:prstClr val="white"/>
                </a:solidFill>
              </a:rPr>
              <a:t>Campus COVID Update</a:t>
            </a:r>
          </a:p>
        </p:txBody>
      </p:sp>
    </p:spTree>
    <p:extLst>
      <p:ext uri="{BB962C8B-B14F-4D97-AF65-F5344CB8AC3E}">
        <p14:creationId xmlns:p14="http://schemas.microsoft.com/office/powerpoint/2010/main" val="151640247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24941"/>
            <a:ext cx="6172200" cy="343107"/>
          </a:xfrm>
        </p:spPr>
        <p:txBody>
          <a:bodyPr>
            <a:normAutofit fontScale="90000"/>
          </a:bodyPr>
          <a:lstStyle/>
          <a:p>
            <a:r>
              <a:rPr lang="en-US" dirty="0"/>
              <a:t>CRT “Triggers”</a:t>
            </a:r>
          </a:p>
        </p:txBody>
      </p:sp>
      <p:sp>
        <p:nvSpPr>
          <p:cNvPr id="3" name="Content Placeholder 2"/>
          <p:cNvSpPr>
            <a:spLocks noGrp="1"/>
          </p:cNvSpPr>
          <p:nvPr>
            <p:ph idx="1"/>
          </p:nvPr>
        </p:nvSpPr>
        <p:spPr/>
        <p:txBody>
          <a:bodyPr>
            <a:normAutofit/>
          </a:bodyPr>
          <a:lstStyle/>
          <a:p>
            <a:r>
              <a:rPr lang="en-US" dirty="0"/>
              <a:t>COVID Intake Form-public facing.</a:t>
            </a:r>
          </a:p>
          <a:p>
            <a:r>
              <a:rPr lang="en-US" dirty="0"/>
              <a:t>Daily Symptom Monitoring Form-UMBC only.</a:t>
            </a:r>
          </a:p>
          <a:p>
            <a:r>
              <a:rPr lang="en-US" dirty="0"/>
              <a:t>Verbal or email notification from an individual.</a:t>
            </a:r>
          </a:p>
          <a:p>
            <a:r>
              <a:rPr lang="en-US" dirty="0"/>
              <a:t>Notification from the Health Department.</a:t>
            </a:r>
          </a:p>
        </p:txBody>
      </p:sp>
      <p:sp>
        <p:nvSpPr>
          <p:cNvPr id="4" name="Rectangle 3"/>
          <p:cNvSpPr/>
          <p:nvPr/>
        </p:nvSpPr>
        <p:spPr>
          <a:xfrm>
            <a:off x="2872969" y="-12198"/>
            <a:ext cx="4120295" cy="600164"/>
          </a:xfrm>
          <a:prstGeom prst="rect">
            <a:avLst/>
          </a:prstGeom>
        </p:spPr>
        <p:txBody>
          <a:bodyPr wrap="none">
            <a:spAutoFit/>
          </a:bodyPr>
          <a:lstStyle/>
          <a:p>
            <a:r>
              <a:rPr lang="en-US" sz="3200" dirty="0" smtClean="0">
                <a:solidFill>
                  <a:schemeClr val="bg1"/>
                </a:solidFill>
                <a:ea typeface="+mj-ea"/>
                <a:cs typeface="+mj-cs"/>
              </a:rPr>
              <a:t>Campus COVID Update</a:t>
            </a:r>
            <a:endParaRPr lang="en-US" sz="3200" dirty="0">
              <a:solidFill>
                <a:schemeClr val="bg1"/>
              </a:solidFill>
            </a:endParaRPr>
          </a:p>
        </p:txBody>
      </p:sp>
    </p:spTree>
    <p:extLst>
      <p:ext uri="{BB962C8B-B14F-4D97-AF65-F5344CB8AC3E}">
        <p14:creationId xmlns:p14="http://schemas.microsoft.com/office/powerpoint/2010/main" val="409356786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A7AC9-6A53-423B-AF89-05266C5C985D}"/>
              </a:ext>
            </a:extLst>
          </p:cNvPr>
          <p:cNvSpPr>
            <a:spLocks noGrp="1"/>
          </p:cNvSpPr>
          <p:nvPr>
            <p:ph type="title"/>
          </p:nvPr>
        </p:nvSpPr>
        <p:spPr/>
        <p:txBody>
          <a:bodyPr>
            <a:normAutofit/>
          </a:bodyPr>
          <a:lstStyle/>
          <a:p>
            <a:r>
              <a:rPr lang="en-US" sz="3000" dirty="0"/>
              <a:t>Prioritization</a:t>
            </a:r>
          </a:p>
        </p:txBody>
      </p:sp>
      <p:pic>
        <p:nvPicPr>
          <p:cNvPr id="4" name="Content Placeholder 3">
            <a:extLst>
              <a:ext uri="{FF2B5EF4-FFF2-40B4-BE49-F238E27FC236}">
                <a16:creationId xmlns:a16="http://schemas.microsoft.com/office/drawing/2014/main" id="{432B7CB2-2E04-4F06-AFCC-E433FC09F04F}"/>
              </a:ext>
            </a:extLst>
          </p:cNvPr>
          <p:cNvPicPr>
            <a:picLocks noGrp="1" noChangeAspect="1"/>
          </p:cNvPicPr>
          <p:nvPr>
            <p:ph idx="1"/>
          </p:nvPr>
        </p:nvPicPr>
        <p:blipFill>
          <a:blip r:embed="rId2"/>
          <a:stretch>
            <a:fillRect/>
          </a:stretch>
        </p:blipFill>
        <p:spPr>
          <a:xfrm>
            <a:off x="1013791" y="1777578"/>
            <a:ext cx="5027197" cy="2502874"/>
          </a:xfrm>
          <a:prstGeom prst="rect">
            <a:avLst/>
          </a:prstGeom>
        </p:spPr>
      </p:pic>
      <p:sp>
        <p:nvSpPr>
          <p:cNvPr id="3" name="Rectangle 2"/>
          <p:cNvSpPr/>
          <p:nvPr/>
        </p:nvSpPr>
        <p:spPr>
          <a:xfrm>
            <a:off x="2869096" y="0"/>
            <a:ext cx="4938091" cy="584775"/>
          </a:xfrm>
          <a:prstGeom prst="rect">
            <a:avLst/>
          </a:prstGeom>
        </p:spPr>
        <p:txBody>
          <a:bodyPr wrap="square">
            <a:spAutoFit/>
          </a:bodyPr>
          <a:lstStyle/>
          <a:p>
            <a:pPr lvl="0"/>
            <a:r>
              <a:rPr lang="en-US" sz="3200" dirty="0">
                <a:solidFill>
                  <a:prstClr val="white"/>
                </a:solidFill>
              </a:rPr>
              <a:t>Campus COVID Update</a:t>
            </a:r>
          </a:p>
        </p:txBody>
      </p:sp>
    </p:spTree>
    <p:extLst>
      <p:ext uri="{BB962C8B-B14F-4D97-AF65-F5344CB8AC3E}">
        <p14:creationId xmlns:p14="http://schemas.microsoft.com/office/powerpoint/2010/main" val="69899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EFF3-35C9-4103-A8C4-0389C3274D81}"/>
              </a:ext>
            </a:extLst>
          </p:cNvPr>
          <p:cNvSpPr>
            <a:spLocks noGrp="1"/>
          </p:cNvSpPr>
          <p:nvPr>
            <p:ph type="title"/>
          </p:nvPr>
        </p:nvSpPr>
        <p:spPr/>
        <p:txBody>
          <a:bodyPr>
            <a:normAutofit/>
          </a:bodyPr>
          <a:lstStyle/>
          <a:p>
            <a:r>
              <a:rPr lang="en-US" sz="3000" dirty="0"/>
              <a:t>Timeliness</a:t>
            </a:r>
          </a:p>
        </p:txBody>
      </p:sp>
      <p:sp>
        <p:nvSpPr>
          <p:cNvPr id="3" name="Content Placeholder 2">
            <a:extLst>
              <a:ext uri="{FF2B5EF4-FFF2-40B4-BE49-F238E27FC236}">
                <a16:creationId xmlns:a16="http://schemas.microsoft.com/office/drawing/2014/main" id="{0F54DB2D-F99D-4BA2-9840-7D76E7891665}"/>
              </a:ext>
            </a:extLst>
          </p:cNvPr>
          <p:cNvSpPr>
            <a:spLocks noGrp="1"/>
          </p:cNvSpPr>
          <p:nvPr>
            <p:ph idx="1"/>
          </p:nvPr>
        </p:nvSpPr>
        <p:spPr/>
        <p:txBody>
          <a:bodyPr/>
          <a:lstStyle/>
          <a:p>
            <a:r>
              <a:rPr lang="en-US" dirty="0"/>
              <a:t>Key to success of team.</a:t>
            </a:r>
          </a:p>
          <a:p>
            <a:r>
              <a:rPr lang="en-US" dirty="0"/>
              <a:t>No community spread identified in fall.</a:t>
            </a:r>
          </a:p>
          <a:p>
            <a:r>
              <a:rPr lang="en-US" dirty="0"/>
              <a:t>Acting before contact tracers from the County Health Department can.</a:t>
            </a:r>
          </a:p>
        </p:txBody>
      </p:sp>
      <p:sp>
        <p:nvSpPr>
          <p:cNvPr id="4" name="Rectangle 3"/>
          <p:cNvSpPr/>
          <p:nvPr/>
        </p:nvSpPr>
        <p:spPr>
          <a:xfrm>
            <a:off x="2882348" y="-13865"/>
            <a:ext cx="4885083" cy="584775"/>
          </a:xfrm>
          <a:prstGeom prst="rect">
            <a:avLst/>
          </a:prstGeom>
        </p:spPr>
        <p:txBody>
          <a:bodyPr wrap="square">
            <a:spAutoFit/>
          </a:bodyPr>
          <a:lstStyle/>
          <a:p>
            <a:pPr lvl="0"/>
            <a:r>
              <a:rPr lang="en-US" sz="3200" dirty="0">
                <a:solidFill>
                  <a:prstClr val="white"/>
                </a:solidFill>
              </a:rPr>
              <a:t>Campus COVID Update</a:t>
            </a:r>
          </a:p>
        </p:txBody>
      </p:sp>
    </p:spTree>
    <p:extLst>
      <p:ext uri="{BB962C8B-B14F-4D97-AF65-F5344CB8AC3E}">
        <p14:creationId xmlns:p14="http://schemas.microsoft.com/office/powerpoint/2010/main" val="3311320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7342-D6A5-4487-B9AF-AE379C0F0B81}"/>
              </a:ext>
            </a:extLst>
          </p:cNvPr>
          <p:cNvSpPr>
            <a:spLocks noGrp="1"/>
          </p:cNvSpPr>
          <p:nvPr>
            <p:ph type="title"/>
          </p:nvPr>
        </p:nvSpPr>
        <p:spPr/>
        <p:txBody>
          <a:bodyPr>
            <a:normAutofit/>
          </a:bodyPr>
          <a:lstStyle/>
          <a:p>
            <a:r>
              <a:rPr lang="en-US" sz="3000" dirty="0"/>
              <a:t>Text Alerts</a:t>
            </a:r>
          </a:p>
        </p:txBody>
      </p:sp>
      <p:pic>
        <p:nvPicPr>
          <p:cNvPr id="4" name="Content Placeholder 3" descr="Graphical user interface, text, application, chat or text message&#10;&#10;Description automatically generated">
            <a:extLst>
              <a:ext uri="{FF2B5EF4-FFF2-40B4-BE49-F238E27FC236}">
                <a16:creationId xmlns:a16="http://schemas.microsoft.com/office/drawing/2014/main" id="{1E6304C0-B79E-4FDE-8DA6-C959944C0168}"/>
              </a:ext>
            </a:extLst>
          </p:cNvPr>
          <p:cNvPicPr>
            <a:picLocks noGrp="1" noChangeAspect="1"/>
          </p:cNvPicPr>
          <p:nvPr>
            <p:ph idx="1"/>
          </p:nvPr>
        </p:nvPicPr>
        <p:blipFill>
          <a:blip r:embed="rId2"/>
          <a:stretch>
            <a:fillRect/>
          </a:stretch>
        </p:blipFill>
        <p:spPr>
          <a:xfrm>
            <a:off x="2353960" y="1591813"/>
            <a:ext cx="1999380" cy="3293269"/>
          </a:xfrm>
          <a:prstGeom prst="rect">
            <a:avLst/>
          </a:prstGeom>
        </p:spPr>
      </p:pic>
      <p:sp>
        <p:nvSpPr>
          <p:cNvPr id="3" name="Rectangle 2"/>
          <p:cNvSpPr/>
          <p:nvPr/>
        </p:nvSpPr>
        <p:spPr>
          <a:xfrm>
            <a:off x="2810289" y="-14320"/>
            <a:ext cx="4666422" cy="584775"/>
          </a:xfrm>
          <a:prstGeom prst="rect">
            <a:avLst/>
          </a:prstGeom>
        </p:spPr>
        <p:txBody>
          <a:bodyPr wrap="square">
            <a:spAutoFit/>
          </a:bodyPr>
          <a:lstStyle/>
          <a:p>
            <a:pPr lvl="0"/>
            <a:r>
              <a:rPr lang="en-US" sz="3200" dirty="0">
                <a:solidFill>
                  <a:prstClr val="white"/>
                </a:solidFill>
              </a:rPr>
              <a:t>Campus COVID Update</a:t>
            </a:r>
          </a:p>
        </p:txBody>
      </p:sp>
    </p:spTree>
    <p:extLst>
      <p:ext uri="{BB962C8B-B14F-4D97-AF65-F5344CB8AC3E}">
        <p14:creationId xmlns:p14="http://schemas.microsoft.com/office/powerpoint/2010/main" val="1301524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Response</a:t>
            </a:r>
          </a:p>
        </p:txBody>
      </p:sp>
      <p:sp>
        <p:nvSpPr>
          <p:cNvPr id="3" name="Content Placeholder 2"/>
          <p:cNvSpPr>
            <a:spLocks noGrp="1"/>
          </p:cNvSpPr>
          <p:nvPr>
            <p:ph idx="1"/>
          </p:nvPr>
        </p:nvSpPr>
        <p:spPr>
          <a:xfrm>
            <a:off x="389283" y="1346749"/>
            <a:ext cx="6172200" cy="3299751"/>
          </a:xfrm>
        </p:spPr>
        <p:txBody>
          <a:bodyPr>
            <a:noAutofit/>
          </a:bodyPr>
          <a:lstStyle/>
          <a:p>
            <a:r>
              <a:rPr lang="en-US" sz="1800" dirty="0"/>
              <a:t>UHS team contacts reporter to conduct interview.</a:t>
            </a:r>
          </a:p>
          <a:p>
            <a:r>
              <a:rPr lang="en-US" sz="1800" dirty="0"/>
              <a:t>Close contacts are identified and contacted.</a:t>
            </a:r>
          </a:p>
          <a:p>
            <a:r>
              <a:rPr lang="en-US" sz="1800" dirty="0"/>
              <a:t>Appropriate advice is given from the health professionals.</a:t>
            </a:r>
          </a:p>
          <a:p>
            <a:r>
              <a:rPr lang="en-US" sz="1800" dirty="0"/>
              <a:t>If positive and on campus, locations they visited are determined.</a:t>
            </a:r>
          </a:p>
          <a:p>
            <a:r>
              <a:rPr lang="en-US" sz="1800" dirty="0"/>
              <a:t>Facilities and Logistics sections coordinate for mitigation.</a:t>
            </a:r>
          </a:p>
          <a:p>
            <a:r>
              <a:rPr lang="en-US" sz="1800" dirty="0"/>
              <a:t>Residential Students moved to isolation or quarantine.</a:t>
            </a:r>
          </a:p>
          <a:p>
            <a:r>
              <a:rPr lang="en-US" sz="1800" dirty="0"/>
              <a:t>Operations supports students who are in isolation of quarantine.</a:t>
            </a:r>
          </a:p>
          <a:p>
            <a:r>
              <a:rPr lang="en-US" sz="1800" dirty="0"/>
              <a:t>UHS follows up with individuals daily.</a:t>
            </a:r>
          </a:p>
        </p:txBody>
      </p:sp>
      <p:sp>
        <p:nvSpPr>
          <p:cNvPr id="4" name="Rectangle 3"/>
          <p:cNvSpPr/>
          <p:nvPr/>
        </p:nvSpPr>
        <p:spPr>
          <a:xfrm>
            <a:off x="2915478" y="-20946"/>
            <a:ext cx="4904961" cy="584775"/>
          </a:xfrm>
          <a:prstGeom prst="rect">
            <a:avLst/>
          </a:prstGeom>
        </p:spPr>
        <p:txBody>
          <a:bodyPr wrap="square">
            <a:spAutoFit/>
          </a:bodyPr>
          <a:lstStyle/>
          <a:p>
            <a:pPr lvl="0"/>
            <a:r>
              <a:rPr lang="en-US" sz="3200" dirty="0">
                <a:solidFill>
                  <a:prstClr val="white"/>
                </a:solidFill>
              </a:rPr>
              <a:t>Campus COVID Update</a:t>
            </a:r>
          </a:p>
        </p:txBody>
      </p:sp>
    </p:spTree>
    <p:extLst>
      <p:ext uri="{BB962C8B-B14F-4D97-AF65-F5344CB8AC3E}">
        <p14:creationId xmlns:p14="http://schemas.microsoft.com/office/powerpoint/2010/main" val="3532430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Welcome</a:t>
            </a:r>
            <a:endParaRPr lang="en-US" sz="3600" dirty="0"/>
          </a:p>
        </p:txBody>
      </p:sp>
      <p:sp>
        <p:nvSpPr>
          <p:cNvPr id="5" name="Subtitle 4"/>
          <p:cNvSpPr>
            <a:spLocks noGrp="1"/>
          </p:cNvSpPr>
          <p:nvPr>
            <p:ph type="subTitle" idx="1"/>
          </p:nvPr>
        </p:nvSpPr>
        <p:spPr>
          <a:xfrm>
            <a:off x="1028700" y="2417995"/>
            <a:ext cx="4800600" cy="1314450"/>
          </a:xfrm>
        </p:spPr>
        <p:txBody>
          <a:bodyPr>
            <a:normAutofit/>
          </a:bodyPr>
          <a:lstStyle/>
          <a:p>
            <a:r>
              <a:rPr lang="en-US" sz="3200" dirty="0" smtClean="0"/>
              <a:t>Kathy </a:t>
            </a:r>
            <a:r>
              <a:rPr lang="en-US" sz="3200" dirty="0" err="1" smtClean="0"/>
              <a:t>Dettloff</a:t>
            </a:r>
            <a:endParaRPr lang="en-US" sz="3200" dirty="0"/>
          </a:p>
        </p:txBody>
      </p:sp>
      <p:sp>
        <p:nvSpPr>
          <p:cNvPr id="6" name="Rectangle 5"/>
          <p:cNvSpPr/>
          <p:nvPr/>
        </p:nvSpPr>
        <p:spPr>
          <a:xfrm>
            <a:off x="5106367" y="-6637"/>
            <a:ext cx="1751633" cy="584775"/>
          </a:xfrm>
          <a:prstGeom prst="rect">
            <a:avLst/>
          </a:prstGeom>
        </p:spPr>
        <p:txBody>
          <a:bodyPr wrap="none">
            <a:spAutoFit/>
          </a:bodyPr>
          <a:lstStyle/>
          <a:p>
            <a:pPr lvl="0" algn="r"/>
            <a:r>
              <a:rPr lang="en-US" sz="3200" dirty="0">
                <a:solidFill>
                  <a:prstClr val="white"/>
                </a:solidFill>
              </a:rPr>
              <a:t>Welcome</a:t>
            </a:r>
          </a:p>
        </p:txBody>
      </p:sp>
    </p:spTree>
    <p:extLst>
      <p:ext uri="{BB962C8B-B14F-4D97-AF65-F5344CB8AC3E}">
        <p14:creationId xmlns:p14="http://schemas.microsoft.com/office/powerpoint/2010/main" val="199764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Budget Overview and Outlook</a:t>
            </a:r>
            <a:endParaRPr lang="en-US" sz="3200" dirty="0"/>
          </a:p>
        </p:txBody>
      </p:sp>
      <p:sp>
        <p:nvSpPr>
          <p:cNvPr id="3" name="Subtitle 2"/>
          <p:cNvSpPr>
            <a:spLocks noGrp="1"/>
          </p:cNvSpPr>
          <p:nvPr>
            <p:ph type="subTitle" idx="1"/>
          </p:nvPr>
        </p:nvSpPr>
        <p:spPr>
          <a:xfrm>
            <a:off x="1028700" y="2464076"/>
            <a:ext cx="4800600" cy="1314450"/>
          </a:xfrm>
        </p:spPr>
        <p:txBody>
          <a:bodyPr>
            <a:normAutofit/>
          </a:bodyPr>
          <a:lstStyle/>
          <a:p>
            <a:r>
              <a:rPr lang="en-US" sz="3200" dirty="0" smtClean="0"/>
              <a:t>Kristy Michel</a:t>
            </a:r>
            <a:endParaRPr lang="en-US" sz="3200" dirty="0"/>
          </a:p>
        </p:txBody>
      </p:sp>
      <p:sp>
        <p:nvSpPr>
          <p:cNvPr id="4" name="Rectangle 3"/>
          <p:cNvSpPr/>
          <p:nvPr/>
        </p:nvSpPr>
        <p:spPr>
          <a:xfrm>
            <a:off x="2008403" y="0"/>
            <a:ext cx="4849597" cy="584775"/>
          </a:xfrm>
          <a:prstGeom prst="rect">
            <a:avLst/>
          </a:prstGeom>
        </p:spPr>
        <p:txBody>
          <a:bodyPr wrap="none">
            <a:spAutoFit/>
          </a:bodyPr>
          <a:lstStyle/>
          <a:p>
            <a:pPr lvl="0" algn="r"/>
            <a:r>
              <a:rPr lang="en-US" sz="3200" dirty="0" smtClean="0">
                <a:solidFill>
                  <a:prstClr val="white"/>
                </a:solidFill>
              </a:rPr>
              <a:t>Budget Overview &amp; Outlook</a:t>
            </a:r>
            <a:endParaRPr lang="en-US" sz="3200" dirty="0">
              <a:solidFill>
                <a:prstClr val="white"/>
              </a:solidFill>
            </a:endParaRPr>
          </a:p>
        </p:txBody>
      </p:sp>
    </p:spTree>
    <p:extLst>
      <p:ext uri="{BB962C8B-B14F-4D97-AF65-F5344CB8AC3E}">
        <p14:creationId xmlns:p14="http://schemas.microsoft.com/office/powerpoint/2010/main" val="1895265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FY21 and FY22 Budget Update</a:t>
            </a:r>
            <a:br>
              <a:rPr lang="en-US" sz="2800" dirty="0" smtClean="0"/>
            </a:br>
            <a:r>
              <a:rPr lang="en-US" sz="2800" dirty="0" smtClean="0"/>
              <a:t>BAM</a:t>
            </a:r>
            <a:endParaRPr lang="en-US" sz="2800" dirty="0"/>
          </a:p>
        </p:txBody>
      </p:sp>
      <p:sp>
        <p:nvSpPr>
          <p:cNvPr id="3" name="Subtitle 2"/>
          <p:cNvSpPr>
            <a:spLocks noGrp="1"/>
          </p:cNvSpPr>
          <p:nvPr>
            <p:ph type="subTitle" idx="1"/>
          </p:nvPr>
        </p:nvSpPr>
        <p:spPr/>
        <p:txBody>
          <a:bodyPr>
            <a:normAutofit/>
          </a:bodyPr>
          <a:lstStyle/>
          <a:p>
            <a:r>
              <a:rPr lang="en-US" sz="2200" dirty="0" smtClean="0"/>
              <a:t>February 2, 2021</a:t>
            </a:r>
            <a:endParaRPr lang="en-US" sz="2200" dirty="0"/>
          </a:p>
        </p:txBody>
      </p:sp>
    </p:spTree>
    <p:extLst>
      <p:ext uri="{BB962C8B-B14F-4D97-AF65-F5344CB8AC3E}">
        <p14:creationId xmlns:p14="http://schemas.microsoft.com/office/powerpoint/2010/main" val="1169910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42900" y="921380"/>
            <a:ext cx="6172200" cy="3673243"/>
          </a:xfrm>
        </p:spPr>
        <p:txBody>
          <a:bodyPr>
            <a:normAutofit/>
          </a:bodyPr>
          <a:lstStyle/>
          <a:p>
            <a:pPr marL="0" indent="0">
              <a:buNone/>
            </a:pPr>
            <a:r>
              <a:rPr lang="en-US" dirty="0" smtClean="0"/>
              <a:t>Preliminary FY 2021 planning indicated a budget shortfall totaling $65 million.</a:t>
            </a:r>
          </a:p>
          <a:p>
            <a:pPr lvl="1"/>
            <a:endParaRPr lang="en-US" dirty="0" smtClean="0"/>
          </a:p>
          <a:p>
            <a:r>
              <a:rPr lang="en-US" dirty="0" smtClean="0"/>
              <a:t>State Support shortfall - $23 million</a:t>
            </a:r>
          </a:p>
          <a:p>
            <a:pPr marL="342900" lvl="1" indent="0">
              <a:buNone/>
            </a:pPr>
            <a:endParaRPr lang="en-US" dirty="0" smtClean="0"/>
          </a:p>
          <a:p>
            <a:r>
              <a:rPr lang="en-US" dirty="0" smtClean="0"/>
              <a:t>Auxiliary shortfall - $42 million </a:t>
            </a:r>
          </a:p>
          <a:p>
            <a:pPr lvl="1"/>
            <a:endParaRPr lang="en-US" dirty="0"/>
          </a:p>
          <a:p>
            <a:pPr marL="342900" lvl="1" indent="0">
              <a:buNone/>
            </a:pPr>
            <a:endParaRPr lang="en-US" dirty="0" smtClean="0"/>
          </a:p>
        </p:txBody>
      </p:sp>
      <p:sp>
        <p:nvSpPr>
          <p:cNvPr id="2" name="TextBox 1"/>
          <p:cNvSpPr txBox="1"/>
          <p:nvPr/>
        </p:nvSpPr>
        <p:spPr>
          <a:xfrm>
            <a:off x="6515100" y="4830266"/>
            <a:ext cx="3429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2835967" y="0"/>
            <a:ext cx="3944178" cy="107721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smtClean="0">
                <a:ln>
                  <a:noFill/>
                </a:ln>
                <a:solidFill>
                  <a:prstClr val="white"/>
                </a:solidFill>
                <a:effectLst/>
                <a:uLnTx/>
                <a:uFillTx/>
                <a:latin typeface="Calibri"/>
                <a:ea typeface="+mn-ea"/>
                <a:cs typeface="+mn-cs"/>
              </a:rPr>
              <a:t>FY 2021 Budget </a:t>
            </a: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Update</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29662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795736"/>
            <a:ext cx="6172200" cy="3943787"/>
          </a:xfrm>
        </p:spPr>
        <p:txBody>
          <a:bodyPr>
            <a:normAutofit/>
          </a:bodyPr>
          <a:lstStyle/>
          <a:p>
            <a:pPr marL="0" indent="0">
              <a:buNone/>
            </a:pPr>
            <a:r>
              <a:rPr lang="en-US" sz="1900" dirty="0" smtClean="0"/>
              <a:t>State Support budget balancing strategies included:</a:t>
            </a:r>
          </a:p>
          <a:p>
            <a:pPr marL="0" indent="0">
              <a:buNone/>
            </a:pPr>
            <a:endParaRPr lang="en-US" sz="1900" dirty="0" smtClean="0"/>
          </a:p>
          <a:p>
            <a:r>
              <a:rPr lang="en-US" sz="1900" dirty="0" smtClean="0"/>
              <a:t>Elimination of vacant positions</a:t>
            </a:r>
          </a:p>
          <a:p>
            <a:r>
              <a:rPr lang="en-US" sz="1900" dirty="0" smtClean="0"/>
              <a:t>Temporary hiring freeze</a:t>
            </a:r>
          </a:p>
          <a:p>
            <a:r>
              <a:rPr lang="en-US" sz="1900" dirty="0" smtClean="0"/>
              <a:t>Temporary salary reductions </a:t>
            </a:r>
          </a:p>
          <a:p>
            <a:r>
              <a:rPr lang="en-US" sz="1900" dirty="0" smtClean="0"/>
              <a:t>Reduction in operating </a:t>
            </a:r>
            <a:r>
              <a:rPr lang="en-US" sz="1900" dirty="0"/>
              <a:t>e</a:t>
            </a:r>
            <a:r>
              <a:rPr lang="en-US" sz="1900" dirty="0" smtClean="0"/>
              <a:t>xpenses (utilities, facility renewal, travel, supplies, etc.)</a:t>
            </a:r>
          </a:p>
          <a:p>
            <a:r>
              <a:rPr lang="en-US" sz="1900" dirty="0" smtClean="0"/>
              <a:t>Elimination of planned budget enhancements </a:t>
            </a:r>
          </a:p>
          <a:p>
            <a:r>
              <a:rPr lang="en-US" sz="1900" dirty="0" smtClean="0"/>
              <a:t>USM authorized reduction in debt service payments and fund balance goal</a:t>
            </a:r>
          </a:p>
          <a:p>
            <a:endParaRPr lang="en-US" dirty="0"/>
          </a:p>
          <a:p>
            <a:pPr marL="0" indent="0">
              <a:buNone/>
            </a:pPr>
            <a:endParaRPr lang="en-US" dirty="0"/>
          </a:p>
          <a:p>
            <a:endParaRPr lang="en-US" dirty="0"/>
          </a:p>
        </p:txBody>
      </p:sp>
      <p:sp>
        <p:nvSpPr>
          <p:cNvPr id="2" name="TextBox 1"/>
          <p:cNvSpPr txBox="1"/>
          <p:nvPr/>
        </p:nvSpPr>
        <p:spPr>
          <a:xfrm>
            <a:off x="6463621" y="4823285"/>
            <a:ext cx="394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56444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886479"/>
            <a:ext cx="6172200" cy="3708144"/>
          </a:xfrm>
        </p:spPr>
        <p:txBody>
          <a:bodyPr>
            <a:normAutofit/>
          </a:bodyPr>
          <a:lstStyle/>
          <a:p>
            <a:pPr marL="0" indent="0">
              <a:buNone/>
            </a:pPr>
            <a:r>
              <a:rPr lang="en-US" sz="1800" dirty="0" smtClean="0"/>
              <a:t>Auxiliary budget strategies: </a:t>
            </a:r>
          </a:p>
          <a:p>
            <a:pPr marL="0" indent="0">
              <a:buNone/>
            </a:pPr>
            <a:endParaRPr lang="en-US" sz="1800" dirty="0" smtClean="0"/>
          </a:p>
          <a:p>
            <a:r>
              <a:rPr lang="en-US" sz="1800" dirty="0" smtClean="0"/>
              <a:t>Temporary hiring freeze</a:t>
            </a:r>
          </a:p>
          <a:p>
            <a:r>
              <a:rPr lang="en-US" sz="1800" dirty="0" smtClean="0"/>
              <a:t>Temporary salary reductions</a:t>
            </a:r>
          </a:p>
          <a:p>
            <a:r>
              <a:rPr lang="en-US" sz="1800" dirty="0" smtClean="0"/>
              <a:t>Reduction in operating expenses</a:t>
            </a:r>
          </a:p>
          <a:p>
            <a:r>
              <a:rPr lang="en-US" sz="1800" dirty="0" smtClean="0"/>
              <a:t>Shift of expenses from operating budget to Plant Fund</a:t>
            </a:r>
          </a:p>
          <a:p>
            <a:r>
              <a:rPr lang="en-US" sz="1800" dirty="0" smtClean="0"/>
              <a:t>Deferral of planned revenue transfers from operating budget to Plant Fund</a:t>
            </a:r>
          </a:p>
          <a:p>
            <a:pPr marL="0" indent="0">
              <a:buNone/>
            </a:pPr>
            <a:endParaRPr lang="en-US" sz="1800" dirty="0"/>
          </a:p>
          <a:p>
            <a:pPr marL="0" indent="0">
              <a:buNone/>
            </a:pPr>
            <a:r>
              <a:rPr lang="en-US" sz="1800" dirty="0" smtClean="0"/>
              <a:t>Remaining Auxiliary </a:t>
            </a:r>
            <a:r>
              <a:rPr lang="en-US" sz="1800" dirty="0"/>
              <a:t>deficit </a:t>
            </a:r>
            <a:r>
              <a:rPr lang="en-US" sz="1800" dirty="0" smtClean="0"/>
              <a:t>totals $18.3 million.</a:t>
            </a:r>
            <a:endParaRPr lang="en-US" sz="1800" dirty="0"/>
          </a:p>
          <a:p>
            <a:endParaRPr lang="en-US" dirty="0"/>
          </a:p>
        </p:txBody>
      </p:sp>
      <p:sp>
        <p:nvSpPr>
          <p:cNvPr id="2" name="TextBox 1"/>
          <p:cNvSpPr txBox="1"/>
          <p:nvPr/>
        </p:nvSpPr>
        <p:spPr>
          <a:xfrm>
            <a:off x="6515100" y="4753484"/>
            <a:ext cx="3429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4</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35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463" y="830637"/>
            <a:ext cx="6428721" cy="3978688"/>
          </a:xfrm>
        </p:spPr>
        <p:txBody>
          <a:bodyPr>
            <a:normAutofit fontScale="32500" lnSpcReduction="20000"/>
          </a:bodyPr>
          <a:lstStyle/>
          <a:p>
            <a:r>
              <a:rPr lang="en-US" sz="4900" dirty="0" smtClean="0"/>
              <a:t>Working Budget includes $18 million use of unrestricted fund balance, primarily to balance Auxiliary Budget.  </a:t>
            </a:r>
          </a:p>
          <a:p>
            <a:pPr marL="0" indent="0">
              <a:buNone/>
            </a:pPr>
            <a:endParaRPr lang="en-US" sz="4900" dirty="0" smtClean="0"/>
          </a:p>
          <a:p>
            <a:r>
              <a:rPr lang="en-US" sz="4900" dirty="0"/>
              <a:t>Updated </a:t>
            </a:r>
            <a:r>
              <a:rPr lang="en-US" sz="4900" dirty="0" smtClean="0"/>
              <a:t>Auxiliary projection indicates </a:t>
            </a:r>
            <a:r>
              <a:rPr lang="en-US" sz="4900" dirty="0"/>
              <a:t>FY 2021 deficit closer to $</a:t>
            </a:r>
            <a:r>
              <a:rPr lang="en-US" sz="4900" dirty="0" smtClean="0"/>
              <a:t>34.5 </a:t>
            </a:r>
            <a:r>
              <a:rPr lang="en-US" sz="4900" dirty="0"/>
              <a:t>million. </a:t>
            </a:r>
          </a:p>
          <a:p>
            <a:pPr marL="0" indent="0">
              <a:buNone/>
            </a:pPr>
            <a:endParaRPr lang="en-US" sz="4900" dirty="0"/>
          </a:p>
          <a:p>
            <a:r>
              <a:rPr lang="en-US" sz="4900" dirty="0"/>
              <a:t>Changes include:</a:t>
            </a:r>
          </a:p>
          <a:p>
            <a:pPr lvl="1"/>
            <a:r>
              <a:rPr lang="en-US" sz="4900" dirty="0"/>
              <a:t>Reduced mandatory fees in Fall AND Spring semesters</a:t>
            </a:r>
          </a:p>
          <a:p>
            <a:pPr lvl="1"/>
            <a:r>
              <a:rPr lang="en-US" sz="4900" dirty="0"/>
              <a:t>Housing occupancy does not increase in spring semester</a:t>
            </a:r>
          </a:p>
          <a:p>
            <a:pPr lvl="1"/>
            <a:r>
              <a:rPr lang="en-US" sz="4900" dirty="0"/>
              <a:t>Further reductions in dining sales </a:t>
            </a:r>
          </a:p>
          <a:p>
            <a:pPr marL="342900" lvl="1" indent="0">
              <a:buNone/>
            </a:pPr>
            <a:endParaRPr lang="en-US" sz="4900" dirty="0"/>
          </a:p>
          <a:p>
            <a:r>
              <a:rPr lang="en-US" sz="4900" dirty="0"/>
              <a:t>Auxiliary budget projections also assume additional savings in salaries and operating expenses, beyond what was included in the Working Budget. </a:t>
            </a:r>
          </a:p>
          <a:p>
            <a:pPr marL="342900" lvl="1" indent="0">
              <a:buNone/>
            </a:pPr>
            <a:endParaRPr lang="en-US" sz="4900" dirty="0"/>
          </a:p>
          <a:p>
            <a:r>
              <a:rPr lang="en-US" sz="4900" dirty="0" smtClean="0"/>
              <a:t>This amount will need to be offset with further savings in State and Self Support operating budgets.</a:t>
            </a:r>
          </a:p>
        </p:txBody>
      </p:sp>
      <p:sp>
        <p:nvSpPr>
          <p:cNvPr id="2" name="TextBox 1"/>
          <p:cNvSpPr txBox="1"/>
          <p:nvPr/>
        </p:nvSpPr>
        <p:spPr>
          <a:xfrm>
            <a:off x="6519463" y="4809325"/>
            <a:ext cx="3385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7499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051767"/>
            <a:ext cx="6172200" cy="2984444"/>
          </a:xfrm>
        </p:spPr>
        <p:txBody>
          <a:bodyPr/>
          <a:lstStyle/>
          <a:p>
            <a:r>
              <a:rPr lang="en-US" dirty="0" smtClean="0"/>
              <a:t>FY 2021 State Appropriation = $145.0 million</a:t>
            </a:r>
          </a:p>
          <a:p>
            <a:pPr marL="0" indent="0">
              <a:buNone/>
            </a:pPr>
            <a:endParaRPr lang="en-US" dirty="0" smtClean="0"/>
          </a:p>
          <a:p>
            <a:r>
              <a:rPr lang="en-US" dirty="0" smtClean="0"/>
              <a:t>Our State Appropriation includes two funding sources from the State:</a:t>
            </a:r>
          </a:p>
          <a:p>
            <a:pPr lvl="1"/>
            <a:r>
              <a:rPr lang="en-US" dirty="0" smtClean="0"/>
              <a:t>State General Funds - $137.9 million</a:t>
            </a:r>
          </a:p>
          <a:p>
            <a:pPr lvl="1"/>
            <a:r>
              <a:rPr lang="en-US" dirty="0" smtClean="0"/>
              <a:t>Higher Education Investment Funds - $7.1 million</a:t>
            </a:r>
          </a:p>
          <a:p>
            <a:pPr marL="0" indent="0">
              <a:buNone/>
            </a:pPr>
            <a:r>
              <a:rPr lang="en-US" dirty="0" smtClean="0"/>
              <a:t> </a:t>
            </a:r>
          </a:p>
          <a:p>
            <a:pPr marL="0" indent="0">
              <a:buNone/>
            </a:pPr>
            <a:endParaRPr lang="en-US" dirty="0"/>
          </a:p>
        </p:txBody>
      </p:sp>
      <p:sp>
        <p:nvSpPr>
          <p:cNvPr id="4" name="TextBox 3"/>
          <p:cNvSpPr txBox="1"/>
          <p:nvPr/>
        </p:nvSpPr>
        <p:spPr>
          <a:xfrm>
            <a:off x="1795366" y="33587"/>
            <a:ext cx="5062634"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smtClean="0">
                <a:ln>
                  <a:noFill/>
                </a:ln>
                <a:solidFill>
                  <a:prstClr val="white"/>
                </a:solidFill>
                <a:effectLst/>
                <a:uLnTx/>
                <a:uFillTx/>
                <a:latin typeface="Calibri"/>
                <a:ea typeface="+mn-ea"/>
                <a:cs typeface="+mn-cs"/>
              </a:rPr>
              <a:t>FY 2021 State Appropriation</a:t>
            </a:r>
            <a:endParaRPr kumimoji="0" lang="en-US" sz="320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6515100" y="4781405"/>
            <a:ext cx="2835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a:t>
            </a:r>
          </a:p>
        </p:txBody>
      </p:sp>
    </p:spTree>
    <p:extLst>
      <p:ext uri="{BB962C8B-B14F-4D97-AF65-F5344CB8AC3E}">
        <p14:creationId xmlns:p14="http://schemas.microsoft.com/office/powerpoint/2010/main" val="31195420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42900" y="921380"/>
            <a:ext cx="6172200" cy="3673243"/>
          </a:xfrm>
        </p:spPr>
        <p:txBody>
          <a:bodyPr>
            <a:normAutofit/>
          </a:bodyPr>
          <a:lstStyle/>
          <a:p>
            <a:r>
              <a:rPr lang="en-US" dirty="0" smtClean="0"/>
              <a:t>Governor Hogan introduced his FY 2022 Budget on January 20, 2021.</a:t>
            </a:r>
          </a:p>
          <a:p>
            <a:pPr marL="0" indent="0">
              <a:buNone/>
            </a:pPr>
            <a:endParaRPr lang="en-US" dirty="0" smtClean="0"/>
          </a:p>
          <a:p>
            <a:r>
              <a:rPr lang="en-US" dirty="0" smtClean="0"/>
              <a:t>The Governor’s Allowance  includes $144.5 million for UMBC</a:t>
            </a:r>
          </a:p>
          <a:p>
            <a:pPr lvl="1"/>
            <a:r>
              <a:rPr lang="en-US" dirty="0" smtClean="0"/>
              <a:t>State General Funds - $137.0 million</a:t>
            </a:r>
          </a:p>
          <a:p>
            <a:pPr lvl="1"/>
            <a:r>
              <a:rPr lang="en-US" dirty="0" smtClean="0"/>
              <a:t>Higher Education Investment Funds - $7.4 million</a:t>
            </a:r>
          </a:p>
          <a:p>
            <a:pPr lvl="2"/>
            <a:endParaRPr lang="en-US" dirty="0" smtClean="0"/>
          </a:p>
          <a:p>
            <a:pPr marL="342900" lvl="1" indent="0">
              <a:buNone/>
            </a:pPr>
            <a:endParaRPr lang="en-US" dirty="0" smtClean="0"/>
          </a:p>
        </p:txBody>
      </p:sp>
      <p:sp>
        <p:nvSpPr>
          <p:cNvPr id="2" name="TextBox 1"/>
          <p:cNvSpPr txBox="1"/>
          <p:nvPr/>
        </p:nvSpPr>
        <p:spPr>
          <a:xfrm>
            <a:off x="6515100" y="4830266"/>
            <a:ext cx="3429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7</a:t>
            </a:r>
          </a:p>
        </p:txBody>
      </p:sp>
      <p:sp>
        <p:nvSpPr>
          <p:cNvPr id="4" name="TextBox 3"/>
          <p:cNvSpPr txBox="1"/>
          <p:nvPr/>
        </p:nvSpPr>
        <p:spPr>
          <a:xfrm>
            <a:off x="1456910" y="0"/>
            <a:ext cx="5401090"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smtClean="0">
                <a:ln>
                  <a:noFill/>
                </a:ln>
                <a:solidFill>
                  <a:prstClr val="white"/>
                </a:solidFill>
                <a:effectLst/>
                <a:uLnTx/>
                <a:uFillTx/>
                <a:latin typeface="Calibri"/>
                <a:ea typeface="+mn-ea"/>
                <a:cs typeface="+mn-cs"/>
              </a:rPr>
              <a:t>FY 2022 – Governor’s Budget</a:t>
            </a:r>
            <a:endParaRPr kumimoji="0" lang="en-US" sz="320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263576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443" y="795736"/>
            <a:ext cx="6456641" cy="3943787"/>
          </a:xfrm>
        </p:spPr>
        <p:txBody>
          <a:bodyPr>
            <a:normAutofit/>
          </a:bodyPr>
          <a:lstStyle/>
          <a:p>
            <a:r>
              <a:rPr lang="en-US" sz="1900" dirty="0" smtClean="0"/>
              <a:t>FY 2022 Adjustments to our State Appropriation:</a:t>
            </a:r>
          </a:p>
          <a:p>
            <a:pPr marL="0" indent="0">
              <a:buNone/>
            </a:pPr>
            <a:endParaRPr lang="en-US" sz="1900" dirty="0" smtClean="0"/>
          </a:p>
          <a:p>
            <a:pPr lvl="1"/>
            <a:r>
              <a:rPr lang="en-US" sz="2000" dirty="0" smtClean="0"/>
              <a:t>Reinstatement of Unemployment Insurance - $352,710</a:t>
            </a:r>
          </a:p>
          <a:p>
            <a:pPr lvl="1"/>
            <a:r>
              <a:rPr lang="en-US" sz="2000" dirty="0" smtClean="0"/>
              <a:t>Health Insurance and other Fringes - $325,893</a:t>
            </a:r>
          </a:p>
          <a:p>
            <a:pPr lvl="1"/>
            <a:r>
              <a:rPr lang="en-US" sz="2000" dirty="0" smtClean="0"/>
              <a:t>Second Year of </a:t>
            </a:r>
            <a:r>
              <a:rPr lang="en-US" sz="2000" dirty="0" err="1" smtClean="0"/>
              <a:t>Mpower</a:t>
            </a:r>
            <a:r>
              <a:rPr lang="en-US" sz="2000" dirty="0" smtClean="0"/>
              <a:t> funding - $400,000</a:t>
            </a:r>
          </a:p>
          <a:p>
            <a:pPr lvl="1"/>
            <a:r>
              <a:rPr lang="en-US" sz="2000" dirty="0" smtClean="0"/>
              <a:t>Reduction - $1.6 million </a:t>
            </a:r>
          </a:p>
          <a:p>
            <a:pPr lvl="1"/>
            <a:endParaRPr lang="en-US" sz="1600" dirty="0" smtClean="0"/>
          </a:p>
          <a:p>
            <a:pPr marL="342900" lvl="1" indent="0">
              <a:buNone/>
            </a:pPr>
            <a:endParaRPr lang="en-US" sz="1600" dirty="0" smtClean="0"/>
          </a:p>
          <a:p>
            <a:endParaRPr lang="en-US" sz="1900" dirty="0" smtClean="0"/>
          </a:p>
          <a:p>
            <a:endParaRPr lang="en-US" dirty="0"/>
          </a:p>
          <a:p>
            <a:pPr marL="0" indent="0">
              <a:buNone/>
            </a:pPr>
            <a:endParaRPr lang="en-US" dirty="0"/>
          </a:p>
          <a:p>
            <a:endParaRPr lang="en-US" dirty="0"/>
          </a:p>
        </p:txBody>
      </p:sp>
      <p:sp>
        <p:nvSpPr>
          <p:cNvPr id="2" name="TextBox 1"/>
          <p:cNvSpPr txBox="1"/>
          <p:nvPr/>
        </p:nvSpPr>
        <p:spPr>
          <a:xfrm>
            <a:off x="6463621" y="4823285"/>
            <a:ext cx="394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8</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324576" y="86138"/>
            <a:ext cx="6533424" cy="5078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700" i="0" u="none" strike="noStrike" kern="1200" cap="none" spc="0" normalizeH="0" baseline="0" noProof="0" dirty="0" smtClean="0">
                <a:ln>
                  <a:noFill/>
                </a:ln>
                <a:solidFill>
                  <a:prstClr val="white"/>
                </a:solidFill>
                <a:effectLst/>
                <a:uLnTx/>
                <a:uFillTx/>
                <a:latin typeface="Calibri"/>
                <a:ea typeface="+mn-ea"/>
                <a:cs typeface="+mn-cs"/>
              </a:rPr>
              <a:t>FY 2022 – State Funding Adjustments</a:t>
            </a:r>
            <a:endParaRPr kumimoji="0" lang="en-US" sz="270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039237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961025"/>
            <a:ext cx="6172200" cy="2984444"/>
          </a:xfrm>
        </p:spPr>
        <p:txBody>
          <a:bodyPr>
            <a:normAutofit lnSpcReduction="10000"/>
          </a:bodyPr>
          <a:lstStyle/>
          <a:p>
            <a:pPr>
              <a:buFontTx/>
              <a:buChar char="-"/>
            </a:pPr>
            <a:r>
              <a:rPr lang="en-US" dirty="0"/>
              <a:t>In total, our appropriation is $539,466 less than the </a:t>
            </a:r>
            <a:r>
              <a:rPr lang="en-US" dirty="0" smtClean="0"/>
              <a:t>adjusted FY </a:t>
            </a:r>
            <a:r>
              <a:rPr lang="en-US" dirty="0"/>
              <a:t>2021 appropriation. </a:t>
            </a:r>
            <a:endParaRPr lang="en-US" dirty="0" smtClean="0"/>
          </a:p>
          <a:p>
            <a:pPr marL="0" indent="0">
              <a:buNone/>
            </a:pPr>
            <a:endParaRPr lang="en-US" dirty="0"/>
          </a:p>
          <a:p>
            <a:pPr>
              <a:buFontTx/>
              <a:buChar char="-"/>
            </a:pPr>
            <a:r>
              <a:rPr lang="en-US" dirty="0"/>
              <a:t>However, </a:t>
            </a:r>
            <a:r>
              <a:rPr lang="en-US" b="1" u="sng" dirty="0" smtClean="0"/>
              <a:t>$</a:t>
            </a:r>
            <a:r>
              <a:rPr lang="en-US" b="1" u="sng" dirty="0"/>
              <a:t>1.6M less </a:t>
            </a:r>
            <a:r>
              <a:rPr lang="en-US" b="1" u="sng" dirty="0" smtClean="0"/>
              <a:t>is available for FY 2022 budget planning compared to the adjusted FY 2021 appropriation </a:t>
            </a:r>
            <a:r>
              <a:rPr lang="en-US" dirty="0" smtClean="0"/>
              <a:t>(</a:t>
            </a:r>
            <a:r>
              <a:rPr lang="en-US" dirty="0"/>
              <a:t>after accounting for offsetting increased costs in unemployment insurance, health insurance, and </a:t>
            </a:r>
            <a:r>
              <a:rPr lang="en-US" dirty="0" err="1"/>
              <a:t>Mpower</a:t>
            </a:r>
            <a:r>
              <a:rPr lang="en-US" dirty="0" smtClean="0"/>
              <a:t>).</a:t>
            </a:r>
            <a:endParaRPr lang="en-US" dirty="0"/>
          </a:p>
          <a:p>
            <a:pPr>
              <a:buFontTx/>
              <a:buChar char="-"/>
            </a:pPr>
            <a:endParaRPr lang="en-US" dirty="0"/>
          </a:p>
          <a:p>
            <a:endParaRPr lang="en-US" dirty="0"/>
          </a:p>
        </p:txBody>
      </p:sp>
      <p:sp>
        <p:nvSpPr>
          <p:cNvPr id="4" name="Rectangle 3"/>
          <p:cNvSpPr/>
          <p:nvPr/>
        </p:nvSpPr>
        <p:spPr>
          <a:xfrm>
            <a:off x="2081756" y="-3043"/>
            <a:ext cx="4776244" cy="58477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white"/>
                </a:solidFill>
                <a:effectLst/>
                <a:uLnTx/>
                <a:uFillTx/>
                <a:latin typeface="Calibri"/>
                <a:ea typeface="+mn-ea"/>
                <a:cs typeface="+mn-cs"/>
              </a:rPr>
              <a:t>Governor's FY 2022 Budget</a:t>
            </a:r>
          </a:p>
        </p:txBody>
      </p:sp>
      <p:sp>
        <p:nvSpPr>
          <p:cNvPr id="5" name="TextBox 4"/>
          <p:cNvSpPr txBox="1"/>
          <p:nvPr/>
        </p:nvSpPr>
        <p:spPr>
          <a:xfrm>
            <a:off x="6463621" y="4767444"/>
            <a:ext cx="394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a:t>
            </a:r>
          </a:p>
        </p:txBody>
      </p:sp>
    </p:spTree>
    <p:extLst>
      <p:ext uri="{BB962C8B-B14F-4D97-AF65-F5344CB8AC3E}">
        <p14:creationId xmlns:p14="http://schemas.microsoft.com/office/powerpoint/2010/main" val="114996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Facilities Update</a:t>
            </a:r>
            <a:endParaRPr lang="en-US" sz="3200" dirty="0"/>
          </a:p>
        </p:txBody>
      </p:sp>
      <p:sp>
        <p:nvSpPr>
          <p:cNvPr id="3" name="Subtitle 2"/>
          <p:cNvSpPr>
            <a:spLocks noGrp="1"/>
          </p:cNvSpPr>
          <p:nvPr>
            <p:ph type="subTitle" idx="1"/>
          </p:nvPr>
        </p:nvSpPr>
        <p:spPr>
          <a:xfrm>
            <a:off x="1028700" y="2464076"/>
            <a:ext cx="4800600" cy="1314450"/>
          </a:xfrm>
        </p:spPr>
        <p:txBody>
          <a:bodyPr>
            <a:normAutofit/>
          </a:bodyPr>
          <a:lstStyle/>
          <a:p>
            <a:r>
              <a:rPr lang="en-US" sz="3200" dirty="0" err="1" smtClean="0"/>
              <a:t>Lenn</a:t>
            </a:r>
            <a:r>
              <a:rPr lang="en-US" sz="3200" dirty="0" smtClean="0"/>
              <a:t> Caron</a:t>
            </a:r>
            <a:endParaRPr lang="en-US" sz="3200" dirty="0"/>
          </a:p>
        </p:txBody>
      </p:sp>
      <p:sp>
        <p:nvSpPr>
          <p:cNvPr id="4" name="Rectangle 3"/>
          <p:cNvSpPr/>
          <p:nvPr/>
        </p:nvSpPr>
        <p:spPr>
          <a:xfrm>
            <a:off x="3925787" y="0"/>
            <a:ext cx="2932213" cy="584775"/>
          </a:xfrm>
          <a:prstGeom prst="rect">
            <a:avLst/>
          </a:prstGeom>
        </p:spPr>
        <p:txBody>
          <a:bodyPr wrap="none">
            <a:spAutoFit/>
          </a:bodyPr>
          <a:lstStyle/>
          <a:p>
            <a:pPr lvl="0" algn="r"/>
            <a:r>
              <a:rPr lang="en-US" sz="3200" dirty="0">
                <a:solidFill>
                  <a:prstClr val="white"/>
                </a:solidFill>
              </a:rPr>
              <a:t>Facilities Update</a:t>
            </a:r>
          </a:p>
        </p:txBody>
      </p:sp>
    </p:spTree>
    <p:extLst>
      <p:ext uri="{BB962C8B-B14F-4D97-AF65-F5344CB8AC3E}">
        <p14:creationId xmlns:p14="http://schemas.microsoft.com/office/powerpoint/2010/main" val="2616275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24018" y="4816305"/>
            <a:ext cx="5339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Content Placeholder 5"/>
          <p:cNvPicPr>
            <a:picLocks noGrp="1" noChangeAspect="1"/>
          </p:cNvPicPr>
          <p:nvPr>
            <p:ph idx="1"/>
          </p:nvPr>
        </p:nvPicPr>
        <p:blipFill>
          <a:blip r:embed="rId2"/>
          <a:stretch>
            <a:fillRect/>
          </a:stretch>
        </p:blipFill>
        <p:spPr>
          <a:xfrm>
            <a:off x="572374" y="990924"/>
            <a:ext cx="5414504" cy="3378651"/>
          </a:xfrm>
          <a:prstGeom prst="rect">
            <a:avLst/>
          </a:prstGeom>
        </p:spPr>
      </p:pic>
    </p:spTree>
    <p:extLst>
      <p:ext uri="{BB962C8B-B14F-4D97-AF65-F5344CB8AC3E}">
        <p14:creationId xmlns:p14="http://schemas.microsoft.com/office/powerpoint/2010/main" val="1944455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463" y="830637"/>
            <a:ext cx="6428721" cy="3978688"/>
          </a:xfrm>
        </p:spPr>
        <p:txBody>
          <a:bodyPr>
            <a:normAutofit fontScale="25000" lnSpcReduction="20000"/>
          </a:bodyPr>
          <a:lstStyle/>
          <a:p>
            <a:r>
              <a:rPr lang="en-US" sz="6400" dirty="0" smtClean="0"/>
              <a:t>The introduction of the Governor’s Budget is the starting point for the State Budget process.  The General Assembly will deliberate and pass a final budget in April.  The General Assembly is only allowed to reduce the budget.</a:t>
            </a:r>
            <a:endParaRPr lang="en-US" sz="6400" dirty="0" smtClean="0">
              <a:sym typeface="Wingdings" panose="05000000000000000000" pitchFamily="2" charset="2"/>
            </a:endParaRPr>
          </a:p>
          <a:p>
            <a:pPr marL="0" indent="0">
              <a:buNone/>
            </a:pPr>
            <a:endParaRPr lang="en-US" sz="6400" dirty="0" smtClean="0"/>
          </a:p>
          <a:p>
            <a:r>
              <a:rPr lang="en-US" sz="6400" dirty="0" smtClean="0"/>
              <a:t>The State is required to maintain a balanced budget </a:t>
            </a:r>
            <a:r>
              <a:rPr lang="en-US" sz="6400" dirty="0" smtClean="0">
                <a:sym typeface="Wingdings" panose="05000000000000000000" pitchFamily="2" charset="2"/>
              </a:rPr>
              <a:t> if actual revenues fall short of current projections our budget could be cut. </a:t>
            </a:r>
          </a:p>
          <a:p>
            <a:pPr marL="0" indent="0">
              <a:buNone/>
            </a:pPr>
            <a:endParaRPr lang="en-US" sz="6400" dirty="0" smtClean="0">
              <a:sym typeface="Wingdings" panose="05000000000000000000" pitchFamily="2" charset="2"/>
            </a:endParaRPr>
          </a:p>
          <a:p>
            <a:r>
              <a:rPr lang="en-US" sz="6400" dirty="0" smtClean="0">
                <a:sym typeface="Wingdings" panose="05000000000000000000" pitchFamily="2" charset="2"/>
              </a:rPr>
              <a:t>Over the last year, there have been significant fluctuations in corporate income tax returns and projections.  If revenue falls short of current estimates, the State is not required to backfill any losses in the HEIF with other State funds. </a:t>
            </a:r>
          </a:p>
          <a:p>
            <a:pPr marL="0" indent="0">
              <a:buNone/>
            </a:pPr>
            <a:endParaRPr lang="en-US" sz="6400" dirty="0" smtClean="0">
              <a:sym typeface="Wingdings" panose="05000000000000000000" pitchFamily="2" charset="2"/>
            </a:endParaRPr>
          </a:p>
          <a:p>
            <a:r>
              <a:rPr lang="en-US" sz="6400" dirty="0" smtClean="0">
                <a:sym typeface="Wingdings" panose="05000000000000000000" pitchFamily="2" charset="2"/>
              </a:rPr>
              <a:t>Funding for the 2% COLA, effective January 1, has not been allocated.  </a:t>
            </a:r>
          </a:p>
          <a:p>
            <a:endParaRPr lang="en-US" sz="6400" dirty="0">
              <a:sym typeface="Wingdings" panose="05000000000000000000" pitchFamily="2" charset="2"/>
            </a:endParaRPr>
          </a:p>
          <a:p>
            <a:r>
              <a:rPr lang="en-US" sz="6400" dirty="0" smtClean="0">
                <a:sym typeface="Wingdings" panose="05000000000000000000" pitchFamily="2" charset="2"/>
              </a:rPr>
              <a:t>The other largest component of the State Support budget is tuition revenue  Enrollment and tuition rates will also have an impact on the bottom line. </a:t>
            </a:r>
            <a:endParaRPr lang="en-US" sz="6400" dirty="0" smtClean="0"/>
          </a:p>
        </p:txBody>
      </p:sp>
      <p:sp>
        <p:nvSpPr>
          <p:cNvPr id="2" name="TextBox 1"/>
          <p:cNvSpPr txBox="1"/>
          <p:nvPr/>
        </p:nvSpPr>
        <p:spPr>
          <a:xfrm>
            <a:off x="6386841" y="4809325"/>
            <a:ext cx="47116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4086880" y="5683"/>
            <a:ext cx="2771120"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white"/>
                </a:solidFill>
                <a:effectLst/>
                <a:uLnTx/>
                <a:uFillTx/>
                <a:latin typeface="Calibri"/>
                <a:ea typeface="+mn-ea"/>
                <a:cs typeface="+mn-cs"/>
              </a:rPr>
              <a:t> </a:t>
            </a:r>
            <a:r>
              <a:rPr kumimoji="0" lang="en-US" sz="3200" i="0" u="none" strike="noStrike" kern="1200" cap="none" spc="0" normalizeH="0" baseline="0" noProof="0" dirty="0" smtClean="0">
                <a:ln>
                  <a:noFill/>
                </a:ln>
                <a:solidFill>
                  <a:prstClr val="white"/>
                </a:solidFill>
                <a:effectLst/>
                <a:uLnTx/>
                <a:uFillTx/>
                <a:latin typeface="Calibri"/>
                <a:ea typeface="+mn-ea"/>
                <a:cs typeface="+mn-cs"/>
              </a:rPr>
              <a:t>Potential Risks</a:t>
            </a:r>
            <a:endParaRPr kumimoji="0" lang="en-US" sz="32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0509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947063"/>
            <a:ext cx="6172200" cy="3813401"/>
          </a:xfrm>
        </p:spPr>
        <p:txBody>
          <a:bodyPr>
            <a:normAutofit fontScale="40000" lnSpcReduction="20000"/>
          </a:bodyPr>
          <a:lstStyle/>
          <a:p>
            <a:r>
              <a:rPr lang="en-US" sz="4500" dirty="0" smtClean="0"/>
              <a:t>FY 2021 budget balancing plan included temporary salary reductions and the hiring freeze.  Colleges and Divisions will need to identify base reductions beginning in FY 2022 to cover these one-time reduction amounts.</a:t>
            </a:r>
          </a:p>
          <a:p>
            <a:pPr marL="0" indent="0">
              <a:buNone/>
            </a:pPr>
            <a:r>
              <a:rPr lang="en-US" sz="4500" dirty="0" smtClean="0"/>
              <a:t> </a:t>
            </a:r>
          </a:p>
          <a:p>
            <a:r>
              <a:rPr lang="en-US" sz="4500" dirty="0" smtClean="0"/>
              <a:t>The FY 2021 State Support budget is trending better than anticipated.  This is in part because we are seeing more pandemic related savings than projected in areas such as personnel, travel, office supplies, and utilities. </a:t>
            </a:r>
            <a:endParaRPr lang="en-US" sz="4500" dirty="0" smtClean="0">
              <a:solidFill>
                <a:schemeClr val="accent2">
                  <a:lumMod val="60000"/>
                  <a:lumOff val="40000"/>
                </a:schemeClr>
              </a:solidFill>
            </a:endParaRPr>
          </a:p>
          <a:p>
            <a:endParaRPr lang="en-US" sz="4500" dirty="0" smtClean="0"/>
          </a:p>
          <a:p>
            <a:r>
              <a:rPr lang="en-US" sz="4500" dirty="0" smtClean="0"/>
              <a:t>Many of these costs will return in FY 2022 </a:t>
            </a:r>
            <a:r>
              <a:rPr lang="en-US" sz="4500" dirty="0" smtClean="0">
                <a:sym typeface="Wingdings" panose="05000000000000000000" pitchFamily="2" charset="2"/>
              </a:rPr>
              <a:t> Opportunity to re-think pre-pandemic practices and generate these savings in FY 2022 and beyond. </a:t>
            </a:r>
          </a:p>
          <a:p>
            <a:endParaRPr lang="en-US" sz="4500" dirty="0">
              <a:sym typeface="Wingdings" panose="05000000000000000000" pitchFamily="2" charset="2"/>
            </a:endParaRPr>
          </a:p>
          <a:p>
            <a:pPr lvl="1"/>
            <a:endParaRPr lang="en-US" dirty="0"/>
          </a:p>
        </p:txBody>
      </p:sp>
      <p:sp>
        <p:nvSpPr>
          <p:cNvPr id="2" name="TextBox 1"/>
          <p:cNvSpPr txBox="1"/>
          <p:nvPr/>
        </p:nvSpPr>
        <p:spPr>
          <a:xfrm>
            <a:off x="6393819" y="4760464"/>
            <a:ext cx="5304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633492" y="-7044"/>
            <a:ext cx="5224508" cy="584775"/>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white"/>
                </a:solidFill>
                <a:effectLst/>
                <a:uLnTx/>
                <a:uFillTx/>
                <a:latin typeface="Calibri"/>
                <a:ea typeface="+mn-ea"/>
                <a:cs typeface="+mn-cs"/>
              </a:rPr>
              <a:t>Other FY 2022 Considerations</a:t>
            </a:r>
          </a:p>
        </p:txBody>
      </p:sp>
    </p:spTree>
    <p:extLst>
      <p:ext uri="{BB962C8B-B14F-4D97-AF65-F5344CB8AC3E}">
        <p14:creationId xmlns:p14="http://schemas.microsoft.com/office/powerpoint/2010/main" val="17045235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762" y="912164"/>
            <a:ext cx="6172200" cy="2984444"/>
          </a:xfrm>
        </p:spPr>
        <p:txBody>
          <a:bodyPr>
            <a:normAutofit/>
          </a:bodyPr>
          <a:lstStyle/>
          <a:p>
            <a:r>
              <a:rPr lang="en-US" sz="1900" dirty="0" smtClean="0"/>
              <a:t>The FY 2022 capital budget includes $6.9 </a:t>
            </a:r>
            <a:r>
              <a:rPr lang="en-US" sz="1900" dirty="0"/>
              <a:t>million for utility </a:t>
            </a:r>
            <a:r>
              <a:rPr lang="en-US" sz="1900" dirty="0" smtClean="0"/>
              <a:t>upgrades on campus.</a:t>
            </a:r>
          </a:p>
          <a:p>
            <a:pPr marL="0" indent="0">
              <a:buNone/>
            </a:pPr>
            <a:endParaRPr lang="en-US" sz="1900" dirty="0" smtClean="0"/>
          </a:p>
          <a:p>
            <a:r>
              <a:rPr lang="en-US" sz="1900" dirty="0" smtClean="0"/>
              <a:t>The Governor also announced $21.2 million will be made available in FY 2021 for “shovel ready "capital maintenance projects at USM institutions.</a:t>
            </a:r>
          </a:p>
          <a:p>
            <a:pPr marL="0" indent="0">
              <a:buNone/>
            </a:pPr>
            <a:endParaRPr lang="en-US" sz="1900" dirty="0" smtClean="0"/>
          </a:p>
          <a:p>
            <a:r>
              <a:rPr lang="en-US" sz="1900" dirty="0" smtClean="0"/>
              <a:t>Allocation of the $21.2 million is forthcoming. </a:t>
            </a:r>
            <a:endParaRPr lang="en-US" sz="1900" dirty="0"/>
          </a:p>
        </p:txBody>
      </p:sp>
      <p:sp>
        <p:nvSpPr>
          <p:cNvPr id="4" name="TextBox 3"/>
          <p:cNvSpPr txBox="1"/>
          <p:nvPr/>
        </p:nvSpPr>
        <p:spPr>
          <a:xfrm>
            <a:off x="3088718" y="0"/>
            <a:ext cx="3769282"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smtClean="0">
                <a:ln>
                  <a:noFill/>
                </a:ln>
                <a:solidFill>
                  <a:prstClr val="white"/>
                </a:solidFill>
                <a:effectLst/>
                <a:uLnTx/>
                <a:uFillTx/>
                <a:latin typeface="Calibri"/>
                <a:ea typeface="+mn-ea"/>
                <a:cs typeface="+mn-cs"/>
              </a:rPr>
              <a:t>Capital Budget</a:t>
            </a:r>
            <a:endParaRPr kumimoji="0" lang="en-US" sz="320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6400800" y="4753484"/>
            <a:ext cx="45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8889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Financial Services Highlights</a:t>
            </a:r>
            <a:endParaRPr lang="en-US" sz="3200" dirty="0"/>
          </a:p>
        </p:txBody>
      </p:sp>
      <p:sp>
        <p:nvSpPr>
          <p:cNvPr id="3" name="Subtitle 2"/>
          <p:cNvSpPr>
            <a:spLocks noGrp="1"/>
          </p:cNvSpPr>
          <p:nvPr>
            <p:ph type="subTitle" idx="1"/>
          </p:nvPr>
        </p:nvSpPr>
        <p:spPr>
          <a:xfrm>
            <a:off x="1028700" y="2464076"/>
            <a:ext cx="4800600" cy="1683854"/>
          </a:xfrm>
        </p:spPr>
        <p:txBody>
          <a:bodyPr>
            <a:normAutofit lnSpcReduction="10000"/>
          </a:bodyPr>
          <a:lstStyle/>
          <a:p>
            <a:r>
              <a:rPr lang="en-US" sz="3200" dirty="0" smtClean="0"/>
              <a:t>Gayle Chapman</a:t>
            </a:r>
          </a:p>
          <a:p>
            <a:r>
              <a:rPr lang="en-US" sz="3200" dirty="0" smtClean="0"/>
              <a:t>Rebecca </a:t>
            </a:r>
            <a:r>
              <a:rPr lang="en-US" sz="3200" dirty="0" err="1" smtClean="0"/>
              <a:t>Struckmeier</a:t>
            </a:r>
            <a:endParaRPr lang="en-US" sz="3200" dirty="0" smtClean="0"/>
          </a:p>
          <a:p>
            <a:r>
              <a:rPr lang="en-US" sz="3200" dirty="0" smtClean="0"/>
              <a:t>Jared </a:t>
            </a:r>
            <a:r>
              <a:rPr lang="en-US" sz="3200" dirty="0" err="1" smtClean="0"/>
              <a:t>Fincke</a:t>
            </a:r>
            <a:endParaRPr lang="en-US" sz="3200" dirty="0"/>
          </a:p>
        </p:txBody>
      </p:sp>
      <p:sp>
        <p:nvSpPr>
          <p:cNvPr id="4" name="Rectangle 3"/>
          <p:cNvSpPr/>
          <p:nvPr/>
        </p:nvSpPr>
        <p:spPr>
          <a:xfrm>
            <a:off x="2002184" y="0"/>
            <a:ext cx="4855816" cy="584775"/>
          </a:xfrm>
          <a:prstGeom prst="rect">
            <a:avLst/>
          </a:prstGeom>
        </p:spPr>
        <p:txBody>
          <a:bodyPr wrap="none">
            <a:spAutoFit/>
          </a:bodyPr>
          <a:lstStyle/>
          <a:p>
            <a:pPr lvl="0" algn="r"/>
            <a:r>
              <a:rPr lang="en-US" sz="3200" dirty="0" smtClean="0">
                <a:solidFill>
                  <a:prstClr val="white"/>
                </a:solidFill>
              </a:rPr>
              <a:t>Financial Services Highlights</a:t>
            </a:r>
            <a:endParaRPr lang="en-US" sz="3200" dirty="0">
              <a:solidFill>
                <a:prstClr val="white"/>
              </a:solidFill>
            </a:endParaRPr>
          </a:p>
        </p:txBody>
      </p:sp>
    </p:spTree>
    <p:extLst>
      <p:ext uri="{BB962C8B-B14F-4D97-AF65-F5344CB8AC3E}">
        <p14:creationId xmlns:p14="http://schemas.microsoft.com/office/powerpoint/2010/main" val="646380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 sz="3000" dirty="0">
                <a:latin typeface="+mn-lt"/>
              </a:rPr>
              <a:t>What is EFT/ACH direct deposit?</a:t>
            </a:r>
            <a:endParaRPr lang="en-US" sz="3000" dirty="0">
              <a:latin typeface="+mn-lt"/>
            </a:endParaRPr>
          </a:p>
        </p:txBody>
      </p:sp>
      <p:sp>
        <p:nvSpPr>
          <p:cNvPr id="3" name="Content Placeholder 2"/>
          <p:cNvSpPr>
            <a:spLocks noGrp="1"/>
          </p:cNvSpPr>
          <p:nvPr>
            <p:ph idx="1"/>
          </p:nvPr>
        </p:nvSpPr>
        <p:spPr/>
        <p:txBody>
          <a:bodyPr>
            <a:normAutofit lnSpcReduction="10000"/>
          </a:bodyPr>
          <a:lstStyle/>
          <a:p>
            <a:pPr marL="0" indent="0">
              <a:buClr>
                <a:schemeClr val="dk1"/>
              </a:buClr>
              <a:buSzPts val="1100"/>
              <a:buNone/>
            </a:pPr>
            <a:r>
              <a:rPr lang="en-US" sz="1700" dirty="0"/>
              <a:t>EFT = Electronic Funds Transfer, an electronic deposit to a payee’s bank account   </a:t>
            </a:r>
          </a:p>
          <a:p>
            <a:pPr marL="0" indent="0">
              <a:buClr>
                <a:schemeClr val="dk1"/>
              </a:buClr>
              <a:buSzPts val="1100"/>
              <a:buNone/>
            </a:pPr>
            <a:r>
              <a:rPr lang="en-US" sz="1700" dirty="0"/>
              <a:t>ACH = Automated Clearing House, an electronic network for financial transactions</a:t>
            </a:r>
          </a:p>
          <a:p>
            <a:pPr marL="0" indent="0">
              <a:buClr>
                <a:schemeClr val="dk1"/>
              </a:buClr>
              <a:buSzPts val="1100"/>
              <a:buNone/>
            </a:pPr>
            <a:r>
              <a:rPr lang="en-US" sz="1700" dirty="0"/>
              <a:t>Essentially, we request the State to make payment to a vendor on an invoice, and the payment is deposited directly into the vendor’s bank account.</a:t>
            </a:r>
          </a:p>
          <a:p>
            <a:pPr marL="0" indent="0">
              <a:buClr>
                <a:schemeClr val="dk1"/>
              </a:buClr>
              <a:buSzPts val="1100"/>
              <a:buNone/>
            </a:pPr>
            <a:endParaRPr lang="en-US" sz="2100" b="1" dirty="0"/>
          </a:p>
          <a:p>
            <a:pPr marL="0" indent="0">
              <a:buClr>
                <a:schemeClr val="dk1"/>
              </a:buClr>
              <a:buSzPts val="1100"/>
              <a:buNone/>
            </a:pPr>
            <a:endParaRPr lang="en-US" sz="2100" b="1" dirty="0"/>
          </a:p>
          <a:p>
            <a:pPr marL="0" indent="0">
              <a:buClr>
                <a:schemeClr val="dk1"/>
              </a:buClr>
              <a:buSzPts val="1100"/>
              <a:buNone/>
            </a:pPr>
            <a:r>
              <a:rPr lang="en-US" sz="2100" b="1" dirty="0">
                <a:solidFill>
                  <a:srgbClr val="FF0000"/>
                </a:solidFill>
              </a:rPr>
              <a:t>NO PAPER CHECKS!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401" y="3562051"/>
            <a:ext cx="1743386" cy="705834"/>
          </a:xfrm>
          <a:prstGeom prst="rect">
            <a:avLst/>
          </a:prstGeom>
        </p:spPr>
      </p:pic>
      <p:cxnSp>
        <p:nvCxnSpPr>
          <p:cNvPr id="6" name="Straight Connector 5"/>
          <p:cNvCxnSpPr/>
          <p:nvPr/>
        </p:nvCxnSpPr>
        <p:spPr>
          <a:xfrm flipH="1">
            <a:off x="4252705" y="3506442"/>
            <a:ext cx="1185241" cy="1063957"/>
          </a:xfrm>
          <a:prstGeom prst="line">
            <a:avLst/>
          </a:prstGeom>
          <a:noFill/>
          <a:ln w="9525" cap="flat" cmpd="sng" algn="ctr">
            <a:solidFill>
              <a:srgbClr val="FFAD1D">
                <a:shade val="95000"/>
                <a:satMod val="105000"/>
              </a:srgbClr>
            </a:solidFill>
            <a:prstDash val="solid"/>
          </a:ln>
          <a:effectLst/>
        </p:spPr>
      </p:cxnSp>
      <p:cxnSp>
        <p:nvCxnSpPr>
          <p:cNvPr id="7" name="Straight Connector 6"/>
          <p:cNvCxnSpPr/>
          <p:nvPr/>
        </p:nvCxnSpPr>
        <p:spPr>
          <a:xfrm>
            <a:off x="4021180" y="3478309"/>
            <a:ext cx="1386509" cy="1063957"/>
          </a:xfrm>
          <a:prstGeom prst="line">
            <a:avLst/>
          </a:prstGeom>
          <a:noFill/>
          <a:ln w="9525" cap="flat" cmpd="sng" algn="ctr">
            <a:solidFill>
              <a:srgbClr val="FFAD1D">
                <a:shade val="95000"/>
                <a:satMod val="105000"/>
              </a:srgbClr>
            </a:solidFill>
            <a:prstDash val="solid"/>
          </a:ln>
          <a:effectLst/>
        </p:spPr>
      </p:cxnSp>
      <p:sp>
        <p:nvSpPr>
          <p:cNvPr id="8" name="Rectangle 7"/>
          <p:cNvSpPr/>
          <p:nvPr/>
        </p:nvSpPr>
        <p:spPr>
          <a:xfrm>
            <a:off x="3551584" y="0"/>
            <a:ext cx="3306416" cy="584775"/>
          </a:xfrm>
          <a:prstGeom prst="rect">
            <a:avLst/>
          </a:prstGeom>
        </p:spPr>
        <p:txBody>
          <a:bodyPr wrap="square">
            <a:spAutoFit/>
          </a:bodyPr>
          <a:lstStyle/>
          <a:p>
            <a:pPr lvl="0" algn="r"/>
            <a:r>
              <a:rPr lang="en-US" sz="3200" dirty="0" smtClean="0">
                <a:solidFill>
                  <a:prstClr val="white"/>
                </a:solidFill>
              </a:rPr>
              <a:t>EFT/ACH Initiative</a:t>
            </a:r>
            <a:endParaRPr lang="en-US" sz="3200" dirty="0">
              <a:solidFill>
                <a:prstClr val="white"/>
              </a:solidFill>
            </a:endParaRPr>
          </a:p>
        </p:txBody>
      </p:sp>
    </p:spTree>
    <p:extLst>
      <p:ext uri="{BB962C8B-B14F-4D97-AF65-F5344CB8AC3E}">
        <p14:creationId xmlns:p14="http://schemas.microsoft.com/office/powerpoint/2010/main" val="2324443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Benefits of EFT/ACH payments over</a:t>
            </a:r>
          </a:p>
        </p:txBody>
      </p:sp>
      <p:sp>
        <p:nvSpPr>
          <p:cNvPr id="3" name="Content Placeholder 2"/>
          <p:cNvSpPr>
            <a:spLocks noGrp="1"/>
          </p:cNvSpPr>
          <p:nvPr>
            <p:ph idx="1"/>
          </p:nvPr>
        </p:nvSpPr>
        <p:spPr>
          <a:xfrm>
            <a:off x="475422" y="1530666"/>
            <a:ext cx="6172200" cy="2984444"/>
          </a:xfrm>
        </p:spPr>
        <p:txBody>
          <a:bodyPr/>
          <a:lstStyle/>
          <a:p>
            <a:pPr lvl="0" defTabSz="914400">
              <a:lnSpc>
                <a:spcPct val="115000"/>
              </a:lnSpc>
              <a:spcBef>
                <a:spcPts val="450"/>
              </a:spcBef>
              <a:buClr>
                <a:srgbClr val="FFAD1D"/>
              </a:buClr>
              <a:buSzPts val="2400"/>
              <a:buFont typeface="Barlow Light"/>
              <a:buChar char="▪"/>
            </a:pPr>
            <a:r>
              <a:rPr lang="en-US" sz="1700" kern="0" dirty="0">
                <a:solidFill>
                  <a:srgbClr val="272A36"/>
                </a:solidFill>
                <a:sym typeface="Barlow Light"/>
              </a:rPr>
              <a:t>Eliminate delays due to the Postal Service</a:t>
            </a:r>
          </a:p>
          <a:p>
            <a:pPr lvl="0" defTabSz="914400">
              <a:lnSpc>
                <a:spcPct val="115000"/>
              </a:lnSpc>
              <a:spcBef>
                <a:spcPts val="450"/>
              </a:spcBef>
              <a:buClr>
                <a:srgbClr val="FFAD1D"/>
              </a:buClr>
              <a:buSzPts val="2400"/>
              <a:buFont typeface="Barlow Light"/>
              <a:buChar char="▪"/>
            </a:pPr>
            <a:r>
              <a:rPr lang="en-US" sz="1700" kern="0" dirty="0">
                <a:solidFill>
                  <a:srgbClr val="272A36"/>
                </a:solidFill>
                <a:sym typeface="Barlow Light"/>
              </a:rPr>
              <a:t>Prevent a check being mailed to an incorrect or incomplete address</a:t>
            </a:r>
          </a:p>
          <a:p>
            <a:pPr lvl="0" defTabSz="914400">
              <a:lnSpc>
                <a:spcPct val="115000"/>
              </a:lnSpc>
              <a:spcBef>
                <a:spcPts val="450"/>
              </a:spcBef>
              <a:buClr>
                <a:srgbClr val="FFAD1D"/>
              </a:buClr>
              <a:buSzPts val="2400"/>
              <a:buFont typeface="Barlow Light"/>
              <a:buChar char="▪"/>
            </a:pPr>
            <a:r>
              <a:rPr lang="en-US" sz="1700" kern="0" dirty="0">
                <a:solidFill>
                  <a:srgbClr val="272A36"/>
                </a:solidFill>
                <a:sym typeface="Barlow Light"/>
              </a:rPr>
              <a:t>Allow for the opportunity for vendors to receive greater payment detail relating to each payment</a:t>
            </a:r>
          </a:p>
          <a:p>
            <a:endParaRPr lang="en-US" dirty="0"/>
          </a:p>
        </p:txBody>
      </p:sp>
      <p:sp>
        <p:nvSpPr>
          <p:cNvPr id="4" name="Rectangle 3"/>
          <p:cNvSpPr/>
          <p:nvPr/>
        </p:nvSpPr>
        <p:spPr>
          <a:xfrm>
            <a:off x="3698161" y="-11"/>
            <a:ext cx="3159839" cy="584775"/>
          </a:xfrm>
          <a:prstGeom prst="rect">
            <a:avLst/>
          </a:prstGeom>
        </p:spPr>
        <p:txBody>
          <a:bodyPr wrap="none">
            <a:spAutoFit/>
          </a:bodyPr>
          <a:lstStyle/>
          <a:p>
            <a:pPr lvl="0" algn="r"/>
            <a:r>
              <a:rPr lang="en-US" sz="3200" dirty="0">
                <a:solidFill>
                  <a:prstClr val="white"/>
                </a:solidFill>
              </a:rPr>
              <a:t>EFT/ACH Initiative</a:t>
            </a:r>
          </a:p>
        </p:txBody>
      </p:sp>
    </p:spTree>
    <p:extLst>
      <p:ext uri="{BB962C8B-B14F-4D97-AF65-F5344CB8AC3E}">
        <p14:creationId xmlns:p14="http://schemas.microsoft.com/office/powerpoint/2010/main" val="1758684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9721" y="917098"/>
            <a:ext cx="5738192" cy="2352182"/>
          </a:xfrm>
          <a:prstGeom prst="rect">
            <a:avLst/>
          </a:prstGeom>
        </p:spPr>
        <p:txBody>
          <a:bodyPr wrap="square">
            <a:spAutoFit/>
          </a:bodyPr>
          <a:lstStyle/>
          <a:p>
            <a:pPr marL="257175" lvl="0" indent="-257175" defTabSz="914400">
              <a:lnSpc>
                <a:spcPct val="115000"/>
              </a:lnSpc>
              <a:spcBef>
                <a:spcPts val="600"/>
              </a:spcBef>
              <a:buClr>
                <a:srgbClr val="FFAD1D"/>
              </a:buClr>
              <a:buSzPts val="2400"/>
              <a:buFont typeface="Barlow Light"/>
              <a:buChar char="▪"/>
            </a:pPr>
            <a:r>
              <a:rPr lang="en-US" sz="1700" kern="0" dirty="0">
                <a:solidFill>
                  <a:srgbClr val="272A36"/>
                </a:solidFill>
                <a:sym typeface="Barlow Light"/>
              </a:rPr>
              <a:t>The State mailed over 15,000 checks to vendors this past year, compared to 9,000 EFT payments.</a:t>
            </a:r>
          </a:p>
          <a:p>
            <a:pPr marL="257175" lvl="0" indent="-257175" defTabSz="914400">
              <a:lnSpc>
                <a:spcPct val="115000"/>
              </a:lnSpc>
              <a:spcBef>
                <a:spcPts val="600"/>
              </a:spcBef>
              <a:buClr>
                <a:srgbClr val="FFAD1D"/>
              </a:buClr>
              <a:buSzPts val="2400"/>
              <a:buFont typeface="Barlow Light"/>
              <a:buChar char="▪"/>
            </a:pPr>
            <a:r>
              <a:rPr lang="en-US" sz="1700" kern="0" dirty="0">
                <a:solidFill>
                  <a:srgbClr val="272A36"/>
                </a:solidFill>
                <a:sym typeface="Barlow Light"/>
              </a:rPr>
              <a:t>10,500 checks were mailed to vendors who received 20 or more checks per year, an increase of 7,300 checks over the prior year.</a:t>
            </a:r>
          </a:p>
          <a:p>
            <a:pPr marL="257175" lvl="0" indent="-257175" defTabSz="914400">
              <a:lnSpc>
                <a:spcPct val="115000"/>
              </a:lnSpc>
              <a:spcBef>
                <a:spcPts val="600"/>
              </a:spcBef>
              <a:buClr>
                <a:srgbClr val="FFAD1D"/>
              </a:buClr>
              <a:buSzPts val="2400"/>
              <a:buFont typeface="Barlow Light"/>
              <a:buChar char="▪"/>
            </a:pPr>
            <a:r>
              <a:rPr lang="en-US" sz="1700" kern="0" dirty="0">
                <a:solidFill>
                  <a:srgbClr val="272A36"/>
                </a:solidFill>
                <a:sym typeface="Barlow Light"/>
              </a:rPr>
              <a:t>Of these </a:t>
            </a:r>
            <a:r>
              <a:rPr lang="en-US" sz="1700" kern="0" dirty="0" smtClean="0">
                <a:solidFill>
                  <a:srgbClr val="272A36"/>
                </a:solidFill>
                <a:sym typeface="Barlow Light"/>
              </a:rPr>
              <a:t>checks, </a:t>
            </a:r>
            <a:r>
              <a:rPr lang="en-US" sz="1700" kern="0" dirty="0">
                <a:solidFill>
                  <a:srgbClr val="272A36"/>
                </a:solidFill>
                <a:sym typeface="Barlow Light"/>
              </a:rPr>
              <a:t>8000 were mailed to “punch-out” suppliers, an increase of 7,200 over the prior year.</a:t>
            </a:r>
          </a:p>
        </p:txBody>
      </p:sp>
      <p:sp>
        <p:nvSpPr>
          <p:cNvPr id="5" name="Rectangle 4"/>
          <p:cNvSpPr/>
          <p:nvPr/>
        </p:nvSpPr>
        <p:spPr>
          <a:xfrm>
            <a:off x="817493" y="3601603"/>
            <a:ext cx="5097117" cy="923330"/>
          </a:xfrm>
          <a:prstGeom prst="rect">
            <a:avLst/>
          </a:prstGeom>
        </p:spPr>
        <p:txBody>
          <a:bodyPr wrap="square">
            <a:spAutoFit/>
          </a:bodyPr>
          <a:lstStyle/>
          <a:p>
            <a:pPr lvl="0" algn="ctr" defTabSz="685800">
              <a:buClr>
                <a:srgbClr val="000000"/>
              </a:buClr>
            </a:pPr>
            <a:r>
              <a:rPr lang="en-US" b="1" kern="0" dirty="0">
                <a:cs typeface="Arial"/>
                <a:sym typeface="Arial"/>
              </a:rPr>
              <a:t>Goal of the EFT/ACH initiative:  For all vendors receiving 20 or more checks per year to switch from checks to direct deposit.</a:t>
            </a:r>
          </a:p>
        </p:txBody>
      </p:sp>
      <p:sp>
        <p:nvSpPr>
          <p:cNvPr id="6" name="Rectangle 5"/>
          <p:cNvSpPr/>
          <p:nvPr/>
        </p:nvSpPr>
        <p:spPr>
          <a:xfrm>
            <a:off x="3644750" y="0"/>
            <a:ext cx="3159839" cy="584775"/>
          </a:xfrm>
          <a:prstGeom prst="rect">
            <a:avLst/>
          </a:prstGeom>
        </p:spPr>
        <p:txBody>
          <a:bodyPr wrap="none">
            <a:spAutoFit/>
          </a:bodyPr>
          <a:lstStyle/>
          <a:p>
            <a:pPr lvl="0" algn="r"/>
            <a:r>
              <a:rPr lang="en-US" sz="3200" dirty="0">
                <a:solidFill>
                  <a:prstClr val="white"/>
                </a:solidFill>
              </a:rPr>
              <a:t>EFT/ACH Initiative</a:t>
            </a:r>
          </a:p>
        </p:txBody>
      </p:sp>
    </p:spTree>
    <p:extLst>
      <p:ext uri="{BB962C8B-B14F-4D97-AF65-F5344CB8AC3E}">
        <p14:creationId xmlns:p14="http://schemas.microsoft.com/office/powerpoint/2010/main" val="1042495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8066" y="664458"/>
            <a:ext cx="4936435" cy="4154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272A36"/>
                </a:solidFill>
                <a:effectLst/>
                <a:uLnTx/>
                <a:uFillTx/>
                <a:sym typeface="Barlow SemiBold"/>
              </a:rPr>
              <a:t>Phase I:  Market to punch out suppliers </a:t>
            </a:r>
            <a:endParaRPr kumimoji="0" lang="en-US" sz="2000" b="0" i="0" u="none" strike="noStrike" kern="0" cap="none" spc="0" normalizeH="0" baseline="0" noProof="0" dirty="0" smtClean="0">
              <a:ln>
                <a:noFill/>
              </a:ln>
              <a:solidFill>
                <a:sysClr val="windowText" lastClr="000000"/>
              </a:solidFill>
              <a:effectLst/>
              <a:uLnTx/>
              <a:uFillTx/>
            </a:endParaRPr>
          </a:p>
        </p:txBody>
      </p:sp>
      <p:sp>
        <p:nvSpPr>
          <p:cNvPr id="5" name="Rectangle 4"/>
          <p:cNvSpPr/>
          <p:nvPr/>
        </p:nvSpPr>
        <p:spPr>
          <a:xfrm>
            <a:off x="588066" y="1009924"/>
            <a:ext cx="6024769" cy="1585049"/>
          </a:xfrm>
          <a:prstGeom prst="rect">
            <a:avLst/>
          </a:prstGeom>
        </p:spPr>
        <p:txBody>
          <a:bodyPr wrap="square">
            <a:spAutoFit/>
          </a:bodyPr>
          <a:lstStyle/>
          <a:p>
            <a:pPr marL="214313" lvl="0" indent="-214313" defTabSz="914400">
              <a:lnSpc>
                <a:spcPct val="115000"/>
              </a:lnSpc>
              <a:spcBef>
                <a:spcPts val="600"/>
              </a:spcBef>
              <a:buClr>
                <a:srgbClr val="FFAD1D"/>
              </a:buClr>
              <a:buSzPts val="2400"/>
              <a:buFont typeface="Barlow Light"/>
              <a:buChar char="▪"/>
            </a:pPr>
            <a:r>
              <a:rPr lang="en-US" sz="1600" kern="0" dirty="0">
                <a:solidFill>
                  <a:srgbClr val="272A36"/>
                </a:solidFill>
                <a:sym typeface="Barlow Light"/>
              </a:rPr>
              <a:t>Procurement assisted in reaching out to punch out suppliers.   Target new vendors when joining.</a:t>
            </a:r>
          </a:p>
          <a:p>
            <a:pPr marL="214313" lvl="0" indent="-214313" defTabSz="914400">
              <a:lnSpc>
                <a:spcPct val="115000"/>
              </a:lnSpc>
              <a:spcBef>
                <a:spcPts val="600"/>
              </a:spcBef>
              <a:buClr>
                <a:srgbClr val="FFAD1D"/>
              </a:buClr>
              <a:buSzPts val="2400"/>
              <a:buFont typeface="Barlow Light"/>
              <a:buChar char="▪"/>
            </a:pPr>
            <a:r>
              <a:rPr lang="en-US" sz="1600" kern="0" dirty="0">
                <a:solidFill>
                  <a:srgbClr val="272A36"/>
                </a:solidFill>
                <a:sym typeface="Barlow Light"/>
              </a:rPr>
              <a:t>5 of 7 suppliers receiving checks already responded positively = 7,200 fewer checks per year, nearly 100% of increase, 50% of total checks issued.</a:t>
            </a:r>
          </a:p>
        </p:txBody>
      </p:sp>
      <p:sp>
        <p:nvSpPr>
          <p:cNvPr id="6" name="Rectangle 5"/>
          <p:cNvSpPr/>
          <p:nvPr/>
        </p:nvSpPr>
        <p:spPr>
          <a:xfrm>
            <a:off x="508552" y="2594973"/>
            <a:ext cx="6183795" cy="674031"/>
          </a:xfrm>
          <a:prstGeom prst="rect">
            <a:avLst/>
          </a:prstGeom>
        </p:spPr>
        <p:txBody>
          <a:bodyPr wrap="square">
            <a:spAutoFit/>
          </a:bodyPr>
          <a:lstStyle/>
          <a:p>
            <a:pPr lvl="0" defTabSz="914400">
              <a:lnSpc>
                <a:spcPct val="90000"/>
              </a:lnSpc>
              <a:buClr>
                <a:srgbClr val="FFFFFF"/>
              </a:buClr>
              <a:buSzPts val="2600"/>
            </a:pPr>
            <a:r>
              <a:rPr lang="en-US" sz="2100" kern="0" dirty="0">
                <a:solidFill>
                  <a:srgbClr val="272A36"/>
                </a:solidFill>
                <a:sym typeface="Barlow SemiBold"/>
              </a:rPr>
              <a:t>Phase II:  Market to remaining vendors receiving 20 or more checks per year</a:t>
            </a:r>
          </a:p>
        </p:txBody>
      </p:sp>
      <p:sp>
        <p:nvSpPr>
          <p:cNvPr id="7" name="Rectangle 6"/>
          <p:cNvSpPr/>
          <p:nvPr/>
        </p:nvSpPr>
        <p:spPr>
          <a:xfrm>
            <a:off x="588066" y="3291716"/>
            <a:ext cx="5892247"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272A36"/>
                </a:solidFill>
                <a:effectLst/>
                <a:uLnTx/>
                <a:uFillTx/>
                <a:sym typeface="Barlow Light"/>
              </a:rPr>
              <a:t>Target new vendors when joining, target existing vendors through email and website marketing and assistance from campus partners</a:t>
            </a:r>
            <a:endParaRPr kumimoji="0" lang="en-US" sz="1600" b="0" i="0" u="none" strike="noStrike" kern="0" cap="none" spc="0" normalizeH="0" baseline="0" noProof="0" dirty="0" smtClean="0">
              <a:ln>
                <a:noFill/>
              </a:ln>
              <a:solidFill>
                <a:sysClr val="windowText" lastClr="000000"/>
              </a:solidFill>
              <a:effectLst/>
              <a:uLnTx/>
              <a:uFillTx/>
            </a:endParaRPr>
          </a:p>
        </p:txBody>
      </p:sp>
      <p:sp>
        <p:nvSpPr>
          <p:cNvPr id="8" name="Rectangle 7"/>
          <p:cNvSpPr/>
          <p:nvPr/>
        </p:nvSpPr>
        <p:spPr>
          <a:xfrm>
            <a:off x="859734" y="4109990"/>
            <a:ext cx="5753101" cy="383182"/>
          </a:xfrm>
          <a:prstGeom prst="rect">
            <a:avLst/>
          </a:prstGeom>
        </p:spPr>
        <p:txBody>
          <a:bodyPr wrap="square">
            <a:spAutoFit/>
          </a:bodyPr>
          <a:lstStyle/>
          <a:p>
            <a:pPr lvl="0" defTabSz="914400">
              <a:lnSpc>
                <a:spcPct val="90000"/>
              </a:lnSpc>
              <a:buClr>
                <a:srgbClr val="FFFFFF"/>
              </a:buClr>
              <a:buSzPts val="2600"/>
            </a:pPr>
            <a:r>
              <a:rPr lang="en-US" sz="2100" kern="0" dirty="0">
                <a:solidFill>
                  <a:srgbClr val="272A36"/>
                </a:solidFill>
                <a:sym typeface="Barlow SemiBold"/>
              </a:rPr>
              <a:t>Success = &lt;5,000 checks, &gt;20,000 EFT/ACH!!</a:t>
            </a:r>
          </a:p>
        </p:txBody>
      </p:sp>
      <p:sp>
        <p:nvSpPr>
          <p:cNvPr id="9" name="Rectangle 8"/>
          <p:cNvSpPr/>
          <p:nvPr/>
        </p:nvSpPr>
        <p:spPr>
          <a:xfrm>
            <a:off x="3698161" y="16012"/>
            <a:ext cx="3159839" cy="584775"/>
          </a:xfrm>
          <a:prstGeom prst="rect">
            <a:avLst/>
          </a:prstGeom>
        </p:spPr>
        <p:txBody>
          <a:bodyPr wrap="none">
            <a:spAutoFit/>
          </a:bodyPr>
          <a:lstStyle/>
          <a:p>
            <a:pPr lvl="0" algn="r"/>
            <a:r>
              <a:rPr lang="en-US" sz="3200" dirty="0">
                <a:solidFill>
                  <a:prstClr val="white"/>
                </a:solidFill>
              </a:rPr>
              <a:t>EFT/ACH Initiative</a:t>
            </a:r>
          </a:p>
        </p:txBody>
      </p:sp>
    </p:spTree>
    <p:extLst>
      <p:ext uri="{BB962C8B-B14F-4D97-AF65-F5344CB8AC3E}">
        <p14:creationId xmlns:p14="http://schemas.microsoft.com/office/powerpoint/2010/main" val="4187903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49636"/>
            <a:ext cx="6172200" cy="644065"/>
          </a:xfrm>
        </p:spPr>
        <p:txBody>
          <a:bodyPr>
            <a:normAutofit fontScale="90000"/>
          </a:bodyPr>
          <a:lstStyle/>
          <a:p>
            <a:r>
              <a:rPr lang="en-US" dirty="0" smtClean="0"/>
              <a:t/>
            </a:r>
            <a:br>
              <a:rPr lang="en-US" dirty="0" smtClean="0"/>
            </a:br>
            <a:r>
              <a:rPr lang="en-US" dirty="0" smtClean="0"/>
              <a:t>Chart of Accounts </a:t>
            </a:r>
            <a:br>
              <a:rPr lang="en-US" dirty="0" smtClean="0"/>
            </a:br>
            <a:endParaRPr lang="en-US" dirty="0"/>
          </a:p>
        </p:txBody>
      </p:sp>
      <p:sp>
        <p:nvSpPr>
          <p:cNvPr id="3" name="Content Placeholder 2"/>
          <p:cNvSpPr>
            <a:spLocks noGrp="1"/>
          </p:cNvSpPr>
          <p:nvPr>
            <p:ph idx="1"/>
          </p:nvPr>
        </p:nvSpPr>
        <p:spPr>
          <a:xfrm>
            <a:off x="342900" y="1293701"/>
            <a:ext cx="6172200" cy="2984444"/>
          </a:xfrm>
        </p:spPr>
        <p:txBody>
          <a:bodyPr>
            <a:normAutofit fontScale="85000" lnSpcReduction="20000"/>
          </a:bodyPr>
          <a:lstStyle/>
          <a:p>
            <a:pPr marL="457200" lvl="1" indent="0">
              <a:buNone/>
            </a:pPr>
            <a:endParaRPr lang="en-US" dirty="0"/>
          </a:p>
          <a:p>
            <a:pPr marL="457200" lvl="1" indent="0">
              <a:buNone/>
            </a:pPr>
            <a:r>
              <a:rPr lang="en-US" sz="2000" dirty="0"/>
              <a:t>Review Policy &amp; Procedures</a:t>
            </a:r>
          </a:p>
          <a:p>
            <a:pPr lvl="2"/>
            <a:r>
              <a:rPr lang="en-US" sz="2000" dirty="0"/>
              <a:t>Current Accounting </a:t>
            </a:r>
            <a:r>
              <a:rPr lang="en-US" sz="2000" dirty="0" smtClean="0"/>
              <a:t>Practices</a:t>
            </a:r>
          </a:p>
          <a:p>
            <a:pPr lvl="2"/>
            <a:r>
              <a:rPr lang="en-US" sz="2000"/>
              <a:t>Define Existing Accounts / Create </a:t>
            </a:r>
            <a:r>
              <a:rPr lang="en-US" sz="2000"/>
              <a:t>New </a:t>
            </a:r>
            <a:r>
              <a:rPr lang="en-US" sz="2000" smtClean="0"/>
              <a:t>Accounts</a:t>
            </a:r>
            <a:endParaRPr lang="en-US" sz="2000" dirty="0"/>
          </a:p>
          <a:p>
            <a:pPr lvl="2"/>
            <a:r>
              <a:rPr lang="en-US" sz="2000" dirty="0"/>
              <a:t>Leverage Chart of Accounts for Reporting and Decision Making</a:t>
            </a:r>
          </a:p>
          <a:p>
            <a:pPr marL="914400" lvl="2" indent="0">
              <a:buNone/>
            </a:pPr>
            <a:endParaRPr lang="en-US" sz="2000" dirty="0"/>
          </a:p>
          <a:p>
            <a:pPr marL="457200" lvl="1" indent="0">
              <a:buNone/>
            </a:pPr>
            <a:r>
              <a:rPr lang="en-US" sz="2000" dirty="0"/>
              <a:t>Future Communications</a:t>
            </a:r>
          </a:p>
          <a:p>
            <a:pPr lvl="2"/>
            <a:r>
              <a:rPr lang="en-US" sz="2000" dirty="0" smtClean="0"/>
              <a:t>Training</a:t>
            </a:r>
            <a:endParaRPr lang="en-US" sz="2000" dirty="0"/>
          </a:p>
          <a:p>
            <a:pPr lvl="2"/>
            <a:r>
              <a:rPr lang="en-US" sz="2000" dirty="0"/>
              <a:t>Email Notifications</a:t>
            </a:r>
          </a:p>
          <a:p>
            <a:pPr lvl="2"/>
            <a:r>
              <a:rPr lang="en-US" sz="2000" dirty="0"/>
              <a:t>Financial Services Website </a:t>
            </a:r>
          </a:p>
          <a:p>
            <a:endParaRPr lang="en-US" dirty="0"/>
          </a:p>
        </p:txBody>
      </p:sp>
      <p:sp>
        <p:nvSpPr>
          <p:cNvPr id="4" name="Rectangle 3"/>
          <p:cNvSpPr/>
          <p:nvPr/>
        </p:nvSpPr>
        <p:spPr>
          <a:xfrm>
            <a:off x="3708548" y="0"/>
            <a:ext cx="3149452" cy="584775"/>
          </a:xfrm>
          <a:prstGeom prst="rect">
            <a:avLst/>
          </a:prstGeom>
        </p:spPr>
        <p:txBody>
          <a:bodyPr wrap="none">
            <a:spAutoFit/>
          </a:bodyPr>
          <a:lstStyle/>
          <a:p>
            <a:pPr lvl="0" algn="r"/>
            <a:r>
              <a:rPr lang="en-US" sz="3200" dirty="0" smtClean="0">
                <a:solidFill>
                  <a:prstClr val="white"/>
                </a:solidFill>
              </a:rPr>
              <a:t>Chart of Accounts</a:t>
            </a:r>
            <a:endParaRPr lang="en-US" sz="3200" dirty="0">
              <a:solidFill>
                <a:prstClr val="white"/>
              </a:solidFill>
            </a:endParaRPr>
          </a:p>
        </p:txBody>
      </p:sp>
    </p:spTree>
    <p:extLst>
      <p:ext uri="{BB962C8B-B14F-4D97-AF65-F5344CB8AC3E}">
        <p14:creationId xmlns:p14="http://schemas.microsoft.com/office/powerpoint/2010/main" val="617805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14501" y="2264454"/>
            <a:ext cx="4200525" cy="650178"/>
          </a:xfrm>
          <a:prstGeom prst="rect">
            <a:avLst/>
          </a:prstGeom>
          <a:noFill/>
          <a:ln>
            <a:noFill/>
          </a:ln>
        </p:spPr>
        <p:txBody>
          <a:bodyPr wrap="square" rtlCol="0">
            <a:spAutoFit/>
          </a:bodyPr>
          <a:lstStyle/>
          <a:p>
            <a:pPr defTabSz="514350">
              <a:spcBef>
                <a:spcPts val="338"/>
              </a:spcBef>
            </a:pPr>
            <a:r>
              <a:rPr lang="en-US" sz="2025" spc="28" dirty="0">
                <a:solidFill>
                  <a:prstClr val="white"/>
                </a:solidFill>
                <a:latin typeface="Calibri"/>
              </a:rPr>
              <a:t>Business Administrators Meeting</a:t>
            </a:r>
            <a:endParaRPr lang="en-US" sz="2025" b="1" spc="28" dirty="0">
              <a:solidFill>
                <a:prstClr val="white"/>
              </a:solidFill>
              <a:latin typeface="Calibri"/>
            </a:endParaRPr>
          </a:p>
          <a:p>
            <a:pPr defTabSz="514350">
              <a:spcBef>
                <a:spcPts val="338"/>
              </a:spcBef>
            </a:pPr>
            <a:r>
              <a:rPr lang="en-US" sz="1350" b="1" spc="28" dirty="0">
                <a:solidFill>
                  <a:prstClr val="white"/>
                </a:solidFill>
                <a:latin typeface="Calibri"/>
              </a:rPr>
              <a:t>Spring 2021 Construction Update</a:t>
            </a:r>
            <a:endParaRPr lang="en-US" sz="1125" b="1" spc="28" dirty="0">
              <a:solidFill>
                <a:prstClr val="white"/>
              </a:solidFill>
              <a:latin typeface="Calibri"/>
            </a:endParaRPr>
          </a:p>
        </p:txBody>
      </p:sp>
      <p:pic>
        <p:nvPicPr>
          <p:cNvPr id="9" name="Picture 8">
            <a:extLst>
              <a:ext uri="{FF2B5EF4-FFF2-40B4-BE49-F238E27FC236}">
                <a16:creationId xmlns:a16="http://schemas.microsoft.com/office/drawing/2014/main" id="{B50BDC40-B2BA-7549-8187-4A7AE4CD6606}"/>
              </a:ext>
            </a:extLst>
          </p:cNvPr>
          <p:cNvPicPr>
            <a:picLocks noChangeAspect="1"/>
          </p:cNvPicPr>
          <p:nvPr/>
        </p:nvPicPr>
        <p:blipFill rotWithShape="1">
          <a:blip r:embed="rId3">
            <a:extLst>
              <a:ext uri="{28A0092B-C50C-407E-A947-70E740481C1C}">
                <a14:useLocalDpi xmlns:a14="http://schemas.microsoft.com/office/drawing/2010/main"/>
              </a:ext>
            </a:extLst>
          </a:blip>
          <a:srcRect r="23674"/>
          <a:stretch/>
        </p:blipFill>
        <p:spPr>
          <a:xfrm>
            <a:off x="1543051" y="1200150"/>
            <a:ext cx="5314950" cy="942975"/>
          </a:xfrm>
          <a:prstGeom prst="rect">
            <a:avLst/>
          </a:prstGeom>
          <a:noFill/>
        </p:spPr>
      </p:pic>
    </p:spTree>
    <p:extLst>
      <p:ext uri="{BB962C8B-B14F-4D97-AF65-F5344CB8AC3E}">
        <p14:creationId xmlns:p14="http://schemas.microsoft.com/office/powerpoint/2010/main" val="4228467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err="1"/>
              <a:t>HelioCampus</a:t>
            </a:r>
            <a:r>
              <a:rPr lang="en-US" sz="3000" dirty="0"/>
              <a:t> Update</a:t>
            </a:r>
          </a:p>
        </p:txBody>
      </p:sp>
      <p:sp>
        <p:nvSpPr>
          <p:cNvPr id="3" name="Content Placeholder 2"/>
          <p:cNvSpPr>
            <a:spLocks noGrp="1"/>
          </p:cNvSpPr>
          <p:nvPr>
            <p:ph idx="1"/>
          </p:nvPr>
        </p:nvSpPr>
        <p:spPr>
          <a:xfrm>
            <a:off x="647700" y="1490909"/>
            <a:ext cx="5925378" cy="2984444"/>
          </a:xfrm>
        </p:spPr>
        <p:txBody>
          <a:bodyPr>
            <a:normAutofit lnSpcReduction="10000"/>
          </a:bodyPr>
          <a:lstStyle/>
          <a:p>
            <a:r>
              <a:rPr lang="en-US" sz="1700" dirty="0"/>
              <a:t>What is it? </a:t>
            </a:r>
          </a:p>
          <a:p>
            <a:pPr lvl="1"/>
            <a:r>
              <a:rPr lang="en-US" sz="1700" dirty="0" err="1"/>
              <a:t>HelioCampus</a:t>
            </a:r>
            <a:r>
              <a:rPr lang="en-US" sz="1700" dirty="0"/>
              <a:t> integrates our data warehouse (Rex) with Tableau reporting tool</a:t>
            </a:r>
            <a:br>
              <a:rPr lang="en-US" sz="1700" dirty="0"/>
            </a:br>
            <a:endParaRPr lang="en-US" sz="1700" dirty="0"/>
          </a:p>
          <a:p>
            <a:r>
              <a:rPr lang="en-US" sz="1700" dirty="0"/>
              <a:t>Where are we at?</a:t>
            </a:r>
          </a:p>
          <a:p>
            <a:pPr lvl="1"/>
            <a:r>
              <a:rPr lang="en-US" sz="1700" dirty="0"/>
              <a:t>Student data reports are being created and tested now</a:t>
            </a:r>
          </a:p>
          <a:p>
            <a:pPr lvl="1"/>
            <a:r>
              <a:rPr lang="en-US" sz="1700" dirty="0"/>
              <a:t>Finance side is just beginning the process of putting together a project plan</a:t>
            </a:r>
          </a:p>
          <a:p>
            <a:pPr lvl="1"/>
            <a:endParaRPr lang="en-US" sz="1700" dirty="0"/>
          </a:p>
          <a:p>
            <a:r>
              <a:rPr lang="en-US" sz="1700" dirty="0"/>
              <a:t>More information to come</a:t>
            </a:r>
          </a:p>
          <a:p>
            <a:endParaRPr lang="en-US" dirty="0"/>
          </a:p>
        </p:txBody>
      </p:sp>
      <p:sp>
        <p:nvSpPr>
          <p:cNvPr id="4" name="Rectangle 3"/>
          <p:cNvSpPr/>
          <p:nvPr/>
        </p:nvSpPr>
        <p:spPr>
          <a:xfrm>
            <a:off x="4469205" y="0"/>
            <a:ext cx="2388795" cy="584775"/>
          </a:xfrm>
          <a:prstGeom prst="rect">
            <a:avLst/>
          </a:prstGeom>
        </p:spPr>
        <p:txBody>
          <a:bodyPr wrap="none">
            <a:spAutoFit/>
          </a:bodyPr>
          <a:lstStyle/>
          <a:p>
            <a:pPr lvl="0" algn="r"/>
            <a:r>
              <a:rPr lang="en-US" sz="3200" smtClean="0">
                <a:solidFill>
                  <a:prstClr val="white"/>
                </a:solidFill>
              </a:rPr>
              <a:t>HelioCampus</a:t>
            </a:r>
            <a:endParaRPr lang="en-US" sz="3200" dirty="0">
              <a:solidFill>
                <a:prstClr val="white"/>
              </a:solidFill>
            </a:endParaRPr>
          </a:p>
        </p:txBody>
      </p:sp>
    </p:spTree>
    <p:extLst>
      <p:ext uri="{BB962C8B-B14F-4D97-AF65-F5344CB8AC3E}">
        <p14:creationId xmlns:p14="http://schemas.microsoft.com/office/powerpoint/2010/main" val="2245614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Human Resources Updates</a:t>
            </a:r>
            <a:endParaRPr lang="en-US" sz="3200" dirty="0"/>
          </a:p>
        </p:txBody>
      </p:sp>
      <p:sp>
        <p:nvSpPr>
          <p:cNvPr id="3" name="Subtitle 2"/>
          <p:cNvSpPr>
            <a:spLocks noGrp="1"/>
          </p:cNvSpPr>
          <p:nvPr>
            <p:ph type="subTitle" idx="1"/>
          </p:nvPr>
        </p:nvSpPr>
        <p:spPr>
          <a:xfrm>
            <a:off x="1028700" y="2464076"/>
            <a:ext cx="4800600" cy="1314450"/>
          </a:xfrm>
        </p:spPr>
        <p:txBody>
          <a:bodyPr>
            <a:normAutofit/>
          </a:bodyPr>
          <a:lstStyle/>
          <a:p>
            <a:r>
              <a:rPr lang="en-US" sz="3200" dirty="0" smtClean="0"/>
              <a:t>Lisa </a:t>
            </a:r>
            <a:r>
              <a:rPr lang="en-US" sz="3200" dirty="0" err="1" smtClean="0"/>
              <a:t>Drouillard</a:t>
            </a:r>
            <a:endParaRPr lang="en-US" sz="3200" dirty="0"/>
          </a:p>
        </p:txBody>
      </p:sp>
      <p:sp>
        <p:nvSpPr>
          <p:cNvPr id="4" name="Rectangle 3"/>
          <p:cNvSpPr/>
          <p:nvPr/>
        </p:nvSpPr>
        <p:spPr>
          <a:xfrm>
            <a:off x="2199994" y="0"/>
            <a:ext cx="4658006" cy="584775"/>
          </a:xfrm>
          <a:prstGeom prst="rect">
            <a:avLst/>
          </a:prstGeom>
        </p:spPr>
        <p:txBody>
          <a:bodyPr wrap="none">
            <a:spAutoFit/>
          </a:bodyPr>
          <a:lstStyle/>
          <a:p>
            <a:pPr lvl="0" algn="r"/>
            <a:r>
              <a:rPr lang="en-US" sz="3200" dirty="0" smtClean="0">
                <a:solidFill>
                  <a:prstClr val="white"/>
                </a:solidFill>
              </a:rPr>
              <a:t>Human Resources Updates</a:t>
            </a:r>
            <a:endParaRPr lang="en-US" sz="3200" dirty="0">
              <a:solidFill>
                <a:prstClr val="white"/>
              </a:solidFill>
            </a:endParaRPr>
          </a:p>
        </p:txBody>
      </p:sp>
    </p:spTree>
    <p:extLst>
      <p:ext uri="{BB962C8B-B14F-4D97-AF65-F5344CB8AC3E}">
        <p14:creationId xmlns:p14="http://schemas.microsoft.com/office/powerpoint/2010/main" val="2902242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Human Resources</a:t>
            </a:r>
          </a:p>
        </p:txBody>
      </p:sp>
      <p:sp>
        <p:nvSpPr>
          <p:cNvPr id="3" name="Content Placeholder 2"/>
          <p:cNvSpPr>
            <a:spLocks noGrp="1"/>
          </p:cNvSpPr>
          <p:nvPr>
            <p:ph idx="1"/>
          </p:nvPr>
        </p:nvSpPr>
        <p:spPr>
          <a:xfrm>
            <a:off x="704850" y="1308647"/>
            <a:ext cx="5448300" cy="3742085"/>
          </a:xfrm>
        </p:spPr>
        <p:txBody>
          <a:bodyPr>
            <a:normAutofit fontScale="92500" lnSpcReduction="10000"/>
          </a:bodyPr>
          <a:lstStyle/>
          <a:p>
            <a:pPr marL="0" lvl="0" indent="0">
              <a:buNone/>
            </a:pPr>
            <a:r>
              <a:rPr lang="en-US" sz="1800" dirty="0">
                <a:solidFill>
                  <a:prstClr val="black">
                    <a:lumMod val="75000"/>
                    <a:lumOff val="25000"/>
                  </a:prstClr>
                </a:solidFill>
              </a:rPr>
              <a:t>Business Processes Updates</a:t>
            </a:r>
          </a:p>
          <a:p>
            <a:pPr marL="342900" lvl="0" indent="-342900">
              <a:buFont typeface="Arial" panose="020B0604020202020204" pitchFamily="34" charset="0"/>
              <a:buChar char="•"/>
            </a:pPr>
            <a:r>
              <a:rPr lang="en-US" sz="1600" dirty="0" err="1">
                <a:solidFill>
                  <a:prstClr val="black">
                    <a:lumMod val="50000"/>
                    <a:lumOff val="50000"/>
                  </a:prstClr>
                </a:solidFill>
              </a:rPr>
              <a:t>eContract</a:t>
            </a:r>
            <a:r>
              <a:rPr lang="en-US" sz="1600" dirty="0">
                <a:solidFill>
                  <a:prstClr val="black">
                    <a:lumMod val="50000"/>
                    <a:lumOff val="50000"/>
                  </a:prstClr>
                </a:solidFill>
              </a:rPr>
              <a:t> Expanded to all departments (Spring 2020)</a:t>
            </a:r>
          </a:p>
          <a:p>
            <a:pPr marL="0" lvl="0" indent="0">
              <a:buNone/>
            </a:pPr>
            <a:r>
              <a:rPr lang="en-US" sz="1600" dirty="0">
                <a:solidFill>
                  <a:prstClr val="black">
                    <a:lumMod val="50000"/>
                    <a:lumOff val="50000"/>
                  </a:prstClr>
                </a:solidFill>
              </a:rPr>
              <a:t>	</a:t>
            </a:r>
            <a:r>
              <a:rPr lang="en-US" sz="1100" dirty="0">
                <a:solidFill>
                  <a:prstClr val="black">
                    <a:lumMod val="50000"/>
                    <a:lumOff val="50000"/>
                  </a:prstClr>
                </a:solidFill>
                <a:hlinkClick r:id="rId2"/>
              </a:rPr>
              <a:t>https://my3.my.umbc.edu/groups/payroll/posts/94533</a:t>
            </a:r>
            <a:endParaRPr lang="en-US" sz="1100" dirty="0">
              <a:solidFill>
                <a:prstClr val="black">
                  <a:lumMod val="50000"/>
                  <a:lumOff val="50000"/>
                </a:prstClr>
              </a:solidFill>
            </a:endParaRPr>
          </a:p>
          <a:p>
            <a:pPr marL="342900" lvl="0" indent="-342900">
              <a:buFont typeface="Arial" panose="020B0604020202020204" pitchFamily="34" charset="0"/>
              <a:buChar char="•"/>
            </a:pPr>
            <a:r>
              <a:rPr lang="en-US" sz="1600" dirty="0">
                <a:solidFill>
                  <a:prstClr val="black">
                    <a:lumMod val="50000"/>
                    <a:lumOff val="50000"/>
                  </a:prstClr>
                </a:solidFill>
              </a:rPr>
              <a:t>Automated Termination Process (Fall 2020)</a:t>
            </a:r>
          </a:p>
          <a:p>
            <a:pPr marL="342900" lvl="1" indent="0">
              <a:buNone/>
            </a:pPr>
            <a:r>
              <a:rPr lang="en-US" sz="1100" dirty="0">
                <a:solidFill>
                  <a:prstClr val="black">
                    <a:lumMod val="50000"/>
                    <a:lumOff val="50000"/>
                  </a:prstClr>
                </a:solidFill>
                <a:hlinkClick r:id="rId3"/>
              </a:rPr>
              <a:t>https://my3.my.umbc.edu/groups/payroll/posts/97613</a:t>
            </a:r>
            <a:endParaRPr lang="en-US" sz="1100" dirty="0">
              <a:solidFill>
                <a:prstClr val="black">
                  <a:lumMod val="50000"/>
                  <a:lumOff val="50000"/>
                </a:prstClr>
              </a:solidFill>
            </a:endParaRPr>
          </a:p>
          <a:p>
            <a:pPr marL="342900" lvl="0" indent="-342900">
              <a:buFont typeface="Arial" panose="020B0604020202020204" pitchFamily="34" charset="0"/>
              <a:buChar char="•"/>
            </a:pPr>
            <a:r>
              <a:rPr lang="en-US" sz="1600" dirty="0">
                <a:solidFill>
                  <a:prstClr val="black">
                    <a:lumMod val="50000"/>
                    <a:lumOff val="50000"/>
                  </a:prstClr>
                </a:solidFill>
              </a:rPr>
              <a:t>Glacier for NRA/RA (Fall 2020)</a:t>
            </a:r>
          </a:p>
          <a:p>
            <a:pPr marL="342900" lvl="0" indent="-342900">
              <a:buFont typeface="Arial" panose="020B0604020202020204" pitchFamily="34" charset="0"/>
              <a:buChar char="•"/>
            </a:pPr>
            <a:r>
              <a:rPr lang="en-US" sz="1600" dirty="0">
                <a:solidFill>
                  <a:prstClr val="black">
                    <a:lumMod val="50000"/>
                    <a:lumOff val="50000"/>
                  </a:prstClr>
                </a:solidFill>
              </a:rPr>
              <a:t>Automated Concurrent Job Templates (Spring 2021)</a:t>
            </a:r>
          </a:p>
          <a:p>
            <a:pPr marL="0" lvl="0" indent="0">
              <a:buNone/>
            </a:pPr>
            <a:r>
              <a:rPr lang="en-US" sz="1800" dirty="0">
                <a:solidFill>
                  <a:prstClr val="black">
                    <a:lumMod val="75000"/>
                    <a:lumOff val="25000"/>
                  </a:prstClr>
                </a:solidFill>
              </a:rPr>
              <a:t>Training </a:t>
            </a:r>
          </a:p>
          <a:p>
            <a:pPr marL="342900" lvl="0" indent="-342900">
              <a:buFont typeface="Arial" panose="020B0604020202020204" pitchFamily="34" charset="0"/>
              <a:buChar char="•"/>
            </a:pPr>
            <a:r>
              <a:rPr lang="en-US" sz="1600" dirty="0">
                <a:solidFill>
                  <a:prstClr val="black">
                    <a:lumMod val="50000"/>
                    <a:lumOff val="50000"/>
                  </a:prstClr>
                </a:solidFill>
              </a:rPr>
              <a:t>Retriever Recharge </a:t>
            </a:r>
            <a:r>
              <a:rPr lang="en-US" sz="1100" dirty="0">
                <a:solidFill>
                  <a:prstClr val="black">
                    <a:lumMod val="50000"/>
                    <a:lumOff val="50000"/>
                  </a:prstClr>
                </a:solidFill>
                <a:hlinkClick r:id="rId4"/>
              </a:rPr>
              <a:t>https://www.youtube.com/c/UMBCRecTV/videos</a:t>
            </a:r>
            <a:endParaRPr lang="en-US" sz="1100" dirty="0">
              <a:solidFill>
                <a:prstClr val="black">
                  <a:lumMod val="50000"/>
                  <a:lumOff val="50000"/>
                </a:prstClr>
              </a:solidFill>
            </a:endParaRPr>
          </a:p>
          <a:p>
            <a:pPr marL="342900" lvl="0" indent="-342900">
              <a:buFont typeface="Arial" panose="020B0604020202020204" pitchFamily="34" charset="0"/>
              <a:buChar char="•"/>
            </a:pPr>
            <a:r>
              <a:rPr lang="en-US" sz="1600" dirty="0">
                <a:solidFill>
                  <a:prstClr val="black">
                    <a:lumMod val="50000"/>
                    <a:lumOff val="50000"/>
                  </a:prstClr>
                </a:solidFill>
              </a:rPr>
              <a:t>Audit (Leave &amp; Payroll)</a:t>
            </a:r>
          </a:p>
          <a:p>
            <a:pPr marL="0" lvl="0" indent="0">
              <a:buNone/>
            </a:pPr>
            <a:r>
              <a:rPr lang="en-US" sz="1800" dirty="0">
                <a:solidFill>
                  <a:prstClr val="black">
                    <a:lumMod val="75000"/>
                    <a:lumOff val="25000"/>
                  </a:prstClr>
                </a:solidFill>
              </a:rPr>
              <a:t>Leave Audit Acknowledgement </a:t>
            </a:r>
            <a:endParaRPr lang="en-US" sz="1800" dirty="0">
              <a:solidFill>
                <a:prstClr val="black">
                  <a:lumMod val="75000"/>
                  <a:lumOff val="25000"/>
                </a:prstClr>
              </a:solidFill>
              <a:hlinkClick r:id="rId5"/>
            </a:endParaRPr>
          </a:p>
          <a:p>
            <a:pPr marL="342900" lvl="1" indent="0">
              <a:buNone/>
            </a:pPr>
            <a:r>
              <a:rPr lang="en-US" sz="1000" dirty="0">
                <a:solidFill>
                  <a:prstClr val="black">
                    <a:lumMod val="75000"/>
                    <a:lumOff val="25000"/>
                  </a:prstClr>
                </a:solidFill>
                <a:hlinkClick r:id="rId5"/>
              </a:rPr>
              <a:t>https://my3.my.umbc.edu/groups/payroll/posts/98262</a:t>
            </a:r>
            <a:endParaRPr lang="en-US" sz="1000" dirty="0">
              <a:solidFill>
                <a:prstClr val="black">
                  <a:lumMod val="75000"/>
                  <a:lumOff val="25000"/>
                </a:prstClr>
              </a:solidFill>
            </a:endParaRPr>
          </a:p>
          <a:p>
            <a:pPr marL="0" lvl="0" indent="0">
              <a:buNone/>
            </a:pPr>
            <a:r>
              <a:rPr lang="en-US" sz="1800" dirty="0">
                <a:solidFill>
                  <a:prstClr val="black">
                    <a:lumMod val="75000"/>
                    <a:lumOff val="25000"/>
                  </a:prstClr>
                </a:solidFill>
              </a:rPr>
              <a:t>HR Partner Meetings Quarterly</a:t>
            </a:r>
          </a:p>
          <a:p>
            <a:pPr marL="0" lvl="0" indent="0">
              <a:buNone/>
            </a:pPr>
            <a:r>
              <a:rPr lang="en-US" sz="1800" dirty="0">
                <a:solidFill>
                  <a:prstClr val="black">
                    <a:lumMod val="75000"/>
                    <a:lumOff val="25000"/>
                  </a:prstClr>
                </a:solidFill>
              </a:rPr>
              <a:t>HR Staff Update</a:t>
            </a:r>
          </a:p>
          <a:p>
            <a:endParaRPr lang="en-US" dirty="0"/>
          </a:p>
        </p:txBody>
      </p:sp>
      <p:sp>
        <p:nvSpPr>
          <p:cNvPr id="4" name="Rectangle 3"/>
          <p:cNvSpPr/>
          <p:nvPr/>
        </p:nvSpPr>
        <p:spPr>
          <a:xfrm>
            <a:off x="1934818" y="468"/>
            <a:ext cx="4923182" cy="584775"/>
          </a:xfrm>
          <a:prstGeom prst="rect">
            <a:avLst/>
          </a:prstGeom>
        </p:spPr>
        <p:txBody>
          <a:bodyPr wrap="square">
            <a:spAutoFit/>
          </a:bodyPr>
          <a:lstStyle/>
          <a:p>
            <a:pPr lvl="0" algn="r"/>
            <a:r>
              <a:rPr lang="en-US" sz="3200" dirty="0">
                <a:solidFill>
                  <a:prstClr val="white"/>
                </a:solidFill>
              </a:rPr>
              <a:t>Human Resources Updates</a:t>
            </a:r>
          </a:p>
        </p:txBody>
      </p:sp>
    </p:spTree>
    <p:extLst>
      <p:ext uri="{BB962C8B-B14F-4D97-AF65-F5344CB8AC3E}">
        <p14:creationId xmlns:p14="http://schemas.microsoft.com/office/powerpoint/2010/main" val="988289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smtClean="0"/>
              <a:t>Procurement Update</a:t>
            </a:r>
            <a:endParaRPr lang="en-US" sz="3200" dirty="0"/>
          </a:p>
        </p:txBody>
      </p:sp>
      <p:sp>
        <p:nvSpPr>
          <p:cNvPr id="3" name="Subtitle 2"/>
          <p:cNvSpPr>
            <a:spLocks noGrp="1"/>
          </p:cNvSpPr>
          <p:nvPr>
            <p:ph type="subTitle" idx="1"/>
          </p:nvPr>
        </p:nvSpPr>
        <p:spPr>
          <a:xfrm>
            <a:off x="1028700" y="2464076"/>
            <a:ext cx="4800600" cy="1314450"/>
          </a:xfrm>
        </p:spPr>
        <p:txBody>
          <a:bodyPr>
            <a:normAutofit/>
          </a:bodyPr>
          <a:lstStyle/>
          <a:p>
            <a:r>
              <a:rPr lang="en-US" sz="3200" dirty="0" smtClean="0"/>
              <a:t>Elizabeth Moss</a:t>
            </a:r>
            <a:endParaRPr lang="en-US" sz="3200" dirty="0"/>
          </a:p>
        </p:txBody>
      </p:sp>
      <p:sp>
        <p:nvSpPr>
          <p:cNvPr id="4" name="Rectangle 3"/>
          <p:cNvSpPr/>
          <p:nvPr/>
        </p:nvSpPr>
        <p:spPr>
          <a:xfrm>
            <a:off x="3177120" y="0"/>
            <a:ext cx="3680880" cy="584775"/>
          </a:xfrm>
          <a:prstGeom prst="rect">
            <a:avLst/>
          </a:prstGeom>
        </p:spPr>
        <p:txBody>
          <a:bodyPr wrap="none">
            <a:spAutoFit/>
          </a:bodyPr>
          <a:lstStyle/>
          <a:p>
            <a:pPr lvl="0" algn="r"/>
            <a:r>
              <a:rPr lang="en-US" sz="3200" dirty="0" smtClean="0">
                <a:solidFill>
                  <a:prstClr val="white"/>
                </a:solidFill>
              </a:rPr>
              <a:t>Procurement </a:t>
            </a:r>
            <a:r>
              <a:rPr lang="en-US" sz="3200" dirty="0">
                <a:solidFill>
                  <a:prstClr val="white"/>
                </a:solidFill>
              </a:rPr>
              <a:t>Update</a:t>
            </a:r>
          </a:p>
        </p:txBody>
      </p:sp>
    </p:spTree>
    <p:extLst>
      <p:ext uri="{BB962C8B-B14F-4D97-AF65-F5344CB8AC3E}">
        <p14:creationId xmlns:p14="http://schemas.microsoft.com/office/powerpoint/2010/main" val="3926937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96" y="782899"/>
            <a:ext cx="6645964" cy="718101"/>
          </a:xfrm>
        </p:spPr>
        <p:txBody>
          <a:bodyPr/>
          <a:lstStyle/>
          <a:p>
            <a:pPr algn="ctr">
              <a:defRPr/>
            </a:pPr>
            <a:r>
              <a:rPr lang="en-US" sz="2600" u="sng" dirty="0"/>
              <a:t>Changes to P-card Processes Summary</a:t>
            </a:r>
            <a:r>
              <a:rPr lang="en-US" dirty="0"/>
              <a:t/>
            </a:r>
            <a:br>
              <a:rPr lang="en-US" dirty="0"/>
            </a:br>
            <a:endParaRPr lang="en-US" dirty="0"/>
          </a:p>
        </p:txBody>
      </p:sp>
      <p:sp>
        <p:nvSpPr>
          <p:cNvPr id="3" name="Content Placeholder 2"/>
          <p:cNvSpPr>
            <a:spLocks noGrp="1"/>
          </p:cNvSpPr>
          <p:nvPr>
            <p:ph idx="1"/>
          </p:nvPr>
        </p:nvSpPr>
        <p:spPr>
          <a:xfrm>
            <a:off x="303536" y="1282339"/>
            <a:ext cx="6196655" cy="3733609"/>
          </a:xfrm>
        </p:spPr>
        <p:txBody>
          <a:bodyPr/>
          <a:lstStyle/>
          <a:p>
            <a:r>
              <a:rPr lang="en-US" sz="1100" b="1" dirty="0">
                <a:solidFill>
                  <a:schemeClr val="tx1"/>
                </a:solidFill>
              </a:rPr>
              <a:t>Reduced Paperwork for Initial P-card Request</a:t>
            </a:r>
            <a:r>
              <a:rPr lang="en-US" sz="1100" dirty="0">
                <a:solidFill>
                  <a:schemeClr val="tx1"/>
                </a:solidFill>
              </a:rPr>
              <a:t>. It eliminates the need for extra departmental memos from person of next authority above the p-card supervisor. </a:t>
            </a:r>
          </a:p>
          <a:p>
            <a:endParaRPr lang="en-US" sz="1100" dirty="0">
              <a:solidFill>
                <a:schemeClr val="tx1"/>
              </a:solidFill>
            </a:endParaRPr>
          </a:p>
          <a:p>
            <a:r>
              <a:rPr lang="en-US" sz="1100" b="1" dirty="0">
                <a:solidFill>
                  <a:schemeClr val="tx1"/>
                </a:solidFill>
              </a:rPr>
              <a:t>Monthly Reconciliation-  </a:t>
            </a:r>
            <a:r>
              <a:rPr lang="en-US" sz="1100" dirty="0">
                <a:solidFill>
                  <a:schemeClr val="tx1"/>
                </a:solidFill>
              </a:rPr>
              <a:t>UMBC is moving from paper-based certification (i.e., wet signatures on required documents) to an all electronic format via DocuSign. P-cardholders will now be able to send their monthly p-card packages to their p-card supervisors for review and certification electronically. Procurement has arranged for all p-card users to gain access to their e-statement via US Bank's website instead of using paper statements. Procurement has also created new BOX folders for all p-cardholders to allow secure and centralized access/storage of their electronic monthly reconciliation packages.</a:t>
            </a:r>
          </a:p>
          <a:p>
            <a:endParaRPr lang="en-US" sz="1100" dirty="0">
              <a:solidFill>
                <a:schemeClr val="tx1"/>
              </a:solidFill>
            </a:endParaRPr>
          </a:p>
          <a:p>
            <a:r>
              <a:rPr lang="en-US" sz="1100" b="1" dirty="0">
                <a:solidFill>
                  <a:schemeClr val="tx1"/>
                </a:solidFill>
              </a:rPr>
              <a:t>Quarterly Supervisor and Dean/VP Certification Forms. </a:t>
            </a:r>
            <a:r>
              <a:rPr lang="en-US" sz="1100" dirty="0">
                <a:solidFill>
                  <a:schemeClr val="tx1"/>
                </a:solidFill>
              </a:rPr>
              <a:t>UMBC has merged two quarterly forms (i.e., the supervisor certification to the Dean/VP and the Dean/VP’s certification to the PCPA) into one single form. </a:t>
            </a:r>
          </a:p>
          <a:p>
            <a:pPr marL="85725" indent="0">
              <a:buNone/>
            </a:pPr>
            <a:endParaRPr lang="en-US" sz="1100" dirty="0">
              <a:solidFill>
                <a:schemeClr val="tx1"/>
              </a:solidFill>
            </a:endParaRPr>
          </a:p>
          <a:p>
            <a:r>
              <a:rPr lang="en-US" sz="1100" b="1" dirty="0">
                <a:solidFill>
                  <a:schemeClr val="tx1"/>
                </a:solidFill>
              </a:rPr>
              <a:t>New P-card Training</a:t>
            </a:r>
            <a:r>
              <a:rPr lang="en-US" sz="1100" dirty="0">
                <a:solidFill>
                  <a:schemeClr val="tx1"/>
                </a:solidFill>
              </a:rPr>
              <a:t>. P-card training is transitioning to Blackboard and will be available On-Demand. It is expected that the training will be available by the end of February. </a:t>
            </a:r>
          </a:p>
          <a:p>
            <a:pPr marL="85725" indent="0">
              <a:buNone/>
            </a:pPr>
            <a:endParaRPr lang="en-US" sz="900" b="1" dirty="0">
              <a:solidFill>
                <a:schemeClr val="tx1"/>
              </a:solidFill>
            </a:endParaRPr>
          </a:p>
          <a:p>
            <a:endParaRPr lang="en-US" dirty="0" smtClean="0">
              <a:solidFill>
                <a:schemeClr val="tx1"/>
              </a:solidFill>
            </a:endParaRPr>
          </a:p>
          <a:p>
            <a:pPr marL="85725" indent="0">
              <a:buNone/>
            </a:pPr>
            <a:endParaRPr lang="en-US" dirty="0">
              <a:solidFill>
                <a:schemeClr val="tx1"/>
              </a:solidFill>
            </a:endParaRPr>
          </a:p>
          <a:p>
            <a:pPr marL="482204" lvl="2" indent="0">
              <a:buNone/>
            </a:pPr>
            <a:endParaRPr lang="en-US" dirty="0"/>
          </a:p>
          <a:p>
            <a:pPr marL="675085" lvl="3" indent="0">
              <a:buNone/>
            </a:pPr>
            <a:endParaRPr lang="en-US" sz="1350" dirty="0"/>
          </a:p>
          <a:p>
            <a:pPr marL="257175" lvl="1" indent="0">
              <a:buNone/>
            </a:pPr>
            <a:endParaRPr lang="en-US" sz="1800" dirty="0"/>
          </a:p>
        </p:txBody>
      </p:sp>
      <p:sp>
        <p:nvSpPr>
          <p:cNvPr id="4" name="Rectangle 3"/>
          <p:cNvSpPr/>
          <p:nvPr/>
        </p:nvSpPr>
        <p:spPr>
          <a:xfrm>
            <a:off x="3094382" y="12184"/>
            <a:ext cx="3763617" cy="584775"/>
          </a:xfrm>
          <a:prstGeom prst="rect">
            <a:avLst/>
          </a:prstGeom>
        </p:spPr>
        <p:txBody>
          <a:bodyPr wrap="square">
            <a:spAutoFit/>
          </a:bodyPr>
          <a:lstStyle/>
          <a:p>
            <a:pPr lvl="0" algn="r"/>
            <a:r>
              <a:rPr lang="en-US" sz="3200" dirty="0" smtClean="0">
                <a:solidFill>
                  <a:prstClr val="white"/>
                </a:solidFill>
                <a:latin typeface="Calibri"/>
              </a:rPr>
              <a:t>Procurement Update</a:t>
            </a:r>
            <a:endParaRPr lang="en-US" sz="3200" dirty="0">
              <a:solidFill>
                <a:prstClr val="white"/>
              </a:solidFill>
              <a:latin typeface="Calibri"/>
            </a:endParaRPr>
          </a:p>
        </p:txBody>
      </p:sp>
    </p:spTree>
    <p:extLst>
      <p:ext uri="{BB962C8B-B14F-4D97-AF65-F5344CB8AC3E}">
        <p14:creationId xmlns:p14="http://schemas.microsoft.com/office/powerpoint/2010/main" val="3080202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39" y="797418"/>
            <a:ext cx="6315488" cy="222106"/>
          </a:xfrm>
        </p:spPr>
        <p:txBody>
          <a:bodyPr/>
          <a:lstStyle/>
          <a:p>
            <a:pPr algn="ctr">
              <a:defRPr/>
            </a:pPr>
            <a:r>
              <a:rPr lang="en-US" sz="2600" u="sng" dirty="0"/>
              <a:t>Changes to P-card Processes Summary</a:t>
            </a:r>
            <a:r>
              <a:rPr lang="en-US" dirty="0"/>
              <a:t/>
            </a:r>
            <a:br>
              <a:rPr lang="en-US" dirty="0"/>
            </a:br>
            <a:endParaRPr lang="en-US" dirty="0"/>
          </a:p>
        </p:txBody>
      </p:sp>
      <p:sp>
        <p:nvSpPr>
          <p:cNvPr id="3" name="Content Placeholder 2"/>
          <p:cNvSpPr>
            <a:spLocks noGrp="1"/>
          </p:cNvSpPr>
          <p:nvPr>
            <p:ph idx="1"/>
          </p:nvPr>
        </p:nvSpPr>
        <p:spPr>
          <a:xfrm>
            <a:off x="445049" y="1421487"/>
            <a:ext cx="5879867" cy="2853708"/>
          </a:xfrm>
        </p:spPr>
        <p:txBody>
          <a:bodyPr/>
          <a:lstStyle/>
          <a:p>
            <a:endParaRPr lang="en-US" sz="1050" dirty="0">
              <a:solidFill>
                <a:schemeClr val="tx1"/>
              </a:solidFill>
            </a:endParaRPr>
          </a:p>
          <a:p>
            <a:r>
              <a:rPr lang="en-US" sz="1200" dirty="0">
                <a:solidFill>
                  <a:schemeClr val="tx1"/>
                </a:solidFill>
              </a:rPr>
              <a:t>All Monthly Reconciliation changes go into effect on 2/1/21.</a:t>
            </a:r>
          </a:p>
          <a:p>
            <a:pPr marL="85725" indent="0">
              <a:buNone/>
            </a:pPr>
            <a:endParaRPr lang="en-US" sz="1200" dirty="0">
              <a:solidFill>
                <a:schemeClr val="tx1"/>
              </a:solidFill>
            </a:endParaRPr>
          </a:p>
          <a:p>
            <a:r>
              <a:rPr lang="en-US" sz="1200" dirty="0">
                <a:solidFill>
                  <a:schemeClr val="tx1"/>
                </a:solidFill>
              </a:rPr>
              <a:t>A link for the new Monthly DocuSign form and quick guidelines with how-to screenshots will be available on the Procurement website by 2/1/21.</a:t>
            </a:r>
          </a:p>
          <a:p>
            <a:endParaRPr lang="en-US" sz="1200" dirty="0">
              <a:solidFill>
                <a:schemeClr val="tx1"/>
              </a:solidFill>
            </a:endParaRPr>
          </a:p>
          <a:p>
            <a:r>
              <a:rPr lang="en-US" sz="1200" dirty="0">
                <a:solidFill>
                  <a:schemeClr val="tx1"/>
                </a:solidFill>
              </a:rPr>
              <a:t>A link for the new Quarterly DocuSign form and quick guidelines with how-to screenshots will be available on the Procurement website by the end of February/early March. This combined form does not go in effect until April, 2021.</a:t>
            </a:r>
          </a:p>
          <a:p>
            <a:pPr marL="85725" indent="0">
              <a:buNone/>
            </a:pPr>
            <a:endParaRPr lang="en-US" sz="900" dirty="0">
              <a:solidFill>
                <a:schemeClr val="tx1"/>
              </a:solidFill>
            </a:endParaRPr>
          </a:p>
          <a:p>
            <a:pPr marL="85725" indent="0">
              <a:buNone/>
            </a:pPr>
            <a:endParaRPr lang="en-US" sz="900" dirty="0">
              <a:solidFill>
                <a:schemeClr val="tx1"/>
              </a:solidFill>
            </a:endParaRPr>
          </a:p>
          <a:p>
            <a:endParaRPr lang="en-US" sz="900" dirty="0">
              <a:solidFill>
                <a:schemeClr val="tx1"/>
              </a:solidFill>
            </a:endParaRPr>
          </a:p>
          <a:p>
            <a:endParaRPr lang="en-US" sz="900" b="1" dirty="0">
              <a:solidFill>
                <a:schemeClr val="tx1"/>
              </a:solidFill>
            </a:endParaRPr>
          </a:p>
          <a:p>
            <a:endParaRPr lang="en-US" dirty="0" smtClean="0">
              <a:solidFill>
                <a:schemeClr val="tx1"/>
              </a:solidFill>
            </a:endParaRPr>
          </a:p>
          <a:p>
            <a:pPr marL="85725" indent="0">
              <a:buNone/>
            </a:pPr>
            <a:endParaRPr lang="en-US" dirty="0">
              <a:solidFill>
                <a:schemeClr val="tx1"/>
              </a:solidFill>
            </a:endParaRPr>
          </a:p>
          <a:p>
            <a:pPr marL="482204" lvl="2" indent="0">
              <a:buNone/>
            </a:pPr>
            <a:endParaRPr lang="en-US" dirty="0"/>
          </a:p>
          <a:p>
            <a:pPr marL="675085" lvl="3" indent="0">
              <a:buNone/>
            </a:pPr>
            <a:endParaRPr lang="en-US" sz="1350" dirty="0"/>
          </a:p>
          <a:p>
            <a:pPr marL="257175" lvl="1" indent="0">
              <a:buNone/>
            </a:pPr>
            <a:endParaRPr lang="en-US" sz="1800" dirty="0"/>
          </a:p>
        </p:txBody>
      </p:sp>
      <p:sp>
        <p:nvSpPr>
          <p:cNvPr id="4" name="Rectangle 3"/>
          <p:cNvSpPr/>
          <p:nvPr/>
        </p:nvSpPr>
        <p:spPr>
          <a:xfrm>
            <a:off x="2522882" y="0"/>
            <a:ext cx="4335118" cy="584775"/>
          </a:xfrm>
          <a:prstGeom prst="rect">
            <a:avLst/>
          </a:prstGeom>
        </p:spPr>
        <p:txBody>
          <a:bodyPr wrap="square">
            <a:spAutoFit/>
          </a:bodyPr>
          <a:lstStyle/>
          <a:p>
            <a:pPr lvl="0" algn="r"/>
            <a:r>
              <a:rPr lang="en-US" sz="3200" dirty="0">
                <a:solidFill>
                  <a:prstClr val="white"/>
                </a:solidFill>
                <a:latin typeface="Calibri"/>
              </a:rPr>
              <a:t>Procurement Update</a:t>
            </a:r>
          </a:p>
        </p:txBody>
      </p:sp>
    </p:spTree>
    <p:extLst>
      <p:ext uri="{BB962C8B-B14F-4D97-AF65-F5344CB8AC3E}">
        <p14:creationId xmlns:p14="http://schemas.microsoft.com/office/powerpoint/2010/main" val="1588449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Paw Fiscal Year to Date Snapshot</a:t>
            </a:r>
            <a:endParaRPr lang="en-US" dirty="0"/>
          </a:p>
        </p:txBody>
      </p:sp>
      <p:sp>
        <p:nvSpPr>
          <p:cNvPr id="3" name="Text Placeholder 2"/>
          <p:cNvSpPr>
            <a:spLocks noGrp="1"/>
          </p:cNvSpPr>
          <p:nvPr>
            <p:ph type="body" idx="1"/>
          </p:nvPr>
        </p:nvSpPr>
        <p:spPr>
          <a:xfrm>
            <a:off x="233775" y="1321841"/>
            <a:ext cx="6390450" cy="3416400"/>
          </a:xfrm>
        </p:spPr>
        <p:txBody>
          <a:bodyPr/>
          <a:lstStyle/>
          <a:p>
            <a:r>
              <a:rPr lang="en-US" dirty="0" smtClean="0"/>
              <a:t>2580 purchase orders have been issued of which 70% were processed within less than 1 day, and 98% within 5 days.</a:t>
            </a:r>
          </a:p>
          <a:p>
            <a:r>
              <a:rPr lang="en-US" dirty="0" smtClean="0"/>
              <a:t>$9.5 million in purchase orders</a:t>
            </a:r>
          </a:p>
          <a:p>
            <a:r>
              <a:rPr lang="en-US" dirty="0"/>
              <a:t>62% of Contracts were created and fully executed </a:t>
            </a:r>
            <a:r>
              <a:rPr lang="en-US" dirty="0" smtClean="0"/>
              <a:t>within </a:t>
            </a:r>
            <a:r>
              <a:rPr lang="en-US" dirty="0"/>
              <a:t>7 days (just over 180 contracts</a:t>
            </a:r>
            <a:r>
              <a:rPr lang="en-US" dirty="0" smtClean="0"/>
              <a:t>)</a:t>
            </a:r>
          </a:p>
          <a:p>
            <a:r>
              <a:rPr lang="en-US" dirty="0" smtClean="0"/>
              <a:t>8,720 invoices have been processed</a:t>
            </a:r>
            <a:endParaRPr lang="en-US" dirty="0"/>
          </a:p>
          <a:p>
            <a:r>
              <a:rPr lang="en-US" dirty="0" smtClean="0"/>
              <a:t>$57.6 million has been invoiced, $31.1 million from a contract</a:t>
            </a:r>
            <a:endParaRPr lang="en-US" dirty="0"/>
          </a:p>
        </p:txBody>
      </p:sp>
      <p:sp>
        <p:nvSpPr>
          <p:cNvPr id="4" name="Rectangle 3"/>
          <p:cNvSpPr/>
          <p:nvPr/>
        </p:nvSpPr>
        <p:spPr>
          <a:xfrm>
            <a:off x="2589144" y="15279"/>
            <a:ext cx="4215848" cy="584775"/>
          </a:xfrm>
          <a:prstGeom prst="rect">
            <a:avLst/>
          </a:prstGeom>
        </p:spPr>
        <p:txBody>
          <a:bodyPr wrap="square">
            <a:spAutoFit/>
          </a:bodyPr>
          <a:lstStyle/>
          <a:p>
            <a:pPr lvl="0" algn="r"/>
            <a:r>
              <a:rPr lang="en-US" sz="3200" dirty="0">
                <a:solidFill>
                  <a:prstClr val="white"/>
                </a:solidFill>
                <a:latin typeface="Calibri"/>
              </a:rPr>
              <a:t>Procurement Update</a:t>
            </a:r>
          </a:p>
        </p:txBody>
      </p:sp>
    </p:spTree>
    <p:extLst>
      <p:ext uri="{BB962C8B-B14F-4D97-AF65-F5344CB8AC3E}">
        <p14:creationId xmlns:p14="http://schemas.microsoft.com/office/powerpoint/2010/main" val="2386596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Other </a:t>
            </a:r>
            <a:r>
              <a:rPr lang="en-US" smtClean="0"/>
              <a:t>Procurement Questions</a:t>
            </a:r>
            <a:endParaRPr lang="en-US" dirty="0"/>
          </a:p>
        </p:txBody>
      </p:sp>
      <p:sp>
        <p:nvSpPr>
          <p:cNvPr id="3" name="Text Placeholder 2"/>
          <p:cNvSpPr>
            <a:spLocks noGrp="1"/>
          </p:cNvSpPr>
          <p:nvPr>
            <p:ph type="body" idx="1"/>
          </p:nvPr>
        </p:nvSpPr>
        <p:spPr>
          <a:xfrm>
            <a:off x="233775" y="1368224"/>
            <a:ext cx="6390450" cy="3416400"/>
          </a:xfrm>
        </p:spPr>
        <p:txBody>
          <a:bodyPr/>
          <a:lstStyle/>
          <a:p>
            <a:r>
              <a:rPr lang="en-US" dirty="0"/>
              <a:t>Temporary logistics</a:t>
            </a:r>
          </a:p>
          <a:p>
            <a:r>
              <a:rPr lang="en-US" dirty="0"/>
              <a:t>Reminders about Paw platform</a:t>
            </a:r>
          </a:p>
          <a:p>
            <a:r>
              <a:rPr lang="en-US" dirty="0"/>
              <a:t>Upcoming Paw roadmap</a:t>
            </a:r>
          </a:p>
        </p:txBody>
      </p:sp>
      <p:sp>
        <p:nvSpPr>
          <p:cNvPr id="4" name="Rectangle 3"/>
          <p:cNvSpPr/>
          <p:nvPr/>
        </p:nvSpPr>
        <p:spPr>
          <a:xfrm>
            <a:off x="2953578" y="-7912"/>
            <a:ext cx="3904422" cy="584775"/>
          </a:xfrm>
          <a:prstGeom prst="rect">
            <a:avLst/>
          </a:prstGeom>
        </p:spPr>
        <p:txBody>
          <a:bodyPr wrap="square">
            <a:spAutoFit/>
          </a:bodyPr>
          <a:lstStyle/>
          <a:p>
            <a:pPr lvl="0" algn="r"/>
            <a:r>
              <a:rPr lang="en-US" sz="3200" dirty="0">
                <a:solidFill>
                  <a:prstClr val="white"/>
                </a:solidFill>
                <a:latin typeface="Calibri"/>
              </a:rPr>
              <a:t>Procurement Update</a:t>
            </a:r>
          </a:p>
        </p:txBody>
      </p:sp>
    </p:spTree>
    <p:extLst>
      <p:ext uri="{BB962C8B-B14F-4D97-AF65-F5344CB8AC3E}">
        <p14:creationId xmlns:p14="http://schemas.microsoft.com/office/powerpoint/2010/main" val="1935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52" y="648486"/>
            <a:ext cx="5183174" cy="483049"/>
          </a:xfrm>
        </p:spPr>
        <p:txBody>
          <a:bodyPr>
            <a:normAutofit/>
          </a:bodyPr>
          <a:lstStyle/>
          <a:p>
            <a:pPr algn="r"/>
            <a:r>
              <a:rPr lang="en-US" sz="2400" dirty="0">
                <a:solidFill>
                  <a:schemeClr val="bg1"/>
                </a:solidFill>
              </a:rPr>
              <a:t>Questions</a:t>
            </a:r>
          </a:p>
        </p:txBody>
      </p:sp>
      <p:pic>
        <p:nvPicPr>
          <p:cNvPr id="5" name="Content Placeholder 4" descr="Question Help Mark · Free image on Pixabay"/>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6358" y="1442727"/>
            <a:ext cx="1893106" cy="2465215"/>
          </a:xfrm>
        </p:spPr>
      </p:pic>
      <p:sp>
        <p:nvSpPr>
          <p:cNvPr id="4" name="TextBox 3"/>
          <p:cNvSpPr txBox="1"/>
          <p:nvPr/>
        </p:nvSpPr>
        <p:spPr>
          <a:xfrm>
            <a:off x="6467061" y="4822089"/>
            <a:ext cx="470535"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32</a:t>
            </a:r>
          </a:p>
        </p:txBody>
      </p:sp>
      <p:sp>
        <p:nvSpPr>
          <p:cNvPr id="3" name="Rectangle 2"/>
          <p:cNvSpPr/>
          <p:nvPr/>
        </p:nvSpPr>
        <p:spPr>
          <a:xfrm>
            <a:off x="2276358" y="44906"/>
            <a:ext cx="4600161" cy="58477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Questions</a:t>
            </a:r>
          </a:p>
        </p:txBody>
      </p:sp>
    </p:spTree>
    <p:extLst>
      <p:ext uri="{BB962C8B-B14F-4D97-AF65-F5344CB8AC3E}">
        <p14:creationId xmlns:p14="http://schemas.microsoft.com/office/powerpoint/2010/main" val="401768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2867648" y="0"/>
            <a:ext cx="3907648" cy="584775"/>
          </a:xfrm>
          <a:prstGeom prst="rect">
            <a:avLst/>
          </a:prstGeom>
          <a:noFill/>
        </p:spPr>
        <p:txBody>
          <a:bodyPr wrap="square">
            <a:spAutoFit/>
          </a:bodyPr>
          <a:lstStyle/>
          <a:p>
            <a:pPr algn="r" defTabSz="514350">
              <a:defRPr/>
            </a:pPr>
            <a:r>
              <a:rPr lang="en-US" sz="3200" dirty="0">
                <a:solidFill>
                  <a:schemeClr val="bg1"/>
                </a:solidFill>
                <a:latin typeface="Calibri"/>
              </a:rPr>
              <a:t>Recent Successes</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14350" y="1200150"/>
            <a:ext cx="3128963" cy="529184"/>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788" spc="28" dirty="0">
              <a:solidFill>
                <a:prstClr val="black"/>
              </a:solidFill>
              <a:latin typeface="Calibri" panose="020F0502020204030204" pitchFamily="34" charset="0"/>
            </a:endParaRPr>
          </a:p>
          <a:p>
            <a:pPr marL="95548" defTabSz="514350">
              <a:spcBef>
                <a:spcPts val="338"/>
              </a:spcBef>
            </a:pPr>
            <a:endParaRPr lang="en-US" sz="1013" spc="28" dirty="0">
              <a:solidFill>
                <a:prstClr val="black"/>
              </a:solidFill>
              <a:latin typeface="Calibri"/>
            </a:endParaRPr>
          </a:p>
        </p:txBody>
      </p:sp>
      <p:sp>
        <p:nvSpPr>
          <p:cNvPr id="4" name="TextBox 3">
            <a:extLst>
              <a:ext uri="{FF2B5EF4-FFF2-40B4-BE49-F238E27FC236}">
                <a16:creationId xmlns:a16="http://schemas.microsoft.com/office/drawing/2014/main" id="{0D5AE446-0C1B-F142-9AA5-0D708D8A911E}"/>
              </a:ext>
            </a:extLst>
          </p:cNvPr>
          <p:cNvSpPr txBox="1"/>
          <p:nvPr/>
        </p:nvSpPr>
        <p:spPr>
          <a:xfrm>
            <a:off x="533399" y="934408"/>
            <a:ext cx="4586288" cy="1213987"/>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lnSpc>
                <a:spcPct val="150000"/>
              </a:lnSpc>
            </a:pPr>
            <a:r>
              <a:rPr lang="en-US" sz="1600" b="1" spc="28" dirty="0">
                <a:solidFill>
                  <a:srgbClr val="0070C0"/>
                </a:solidFill>
                <a:latin typeface="Calibri"/>
              </a:rPr>
              <a:t>Retriever Soccer Park</a:t>
            </a:r>
          </a:p>
          <a:p>
            <a:pPr defTabSz="514350"/>
            <a:r>
              <a:rPr lang="en-US" sz="1600" spc="28" dirty="0">
                <a:solidFill>
                  <a:srgbClr val="0070C0"/>
                </a:solidFill>
                <a:latin typeface="Calibri"/>
              </a:rPr>
              <a:t>Completed in Fall of 2020</a:t>
            </a:r>
          </a:p>
          <a:p>
            <a:pPr marL="95548" defTabSz="514350">
              <a:spcBef>
                <a:spcPts val="338"/>
              </a:spcBef>
            </a:pPr>
            <a:endParaRPr lang="en-US" sz="1013" spc="28" dirty="0">
              <a:solidFill>
                <a:prstClr val="black"/>
              </a:solidFill>
              <a:latin typeface="Calibri"/>
            </a:endParaRPr>
          </a:p>
        </p:txBody>
      </p:sp>
      <p:sp>
        <p:nvSpPr>
          <p:cNvPr id="8" name="TextBox 7">
            <a:extLst>
              <a:ext uri="{FF2B5EF4-FFF2-40B4-BE49-F238E27FC236}">
                <a16:creationId xmlns:a16="http://schemas.microsoft.com/office/drawing/2014/main" id="{91A634FC-B5C9-914D-8E4E-EDAE110F6977}"/>
              </a:ext>
            </a:extLst>
          </p:cNvPr>
          <p:cNvSpPr txBox="1"/>
          <p:nvPr/>
        </p:nvSpPr>
        <p:spPr>
          <a:xfrm>
            <a:off x="514350" y="1969135"/>
            <a:ext cx="5915025" cy="532903"/>
          </a:xfrm>
          <a:prstGeom prst="rect">
            <a:avLst/>
          </a:prstGeom>
          <a:noFill/>
        </p:spPr>
        <p:txBody>
          <a:bodyPr wrap="square" rtlCol="0">
            <a:spAutoFit/>
          </a:bodyPr>
          <a:lstStyle/>
          <a:p>
            <a:pPr marL="0" lvl="1" defTabSz="514350">
              <a:spcBef>
                <a:spcPts val="1013"/>
              </a:spcBef>
              <a:spcAft>
                <a:spcPts val="338"/>
              </a:spcAft>
            </a:pPr>
            <a:r>
              <a:rPr lang="en-US" sz="1600" dirty="0">
                <a:solidFill>
                  <a:prstClr val="black"/>
                </a:solidFill>
                <a:latin typeface="Calibri"/>
              </a:rPr>
              <a:t>improvements to ticketing, seating and access</a:t>
            </a:r>
            <a:endParaRPr lang="en-US" sz="1600" dirty="0">
              <a:solidFill>
                <a:prstClr val="black"/>
              </a:solidFill>
              <a:latin typeface="Avenir" panose="02000503020000020003" pitchFamily="2" charset="0"/>
            </a:endParaRPr>
          </a:p>
          <a:p>
            <a:pPr defTabSz="514350"/>
            <a:endParaRPr lang="en-US" sz="1013" dirty="0">
              <a:solidFill>
                <a:srgbClr val="FF0000"/>
              </a:solidFill>
              <a:latin typeface="Calibri"/>
            </a:endParaRPr>
          </a:p>
        </p:txBody>
      </p:sp>
      <p:pic>
        <p:nvPicPr>
          <p:cNvPr id="5" name="Picture 4">
            <a:extLst>
              <a:ext uri="{FF2B5EF4-FFF2-40B4-BE49-F238E27FC236}">
                <a16:creationId xmlns:a16="http://schemas.microsoft.com/office/drawing/2014/main" id="{EA1621E1-F9E6-C341-8657-FC25485AC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8087" y="2357438"/>
            <a:ext cx="2743200" cy="2057400"/>
          </a:xfrm>
          <a:prstGeom prst="rect">
            <a:avLst/>
          </a:prstGeom>
        </p:spPr>
      </p:pic>
      <p:pic>
        <p:nvPicPr>
          <p:cNvPr id="10" name="Picture 9">
            <a:extLst>
              <a:ext uri="{FF2B5EF4-FFF2-40B4-BE49-F238E27FC236}">
                <a16:creationId xmlns:a16="http://schemas.microsoft.com/office/drawing/2014/main" id="{DED19F26-9C2F-6348-BA21-F79F2826CA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2" t="10417" r="6511" b="6250"/>
          <a:stretch/>
        </p:blipFill>
        <p:spPr>
          <a:xfrm>
            <a:off x="557213" y="2367482"/>
            <a:ext cx="2828926" cy="2057401"/>
          </a:xfrm>
          <a:prstGeom prst="rect">
            <a:avLst/>
          </a:prstGeom>
        </p:spPr>
      </p:pic>
    </p:spTree>
    <p:extLst>
      <p:ext uri="{BB962C8B-B14F-4D97-AF65-F5344CB8AC3E}">
        <p14:creationId xmlns:p14="http://schemas.microsoft.com/office/powerpoint/2010/main" val="2452838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3286125" y="0"/>
            <a:ext cx="3571875" cy="584775"/>
          </a:xfrm>
          <a:prstGeom prst="rect">
            <a:avLst/>
          </a:prstGeom>
          <a:noFill/>
        </p:spPr>
        <p:txBody>
          <a:bodyPr wrap="square">
            <a:spAutoFit/>
          </a:bodyPr>
          <a:lstStyle/>
          <a:p>
            <a:pPr algn="r" defTabSz="514350">
              <a:defRPr/>
            </a:pPr>
            <a:r>
              <a:rPr lang="en-US" sz="3200" dirty="0">
                <a:solidFill>
                  <a:schemeClr val="bg1"/>
                </a:solidFill>
                <a:latin typeface="Calibri"/>
              </a:rPr>
              <a:t>Recent Successes</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14350" y="1200150"/>
            <a:ext cx="3128963" cy="529184"/>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788" spc="28" dirty="0">
              <a:solidFill>
                <a:prstClr val="black"/>
              </a:solidFill>
              <a:latin typeface="Calibri" panose="020F0502020204030204" pitchFamily="34" charset="0"/>
            </a:endParaRPr>
          </a:p>
          <a:p>
            <a:pPr marL="95548" defTabSz="514350">
              <a:spcBef>
                <a:spcPts val="338"/>
              </a:spcBef>
            </a:pPr>
            <a:endParaRPr lang="en-US" sz="1013" spc="28" dirty="0">
              <a:solidFill>
                <a:prstClr val="black"/>
              </a:solidFill>
              <a:latin typeface="Calibri"/>
            </a:endParaRPr>
          </a:p>
        </p:txBody>
      </p:sp>
      <p:sp>
        <p:nvSpPr>
          <p:cNvPr id="4" name="TextBox 3">
            <a:extLst>
              <a:ext uri="{FF2B5EF4-FFF2-40B4-BE49-F238E27FC236}">
                <a16:creationId xmlns:a16="http://schemas.microsoft.com/office/drawing/2014/main" id="{0D5AE446-0C1B-F142-9AA5-0D708D8A911E}"/>
              </a:ext>
            </a:extLst>
          </p:cNvPr>
          <p:cNvSpPr txBox="1"/>
          <p:nvPr/>
        </p:nvSpPr>
        <p:spPr>
          <a:xfrm>
            <a:off x="333271" y="1116191"/>
            <a:ext cx="4586288" cy="1011944"/>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lnSpc>
                <a:spcPct val="150000"/>
              </a:lnSpc>
            </a:pPr>
            <a:r>
              <a:rPr lang="en-US" sz="1400" b="1" spc="28" dirty="0">
                <a:solidFill>
                  <a:srgbClr val="0070C0"/>
                </a:solidFill>
                <a:latin typeface="Calibri"/>
              </a:rPr>
              <a:t>Administration Building Lecture Hall Renovation</a:t>
            </a:r>
          </a:p>
          <a:p>
            <a:pPr marL="95548" defTabSz="514350">
              <a:spcBef>
                <a:spcPts val="338"/>
              </a:spcBef>
            </a:pPr>
            <a:endParaRPr lang="en-US" sz="1600" spc="28" dirty="0">
              <a:solidFill>
                <a:prstClr val="black"/>
              </a:solidFill>
              <a:latin typeface="Calibri"/>
            </a:endParaRPr>
          </a:p>
        </p:txBody>
      </p:sp>
      <p:sp>
        <p:nvSpPr>
          <p:cNvPr id="8" name="TextBox 7">
            <a:extLst>
              <a:ext uri="{FF2B5EF4-FFF2-40B4-BE49-F238E27FC236}">
                <a16:creationId xmlns:a16="http://schemas.microsoft.com/office/drawing/2014/main" id="{91A634FC-B5C9-914D-8E4E-EDAE110F6977}"/>
              </a:ext>
            </a:extLst>
          </p:cNvPr>
          <p:cNvSpPr txBox="1"/>
          <p:nvPr/>
        </p:nvSpPr>
        <p:spPr>
          <a:xfrm>
            <a:off x="364331" y="1922510"/>
            <a:ext cx="3429000" cy="2176943"/>
          </a:xfrm>
          <a:prstGeom prst="rect">
            <a:avLst/>
          </a:prstGeom>
          <a:noFill/>
        </p:spPr>
        <p:txBody>
          <a:bodyPr wrap="square" rtlCol="0">
            <a:spAutoFit/>
          </a:bodyPr>
          <a:lstStyle/>
          <a:p>
            <a:pPr marL="159842" lvl="1" indent="-159842" defTabSz="514350">
              <a:spcBef>
                <a:spcPts val="1013"/>
              </a:spcBef>
              <a:spcAft>
                <a:spcPts val="338"/>
              </a:spcAft>
              <a:buFont typeface="Arial" pitchFamily="34" charset="0"/>
              <a:buChar char="•"/>
            </a:pPr>
            <a:r>
              <a:rPr lang="en-US" sz="1400" dirty="0">
                <a:solidFill>
                  <a:prstClr val="black"/>
                </a:solidFill>
                <a:latin typeface="Calibri"/>
              </a:rPr>
              <a:t>improvements to lighting, finishes, seating, projection and sound, and technology for lecture capture and remote learning</a:t>
            </a:r>
          </a:p>
          <a:p>
            <a:pPr marL="159842" lvl="1" indent="-159842" defTabSz="514350">
              <a:spcBef>
                <a:spcPts val="1013"/>
              </a:spcBef>
              <a:spcAft>
                <a:spcPts val="338"/>
              </a:spcAft>
              <a:buFont typeface="Arial" pitchFamily="34" charset="0"/>
              <a:buChar char="•"/>
            </a:pPr>
            <a:r>
              <a:rPr lang="en-US" sz="1400" dirty="0">
                <a:solidFill>
                  <a:prstClr val="black"/>
                </a:solidFill>
                <a:latin typeface="Calibri"/>
              </a:rPr>
              <a:t>emphasis on supporting students with visual and hearing challenges by providing assisted listening, screen capture and multiple displays at rear of hall</a:t>
            </a:r>
          </a:p>
          <a:p>
            <a:pPr defTabSz="514350"/>
            <a:endParaRPr lang="en-US" sz="1013" dirty="0">
              <a:solidFill>
                <a:srgbClr val="FF0000"/>
              </a:solidFill>
              <a:latin typeface="Calibri"/>
            </a:endParaRPr>
          </a:p>
        </p:txBody>
      </p:sp>
      <p:pic>
        <p:nvPicPr>
          <p:cNvPr id="11" name="Picture 10">
            <a:extLst>
              <a:ext uri="{FF2B5EF4-FFF2-40B4-BE49-F238E27FC236}">
                <a16:creationId xmlns:a16="http://schemas.microsoft.com/office/drawing/2014/main" id="{A20ECF5A-5170-4F42-938F-C1856ED0C5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842489" y="1585683"/>
            <a:ext cx="3207193" cy="2405395"/>
          </a:xfrm>
          <a:prstGeom prst="rect">
            <a:avLst/>
          </a:prstGeom>
        </p:spPr>
      </p:pic>
    </p:spTree>
    <p:extLst>
      <p:ext uri="{BB962C8B-B14F-4D97-AF65-F5344CB8AC3E}">
        <p14:creationId xmlns:p14="http://schemas.microsoft.com/office/powerpoint/2010/main" val="2417215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3175640" y="0"/>
            <a:ext cx="3682360" cy="584775"/>
          </a:xfrm>
          <a:prstGeom prst="rect">
            <a:avLst/>
          </a:prstGeom>
          <a:noFill/>
        </p:spPr>
        <p:txBody>
          <a:bodyPr wrap="square">
            <a:spAutoFit/>
          </a:bodyPr>
          <a:lstStyle/>
          <a:p>
            <a:pPr algn="r" defTabSz="514350">
              <a:defRPr/>
            </a:pPr>
            <a:r>
              <a:rPr lang="en-US" sz="3200" dirty="0">
                <a:solidFill>
                  <a:schemeClr val="bg1"/>
                </a:solidFill>
                <a:latin typeface="Calibri"/>
              </a:rPr>
              <a:t>Recent Successes</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14350" y="1200150"/>
            <a:ext cx="3128963" cy="529184"/>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788" spc="28" dirty="0">
              <a:solidFill>
                <a:prstClr val="black"/>
              </a:solidFill>
              <a:latin typeface="Calibri" panose="020F0502020204030204" pitchFamily="34" charset="0"/>
            </a:endParaRPr>
          </a:p>
          <a:p>
            <a:pPr marL="95548" defTabSz="514350">
              <a:spcBef>
                <a:spcPts val="338"/>
              </a:spcBef>
            </a:pPr>
            <a:endParaRPr lang="en-US" sz="1013" spc="28" dirty="0">
              <a:solidFill>
                <a:prstClr val="black"/>
              </a:solidFill>
              <a:latin typeface="Calibri"/>
            </a:endParaRPr>
          </a:p>
        </p:txBody>
      </p:sp>
      <p:sp>
        <p:nvSpPr>
          <p:cNvPr id="4" name="TextBox 3">
            <a:extLst>
              <a:ext uri="{FF2B5EF4-FFF2-40B4-BE49-F238E27FC236}">
                <a16:creationId xmlns:a16="http://schemas.microsoft.com/office/drawing/2014/main" id="{0D5AE446-0C1B-F142-9AA5-0D708D8A911E}"/>
              </a:ext>
            </a:extLst>
          </p:cNvPr>
          <p:cNvSpPr txBox="1"/>
          <p:nvPr/>
        </p:nvSpPr>
        <p:spPr>
          <a:xfrm>
            <a:off x="514350" y="1065270"/>
            <a:ext cx="3128963" cy="1090876"/>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238" b="1" spc="28" dirty="0">
              <a:solidFill>
                <a:srgbClr val="0070C0"/>
              </a:solidFill>
              <a:latin typeface="Calibri"/>
            </a:endParaRPr>
          </a:p>
          <a:p>
            <a:pPr defTabSz="514350"/>
            <a:r>
              <a:rPr lang="en-US" sz="1600" b="1" spc="28" dirty="0">
                <a:solidFill>
                  <a:srgbClr val="0070C0"/>
                </a:solidFill>
                <a:latin typeface="Calibri"/>
              </a:rPr>
              <a:t>AOK Library Service Elevator</a:t>
            </a:r>
          </a:p>
          <a:p>
            <a:pPr defTabSz="514350"/>
            <a:r>
              <a:rPr lang="en-US" sz="1600" spc="28" dirty="0">
                <a:solidFill>
                  <a:srgbClr val="0070C0"/>
                </a:solidFill>
                <a:latin typeface="Calibri"/>
              </a:rPr>
              <a:t>Completed in January of 2021</a:t>
            </a:r>
          </a:p>
          <a:p>
            <a:pPr marL="95548" defTabSz="514350">
              <a:spcBef>
                <a:spcPts val="338"/>
              </a:spcBef>
            </a:pPr>
            <a:endParaRPr lang="en-US" sz="1013" spc="28" dirty="0">
              <a:solidFill>
                <a:prstClr val="black"/>
              </a:solidFill>
              <a:latin typeface="Calibri"/>
            </a:endParaRPr>
          </a:p>
        </p:txBody>
      </p:sp>
      <p:pic>
        <p:nvPicPr>
          <p:cNvPr id="3" name="Picture 2">
            <a:extLst>
              <a:ext uri="{FF2B5EF4-FFF2-40B4-BE49-F238E27FC236}">
                <a16:creationId xmlns:a16="http://schemas.microsoft.com/office/drawing/2014/main" id="{54C78B08-0A77-2F4A-A148-33BF0BBD29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93743" y="1954981"/>
            <a:ext cx="3907082" cy="2443163"/>
          </a:xfrm>
          <a:prstGeom prst="rect">
            <a:avLst/>
          </a:prstGeom>
        </p:spPr>
      </p:pic>
      <p:pic>
        <p:nvPicPr>
          <p:cNvPr id="2" name="Picture 1">
            <a:extLst>
              <a:ext uri="{FF2B5EF4-FFF2-40B4-BE49-F238E27FC236}">
                <a16:creationId xmlns:a16="http://schemas.microsoft.com/office/drawing/2014/main" id="{84415F70-4367-104D-89B0-55D2956ADBC2}"/>
              </a:ext>
            </a:extLst>
          </p:cNvPr>
          <p:cNvPicPr>
            <a:picLocks noChangeAspect="1"/>
          </p:cNvPicPr>
          <p:nvPr/>
        </p:nvPicPr>
        <p:blipFill>
          <a:blip r:embed="rId4"/>
          <a:stretch>
            <a:fillRect/>
          </a:stretch>
        </p:blipFill>
        <p:spPr>
          <a:xfrm>
            <a:off x="642937" y="1954981"/>
            <a:ext cx="1832372" cy="2443163"/>
          </a:xfrm>
          <a:prstGeom prst="rect">
            <a:avLst/>
          </a:prstGeom>
        </p:spPr>
      </p:pic>
    </p:spTree>
    <p:extLst>
      <p:ext uri="{BB962C8B-B14F-4D97-AF65-F5344CB8AC3E}">
        <p14:creationId xmlns:p14="http://schemas.microsoft.com/office/powerpoint/2010/main" val="191072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D222EE-DBEB-5248-B925-C7F9DDF79118}"/>
              </a:ext>
            </a:extLst>
          </p:cNvPr>
          <p:cNvSpPr txBox="1"/>
          <p:nvPr/>
        </p:nvSpPr>
        <p:spPr>
          <a:xfrm>
            <a:off x="2711814" y="-17085"/>
            <a:ext cx="4146186" cy="584775"/>
          </a:xfrm>
          <a:prstGeom prst="rect">
            <a:avLst/>
          </a:prstGeom>
          <a:noFill/>
        </p:spPr>
        <p:txBody>
          <a:bodyPr wrap="square">
            <a:spAutoFit/>
          </a:bodyPr>
          <a:lstStyle/>
          <a:p>
            <a:pPr algn="r" defTabSz="514350">
              <a:defRPr/>
            </a:pPr>
            <a:r>
              <a:rPr lang="en-US" sz="3200" dirty="0">
                <a:solidFill>
                  <a:schemeClr val="bg1"/>
                </a:solidFill>
                <a:latin typeface="Calibri"/>
              </a:rPr>
              <a:t>Current Construction</a:t>
            </a:r>
            <a:endParaRPr lang="en-US" sz="3200" b="1" dirty="0">
              <a:solidFill>
                <a:schemeClr val="bg1"/>
              </a:solidFill>
              <a:latin typeface="Calibri"/>
            </a:endParaRPr>
          </a:p>
        </p:txBody>
      </p:sp>
      <p:sp>
        <p:nvSpPr>
          <p:cNvPr id="7" name="TextBox 6">
            <a:extLst>
              <a:ext uri="{FF2B5EF4-FFF2-40B4-BE49-F238E27FC236}">
                <a16:creationId xmlns:a16="http://schemas.microsoft.com/office/drawing/2014/main" id="{7A4E8AD7-1814-5146-ACA5-8630C74CD81E}"/>
              </a:ext>
            </a:extLst>
          </p:cNvPr>
          <p:cNvSpPr txBox="1"/>
          <p:nvPr/>
        </p:nvSpPr>
        <p:spPr>
          <a:xfrm>
            <a:off x="514350" y="1065270"/>
            <a:ext cx="5357813" cy="1146596"/>
          </a:xfrm>
          <a:prstGeom prst="rect">
            <a:avLst/>
          </a:prstGeom>
          <a:noFill/>
        </p:spPr>
        <p:txBody>
          <a:bodyPr wrap="square" rtlCol="0">
            <a:spAutoFit/>
          </a:bodyPr>
          <a:lstStyle/>
          <a:p>
            <a:pPr defTabSz="514350"/>
            <a:endParaRPr lang="en-US" sz="788" spc="28" dirty="0">
              <a:solidFill>
                <a:prstClr val="black"/>
              </a:solidFill>
              <a:latin typeface="Calibri" panose="020F0502020204030204" pitchFamily="34" charset="0"/>
            </a:endParaRPr>
          </a:p>
          <a:p>
            <a:pPr defTabSz="514350"/>
            <a:endParaRPr lang="en-US" sz="1600" b="1" spc="28" dirty="0">
              <a:solidFill>
                <a:srgbClr val="0070C0"/>
              </a:solidFill>
              <a:latin typeface="Calibri"/>
            </a:endParaRPr>
          </a:p>
          <a:p>
            <a:pPr defTabSz="514350"/>
            <a:r>
              <a:rPr lang="en-US" sz="1600" b="1" spc="28" dirty="0">
                <a:solidFill>
                  <a:srgbClr val="0070C0"/>
                </a:solidFill>
                <a:latin typeface="Calibri"/>
              </a:rPr>
              <a:t>Retriever Activities Center Renewal</a:t>
            </a:r>
          </a:p>
          <a:p>
            <a:pPr defTabSz="514350"/>
            <a:r>
              <a:rPr lang="en-US" sz="1600" spc="28" dirty="0">
                <a:solidFill>
                  <a:srgbClr val="0070C0"/>
                </a:solidFill>
                <a:latin typeface="Calibri"/>
              </a:rPr>
              <a:t>On-going through March 2021</a:t>
            </a:r>
          </a:p>
          <a:p>
            <a:pPr marL="95548" defTabSz="514350">
              <a:spcBef>
                <a:spcPts val="338"/>
              </a:spcBef>
            </a:pPr>
            <a:endParaRPr lang="en-US" sz="1013" spc="28" dirty="0">
              <a:solidFill>
                <a:prstClr val="black"/>
              </a:solidFill>
              <a:latin typeface="Calibri"/>
            </a:endParaRPr>
          </a:p>
        </p:txBody>
      </p:sp>
      <p:sp>
        <p:nvSpPr>
          <p:cNvPr id="2" name="Rectangle 1">
            <a:extLst>
              <a:ext uri="{FF2B5EF4-FFF2-40B4-BE49-F238E27FC236}">
                <a16:creationId xmlns:a16="http://schemas.microsoft.com/office/drawing/2014/main" id="{69ACDAC9-2F86-3849-83DB-D99874251E6E}"/>
              </a:ext>
            </a:extLst>
          </p:cNvPr>
          <p:cNvSpPr/>
          <p:nvPr/>
        </p:nvSpPr>
        <p:spPr>
          <a:xfrm>
            <a:off x="525247" y="2075872"/>
            <a:ext cx="3032341" cy="1077218"/>
          </a:xfrm>
          <a:prstGeom prst="rect">
            <a:avLst/>
          </a:prstGeom>
        </p:spPr>
        <p:txBody>
          <a:bodyPr wrap="square">
            <a:spAutoFit/>
          </a:bodyPr>
          <a:lstStyle/>
          <a:p>
            <a:pPr marL="0" lvl="1" defTabSz="514350">
              <a:spcAft>
                <a:spcPts val="338"/>
              </a:spcAft>
            </a:pPr>
            <a:r>
              <a:rPr lang="en-US" sz="1600" dirty="0">
                <a:solidFill>
                  <a:prstClr val="black"/>
                </a:solidFill>
                <a:latin typeface="Calibri"/>
              </a:rPr>
              <a:t>Phased improvements to facilities and spaces to enhance access and improve opportunities for wellness and student recreation </a:t>
            </a:r>
          </a:p>
        </p:txBody>
      </p:sp>
      <p:pic>
        <p:nvPicPr>
          <p:cNvPr id="8" name="Picture 7">
            <a:extLst>
              <a:ext uri="{FF2B5EF4-FFF2-40B4-BE49-F238E27FC236}">
                <a16:creationId xmlns:a16="http://schemas.microsoft.com/office/drawing/2014/main" id="{13BF579B-83B4-B34D-9681-ADFB2E8C20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30383" y="1186916"/>
            <a:ext cx="2504004" cy="1524894"/>
          </a:xfrm>
          <a:prstGeom prst="rect">
            <a:avLst/>
          </a:prstGeom>
        </p:spPr>
      </p:pic>
      <p:pic>
        <p:nvPicPr>
          <p:cNvPr id="9" name="Picture 8">
            <a:extLst>
              <a:ext uri="{FF2B5EF4-FFF2-40B4-BE49-F238E27FC236}">
                <a16:creationId xmlns:a16="http://schemas.microsoft.com/office/drawing/2014/main" id="{F0F0A85F-9EE4-094A-BD99-F1A8629B3B50}"/>
              </a:ext>
            </a:extLst>
          </p:cNvPr>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4017360" y="2849365"/>
            <a:ext cx="2530050" cy="1488457"/>
          </a:xfrm>
          <a:prstGeom prst="rect">
            <a:avLst/>
          </a:prstGeom>
        </p:spPr>
      </p:pic>
    </p:spTree>
    <p:extLst>
      <p:ext uri="{BB962C8B-B14F-4D97-AF65-F5344CB8AC3E}">
        <p14:creationId xmlns:p14="http://schemas.microsoft.com/office/powerpoint/2010/main" val="2606285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9026</TotalTime>
  <Words>2627</Words>
  <Application>Microsoft Office PowerPoint</Application>
  <PresentationFormat>Custom</PresentationFormat>
  <Paragraphs>412</Paragraphs>
  <Slides>58</Slides>
  <Notes>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58</vt:i4>
      </vt:variant>
    </vt:vector>
  </HeadingPairs>
  <TitlesOfParts>
    <vt:vector size="68" baseType="lpstr">
      <vt:lpstr>Arial</vt:lpstr>
      <vt:lpstr>Avenir</vt:lpstr>
      <vt:lpstr>Barlow Light</vt:lpstr>
      <vt:lpstr>Barlow SemiBold</vt:lpstr>
      <vt:lpstr>Calibri</vt:lpstr>
      <vt:lpstr>Wingdings</vt:lpstr>
      <vt:lpstr>Office Theme</vt:lpstr>
      <vt:lpstr>3_Office Theme</vt:lpstr>
      <vt:lpstr>1_Office Theme</vt:lpstr>
      <vt:lpstr>Simple Light</vt:lpstr>
      <vt:lpstr>Business Administrators Meeting (BAM)</vt:lpstr>
      <vt:lpstr>Agenda</vt:lpstr>
      <vt:lpstr>Welcome</vt:lpstr>
      <vt:lpstr>Facilities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Campus COVID Update</vt:lpstr>
      <vt:lpstr>Contact Response Team (CRT)</vt:lpstr>
      <vt:lpstr>Introduction</vt:lpstr>
      <vt:lpstr>CRT Structure</vt:lpstr>
      <vt:lpstr>CRT “Triggers”</vt:lpstr>
      <vt:lpstr>Prioritization</vt:lpstr>
      <vt:lpstr>Timeliness</vt:lpstr>
      <vt:lpstr>Text Alerts</vt:lpstr>
      <vt:lpstr>Response</vt:lpstr>
      <vt:lpstr>Budget Overview and Outlook</vt:lpstr>
      <vt:lpstr>FY21 and FY22 Budget Update BAM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Services Highlights</vt:lpstr>
      <vt:lpstr>What is EFT/ACH direct deposit?</vt:lpstr>
      <vt:lpstr>Benefits of EFT/ACH payments over</vt:lpstr>
      <vt:lpstr>PowerPoint Presentation</vt:lpstr>
      <vt:lpstr>PowerPoint Presentation</vt:lpstr>
      <vt:lpstr> Chart of Accounts  </vt:lpstr>
      <vt:lpstr>HelioCampus Update</vt:lpstr>
      <vt:lpstr>Human Resources Updates</vt:lpstr>
      <vt:lpstr>Human Resources</vt:lpstr>
      <vt:lpstr>Procurement Update</vt:lpstr>
      <vt:lpstr>Changes to P-card Processes Summary </vt:lpstr>
      <vt:lpstr>Changes to P-card Processes Summary </vt:lpstr>
      <vt:lpstr>Paw Fiscal Year to Date Snapshot</vt:lpstr>
      <vt:lpstr>Other Procurement Questions</vt:lpstr>
      <vt:lpstr>Questions</vt:lpstr>
    </vt:vector>
  </TitlesOfParts>
  <Company>UMBC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Lord</dc:creator>
  <cp:lastModifiedBy>Desiree Stonesifer</cp:lastModifiedBy>
  <cp:revision>91</cp:revision>
  <dcterms:created xsi:type="dcterms:W3CDTF">2019-02-27T15:38:32Z</dcterms:created>
  <dcterms:modified xsi:type="dcterms:W3CDTF">2021-02-02T13:37:12Z</dcterms:modified>
</cp:coreProperties>
</file>