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9"/>
  </p:notes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embeddedFontLst>
    <p:embeddedFont>
      <p:font typeface="Alfa Slab One" panose="020B0604020202020204" charset="0"/>
      <p:regular r:id="rId10"/>
    </p:embeddedFont>
    <p:embeddedFont>
      <p:font typeface="Economica" panose="020B0604020202020204" charset="0"/>
      <p:regular r:id="rId11"/>
      <p:bold r:id="rId12"/>
      <p:italic r:id="rId13"/>
      <p:boldItalic r:id="rId14"/>
    </p:embeddedFont>
    <p:embeddedFont>
      <p:font typeface="Open Sans" panose="020B0604020202020204" charset="0"/>
      <p:regular r:id="rId15"/>
      <p:bold r:id="rId16"/>
      <p:italic r:id="rId17"/>
      <p:boldItalic r:id="rId18"/>
    </p:embeddedFont>
    <p:embeddedFont>
      <p:font typeface="Proxima Nova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presProps" Target="pres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2fb3fe44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f2fb3fe44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f2fb3fe44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f2fb3fe44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f2fb3fe44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f2fb3fe44_0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f2fb3fe44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f2fb3fe44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f2fb3fe44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f2fb3fe44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2fb3fe44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f2fb3fe44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4278300" y="2751163"/>
            <a:ext cx="5874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/>
          <p:nvPr/>
        </p:nvSpPr>
        <p:spPr>
          <a:xfrm>
            <a:off x="2744013" y="756700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58" name="Google Shape;58;p14"/>
          <p:cNvSpPr/>
          <p:nvPr/>
        </p:nvSpPr>
        <p:spPr>
          <a:xfrm rot="10800000">
            <a:off x="5318350" y="32667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59" name="Google Shape;59;p14"/>
          <p:cNvSpPr txBox="1">
            <a:spLocks noGrp="1"/>
          </p:cNvSpPr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1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/>
          <p:nvPr/>
        </p:nvSpPr>
        <p:spPr>
          <a:xfrm flipH="1">
            <a:off x="7595938" y="4602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4" name="Google Shape;64;p15"/>
          <p:cNvSpPr/>
          <p:nvPr/>
        </p:nvSpPr>
        <p:spPr>
          <a:xfrm rot="10800000" flipH="1">
            <a:off x="466425" y="35583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2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8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1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0" name="Google Shape;90;p2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1" name="Google Shape;91;p21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2"/>
          <p:cNvSpPr txBox="1">
            <a:spLocks noGrp="1"/>
          </p:cNvSpPr>
          <p:nvPr>
            <p:ph type="body" idx="1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>
            <a:endParaRPr/>
          </a:p>
        </p:txBody>
      </p:sp>
      <p:sp>
        <p:nvSpPr>
          <p:cNvPr id="97" name="Google Shape;9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1" name="Google Shape;101;p23"/>
          <p:cNvSpPr txBox="1">
            <a:spLocks noGrp="1"/>
          </p:cNvSpPr>
          <p:nvPr>
            <p:ph type="body" idx="1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375599"/>
            <a:ext cx="4045200" cy="155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981125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uxe">
    <p:bg>
      <p:bgPr>
        <a:solidFill>
          <a:schemeClr val="lt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kl98735@umbc.edu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hyperlink" Target="mailto:shan21@umbc.edu" TargetMode="External"/><Relationship Id="rId4" Type="http://schemas.openxmlformats.org/officeDocument/2006/relationships/hyperlink" Target="mailto:taylor24@umbc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5"/>
          <p:cNvSpPr txBox="1">
            <a:spLocks noGrp="1"/>
          </p:cNvSpPr>
          <p:nvPr>
            <p:ph type="title"/>
          </p:nvPr>
        </p:nvSpPr>
        <p:spPr>
          <a:xfrm>
            <a:off x="134325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REACH Initiative at UMBC</a:t>
            </a:r>
            <a:endParaRPr/>
          </a:p>
        </p:txBody>
      </p:sp>
      <p:sp>
        <p:nvSpPr>
          <p:cNvPr id="110" name="Google Shape;110;p25"/>
          <p:cNvSpPr txBox="1">
            <a:spLocks noGrp="1"/>
          </p:cNvSpPr>
          <p:nvPr>
            <p:ph type="body" idx="1"/>
          </p:nvPr>
        </p:nvSpPr>
        <p:spPr>
          <a:xfrm>
            <a:off x="134325" y="1225225"/>
            <a:ext cx="5827200" cy="36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REACH promotes young middle and high school women interested in a career in STEM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Volunteers work closely with / mentor students once a week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Discuss issues that face women in STEM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Expose students to the different STEM fields through hands on projects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You can get PRAC 096 credit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One year commitment </a:t>
            </a:r>
            <a:endParaRPr b="1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Must complete a short application: https://docs.google.com/forms/d/1t3c1HmpVYrYec8yMyMJZ4nfXPS8nWlP4XeYcP2a4d0M</a:t>
            </a:r>
            <a:endParaRPr/>
          </a:p>
        </p:txBody>
      </p:sp>
      <p:pic>
        <p:nvPicPr>
          <p:cNvPr id="111" name="Google Shape;111;p25"/>
          <p:cNvPicPr preferRelativeResize="0"/>
          <p:nvPr/>
        </p:nvPicPr>
        <p:blipFill rotWithShape="1">
          <a:blip r:embed="rId3">
            <a:alphaModFix/>
          </a:blip>
          <a:srcRect l="10916" t="12372" r="6191"/>
          <a:stretch/>
        </p:blipFill>
        <p:spPr>
          <a:xfrm>
            <a:off x="5702050" y="1733000"/>
            <a:ext cx="3441950" cy="24258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Schedule</a:t>
            </a:r>
            <a:endParaRPr/>
          </a:p>
        </p:txBody>
      </p:sp>
      <p:sp>
        <p:nvSpPr>
          <p:cNvPr id="117" name="Google Shape;117;p26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Mentor Application due this Friday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Interviews take place the following week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Sessions are from Sundays from 2-5pm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Start date: Sunday, October 5</a:t>
            </a:r>
            <a:endParaRPr/>
          </a:p>
        </p:txBody>
      </p:sp>
      <p:pic>
        <p:nvPicPr>
          <p:cNvPr id="118" name="Google Shape;118;p26"/>
          <p:cNvPicPr preferRelativeResize="0"/>
          <p:nvPr/>
        </p:nvPicPr>
        <p:blipFill rotWithShape="1">
          <a:blip r:embed="rId3">
            <a:alphaModFix/>
          </a:blip>
          <a:srcRect l="10493" t="24522" r="10493"/>
          <a:stretch/>
        </p:blipFill>
        <p:spPr>
          <a:xfrm>
            <a:off x="5709075" y="1394899"/>
            <a:ext cx="3123230" cy="1988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7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You Can Get Involved</a:t>
            </a:r>
            <a:endParaRPr/>
          </a:p>
        </p:txBody>
      </p:sp>
      <p:sp>
        <p:nvSpPr>
          <p:cNvPr id="124" name="Google Shape;124;p27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Be a Mentor!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Work weekly with mentees on workshops designed by the committees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PRAC credit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Join a Committee!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Plan out the workshops for the weekly mentoring sessions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No PRAC credit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Do both!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8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PRAC 096</a:t>
            </a:r>
            <a:endParaRPr/>
          </a:p>
        </p:txBody>
      </p:sp>
      <p:sp>
        <p:nvSpPr>
          <p:cNvPr id="130" name="Google Shape;130;p28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3 hours per week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Listed on your transcript! (Pass/Fail)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Weekly discussion questions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9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Benefits of Joining Reach</a:t>
            </a:r>
            <a:endParaRPr/>
          </a:p>
        </p:txBody>
      </p:sp>
      <p:sp>
        <p:nvSpPr>
          <p:cNvPr id="136" name="Google Shape;136;p29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Foster relationships with high school students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Conduct research with your mentee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Fine tune your mentorship skills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Service shown on your transcript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Leadership experience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Add a meaningful experience to your resume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0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Contact Info</a:t>
            </a:r>
            <a:endParaRPr/>
          </a:p>
        </p:txBody>
      </p:sp>
      <p:sp>
        <p:nvSpPr>
          <p:cNvPr id="142" name="Google Shape;142;p30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Director: Chetana Jadhav (</a:t>
            </a:r>
            <a:r>
              <a:rPr lang="en" sz="1400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kl98735@umbc.edu</a:t>
            </a:r>
            <a:r>
              <a:rPr lang="en" sz="1400">
                <a:highlight>
                  <a:srgbClr val="FFFFFF"/>
                </a:highlight>
              </a:rPr>
              <a:t>) </a:t>
            </a: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Assistant Director: Sadia Rahman (rsadia1@umbc.edu)</a:t>
            </a: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Gender Empowerment Committee Chairs: Taylor Stephen and Malaysia McGinnis (</a:t>
            </a:r>
            <a:r>
              <a:rPr lang="en" sz="1400" u="sng">
                <a:solidFill>
                  <a:schemeClr val="hlink"/>
                </a:solidFill>
                <a:highlight>
                  <a:srgbClr val="FFFFFF"/>
                </a:highlight>
                <a:hlinkClick r:id="rId4"/>
              </a:rPr>
              <a:t>taylor24@umbc.edu</a:t>
            </a:r>
            <a:r>
              <a:rPr lang="en" sz="1400">
                <a:highlight>
                  <a:srgbClr val="FFFFFF"/>
                </a:highlight>
              </a:rPr>
              <a:t> / mal6@umbc.edu) </a:t>
            </a: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STEM Committee Chairs: Shandon Amos and Nidhi Naik (</a:t>
            </a:r>
            <a:r>
              <a:rPr lang="en" sz="1400" u="sng">
                <a:solidFill>
                  <a:schemeClr val="hlink"/>
                </a:solidFill>
                <a:highlight>
                  <a:srgbClr val="FFFFFF"/>
                </a:highlight>
                <a:hlinkClick r:id="rId5"/>
              </a:rPr>
              <a:t>shan21@umbc.edu</a:t>
            </a:r>
            <a:r>
              <a:rPr lang="en" sz="1400">
                <a:highlight>
                  <a:srgbClr val="FFFFFF"/>
                </a:highlight>
              </a:rPr>
              <a:t> / nnaik2@umbc.edu) </a:t>
            </a:r>
            <a:endParaRPr sz="1400">
              <a:solidFill>
                <a:srgbClr val="454545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Fundraising Chair: Anastasiya Golikova(golikov1@umbc.edu) </a:t>
            </a:r>
            <a:endParaRPr sz="1400"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 b="1"/>
              <a:t>Social Media</a:t>
            </a:r>
            <a:r>
              <a:rPr lang="en" sz="1400"/>
              <a:t>: Like us on Facebook, instagram, myUMBC at The UMBC Reach Initiative!</a:t>
            </a: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607D8B"/>
      </a:accent3>
      <a:accent4>
        <a:srgbClr val="78909C"/>
      </a:accent4>
      <a:accent5>
        <a:srgbClr val="57BB8A"/>
      </a:accent5>
      <a:accent6>
        <a:srgbClr val="DCE755"/>
      </a:accent6>
      <a:hlink>
        <a:srgbClr val="57BB8A"/>
      </a:hlink>
      <a:folHlink>
        <a:srgbClr val="57BB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292</Words>
  <Application>Microsoft Office PowerPoint</Application>
  <PresentationFormat>On-screen Show (16:9)</PresentationFormat>
  <Paragraphs>39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Alfa Slab One</vt:lpstr>
      <vt:lpstr>Proxima Nova</vt:lpstr>
      <vt:lpstr>Economica</vt:lpstr>
      <vt:lpstr>Open Sans</vt:lpstr>
      <vt:lpstr>Gameday</vt:lpstr>
      <vt:lpstr>Luxe</vt:lpstr>
      <vt:lpstr>The REACH Initiative at UMBC</vt:lpstr>
      <vt:lpstr>Schedule</vt:lpstr>
      <vt:lpstr>How You Can Get Involved</vt:lpstr>
      <vt:lpstr>PRAC 096</vt:lpstr>
      <vt:lpstr>Benefits of Joining Reach</vt:lpstr>
      <vt:lpstr>Contact Info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REACH Initiative at UMBC</dc:title>
  <dc:creator>Jenni Kelleher</dc:creator>
  <cp:lastModifiedBy>Jenni Kelleher</cp:lastModifiedBy>
  <cp:revision>1</cp:revision>
  <dcterms:modified xsi:type="dcterms:W3CDTF">2019-09-26T12:36:42Z</dcterms:modified>
</cp:coreProperties>
</file>