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  <p:sldMasterId id="2147483663" r:id="rId2"/>
    <p:sldMasterId id="2147483675" r:id="rId3"/>
  </p:sldMasterIdLst>
  <p:notesMasterIdLst>
    <p:notesMasterId r:id="rId23"/>
  </p:notesMasterIdLst>
  <p:handoutMasterIdLst>
    <p:handoutMasterId r:id="rId24"/>
  </p:handoutMasterIdLst>
  <p:sldIdLst>
    <p:sldId id="256" r:id="rId4"/>
    <p:sldId id="297" r:id="rId5"/>
    <p:sldId id="301" r:id="rId6"/>
    <p:sldId id="307" r:id="rId7"/>
    <p:sldId id="296" r:id="rId8"/>
    <p:sldId id="298" r:id="rId9"/>
    <p:sldId id="289" r:id="rId10"/>
    <p:sldId id="304" r:id="rId11"/>
    <p:sldId id="308" r:id="rId12"/>
    <p:sldId id="302" r:id="rId13"/>
    <p:sldId id="310" r:id="rId14"/>
    <p:sldId id="290" r:id="rId15"/>
    <p:sldId id="305" r:id="rId16"/>
    <p:sldId id="299" r:id="rId17"/>
    <p:sldId id="303" r:id="rId18"/>
    <p:sldId id="309" r:id="rId19"/>
    <p:sldId id="294" r:id="rId20"/>
    <p:sldId id="276" r:id="rId21"/>
    <p:sldId id="306" r:id="rId22"/>
  </p:sldIdLst>
  <p:sldSz cx="9144000" cy="6858000" type="screen4x3"/>
  <p:notesSz cx="7023100" cy="93091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usan Hindle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19" autoAdjust="0"/>
    <p:restoredTop sz="83210" autoAdjust="0"/>
  </p:normalViewPr>
  <p:slideViewPr>
    <p:cSldViewPr snapToGrid="0">
      <p:cViewPr varScale="1">
        <p:scale>
          <a:sx n="60" d="100"/>
          <a:sy n="60" d="100"/>
        </p:scale>
        <p:origin x="1638" y="7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F6FEA7-94BD-4FC2-97F1-C81A5594F1BC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7B4C3F-8864-41B2-A4E1-5E1E86B202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9283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 txBox="1">
            <a:spLocks noGrp="1"/>
          </p:cNvSpPr>
          <p:nvPr>
            <p:ph type="hdr" idx="2"/>
          </p:nvPr>
        </p:nvSpPr>
        <p:spPr>
          <a:xfrm>
            <a:off x="1" y="0"/>
            <a:ext cx="3043342" cy="465455"/>
          </a:xfrm>
          <a:prstGeom prst="rect">
            <a:avLst/>
          </a:prstGeom>
          <a:noFill/>
          <a:ln>
            <a:noFill/>
          </a:ln>
        </p:spPr>
        <p:txBody>
          <a:bodyPr lIns="93308" tIns="93308" rIns="93308" bIns="93308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66618" marR="0" indent="0" algn="l" rtl="0">
              <a:spcBef>
                <a:spcPts val="0"/>
              </a:spcBef>
              <a:defRPr/>
            </a:lvl2pPr>
            <a:lvl3pPr marL="933237" marR="0" indent="0" algn="l" rtl="0">
              <a:spcBef>
                <a:spcPts val="0"/>
              </a:spcBef>
              <a:defRPr/>
            </a:lvl3pPr>
            <a:lvl4pPr marL="1399855" marR="0" indent="0" algn="l" rtl="0">
              <a:spcBef>
                <a:spcPts val="0"/>
              </a:spcBef>
              <a:defRPr/>
            </a:lvl4pPr>
            <a:lvl5pPr marL="1866473" marR="0" indent="0" algn="l" rtl="0">
              <a:spcBef>
                <a:spcPts val="0"/>
              </a:spcBef>
              <a:defRPr/>
            </a:lvl5pPr>
            <a:lvl6pPr marL="2333092" marR="0" indent="0" algn="l" rtl="0">
              <a:spcBef>
                <a:spcPts val="0"/>
              </a:spcBef>
              <a:defRPr/>
            </a:lvl6pPr>
            <a:lvl7pPr marL="2799710" marR="0" indent="0" algn="l" rtl="0">
              <a:spcBef>
                <a:spcPts val="0"/>
              </a:spcBef>
              <a:defRPr/>
            </a:lvl7pPr>
            <a:lvl8pPr marL="3266328" marR="0" indent="0" algn="l" rtl="0">
              <a:spcBef>
                <a:spcPts val="0"/>
              </a:spcBef>
              <a:defRPr/>
            </a:lvl8pPr>
            <a:lvl9pPr marL="3732947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" name="Shape 3"/>
          <p:cNvSpPr txBox="1">
            <a:spLocks noGrp="1"/>
          </p:cNvSpPr>
          <p:nvPr>
            <p:ph type="dt" idx="10"/>
          </p:nvPr>
        </p:nvSpPr>
        <p:spPr>
          <a:xfrm>
            <a:off x="3978131" y="0"/>
            <a:ext cx="3043342" cy="465455"/>
          </a:xfrm>
          <a:prstGeom prst="rect">
            <a:avLst/>
          </a:prstGeom>
          <a:noFill/>
          <a:ln>
            <a:noFill/>
          </a:ln>
        </p:spPr>
        <p:txBody>
          <a:bodyPr lIns="93308" tIns="93308" rIns="93308" bIns="93308" anchor="t" anchorCtr="0"/>
          <a:lstStyle>
            <a:lvl1pPr marL="0" marR="0" indent="0" algn="r" rtl="0">
              <a:spcBef>
                <a:spcPts val="0"/>
              </a:spcBef>
              <a:defRPr/>
            </a:lvl1pPr>
            <a:lvl2pPr marL="466618" marR="0" indent="0" algn="l" rtl="0">
              <a:spcBef>
                <a:spcPts val="0"/>
              </a:spcBef>
              <a:defRPr/>
            </a:lvl2pPr>
            <a:lvl3pPr marL="933237" marR="0" indent="0" algn="l" rtl="0">
              <a:spcBef>
                <a:spcPts val="0"/>
              </a:spcBef>
              <a:defRPr/>
            </a:lvl3pPr>
            <a:lvl4pPr marL="1399855" marR="0" indent="0" algn="l" rtl="0">
              <a:spcBef>
                <a:spcPts val="0"/>
              </a:spcBef>
              <a:defRPr/>
            </a:lvl4pPr>
            <a:lvl5pPr marL="1866473" marR="0" indent="0" algn="l" rtl="0">
              <a:spcBef>
                <a:spcPts val="0"/>
              </a:spcBef>
              <a:defRPr/>
            </a:lvl5pPr>
            <a:lvl6pPr marL="2333092" marR="0" indent="0" algn="l" rtl="0">
              <a:spcBef>
                <a:spcPts val="0"/>
              </a:spcBef>
              <a:defRPr/>
            </a:lvl6pPr>
            <a:lvl7pPr marL="2799710" marR="0" indent="0" algn="l" rtl="0">
              <a:spcBef>
                <a:spcPts val="0"/>
              </a:spcBef>
              <a:defRPr/>
            </a:lvl7pPr>
            <a:lvl8pPr marL="3266328" marR="0" indent="0" algn="l" rtl="0">
              <a:spcBef>
                <a:spcPts val="0"/>
              </a:spcBef>
              <a:defRPr/>
            </a:lvl8pPr>
            <a:lvl9pPr marL="3732947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" name="Shape 4"/>
          <p:cNvSpPr>
            <a:spLocks noGrp="1" noRot="1" noChangeAspect="1"/>
          </p:cNvSpPr>
          <p:nvPr>
            <p:ph type="sldImg" idx="3"/>
          </p:nvPr>
        </p:nvSpPr>
        <p:spPr>
          <a:xfrm>
            <a:off x="1184275" y="698500"/>
            <a:ext cx="4654550" cy="349091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" name="Shape 5"/>
          <p:cNvSpPr txBox="1">
            <a:spLocks noGrp="1"/>
          </p:cNvSpPr>
          <p:nvPr>
            <p:ph type="body" idx="1"/>
          </p:nvPr>
        </p:nvSpPr>
        <p:spPr>
          <a:xfrm>
            <a:off x="702311" y="4421823"/>
            <a:ext cx="5618479" cy="4189095"/>
          </a:xfrm>
          <a:prstGeom prst="rect">
            <a:avLst/>
          </a:prstGeom>
          <a:noFill/>
          <a:ln>
            <a:noFill/>
          </a:ln>
        </p:spPr>
        <p:txBody>
          <a:bodyPr lIns="93308" tIns="93308" rIns="93308" bIns="93308" anchor="t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ftr" idx="11"/>
          </p:nvPr>
        </p:nvSpPr>
        <p:spPr>
          <a:xfrm>
            <a:off x="1" y="8842029"/>
            <a:ext cx="3043342" cy="465455"/>
          </a:xfrm>
          <a:prstGeom prst="rect">
            <a:avLst/>
          </a:prstGeom>
          <a:noFill/>
          <a:ln>
            <a:noFill/>
          </a:ln>
        </p:spPr>
        <p:txBody>
          <a:bodyPr lIns="93308" tIns="93308" rIns="93308" bIns="93308" anchor="b" anchorCtr="0"/>
          <a:lstStyle>
            <a:lvl1pPr marL="0" marR="0" indent="0" algn="l" rtl="0">
              <a:spcBef>
                <a:spcPts val="0"/>
              </a:spcBef>
              <a:defRPr/>
            </a:lvl1pPr>
            <a:lvl2pPr marL="466618" marR="0" indent="0" algn="l" rtl="0">
              <a:spcBef>
                <a:spcPts val="0"/>
              </a:spcBef>
              <a:defRPr/>
            </a:lvl2pPr>
            <a:lvl3pPr marL="933237" marR="0" indent="0" algn="l" rtl="0">
              <a:spcBef>
                <a:spcPts val="0"/>
              </a:spcBef>
              <a:defRPr/>
            </a:lvl3pPr>
            <a:lvl4pPr marL="1399855" marR="0" indent="0" algn="l" rtl="0">
              <a:spcBef>
                <a:spcPts val="0"/>
              </a:spcBef>
              <a:defRPr/>
            </a:lvl4pPr>
            <a:lvl5pPr marL="1866473" marR="0" indent="0" algn="l" rtl="0">
              <a:spcBef>
                <a:spcPts val="0"/>
              </a:spcBef>
              <a:defRPr/>
            </a:lvl5pPr>
            <a:lvl6pPr marL="2333092" marR="0" indent="0" algn="l" rtl="0">
              <a:spcBef>
                <a:spcPts val="0"/>
              </a:spcBef>
              <a:defRPr/>
            </a:lvl6pPr>
            <a:lvl7pPr marL="2799710" marR="0" indent="0" algn="l" rtl="0">
              <a:spcBef>
                <a:spcPts val="0"/>
              </a:spcBef>
              <a:defRPr/>
            </a:lvl7pPr>
            <a:lvl8pPr marL="3266328" marR="0" indent="0" algn="l" rtl="0">
              <a:spcBef>
                <a:spcPts val="0"/>
              </a:spcBef>
              <a:defRPr/>
            </a:lvl8pPr>
            <a:lvl9pPr marL="3732947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3978131" y="8842029"/>
            <a:ext cx="3043342" cy="465455"/>
          </a:xfrm>
          <a:prstGeom prst="rect">
            <a:avLst/>
          </a:prstGeom>
          <a:noFill/>
          <a:ln>
            <a:noFill/>
          </a:ln>
        </p:spPr>
        <p:txBody>
          <a:bodyPr lIns="93308" tIns="46641" rIns="93308" bIns="46641" anchor="b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en-US" sz="12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‹#›</a:t>
            </a:fld>
            <a:endParaRPr lang="en-US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24287923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702311" y="4421823"/>
            <a:ext cx="5618479" cy="4189095"/>
          </a:xfrm>
          <a:prstGeom prst="rect">
            <a:avLst/>
          </a:prstGeom>
        </p:spPr>
        <p:txBody>
          <a:bodyPr lIns="93308" tIns="93308" rIns="93308" bIns="93308" anchor="t" anchorCtr="0">
            <a:noAutofit/>
          </a:bodyPr>
          <a:lstStyle/>
          <a:p>
            <a:endParaRPr dirty="0"/>
          </a:p>
        </p:txBody>
      </p:sp>
      <p:sp>
        <p:nvSpPr>
          <p:cNvPr id="97" name="Shape 97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8072936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2D1E1FE-DAD0-564E-A22E-1A13C628434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29056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Shape 263"/>
          <p:cNvSpPr txBox="1">
            <a:spLocks noGrp="1"/>
          </p:cNvSpPr>
          <p:nvPr>
            <p:ph type="body" idx="1"/>
          </p:nvPr>
        </p:nvSpPr>
        <p:spPr>
          <a:xfrm>
            <a:off x="702311" y="4421823"/>
            <a:ext cx="5618479" cy="4189095"/>
          </a:xfrm>
          <a:prstGeom prst="rect">
            <a:avLst/>
          </a:prstGeom>
        </p:spPr>
        <p:txBody>
          <a:bodyPr lIns="93308" tIns="93308" rIns="93308" bIns="93308" anchor="t" anchorCtr="0">
            <a:noAutofit/>
          </a:bodyPr>
          <a:lstStyle/>
          <a:p>
            <a:r>
              <a:rPr lang="en-US"/>
              <a:t>Susan look at this slide</a:t>
            </a:r>
          </a:p>
        </p:txBody>
      </p:sp>
      <p:sp>
        <p:nvSpPr>
          <p:cNvPr id="264" name="Shape 264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18449434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8" name="Shape 1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lang="en-US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Shape 14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en-US" sz="1200"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2</a:t>
            </a:fld>
            <a:endParaRPr lang="en-US" sz="1200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6462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D1E1FE-DAD0-564E-A22E-1A13C6284349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5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343925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8" name="Shape 1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lang="en-US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Shape 14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en-US" sz="1200"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6</a:t>
            </a:fld>
            <a:endParaRPr lang="en-US" sz="1200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054753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8" name="Shape 1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lang="en-US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Shape 14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en-US" sz="1200"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7</a:t>
            </a:fld>
            <a:endParaRPr lang="en-US" sz="1200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07889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3" name="Shape 1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lang="en-US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25000"/>
              <a:buFontTx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  <a:rtl val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25000"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  <a:rtl val="0"/>
            </a:endParaRPr>
          </a:p>
        </p:txBody>
      </p:sp>
    </p:spTree>
    <p:extLst>
      <p:ext uri="{BB962C8B-B14F-4D97-AF65-F5344CB8AC3E}">
        <p14:creationId xmlns:p14="http://schemas.microsoft.com/office/powerpoint/2010/main" val="42669956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3" name="Shape 1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lang="en-US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en-US" sz="1200"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11</a:t>
            </a:fld>
            <a:endParaRPr lang="en-US" sz="1200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504611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3" name="Shape 1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lang="en-US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Shape 16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en-US" sz="1200"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12</a:t>
            </a:fld>
            <a:endParaRPr lang="en-US" sz="1200"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924106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Shape 326"/>
          <p:cNvSpPr txBox="1">
            <a:spLocks noGrp="1"/>
          </p:cNvSpPr>
          <p:nvPr>
            <p:ph type="body" idx="1"/>
          </p:nvPr>
        </p:nvSpPr>
        <p:spPr>
          <a:xfrm>
            <a:off x="704850" y="4438650"/>
            <a:ext cx="5635625" cy="420528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27" name="Shape 327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1377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bg>
      <p:bgPr>
        <a:gradFill>
          <a:gsLst>
            <a:gs pos="0">
              <a:srgbClr val="CED4E3"/>
            </a:gs>
            <a:gs pos="12000">
              <a:srgbClr val="CED4E3"/>
            </a:gs>
            <a:gs pos="20000">
              <a:srgbClr val="CDD3E1"/>
            </a:gs>
            <a:gs pos="100000">
              <a:srgbClr val="34394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/>
          <p:nvPr/>
        </p:nvSpPr>
        <p:spPr>
          <a:xfrm>
            <a:off x="0" y="0"/>
            <a:ext cx="9144000" cy="26025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 baseline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Shape 20"/>
          <p:cNvSpPr/>
          <p:nvPr/>
        </p:nvSpPr>
        <p:spPr>
          <a:xfrm>
            <a:off x="0" y="2602519"/>
            <a:ext cx="9144000" cy="45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 baseline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749808" y="118871"/>
            <a:ext cx="8013299" cy="1636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740664" y="1828800"/>
            <a:ext cx="8022299" cy="685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spcBef>
                <a:spcPts val="0"/>
              </a:spcBef>
              <a:buClr>
                <a:srgbClr val="FFFFFF"/>
              </a:buClr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Clr>
                <a:schemeClr val="lt1"/>
              </a:buClr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Clr>
                <a:schemeClr val="lt1"/>
              </a:buClr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Clr>
                <a:schemeClr val="lt1"/>
              </a:buClr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Clr>
                <a:schemeClr val="lt1"/>
              </a:buClr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Clr>
                <a:schemeClr val="lt1"/>
              </a:buClr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Clr>
                <a:schemeClr val="lt1"/>
              </a:buClr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Clr>
                <a:schemeClr val="lt1"/>
              </a:buClr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Clr>
                <a:schemeClr val="lt1"/>
              </a:buClr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699" cy="274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5" name="Shape 25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799" cy="274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baseline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strike="noStrike" cap="none" baseline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65687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baseline="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strike="noStrike" cap="none" baseline="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538915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93647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kern="12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ctr">
              <a:defRPr sz="6000" b="1"/>
            </a:lvl1pPr>
            <a:extLst/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67FE1-F4EE-3A4A-9D6F-86014F5E8F80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10/9/2019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B349-A31C-C548-BC08-6155BD480572}" type="slidenum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kern="1200">
              <a:solidFill>
                <a:prstClr val="white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6295" y="405221"/>
            <a:ext cx="5654180" cy="1495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3544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92827"/>
            <a:ext cx="8229600" cy="4625609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>
                <a:solidFill>
                  <a:prstClr val="black">
                    <a:tint val="95000"/>
                  </a:prstClr>
                </a:solidFill>
              </a:rPr>
              <a:t>www.careers.umbc.edu</a:t>
            </a:r>
            <a:endParaRPr lang="en-US" dirty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B349-A31C-C548-BC08-6155BD480572}" type="slidenum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pic>
        <p:nvPicPr>
          <p:cNvPr id="4" name="Picture 3" descr="career_center_logo_rgb_vert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513" y="5914710"/>
            <a:ext cx="721606" cy="943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4534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kern="120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kern="12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67FE1-F4EE-3A4A-9D6F-86014F5E8F80}" type="datetimeFigureOut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10/9/2019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B349-A31C-C548-BC08-6155BD480572}" type="slidenum">
              <a:rPr lang="en-US" smtClean="0">
                <a:solidFill>
                  <a:prstClr val="white">
                    <a:tint val="95000"/>
                  </a:prstClr>
                </a:solidFill>
              </a:rPr>
              <a:pPr/>
              <a:t>‹#›</a:t>
            </a:fld>
            <a:endParaRPr lang="en-US">
              <a:solidFill>
                <a:prstClr val="white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5202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>
                <a:solidFill>
                  <a:prstClr val="black">
                    <a:tint val="95000"/>
                  </a:prstClr>
                </a:solidFill>
              </a:rPr>
              <a:t>www.careers.umbc.edu</a:t>
            </a:r>
            <a:endParaRPr lang="en-US" dirty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B349-A31C-C548-BC08-6155BD480572}" type="slidenum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386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>
                <a:solidFill>
                  <a:prstClr val="black">
                    <a:tint val="95000"/>
                  </a:prstClr>
                </a:solidFill>
              </a:rPr>
              <a:t>www.careers.umbc.edu</a:t>
            </a:r>
            <a:endParaRPr lang="en-US" dirty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B349-A31C-C548-BC08-6155BD480572}" type="slidenum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45156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>
                <a:solidFill>
                  <a:prstClr val="black">
                    <a:tint val="95000"/>
                  </a:prstClr>
                </a:solidFill>
              </a:rPr>
              <a:t>careers.umbc.edu</a:t>
            </a:r>
            <a:endParaRPr lang="en-US" dirty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B349-A31C-C548-BC08-6155BD480572}" type="slidenum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2767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67FE1-F4EE-3A4A-9D6F-86014F5E8F80}" type="datetimeFigureOut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10/9/2019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>
                <a:solidFill>
                  <a:prstClr val="black">
                    <a:tint val="95000"/>
                  </a:prstClr>
                </a:solidFill>
              </a:rPr>
              <a:t>www.careers.umbc.edu</a:t>
            </a:r>
            <a:endParaRPr lang="en-US" dirty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B349-A31C-C548-BC08-6155BD480572}" type="slidenum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0982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 txBox="1">
            <a:spLocks noGrp="1"/>
          </p:cNvSpPr>
          <p:nvPr>
            <p:ph type="title"/>
          </p:nvPr>
        </p:nvSpPr>
        <p:spPr>
          <a:xfrm>
            <a:off x="457200" y="155447"/>
            <a:ext cx="8229600" cy="1252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l" rtl="0">
              <a:spcBef>
                <a:spcPts val="0"/>
              </a:spcBef>
              <a:buClr>
                <a:schemeClr val="accent1"/>
              </a:buClr>
              <a:buFont typeface="Cambria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body" idx="1"/>
          </p:nvPr>
        </p:nvSpPr>
        <p:spPr>
          <a:xfrm>
            <a:off x="457200" y="1592826"/>
            <a:ext cx="8229600" cy="4625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indent="-162052" algn="l" rtl="0">
              <a:spcBef>
                <a:spcPts val="0"/>
              </a:spcBef>
              <a:buClr>
                <a:schemeClr val="accent1"/>
              </a:buClr>
              <a:buFont typeface="Noto Symbol"/>
              <a:buChar char="◼"/>
              <a:defRPr/>
            </a:lvl1pPr>
            <a:lvl2pPr marL="731520" indent="-114300" algn="l" rtl="0">
              <a:spcBef>
                <a:spcPts val="560"/>
              </a:spcBef>
              <a:buClr>
                <a:schemeClr val="accent2"/>
              </a:buClr>
              <a:buFont typeface="Noto Symbol"/>
              <a:buChar char="▪"/>
              <a:defRPr/>
            </a:lvl2pPr>
            <a:lvl3pPr marL="996696" indent="-82296" algn="l" rtl="0">
              <a:spcBef>
                <a:spcPts val="480"/>
              </a:spcBef>
              <a:buClr>
                <a:schemeClr val="accent3"/>
              </a:buClr>
              <a:buFont typeface="Arial"/>
              <a:buChar char="▪"/>
              <a:defRPr/>
            </a:lvl3pPr>
            <a:lvl4pPr marL="1216152" indent="-60452" algn="l" rtl="0">
              <a:spcBef>
                <a:spcPts val="400"/>
              </a:spcBef>
              <a:buClr>
                <a:schemeClr val="accent4"/>
              </a:buClr>
              <a:buFont typeface="Arial"/>
              <a:buChar char="▪"/>
              <a:defRPr/>
            </a:lvl4pPr>
            <a:lvl5pPr marL="1426464" indent="-67564" algn="l" rtl="0">
              <a:spcBef>
                <a:spcPts val="400"/>
              </a:spcBef>
              <a:buClr>
                <a:schemeClr val="accent5"/>
              </a:buClr>
              <a:buFont typeface="Noto Symbol"/>
              <a:buChar char=""/>
              <a:defRPr/>
            </a:lvl5pPr>
            <a:lvl6pPr marL="1627632" indent="-65532" algn="l" rtl="0">
              <a:spcBef>
                <a:spcPts val="400"/>
              </a:spcBef>
              <a:buClr>
                <a:schemeClr val="accent6"/>
              </a:buClr>
              <a:buFont typeface="Noto Symbol"/>
              <a:buChar char="⚫"/>
              <a:defRPr/>
            </a:lvl6pPr>
            <a:lvl7pPr marL="1828800" indent="-76200" algn="l" rtl="0">
              <a:spcBef>
                <a:spcPts val="360"/>
              </a:spcBef>
              <a:buClr>
                <a:schemeClr val="accent1"/>
              </a:buClr>
              <a:buFont typeface="Noto Symbol"/>
              <a:buChar char="⚫"/>
              <a:defRPr/>
            </a:lvl7pPr>
            <a:lvl8pPr marL="2029968" indent="-74167" algn="l" rtl="0">
              <a:spcBef>
                <a:spcPts val="360"/>
              </a:spcBef>
              <a:buClr>
                <a:schemeClr val="accent2"/>
              </a:buClr>
              <a:buFont typeface="Noto Symbol"/>
              <a:buChar char="⚫"/>
              <a:defRPr/>
            </a:lvl8pPr>
            <a:lvl9pPr marL="2231136" indent="-72135" algn="l" rtl="0">
              <a:spcBef>
                <a:spcPts val="360"/>
              </a:spcBef>
              <a:buClr>
                <a:schemeClr val="accent3"/>
              </a:buClr>
              <a:buFont typeface="Noto Symbol"/>
              <a:buChar char="⚫"/>
              <a:defRPr/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699" cy="274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799" cy="274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baseline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strike="noStrike" cap="none" baseline="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" name="Shape 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388513" y="5914710"/>
            <a:ext cx="721500" cy="9431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>
                <a:solidFill>
                  <a:prstClr val="black">
                    <a:tint val="95000"/>
                  </a:prstClr>
                </a:solidFill>
              </a:rPr>
              <a:t>www.careers.umbc.edu</a:t>
            </a:r>
            <a:endParaRPr lang="en-US" dirty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B349-A31C-C548-BC08-6155BD480572}" type="slidenum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kern="120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kern="12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8198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/>
              <a:t>Drag picture to placeholder or click icon to add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80067FE1-F4EE-3A4A-9D6F-86014F5E8F80}" type="datetimeFigureOut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10/9/2019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kern="120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kern="1200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BB58B349-A31C-C548-BC08-6155BD480572}" type="slidenum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06521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>
                <a:solidFill>
                  <a:prstClr val="black">
                    <a:tint val="95000"/>
                  </a:prstClr>
                </a:solidFill>
              </a:rPr>
              <a:t>www.careers.umbc.edu</a:t>
            </a:r>
            <a:endParaRPr lang="en-US" dirty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B349-A31C-C548-BC08-6155BD480572}" type="slidenum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9698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kern="120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kern="1200">
              <a:solidFill>
                <a:prstClr val="white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r>
              <a:rPr lang="en-US" dirty="0" err="1">
                <a:solidFill>
                  <a:prstClr val="black">
                    <a:tint val="95000"/>
                  </a:prstClr>
                </a:solidFill>
              </a:rPr>
              <a:t>www.careers.umbc.edu</a:t>
            </a:r>
            <a:endParaRPr lang="en-US" dirty="0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B349-A31C-C548-BC08-6155BD480572}" type="slidenum">
              <a:rPr lang="en-US" smtClean="0">
                <a:solidFill>
                  <a:prstClr val="black">
                    <a:tint val="9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19866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ctr">
              <a:defRPr sz="6000" b="1"/>
            </a:lvl1pPr>
            <a:extLst/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67FE1-F4EE-3A4A-9D6F-86014F5E8F80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B349-A31C-C548-BC08-6155BD48057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6295" y="405221"/>
            <a:ext cx="5654180" cy="1495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1872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92827"/>
            <a:ext cx="8229600" cy="4625609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www.careers.umbc.edu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B349-A31C-C548-BC08-6155BD480572}" type="slidenum">
              <a:rPr lang="en-US" smtClean="0"/>
              <a:t>‹#›</a:t>
            </a:fld>
            <a:endParaRPr lang="en-US"/>
          </a:p>
        </p:txBody>
      </p:sp>
      <p:pic>
        <p:nvPicPr>
          <p:cNvPr id="4" name="Picture 3" descr="career_center_logo_rgb_vert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8513" y="5914710"/>
            <a:ext cx="721606" cy="943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5730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67FE1-F4EE-3A4A-9D6F-86014F5E8F80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B349-A31C-C548-BC08-6155BD4805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5097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www.careers.umbc.edu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B349-A31C-C548-BC08-6155BD4805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71486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www.careers.umbc.edu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B349-A31C-C548-BC08-6155BD4805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85020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careers.umbc.edu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B349-A31C-C548-BC08-6155BD4805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974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gradFill>
          <a:gsLst>
            <a:gs pos="0">
              <a:srgbClr val="CED4E3"/>
            </a:gs>
            <a:gs pos="12000">
              <a:srgbClr val="CED4E3"/>
            </a:gs>
            <a:gs pos="20000">
              <a:srgbClr val="CDD3E1"/>
            </a:gs>
            <a:gs pos="100000">
              <a:srgbClr val="34394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/>
          <p:nvPr/>
        </p:nvSpPr>
        <p:spPr>
          <a:xfrm>
            <a:off x="0" y="0"/>
            <a:ext cx="9144000" cy="51353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 baseline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Shape 38"/>
          <p:cNvSpPr txBox="1">
            <a:spLocks noGrp="1"/>
          </p:cNvSpPr>
          <p:nvPr>
            <p:ph type="ctrTitle"/>
          </p:nvPr>
        </p:nvSpPr>
        <p:spPr>
          <a:xfrm>
            <a:off x="685800" y="3355848"/>
            <a:ext cx="8077199" cy="1673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spcBef>
                <a:spcPts val="0"/>
              </a:spcBef>
              <a:buClr>
                <a:schemeClr val="accent1"/>
              </a:buClr>
              <a:buFont typeface="Cambria"/>
              <a:buNone/>
              <a:defRPr/>
            </a:lvl1pPr>
            <a:lvl2pPr marL="0" marR="0" indent="0" algn="l" rtl="0">
              <a:spcBef>
                <a:spcPts val="0"/>
              </a:spcBef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subTitle" idx="1"/>
          </p:nvPr>
        </p:nvSpPr>
        <p:spPr>
          <a:xfrm>
            <a:off x="685800" y="1828800"/>
            <a:ext cx="8077199" cy="1499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buClr>
                <a:schemeClr val="accent1"/>
              </a:buClr>
              <a:buFont typeface="Noto Symbol"/>
              <a:buNone/>
              <a:defRPr/>
            </a:lvl1pPr>
            <a:lvl2pPr marL="457200" marR="0" indent="0" algn="ctr" rtl="0">
              <a:spcBef>
                <a:spcPts val="560"/>
              </a:spcBef>
              <a:buClr>
                <a:schemeClr val="accent2"/>
              </a:buClr>
              <a:buFont typeface="Noto Symbol"/>
              <a:buNone/>
              <a:defRPr/>
            </a:lvl2pPr>
            <a:lvl3pPr marL="914400" marR="0" indent="0" algn="ctr" rtl="0">
              <a:spcBef>
                <a:spcPts val="480"/>
              </a:spcBef>
              <a:buClr>
                <a:schemeClr val="accent3"/>
              </a:buClr>
              <a:buFont typeface="Arial"/>
              <a:buNone/>
              <a:defRPr/>
            </a:lvl3pPr>
            <a:lvl4pPr marL="1371600" marR="0" indent="0" algn="ctr" rtl="0">
              <a:spcBef>
                <a:spcPts val="400"/>
              </a:spcBef>
              <a:buClr>
                <a:schemeClr val="accent4"/>
              </a:buClr>
              <a:buFont typeface="Arial"/>
              <a:buNone/>
              <a:defRPr/>
            </a:lvl4pPr>
            <a:lvl5pPr marL="1828800" marR="0" indent="0" algn="ctr" rtl="0">
              <a:spcBef>
                <a:spcPts val="400"/>
              </a:spcBef>
              <a:buClr>
                <a:schemeClr val="accent5"/>
              </a:buClr>
              <a:buFont typeface="Noto Symbol"/>
              <a:buNone/>
              <a:defRPr/>
            </a:lvl5pPr>
            <a:lvl6pPr marL="2286000" marR="0" indent="0" algn="ctr" rtl="0">
              <a:spcBef>
                <a:spcPts val="400"/>
              </a:spcBef>
              <a:buClr>
                <a:schemeClr val="accent6"/>
              </a:buClr>
              <a:buFont typeface="Noto Symbol"/>
              <a:buNone/>
              <a:defRPr/>
            </a:lvl6pPr>
            <a:lvl7pPr marL="2743200" marR="0" indent="0" algn="ctr" rtl="0">
              <a:spcBef>
                <a:spcPts val="360"/>
              </a:spcBef>
              <a:buClr>
                <a:schemeClr val="accent1"/>
              </a:buClr>
              <a:buFont typeface="Noto Symbol"/>
              <a:buNone/>
              <a:defRPr/>
            </a:lvl7pPr>
            <a:lvl8pPr marL="3200400" marR="0" indent="0" algn="ctr" rtl="0">
              <a:spcBef>
                <a:spcPts val="360"/>
              </a:spcBef>
              <a:buClr>
                <a:schemeClr val="accent2"/>
              </a:buClr>
              <a:buFont typeface="Noto Symbol"/>
              <a:buNone/>
              <a:defRPr/>
            </a:lvl8pPr>
            <a:lvl9pPr marL="3657600" marR="0" indent="0" algn="ctr" rtl="0">
              <a:spcBef>
                <a:spcPts val="360"/>
              </a:spcBef>
              <a:buClr>
                <a:schemeClr val="accent3"/>
              </a:buClr>
              <a:buFont typeface="Noto Symbol"/>
              <a:buNone/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699" cy="274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799" cy="274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baseline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strike="noStrike" cap="none" baseline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Shape 43"/>
          <p:cNvSpPr/>
          <p:nvPr/>
        </p:nvSpPr>
        <p:spPr>
          <a:xfrm>
            <a:off x="0" y="5128333"/>
            <a:ext cx="9144000" cy="45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 baseline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4" name="Shape 4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786294" y="405220"/>
            <a:ext cx="5654099" cy="149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067FE1-F4EE-3A4A-9D6F-86014F5E8F80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www.careers.umbc.edu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B349-A31C-C548-BC08-6155BD4805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17677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www.careers.umbc.edu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B349-A31C-C548-BC08-6155BD480572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8413172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/>
              <a:t>Drag picture to placeholder or click icon to add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80067FE1-F4EE-3A4A-9D6F-86014F5E8F80}" type="datetimeFigureOut">
              <a:rPr lang="en-US" smtClean="0"/>
              <a:t>10/9/2019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BB58B349-A31C-C548-BC08-6155BD4805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4479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err="1"/>
              <a:t>www.careers.umbc.edu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B349-A31C-C548-BC08-6155BD4805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42584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r>
              <a:rPr lang="en-US" dirty="0" err="1"/>
              <a:t>www.careers.umbc.edu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58B349-A31C-C548-BC08-6155BD4805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799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0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body" idx="1"/>
          </p:nvPr>
        </p:nvSpPr>
        <p:spPr>
          <a:xfrm>
            <a:off x="457200" y="1698986"/>
            <a:ext cx="4040099" cy="715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body" idx="2"/>
          </p:nvPr>
        </p:nvSpPr>
        <p:spPr>
          <a:xfrm>
            <a:off x="457200" y="2449511"/>
            <a:ext cx="4040099" cy="3951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body" idx="3"/>
          </p:nvPr>
        </p:nvSpPr>
        <p:spPr>
          <a:xfrm>
            <a:off x="4645025" y="1698986"/>
            <a:ext cx="4041900" cy="715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body" idx="4"/>
          </p:nvPr>
        </p:nvSpPr>
        <p:spPr>
          <a:xfrm>
            <a:off x="4645025" y="2449511"/>
            <a:ext cx="4041900" cy="3951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699" cy="274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799" cy="274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baseline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strike="noStrike" cap="none" baseline="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0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l" rtl="0">
              <a:spcBef>
                <a:spcPts val="0"/>
              </a:spcBef>
              <a:buClr>
                <a:schemeClr val="accent1"/>
              </a:buClr>
              <a:buFont typeface="Cambria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699" cy="274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799" cy="274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baseline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strike="noStrike" cap="none" baseline="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>
            <a:spLocks noGrp="1"/>
          </p:cNvSpPr>
          <p:nvPr>
            <p:ph type="title"/>
          </p:nvPr>
        </p:nvSpPr>
        <p:spPr>
          <a:xfrm>
            <a:off x="167838" y="152400"/>
            <a:ext cx="2523599" cy="978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3019376" y="1743133"/>
            <a:ext cx="5920500" cy="4558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body" idx="2"/>
          </p:nvPr>
        </p:nvSpPr>
        <p:spPr>
          <a:xfrm>
            <a:off x="167838" y="1730017"/>
            <a:ext cx="246900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699" cy="274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799" cy="274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baseline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strike="noStrike" cap="none" baseline="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Shape 69"/>
          <p:cNvSpPr/>
          <p:nvPr/>
        </p:nvSpPr>
        <p:spPr>
          <a:xfrm>
            <a:off x="2855736" y="0"/>
            <a:ext cx="45600" cy="1453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 baseline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Shape 70"/>
          <p:cNvSpPr/>
          <p:nvPr/>
        </p:nvSpPr>
        <p:spPr>
          <a:xfrm>
            <a:off x="2855736" y="0"/>
            <a:ext cx="45600" cy="1453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 baseline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bg>
      <p:bgPr>
        <a:solidFill>
          <a:schemeClr val="lt2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title"/>
          </p:nvPr>
        </p:nvSpPr>
        <p:spPr>
          <a:xfrm>
            <a:off x="164592" y="155447"/>
            <a:ext cx="2525100" cy="9782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algn="l"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3" name="Shape 73"/>
          <p:cNvSpPr>
            <a:spLocks noGrp="1"/>
          </p:cNvSpPr>
          <p:nvPr>
            <p:ph type="pic" idx="2"/>
          </p:nvPr>
        </p:nvSpPr>
        <p:spPr>
          <a:xfrm>
            <a:off x="2903805" y="1484808"/>
            <a:ext cx="6247499" cy="5373300"/>
          </a:xfrm>
          <a:prstGeom prst="rect">
            <a:avLst/>
          </a:prstGeom>
          <a:solidFill>
            <a:srgbClr val="BBBBBC"/>
          </a:solidFill>
          <a:ln>
            <a:noFill/>
          </a:ln>
        </p:spPr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>
            <a:off x="164592" y="1728216"/>
            <a:ext cx="2469000" cy="4572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rtl="0">
              <a:spcBef>
                <a:spcPts val="0"/>
              </a:spcBef>
              <a:buFont typeface="Calibri"/>
              <a:buNone/>
              <a:defRPr/>
            </a:lvl1pPr>
            <a:lvl2pPr marL="457200" indent="0" rtl="0">
              <a:spcBef>
                <a:spcPts val="0"/>
              </a:spcBef>
              <a:buFont typeface="Calibri"/>
              <a:buNone/>
              <a:defRPr/>
            </a:lvl2pPr>
            <a:lvl3pPr marL="914400" indent="0" rtl="0">
              <a:spcBef>
                <a:spcPts val="0"/>
              </a:spcBef>
              <a:buFont typeface="Calibri"/>
              <a:buNone/>
              <a:defRPr/>
            </a:lvl3pPr>
            <a:lvl4pPr marL="1371600" indent="0" rtl="0">
              <a:spcBef>
                <a:spcPts val="0"/>
              </a:spcBef>
              <a:buFont typeface="Calibri"/>
              <a:buNone/>
              <a:defRPr/>
            </a:lvl4pPr>
            <a:lvl5pPr marL="1828800" indent="0" rtl="0">
              <a:spcBef>
                <a:spcPts val="0"/>
              </a:spcBef>
              <a:buFont typeface="Calibri"/>
              <a:buNone/>
              <a:defRPr/>
            </a:lvl5pPr>
            <a:lvl6pPr marL="2286000" indent="0" rtl="0">
              <a:spcBef>
                <a:spcPts val="0"/>
              </a:spcBef>
              <a:buFont typeface="Calibri"/>
              <a:buNone/>
              <a:defRPr/>
            </a:lvl6pPr>
            <a:lvl7pPr marL="2743200" indent="0" rtl="0">
              <a:spcBef>
                <a:spcPts val="0"/>
              </a:spcBef>
              <a:buFont typeface="Calibri"/>
              <a:buNone/>
              <a:defRPr/>
            </a:lvl7pPr>
            <a:lvl8pPr marL="3200400" indent="0" rtl="0">
              <a:spcBef>
                <a:spcPts val="0"/>
              </a:spcBef>
              <a:buFont typeface="Calibri"/>
              <a:buNone/>
              <a:defRPr/>
            </a:lvl8pPr>
            <a:lvl9pPr marL="3657600" indent="0" rtl="0">
              <a:spcBef>
                <a:spcPts val="0"/>
              </a:spcBef>
              <a:buFont typeface="Calibri"/>
              <a:buNone/>
              <a:defRPr/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dt" idx="10"/>
          </p:nvPr>
        </p:nvSpPr>
        <p:spPr>
          <a:xfrm>
            <a:off x="164592" y="1170432"/>
            <a:ext cx="2523599" cy="201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6" name="Shape 76"/>
          <p:cNvSpPr/>
          <p:nvPr/>
        </p:nvSpPr>
        <p:spPr>
          <a:xfrm>
            <a:off x="2855736" y="0"/>
            <a:ext cx="456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 baseline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Shape 77"/>
          <p:cNvSpPr/>
          <p:nvPr/>
        </p:nvSpPr>
        <p:spPr>
          <a:xfrm>
            <a:off x="2855736" y="0"/>
            <a:ext cx="456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 baseline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Shape 78"/>
          <p:cNvSpPr txBox="1">
            <a:spLocks noGrp="1"/>
          </p:cNvSpPr>
          <p:nvPr>
            <p:ph type="ftr" idx="11"/>
          </p:nvPr>
        </p:nvSpPr>
        <p:spPr>
          <a:xfrm>
            <a:off x="3035808" y="1170432"/>
            <a:ext cx="5193899" cy="201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sldNum" idx="12"/>
          </p:nvPr>
        </p:nvSpPr>
        <p:spPr>
          <a:xfrm>
            <a:off x="8339328" y="1170432"/>
            <a:ext cx="733799" cy="2013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baseline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strike="noStrike" cap="none" baseline="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0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l" rtl="0">
              <a:spcBef>
                <a:spcPts val="0"/>
              </a:spcBef>
              <a:buClr>
                <a:schemeClr val="accent1"/>
              </a:buClr>
              <a:buFont typeface="Cambria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 rot="5400000">
            <a:off x="2259149" y="-26759"/>
            <a:ext cx="4625700" cy="822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indent="-162052" algn="l" rtl="0">
              <a:spcBef>
                <a:spcPts val="0"/>
              </a:spcBef>
              <a:buClr>
                <a:schemeClr val="accent1"/>
              </a:buClr>
              <a:buFont typeface="Noto Symbol"/>
              <a:buChar char="◼"/>
              <a:defRPr/>
            </a:lvl1pPr>
            <a:lvl2pPr marL="731520" indent="-114300" algn="l" rtl="0">
              <a:spcBef>
                <a:spcPts val="560"/>
              </a:spcBef>
              <a:buClr>
                <a:schemeClr val="accent2"/>
              </a:buClr>
              <a:buFont typeface="Noto Symbol"/>
              <a:buChar char="▪"/>
              <a:defRPr/>
            </a:lvl2pPr>
            <a:lvl3pPr marL="996696" indent="-82296" algn="l" rtl="0">
              <a:spcBef>
                <a:spcPts val="480"/>
              </a:spcBef>
              <a:buClr>
                <a:schemeClr val="accent3"/>
              </a:buClr>
              <a:buFont typeface="Arial"/>
              <a:buChar char="▪"/>
              <a:defRPr/>
            </a:lvl3pPr>
            <a:lvl4pPr marL="1216152" indent="-60452" algn="l" rtl="0">
              <a:spcBef>
                <a:spcPts val="400"/>
              </a:spcBef>
              <a:buClr>
                <a:schemeClr val="accent4"/>
              </a:buClr>
              <a:buFont typeface="Arial"/>
              <a:buChar char="▪"/>
              <a:defRPr/>
            </a:lvl4pPr>
            <a:lvl5pPr marL="1426464" indent="-67564" algn="l" rtl="0">
              <a:spcBef>
                <a:spcPts val="400"/>
              </a:spcBef>
              <a:buClr>
                <a:schemeClr val="accent5"/>
              </a:buClr>
              <a:buFont typeface="Noto Symbol"/>
              <a:buChar char=""/>
              <a:defRPr/>
            </a:lvl5pPr>
            <a:lvl6pPr marL="1627632" indent="-65532" algn="l" rtl="0">
              <a:spcBef>
                <a:spcPts val="400"/>
              </a:spcBef>
              <a:buClr>
                <a:schemeClr val="accent6"/>
              </a:buClr>
              <a:buFont typeface="Noto Symbol"/>
              <a:buChar char="⚫"/>
              <a:defRPr/>
            </a:lvl6pPr>
            <a:lvl7pPr marL="1828800" indent="-76200" algn="l" rtl="0">
              <a:spcBef>
                <a:spcPts val="360"/>
              </a:spcBef>
              <a:buClr>
                <a:schemeClr val="accent1"/>
              </a:buClr>
              <a:buFont typeface="Noto Symbol"/>
              <a:buChar char="⚫"/>
              <a:defRPr/>
            </a:lvl7pPr>
            <a:lvl8pPr marL="2029968" indent="-74167" algn="l" rtl="0">
              <a:spcBef>
                <a:spcPts val="360"/>
              </a:spcBef>
              <a:buClr>
                <a:schemeClr val="accent2"/>
              </a:buClr>
              <a:buFont typeface="Noto Symbol"/>
              <a:buChar char="⚫"/>
              <a:defRPr/>
            </a:lvl8pPr>
            <a:lvl9pPr marL="2231136" indent="-72135" algn="l" rtl="0">
              <a:spcBef>
                <a:spcPts val="360"/>
              </a:spcBef>
              <a:buClr>
                <a:schemeClr val="accent3"/>
              </a:buClr>
              <a:buFont typeface="Noto Symbol"/>
              <a:buChar char="⚫"/>
              <a:defRPr/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699" cy="274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799" cy="274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baseline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strike="noStrike" cap="none" baseline="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/>
          <p:nvPr/>
        </p:nvSpPr>
        <p:spPr>
          <a:xfrm>
            <a:off x="6598920" y="0"/>
            <a:ext cx="456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 baseline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Shape 88"/>
          <p:cNvSpPr/>
          <p:nvPr/>
        </p:nvSpPr>
        <p:spPr>
          <a:xfrm>
            <a:off x="6647686" y="0"/>
            <a:ext cx="2514599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 baseline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Shape 89"/>
          <p:cNvSpPr txBox="1">
            <a:spLocks noGrp="1"/>
          </p:cNvSpPr>
          <p:nvPr>
            <p:ph type="title"/>
          </p:nvPr>
        </p:nvSpPr>
        <p:spPr>
          <a:xfrm rot="5400000">
            <a:off x="4808549" y="2247890"/>
            <a:ext cx="5851500" cy="1904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algn="l" rtl="0">
              <a:spcBef>
                <a:spcPts val="0"/>
              </a:spcBef>
              <a:buClr>
                <a:schemeClr val="accent1"/>
              </a:buClr>
              <a:buFont typeface="Cambria"/>
              <a:buNone/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90" name="Shape 90"/>
          <p:cNvSpPr txBox="1">
            <a:spLocks noGrp="1"/>
          </p:cNvSpPr>
          <p:nvPr>
            <p:ph type="body" idx="1"/>
          </p:nvPr>
        </p:nvSpPr>
        <p:spPr>
          <a:xfrm rot="5400000">
            <a:off x="541350" y="220650"/>
            <a:ext cx="5851500" cy="60197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indent="-162052" algn="l" rtl="0">
              <a:spcBef>
                <a:spcPts val="0"/>
              </a:spcBef>
              <a:buClr>
                <a:schemeClr val="accent1"/>
              </a:buClr>
              <a:buFont typeface="Noto Symbol"/>
              <a:buChar char="◼"/>
              <a:defRPr/>
            </a:lvl1pPr>
            <a:lvl2pPr marL="731520" indent="-114300" algn="l" rtl="0">
              <a:spcBef>
                <a:spcPts val="560"/>
              </a:spcBef>
              <a:buClr>
                <a:schemeClr val="accent2"/>
              </a:buClr>
              <a:buFont typeface="Noto Symbol"/>
              <a:buChar char="▪"/>
              <a:defRPr/>
            </a:lvl2pPr>
            <a:lvl3pPr marL="996696" indent="-82296" algn="l" rtl="0">
              <a:spcBef>
                <a:spcPts val="480"/>
              </a:spcBef>
              <a:buClr>
                <a:schemeClr val="accent3"/>
              </a:buClr>
              <a:buFont typeface="Arial"/>
              <a:buChar char="▪"/>
              <a:defRPr/>
            </a:lvl3pPr>
            <a:lvl4pPr marL="1216152" indent="-60452" algn="l" rtl="0">
              <a:spcBef>
                <a:spcPts val="400"/>
              </a:spcBef>
              <a:buClr>
                <a:schemeClr val="accent4"/>
              </a:buClr>
              <a:buFont typeface="Arial"/>
              <a:buChar char="▪"/>
              <a:defRPr/>
            </a:lvl4pPr>
            <a:lvl5pPr marL="1426464" indent="-67564" algn="l" rtl="0">
              <a:spcBef>
                <a:spcPts val="400"/>
              </a:spcBef>
              <a:buClr>
                <a:schemeClr val="accent5"/>
              </a:buClr>
              <a:buFont typeface="Noto Symbol"/>
              <a:buChar char=""/>
              <a:defRPr/>
            </a:lvl5pPr>
            <a:lvl6pPr marL="1627632" indent="-65532" algn="l" rtl="0">
              <a:spcBef>
                <a:spcPts val="400"/>
              </a:spcBef>
              <a:buClr>
                <a:schemeClr val="accent6"/>
              </a:buClr>
              <a:buFont typeface="Noto Symbol"/>
              <a:buChar char="⚫"/>
              <a:defRPr/>
            </a:lvl6pPr>
            <a:lvl7pPr marL="1828800" indent="-76200" algn="l" rtl="0">
              <a:spcBef>
                <a:spcPts val="360"/>
              </a:spcBef>
              <a:buClr>
                <a:schemeClr val="accent1"/>
              </a:buClr>
              <a:buFont typeface="Noto Symbol"/>
              <a:buChar char="⚫"/>
              <a:defRPr/>
            </a:lvl7pPr>
            <a:lvl8pPr marL="2029968" indent="-74167" algn="l" rtl="0">
              <a:spcBef>
                <a:spcPts val="360"/>
              </a:spcBef>
              <a:buClr>
                <a:schemeClr val="accent2"/>
              </a:buClr>
              <a:buFont typeface="Noto Symbol"/>
              <a:buChar char="⚫"/>
              <a:defRPr/>
            </a:lvl8pPr>
            <a:lvl9pPr marL="2231136" indent="-72135" algn="l" rtl="0">
              <a:spcBef>
                <a:spcPts val="360"/>
              </a:spcBef>
              <a:buClr>
                <a:schemeClr val="accent3"/>
              </a:buClr>
              <a:buFont typeface="Noto Symbol"/>
              <a:buChar char="⚫"/>
              <a:defRPr/>
            </a:lvl9pPr>
          </a:lstStyle>
          <a:p>
            <a:endParaRPr/>
          </a:p>
        </p:txBody>
      </p:sp>
      <p:sp>
        <p:nvSpPr>
          <p:cNvPr id="91" name="Shape 91"/>
          <p:cNvSpPr txBox="1">
            <a:spLocks noGrp="1"/>
          </p:cNvSpPr>
          <p:nvPr>
            <p:ph type="ftr" idx="11"/>
          </p:nvPr>
        </p:nvSpPr>
        <p:spPr>
          <a:xfrm>
            <a:off x="2640597" y="6377458"/>
            <a:ext cx="3836400" cy="36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799" cy="274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baseline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strike="noStrike" cap="none" baseline="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2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/>
          <p:nvPr/>
        </p:nvSpPr>
        <p:spPr>
          <a:xfrm>
            <a:off x="0" y="1435895"/>
            <a:ext cx="9144000" cy="45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 baseline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Shape 10"/>
          <p:cNvSpPr/>
          <p:nvPr/>
        </p:nvSpPr>
        <p:spPr>
          <a:xfrm>
            <a:off x="0" y="0"/>
            <a:ext cx="9144000" cy="14336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b="0" i="0" u="none" strike="noStrike" cap="none" baseline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457200" y="152400"/>
            <a:ext cx="8229600" cy="1250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l" rtl="0">
              <a:spcBef>
                <a:spcPts val="0"/>
              </a:spcBef>
              <a:buClr>
                <a:schemeClr val="accent1"/>
              </a:buClr>
              <a:buFont typeface="Cambria"/>
              <a:buNone/>
              <a:defRPr/>
            </a:lvl1pPr>
            <a:lvl2pPr marL="0" marR="0" indent="0" algn="l" rtl="0">
              <a:spcBef>
                <a:spcPts val="0"/>
              </a:spcBef>
              <a:defRPr/>
            </a:lvl2pPr>
            <a:lvl3pPr marL="0" marR="0" indent="0" algn="l" rtl="0">
              <a:spcBef>
                <a:spcPts val="0"/>
              </a:spcBef>
              <a:defRPr/>
            </a:lvl3pPr>
            <a:lvl4pPr marL="0" marR="0" indent="0" algn="l" rtl="0">
              <a:spcBef>
                <a:spcPts val="0"/>
              </a:spcBef>
              <a:defRPr/>
            </a:lvl4pPr>
            <a:lvl5pPr marL="0" marR="0" indent="0" algn="l" rtl="0">
              <a:spcBef>
                <a:spcPts val="0"/>
              </a:spcBef>
              <a:defRPr/>
            </a:lvl5pPr>
            <a:lvl6pPr marL="0" marR="0" indent="0" algn="l" rtl="0">
              <a:spcBef>
                <a:spcPts val="0"/>
              </a:spcBef>
              <a:defRPr/>
            </a:lvl6pPr>
            <a:lvl7pPr marL="0" marR="0" indent="0" algn="l" rtl="0">
              <a:spcBef>
                <a:spcPts val="0"/>
              </a:spcBef>
              <a:defRPr/>
            </a:lvl7pPr>
            <a:lvl8pPr marL="0" marR="0" indent="0" algn="l" rtl="0">
              <a:spcBef>
                <a:spcPts val="0"/>
              </a:spcBef>
              <a:defRPr/>
            </a:lvl8pPr>
            <a:lvl9pPr marL="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457200" y="1775191"/>
            <a:ext cx="8229600" cy="4625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indent="-162052" algn="l" rtl="0">
              <a:spcBef>
                <a:spcPts val="0"/>
              </a:spcBef>
              <a:buClr>
                <a:schemeClr val="accent1"/>
              </a:buClr>
              <a:buFont typeface="Noto Symbol"/>
              <a:buChar char="◼"/>
              <a:defRPr/>
            </a:lvl1pPr>
            <a:lvl2pPr marL="731520" marR="0" indent="-114300" algn="l" rtl="0">
              <a:spcBef>
                <a:spcPts val="560"/>
              </a:spcBef>
              <a:buClr>
                <a:schemeClr val="accent2"/>
              </a:buClr>
              <a:buFont typeface="Noto Symbol"/>
              <a:buChar char="▪"/>
              <a:defRPr/>
            </a:lvl2pPr>
            <a:lvl3pPr marL="996696" marR="0" indent="-82296" algn="l" rtl="0">
              <a:spcBef>
                <a:spcPts val="480"/>
              </a:spcBef>
              <a:buClr>
                <a:schemeClr val="accent3"/>
              </a:buClr>
              <a:buFont typeface="Arial"/>
              <a:buChar char="▪"/>
              <a:defRPr/>
            </a:lvl3pPr>
            <a:lvl4pPr marL="1216152" marR="0" indent="-60452" algn="l" rtl="0">
              <a:spcBef>
                <a:spcPts val="400"/>
              </a:spcBef>
              <a:buClr>
                <a:schemeClr val="accent4"/>
              </a:buClr>
              <a:buFont typeface="Arial"/>
              <a:buChar char="▪"/>
              <a:defRPr/>
            </a:lvl4pPr>
            <a:lvl5pPr marL="1426464" marR="0" indent="-67564" algn="l" rtl="0">
              <a:spcBef>
                <a:spcPts val="400"/>
              </a:spcBef>
              <a:buClr>
                <a:schemeClr val="accent5"/>
              </a:buClr>
              <a:buFont typeface="Noto Symbol"/>
              <a:buChar char=""/>
              <a:defRPr/>
            </a:lvl5pPr>
            <a:lvl6pPr marL="1627632" marR="0" indent="-65532" algn="l" rtl="0">
              <a:spcBef>
                <a:spcPts val="400"/>
              </a:spcBef>
              <a:buClr>
                <a:schemeClr val="accent6"/>
              </a:buClr>
              <a:buFont typeface="Noto Symbol"/>
              <a:buChar char="⚫"/>
              <a:defRPr/>
            </a:lvl6pPr>
            <a:lvl7pPr marL="1828800" marR="0" indent="-76200" algn="l" rtl="0">
              <a:spcBef>
                <a:spcPts val="360"/>
              </a:spcBef>
              <a:buClr>
                <a:schemeClr val="accent1"/>
              </a:buClr>
              <a:buFont typeface="Noto Symbol"/>
              <a:buChar char="⚫"/>
              <a:defRPr/>
            </a:lvl7pPr>
            <a:lvl8pPr marL="2029968" marR="0" indent="-74167" algn="l" rtl="0">
              <a:spcBef>
                <a:spcPts val="360"/>
              </a:spcBef>
              <a:buClr>
                <a:schemeClr val="accent2"/>
              </a:buClr>
              <a:buFont typeface="Noto Symbol"/>
              <a:buChar char="⚫"/>
              <a:defRPr/>
            </a:lvl8pPr>
            <a:lvl9pPr marL="2231136" marR="0" indent="-72135" algn="l" rtl="0">
              <a:spcBef>
                <a:spcPts val="360"/>
              </a:spcBef>
              <a:buClr>
                <a:schemeClr val="accent3"/>
              </a:buClr>
              <a:buFont typeface="Noto Symbol"/>
              <a:buChar char="⚫"/>
              <a:defRPr/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dt" idx="10"/>
          </p:nvPr>
        </p:nvSpPr>
        <p:spPr>
          <a:xfrm>
            <a:off x="457200" y="6476998"/>
            <a:ext cx="2133599" cy="274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699" cy="274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spcBef>
                <a:spcPts val="0"/>
              </a:spcBef>
              <a:defRPr/>
            </a:lvl1pPr>
            <a:lvl2pPr marL="457200" marR="0" indent="0" algn="l" rtl="0">
              <a:spcBef>
                <a:spcPts val="0"/>
              </a:spcBef>
              <a:defRPr/>
            </a:lvl2pPr>
            <a:lvl3pPr marL="914400" marR="0" indent="0" algn="l" rtl="0">
              <a:spcBef>
                <a:spcPts val="0"/>
              </a:spcBef>
              <a:defRPr/>
            </a:lvl3pPr>
            <a:lvl4pPr marL="1371600" marR="0" indent="0" algn="l" rtl="0">
              <a:spcBef>
                <a:spcPts val="0"/>
              </a:spcBef>
              <a:defRPr/>
            </a:lvl4pPr>
            <a:lvl5pPr marL="1828800" marR="0" indent="0" algn="l" rtl="0">
              <a:spcBef>
                <a:spcPts val="0"/>
              </a:spcBef>
              <a:defRPr/>
            </a:lvl5pPr>
            <a:lvl6pPr marL="2286000" marR="0" indent="0" algn="l" rtl="0">
              <a:spcBef>
                <a:spcPts val="0"/>
              </a:spcBef>
              <a:defRPr/>
            </a:lvl6pPr>
            <a:lvl7pPr marL="2743200" marR="0" indent="0" algn="l" rtl="0">
              <a:spcBef>
                <a:spcPts val="0"/>
              </a:spcBef>
              <a:defRPr/>
            </a:lvl7pPr>
            <a:lvl8pPr marL="3200400" marR="0" indent="0" algn="l" rtl="0">
              <a:spcBef>
                <a:spcPts val="0"/>
              </a:spcBef>
              <a:defRPr/>
            </a:lvl8pPr>
            <a:lvl9pPr marL="3657600" marR="0" indent="0" algn="l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204396" y="6476998"/>
            <a:ext cx="733799" cy="2741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baseline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en-US" sz="1200" b="0" i="0" u="none" strike="noStrike" cap="none" baseline="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" name="Shape 16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137955" y="6237117"/>
            <a:ext cx="1609799" cy="54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Shape 17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8440614" y="5982817"/>
            <a:ext cx="669599" cy="8751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60" r:id="rId10"/>
    <p:sldLayoutId id="2147483661" r:id="rId11"/>
    <p:sldLayoutId id="2147483662" r:id="rId12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kern="120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kern="120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pPr defTabSz="457200"/>
            <a:fld id="{80067FE1-F4EE-3A4A-9D6F-86014F5E8F80}" type="datetimeFigureOut">
              <a:rPr lang="en-US" kern="1200" smtClean="0">
                <a:solidFill>
                  <a:prstClr val="black">
                    <a:tint val="95000"/>
                  </a:prstClr>
                </a:solidFill>
                <a:latin typeface="Calibri"/>
                <a:ea typeface="+mn-ea"/>
                <a:cs typeface="+mn-cs"/>
              </a:rPr>
              <a:pPr defTabSz="457200"/>
              <a:t>10/9/2019</a:t>
            </a:fld>
            <a:endParaRPr lang="en-US" kern="1200" dirty="0">
              <a:solidFill>
                <a:prstClr val="black">
                  <a:tint val="9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pPr defTabSz="457200"/>
            <a:r>
              <a:rPr lang="en-US" kern="1200" dirty="0" err="1">
                <a:solidFill>
                  <a:prstClr val="black">
                    <a:tint val="95000"/>
                  </a:prstClr>
                </a:solidFill>
                <a:latin typeface="Calibri"/>
                <a:ea typeface="+mn-ea"/>
                <a:cs typeface="+mn-cs"/>
              </a:rPr>
              <a:t>www.careers.umbc.edu</a:t>
            </a:r>
            <a:endParaRPr lang="en-US" kern="1200" dirty="0">
              <a:solidFill>
                <a:prstClr val="black">
                  <a:tint val="9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pPr defTabSz="457200"/>
            <a:fld id="{BB58B349-A31C-C548-BC08-6155BD480572}" type="slidenum">
              <a:rPr lang="en-US" kern="1200" smtClean="0">
                <a:solidFill>
                  <a:prstClr val="black">
                    <a:tint val="95000"/>
                  </a:prstClr>
                </a:solidFill>
                <a:latin typeface="Calibri"/>
                <a:ea typeface="+mn-ea"/>
                <a:cs typeface="+mn-cs"/>
              </a:rPr>
              <a:pPr defTabSz="457200"/>
              <a:t>‹#›</a:t>
            </a:fld>
            <a:endParaRPr lang="en-US" kern="1200">
              <a:solidFill>
                <a:prstClr val="black">
                  <a:tint val="95000"/>
                </a:prstClr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9" name="Picture 8" descr="horiz.jpg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37955" y="6237117"/>
            <a:ext cx="1609749" cy="544383"/>
          </a:xfrm>
          <a:prstGeom prst="rect">
            <a:avLst/>
          </a:prstGeom>
        </p:spPr>
      </p:pic>
      <p:pic>
        <p:nvPicPr>
          <p:cNvPr id="11" name="Picture 10" descr="career_center_logo_rgb_vert.jp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0615" y="5982818"/>
            <a:ext cx="669504" cy="87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055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80067FE1-F4EE-3A4A-9D6F-86014F5E8F80}" type="datetimeFigureOut">
              <a:rPr lang="en-US" smtClean="0"/>
              <a:t>10/9/2019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r>
              <a:rPr lang="en-US" dirty="0" err="1"/>
              <a:t>www.careers.umbc.edu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BB58B349-A31C-C548-BC08-6155BD480572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horiz.jpg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37955" y="6237117"/>
            <a:ext cx="1609749" cy="544383"/>
          </a:xfrm>
          <a:prstGeom prst="rect">
            <a:avLst/>
          </a:prstGeom>
        </p:spPr>
      </p:pic>
      <p:pic>
        <p:nvPicPr>
          <p:cNvPr id="11" name="Picture 10" descr="career_center_logo_rgb_vert.jp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0615" y="5982818"/>
            <a:ext cx="669504" cy="87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065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mp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ctrTitle"/>
          </p:nvPr>
        </p:nvSpPr>
        <p:spPr>
          <a:xfrm>
            <a:off x="523275" y="2944167"/>
            <a:ext cx="8195099" cy="15273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SzPct val="30555"/>
              <a:buFont typeface="Arial"/>
              <a:buNone/>
            </a:pPr>
            <a:r>
              <a:rPr lang="en-US" sz="4800" b="1" dirty="0">
                <a:solidFill>
                  <a:srgbClr val="F1C232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n-US" sz="4000" b="1" dirty="0">
                <a:solidFill>
                  <a:srgbClr val="F1C232"/>
                </a:solidFill>
                <a:latin typeface="Calibri" panose="020F0502020204030204" pitchFamily="34" charset="0"/>
                <a:ea typeface="Cambria"/>
                <a:cs typeface="Cambria"/>
                <a:sym typeface="Cambria"/>
              </a:rPr>
              <a:t>Introduction to the</a:t>
            </a:r>
            <a:br>
              <a:rPr lang="en-US" sz="4000" b="1" dirty="0">
                <a:solidFill>
                  <a:srgbClr val="F1C232"/>
                </a:solidFill>
                <a:latin typeface="Calibri" panose="020F0502020204030204" pitchFamily="34" charset="0"/>
                <a:ea typeface="Cambria"/>
                <a:cs typeface="Cambria"/>
                <a:sym typeface="Cambria"/>
              </a:rPr>
            </a:br>
            <a:r>
              <a:rPr lang="en-US" sz="4000" b="1" dirty="0">
                <a:solidFill>
                  <a:srgbClr val="F1C232"/>
                </a:solidFill>
                <a:latin typeface="Calibri" panose="020F0502020204030204" pitchFamily="34" charset="0"/>
                <a:ea typeface="Cambria"/>
                <a:cs typeface="Cambria"/>
                <a:sym typeface="Cambria"/>
              </a:rPr>
              <a:t>UMBC </a:t>
            </a:r>
            <a:r>
              <a:rPr lang="en-US" sz="4000" b="1" dirty="0">
                <a:solidFill>
                  <a:srgbClr val="F1C232"/>
                </a:solidFill>
                <a:latin typeface="Calibri" panose="020F0502020204030204" pitchFamily="34" charset="0"/>
                <a:ea typeface="Calibri"/>
                <a:cs typeface="Calibri"/>
                <a:sym typeface="Calibri"/>
              </a:rPr>
              <a:t>Career Center </a:t>
            </a:r>
          </a:p>
        </p:txBody>
      </p:sp>
      <p:sp>
        <p:nvSpPr>
          <p:cNvPr id="2" name="Rectangle 1"/>
          <p:cNvSpPr/>
          <p:nvPr/>
        </p:nvSpPr>
        <p:spPr>
          <a:xfrm>
            <a:off x="48824" y="5272337"/>
            <a:ext cx="9144000" cy="1660967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0">
                <a:schemeClr val="accent1">
                  <a:lumMod val="0"/>
                  <a:lumOff val="100000"/>
                </a:schemeClr>
              </a:gs>
              <a:gs pos="77000">
                <a:schemeClr val="tx1">
                  <a:lumMod val="75000"/>
                  <a:lumOff val="25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/>
          </a:p>
          <a:p>
            <a:pPr algn="ctr"/>
            <a:r>
              <a:rPr lang="en-US" sz="2000" dirty="0"/>
              <a:t>Susan Hindle</a:t>
            </a:r>
          </a:p>
          <a:p>
            <a:pPr algn="ctr"/>
            <a:r>
              <a:rPr lang="en-US" sz="2000" dirty="0"/>
              <a:t>Assistant Director, Internships &amp; Employment</a:t>
            </a: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60"/>
          <p:cNvSpPr txBox="1">
            <a:spLocks noGrp="1"/>
          </p:cNvSpPr>
          <p:nvPr>
            <p:ph type="body" idx="1"/>
          </p:nvPr>
        </p:nvSpPr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50" tIns="91425" rIns="91425" bIns="45700"/>
          <a:lstStyle>
            <a:lvl1pPr marL="5715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8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sz="2400" dirty="0">
              <a:solidFill>
                <a:srgbClr val="000000"/>
              </a:solidFill>
              <a:sym typeface="Calibri" panose="020F0502020204030204" pitchFamily="34" charset="0"/>
            </a:endParaRPr>
          </a:p>
          <a:p>
            <a:pPr>
              <a:lnSpc>
                <a:spcPct val="8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sz="2400" dirty="0">
              <a:solidFill>
                <a:srgbClr val="000000"/>
              </a:solidFill>
              <a:sym typeface="Calibri" panose="020F0502020204030204" pitchFamily="34" charset="0"/>
            </a:endParaRPr>
          </a:p>
          <a:p>
            <a:pPr algn="ctr">
              <a:lnSpc>
                <a:spcPct val="8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6000" b="1" dirty="0">
                <a:solidFill>
                  <a:srgbClr val="FF0000"/>
                </a:solidFill>
                <a:sym typeface="Calibri" panose="020F0502020204030204" pitchFamily="34" charset="0"/>
              </a:rPr>
              <a:t>697</a:t>
            </a:r>
          </a:p>
          <a:p>
            <a:pPr algn="ctr">
              <a:lnSpc>
                <a:spcPct val="8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dirty="0">
                <a:solidFill>
                  <a:srgbClr val="000000"/>
                </a:solidFill>
                <a:sym typeface="Calibri" panose="020F0502020204030204" pitchFamily="34" charset="0"/>
              </a:rPr>
              <a:t> </a:t>
            </a:r>
          </a:p>
          <a:p>
            <a:pPr algn="ctr">
              <a:lnSpc>
                <a:spcPct val="8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2800" b="1" i="1" dirty="0">
                <a:solidFill>
                  <a:srgbClr val="000000"/>
                </a:solidFill>
                <a:sym typeface="Calibri" panose="020F0502020204030204" pitchFamily="34" charset="0"/>
              </a:rPr>
              <a:t>Employer visits to connect with students</a:t>
            </a:r>
          </a:p>
          <a:p>
            <a:pPr algn="ctr">
              <a:lnSpc>
                <a:spcPct val="8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2800" dirty="0">
                <a:solidFill>
                  <a:srgbClr val="000000"/>
                </a:solidFill>
                <a:sym typeface="Calibri" panose="020F0502020204030204" pitchFamily="34" charset="0"/>
              </a:rPr>
              <a:t>(2016 – 2017)</a:t>
            </a:r>
          </a:p>
          <a:p>
            <a:pPr>
              <a:lnSpc>
                <a:spcPct val="8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sz="2900" dirty="0">
              <a:solidFill>
                <a:srgbClr val="000000"/>
              </a:solidFill>
              <a:sym typeface="Calibri" panose="020F0502020204030204" pitchFamily="34" charset="0"/>
            </a:endParaRPr>
          </a:p>
        </p:txBody>
      </p:sp>
      <p:sp>
        <p:nvSpPr>
          <p:cNvPr id="6" name="Shape 144"/>
          <p:cNvSpPr txBox="1">
            <a:spLocks noGrp="1"/>
          </p:cNvSpPr>
          <p:nvPr>
            <p:ph type="title"/>
          </p:nvPr>
        </p:nvSpPr>
        <p:spPr>
          <a:xfrm>
            <a:off x="457200" y="97797"/>
            <a:ext cx="8229600" cy="1252800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chemeClr val="accent1"/>
              </a:buClr>
              <a:buSzPct val="25000"/>
              <a:buFont typeface="Cambria"/>
              <a:buNone/>
            </a:pPr>
            <a:r>
              <a:rPr lang="en-US" sz="3600" b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Employer Connections</a:t>
            </a:r>
          </a:p>
        </p:txBody>
      </p:sp>
    </p:spTree>
    <p:extLst>
      <p:ext uri="{BB962C8B-B14F-4D97-AF65-F5344CB8AC3E}">
        <p14:creationId xmlns:p14="http://schemas.microsoft.com/office/powerpoint/2010/main" val="4141206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 txBox="1">
            <a:spLocks noGrp="1"/>
          </p:cNvSpPr>
          <p:nvPr>
            <p:ph type="title"/>
          </p:nvPr>
        </p:nvSpPr>
        <p:spPr>
          <a:xfrm>
            <a:off x="457200" y="155447"/>
            <a:ext cx="8229600" cy="1252800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accent1"/>
              </a:buClr>
              <a:buSzPct val="25000"/>
              <a:buFont typeface="Cambria"/>
              <a:buNone/>
            </a:pPr>
            <a:r>
              <a:rPr lang="en-US" sz="3600" b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* Key </a:t>
            </a:r>
            <a:r>
              <a:rPr lang="en-US" sz="3600" b="1" i="0" u="none" strike="noStrike" cap="none" baseline="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Events for STEM majors*</a:t>
            </a:r>
            <a:br>
              <a:rPr lang="en-US" sz="3600" b="1" i="0" u="none" strike="noStrike" cap="none" baseline="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3600" b="1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600" b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Spring </a:t>
            </a:r>
            <a:r>
              <a:rPr lang="en-US" sz="3600" b="1" i="0" u="none" strike="noStrike" cap="none" baseline="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201</a:t>
            </a:r>
            <a:r>
              <a:rPr lang="en-US" sz="3600" b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</a:p>
        </p:txBody>
      </p:sp>
      <p:sp>
        <p:nvSpPr>
          <p:cNvPr id="160" name="Shape 160"/>
          <p:cNvSpPr txBox="1">
            <a:spLocks noGrp="1"/>
          </p:cNvSpPr>
          <p:nvPr>
            <p:ph type="body" idx="1"/>
          </p:nvPr>
        </p:nvSpPr>
        <p:spPr>
          <a:xfrm>
            <a:off x="311499" y="1635161"/>
            <a:ext cx="8521001" cy="4528971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571500" indent="-342900">
              <a:spcAft>
                <a:spcPts val="100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From Scientist to Serial Entrepreneur: An Unlikely Journey –</a:t>
            </a:r>
            <a:br>
              <a:rPr lang="en-U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3/13 – 12-1 PM – UC Center</a:t>
            </a:r>
            <a:endParaRPr lang="en-US" sz="1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71500" indent="-342900">
              <a:spcAft>
                <a:spcPts val="100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UMBC Connects: Employers in the Sciences </a:t>
            </a:r>
            <a:r>
              <a:rPr lang="en-U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April 10</a:t>
            </a:r>
          </a:p>
          <a:p>
            <a:pPr marL="571500" indent="-342900">
              <a:spcAft>
                <a:spcPts val="100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the Road Series</a:t>
            </a:r>
            <a:r>
              <a:rPr lang="en-U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(Friday – Off campus field trips)</a:t>
            </a:r>
          </a:p>
          <a:p>
            <a:pPr marL="864108" lvl="1" indent="-342900">
              <a:spcBef>
                <a:spcPts val="0"/>
              </a:spcBef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Chesapeake Bay Foundation </a:t>
            </a:r>
            <a:r>
              <a:rPr lang="en-U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</a:t>
            </a:r>
            <a:r>
              <a:rPr lang="en-U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3/8 – 8:30 AM – 1 PM</a:t>
            </a:r>
          </a:p>
          <a:p>
            <a:pPr marL="864108" lvl="1" indent="-342900">
              <a:spcBef>
                <a:spcPts val="0"/>
              </a:spcBef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Campbell &amp; Company, Inc.</a:t>
            </a:r>
            <a:r>
              <a:rPr lang="en-U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– </a:t>
            </a:r>
            <a:r>
              <a:rPr lang="en-U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4/12 – 11AM – 4 PM</a:t>
            </a:r>
          </a:p>
          <a:p>
            <a:pPr marL="864108" lvl="1" indent="-342900">
              <a:spcBef>
                <a:spcPts val="0"/>
              </a:spcBef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rPr>
              <a:t>Oceaneering Int’l., Inc. </a:t>
            </a:r>
            <a:r>
              <a:rPr lang="en-U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</a:t>
            </a:r>
            <a:r>
              <a:rPr lang="en-U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4/19 – 9-12N</a:t>
            </a:r>
          </a:p>
          <a:p>
            <a:pPr marL="521208" lvl="1" indent="0">
              <a:spcBef>
                <a:spcPts val="0"/>
              </a:spcBef>
              <a:buClr>
                <a:schemeClr val="dk1"/>
              </a:buClr>
              <a:buSzPct val="100000"/>
              <a:buNone/>
            </a:pPr>
            <a:endParaRPr lang="en-US" sz="800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71500" indent="-342900">
              <a:spcAft>
                <a:spcPts val="100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Mid-Atlantic Technology Showcase </a:t>
            </a:r>
            <a:r>
              <a:rPr lang="en-U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3/27 – 12:30-7:30 PM</a:t>
            </a:r>
            <a:br>
              <a:rPr lang="en-U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(Biotech/Pharmaceutical Conference) – Off campus</a:t>
            </a:r>
          </a:p>
          <a:p>
            <a:pPr marL="571500" indent="-342900">
              <a:spcAft>
                <a:spcPts val="100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Biotech Industry Day</a:t>
            </a:r>
            <a:r>
              <a:rPr lang="en-U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– 4/11 PM – 5 PM – 7 PM - Off campus</a:t>
            </a:r>
            <a:endParaRPr lang="en-US" sz="1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71500" indent="-342900">
              <a:spcAft>
                <a:spcPts val="100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indent="0">
              <a:spcAft>
                <a:spcPts val="1000"/>
              </a:spcAft>
              <a:buClr>
                <a:schemeClr val="dk1"/>
              </a:buClr>
              <a:buSzPct val="100000"/>
              <a:buNone/>
            </a:pPr>
            <a:endParaRPr lang="en-US" sz="2600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buNone/>
            </a:pP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buNone/>
            </a:pPr>
            <a:endParaRPr sz="2950" b="0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10529470"/>
      </p:ext>
    </p:extLst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 txBox="1">
            <a:spLocks noGrp="1"/>
          </p:cNvSpPr>
          <p:nvPr>
            <p:ph type="title"/>
          </p:nvPr>
        </p:nvSpPr>
        <p:spPr>
          <a:xfrm>
            <a:off x="457200" y="155447"/>
            <a:ext cx="8229600" cy="1252800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accent1"/>
              </a:buClr>
              <a:buSzPct val="25000"/>
              <a:buFont typeface="Cambria"/>
              <a:buNone/>
            </a:pPr>
            <a:r>
              <a:rPr lang="en-US" sz="3600" b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* Key </a:t>
            </a:r>
            <a:r>
              <a:rPr lang="en-US" sz="3600" b="1" i="0" u="none" strike="noStrike" cap="none" baseline="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Events - All</a:t>
            </a:r>
            <a:r>
              <a:rPr lang="en-US" sz="3600" b="1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Majors</a:t>
            </a:r>
            <a:r>
              <a:rPr lang="en-US" sz="3600" b="1" i="0" u="none" strike="noStrike" cap="none" baseline="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*</a:t>
            </a:r>
            <a:br>
              <a:rPr lang="en-US" sz="3600" b="1" i="0" u="none" strike="noStrike" cap="none" baseline="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3600" b="1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600" b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Spring </a:t>
            </a:r>
            <a:r>
              <a:rPr lang="en-US" sz="3600" b="1" i="0" u="none" strike="noStrike" cap="none" baseline="0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201</a:t>
            </a:r>
            <a:r>
              <a:rPr lang="en-US" sz="3600" b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</a:p>
        </p:txBody>
      </p:sp>
      <p:sp>
        <p:nvSpPr>
          <p:cNvPr id="160" name="Shape 160"/>
          <p:cNvSpPr txBox="1">
            <a:spLocks noGrp="1"/>
          </p:cNvSpPr>
          <p:nvPr>
            <p:ph type="body" idx="1"/>
          </p:nvPr>
        </p:nvSpPr>
        <p:spPr>
          <a:xfrm>
            <a:off x="355002" y="1721224"/>
            <a:ext cx="8681421" cy="430633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571500" lvl="0" indent="-342900"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Tips on Mastering the Job Search – </a:t>
            </a:r>
            <a:r>
              <a:rPr lang="en-U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3/4 – 12-1 PM</a:t>
            </a:r>
          </a:p>
          <a:p>
            <a:pPr marL="228600" lvl="0" indent="0">
              <a:buClr>
                <a:schemeClr val="dk1"/>
              </a:buClr>
              <a:buSzPct val="100000"/>
              <a:buNone/>
            </a:pPr>
            <a:endParaRPr lang="en-US" sz="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71500" lvl="0" indent="-342900"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Career Paths for Graduate Students – </a:t>
            </a:r>
            <a:r>
              <a:rPr lang="en-U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4/3</a:t>
            </a:r>
          </a:p>
          <a:p>
            <a:pPr marL="571500" lvl="0" indent="-342900"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endParaRPr lang="en-US" sz="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71500" indent="-342900"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UMBC Suits You: Clothing Closet </a:t>
            </a:r>
            <a:r>
              <a:rPr lang="en-U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4/3</a:t>
            </a:r>
          </a:p>
          <a:p>
            <a:pPr marL="571500" indent="-342900"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endParaRPr lang="en-US" sz="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71500" lvl="0" indent="-342900"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Sweeten Up Your Network: Alumni-Student Networking </a:t>
            </a:r>
            <a:r>
              <a:rPr lang="en-U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4/4</a:t>
            </a:r>
          </a:p>
          <a:p>
            <a:pPr marL="571500" lvl="0" indent="-342900"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endParaRPr lang="en-US" sz="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71500" lvl="0" indent="-342900"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I Wish I Knew In College </a:t>
            </a:r>
            <a:r>
              <a:rPr lang="en-U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4/8</a:t>
            </a:r>
          </a:p>
          <a:p>
            <a:pPr marL="228600" lvl="0" indent="0">
              <a:buClr>
                <a:schemeClr val="dk1"/>
              </a:buClr>
              <a:buSzPct val="100000"/>
              <a:buNone/>
            </a:pPr>
            <a:endParaRPr lang="en-US" sz="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71500" lvl="0" indent="-342900"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Intern to Full-Time </a:t>
            </a:r>
            <a:r>
              <a:rPr lang="en-U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4/22 – 12-1 PM</a:t>
            </a:r>
          </a:p>
          <a:p>
            <a:pPr marL="571500" lvl="0" indent="-342900"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endParaRPr lang="en-US" sz="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71500" indent="-342900"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Relocating for Internships &amp; Jobs </a:t>
            </a:r>
            <a:r>
              <a:rPr lang="en-U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4/25 – 12-1 PM</a:t>
            </a:r>
          </a:p>
          <a:p>
            <a:pPr marL="571500" lvl="0" indent="-342900"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endParaRPr lang="en-US" sz="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71500" indent="-342900"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Grad School 101 </a:t>
            </a:r>
            <a:r>
              <a:rPr lang="en-U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4/30</a:t>
            </a:r>
          </a:p>
          <a:p>
            <a:pPr marL="571500" indent="-342900"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71500" indent="-342900">
              <a:spcAft>
                <a:spcPts val="100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endParaRPr lang="en-US" sz="2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71500" indent="-342900">
              <a:spcAft>
                <a:spcPts val="100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endParaRPr lang="en-US" sz="1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indent="0">
              <a:spcAft>
                <a:spcPts val="1000"/>
              </a:spcAft>
              <a:buClr>
                <a:schemeClr val="dk1"/>
              </a:buClr>
              <a:buSzPct val="100000"/>
              <a:buNone/>
            </a:pPr>
            <a:endParaRPr lang="en-US" sz="2600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buNone/>
            </a:pP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buNone/>
            </a:pPr>
            <a:endParaRPr sz="2950" b="0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82524616"/>
      </p:ext>
    </p:extLst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59"/>
          <p:cNvSpPr txBox="1">
            <a:spLocks noGrp="1"/>
          </p:cNvSpPr>
          <p:nvPr>
            <p:ph type="title"/>
          </p:nvPr>
        </p:nvSpPr>
        <p:spPr>
          <a:xfrm>
            <a:off x="457200" y="155447"/>
            <a:ext cx="8229600" cy="1252800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accent1"/>
              </a:buClr>
              <a:buSzPct val="25000"/>
              <a:buFont typeface="Cambria"/>
              <a:buNone/>
            </a:pPr>
            <a:r>
              <a:rPr lang="en-US" sz="3600" b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Networking Events/Career Fairs</a:t>
            </a:r>
          </a:p>
        </p:txBody>
      </p:sp>
      <p:pic>
        <p:nvPicPr>
          <p:cNvPr id="5" name="Picture 2" descr="C:\Users\CHRIST~1\AppData\Local\Temp\IMG_72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350" y="1883994"/>
            <a:ext cx="3033713" cy="404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C:\Users\CHRIST~1\AppData\Local\Temp\IMG_008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0333" y="2653890"/>
            <a:ext cx="3520483" cy="26406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61759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Shape 330"/>
          <p:cNvSpPr txBox="1"/>
          <p:nvPr/>
        </p:nvSpPr>
        <p:spPr>
          <a:xfrm>
            <a:off x="0" y="6424612"/>
            <a:ext cx="9144000" cy="433386"/>
          </a:xfrm>
          <a:prstGeom prst="rect">
            <a:avLst/>
          </a:prstGeom>
          <a:solidFill>
            <a:srgbClr val="FFCC00"/>
          </a:solidFill>
          <a:ln w="9525" cap="flat" cmpd="sng">
            <a:solidFill>
              <a:srgbClr val="4A7EBB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Shape 331" descr="imap://routzahn@imap.umbc.edu:993/fetch%3EUID%3E/INBOX%3E258454?part=1.2&amp;type=image/gif&amp;filename=CSC_block-for-Word.gif"/>
          <p:cNvSpPr txBox="1"/>
          <p:nvPr/>
        </p:nvSpPr>
        <p:spPr>
          <a:xfrm>
            <a:off x="155575" y="-144461"/>
            <a:ext cx="304799" cy="3047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2" name="Shape 3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828769"/>
            <a:ext cx="9144000" cy="50292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12165442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60"/>
          <p:cNvSpPr txBox="1">
            <a:spLocks noGrp="1"/>
          </p:cNvSpPr>
          <p:nvPr>
            <p:ph type="body" idx="1"/>
          </p:nvPr>
        </p:nvSpPr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50" tIns="91425" rIns="91425" bIns="45700"/>
          <a:lstStyle>
            <a:lvl1pPr marL="5715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8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sz="2400" dirty="0">
              <a:solidFill>
                <a:srgbClr val="000000"/>
              </a:solidFill>
              <a:sym typeface="Calibri" panose="020F0502020204030204" pitchFamily="34" charset="0"/>
            </a:endParaRPr>
          </a:p>
          <a:p>
            <a:pPr>
              <a:lnSpc>
                <a:spcPct val="8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sz="2400" dirty="0">
              <a:solidFill>
                <a:srgbClr val="000000"/>
              </a:solidFill>
              <a:sym typeface="Calibri" panose="020F0502020204030204" pitchFamily="34" charset="0"/>
            </a:endParaRPr>
          </a:p>
          <a:p>
            <a:pPr algn="ctr">
              <a:lnSpc>
                <a:spcPct val="8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8000" b="1" dirty="0">
                <a:solidFill>
                  <a:srgbClr val="FF0000"/>
                </a:solidFill>
                <a:sym typeface="Calibri" panose="020F0502020204030204" pitchFamily="34" charset="0"/>
              </a:rPr>
              <a:t>715</a:t>
            </a:r>
          </a:p>
          <a:p>
            <a:pPr algn="ctr">
              <a:lnSpc>
                <a:spcPct val="8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dirty="0">
                <a:solidFill>
                  <a:srgbClr val="000000"/>
                </a:solidFill>
                <a:sym typeface="Calibri" panose="020F0502020204030204" pitchFamily="34" charset="0"/>
              </a:rPr>
              <a:t> </a:t>
            </a:r>
          </a:p>
          <a:p>
            <a:pPr algn="ctr">
              <a:lnSpc>
                <a:spcPct val="8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b="1" i="1" dirty="0">
                <a:solidFill>
                  <a:srgbClr val="000000"/>
                </a:solidFill>
                <a:sym typeface="Calibri" panose="020F0502020204030204" pitchFamily="34" charset="0"/>
              </a:rPr>
              <a:t>Employer on-campus interviews conducted</a:t>
            </a:r>
          </a:p>
          <a:p>
            <a:pPr algn="ctr">
              <a:lnSpc>
                <a:spcPct val="8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dirty="0">
                <a:solidFill>
                  <a:srgbClr val="000000"/>
                </a:solidFill>
                <a:sym typeface="Calibri" panose="020F0502020204030204" pitchFamily="34" charset="0"/>
              </a:rPr>
              <a:t>(2016 – 2017)</a:t>
            </a:r>
          </a:p>
          <a:p>
            <a:pPr>
              <a:lnSpc>
                <a:spcPct val="8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sz="2900" dirty="0">
              <a:solidFill>
                <a:srgbClr val="000000"/>
              </a:solidFill>
              <a:sym typeface="Calibri" panose="020F0502020204030204" pitchFamily="34" charset="0"/>
            </a:endParaRPr>
          </a:p>
        </p:txBody>
      </p:sp>
      <p:sp>
        <p:nvSpPr>
          <p:cNvPr id="6" name="Shape 144"/>
          <p:cNvSpPr txBox="1">
            <a:spLocks noGrp="1"/>
          </p:cNvSpPr>
          <p:nvPr>
            <p:ph type="title"/>
          </p:nvPr>
        </p:nvSpPr>
        <p:spPr>
          <a:xfrm>
            <a:off x="457200" y="97797"/>
            <a:ext cx="8229600" cy="1252800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chemeClr val="accent1"/>
              </a:buClr>
              <a:buSzPct val="25000"/>
              <a:buFont typeface="Cambria"/>
              <a:buNone/>
            </a:pPr>
            <a:r>
              <a:rPr lang="en-US" sz="3600" b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On-Campus Interviews</a:t>
            </a:r>
          </a:p>
        </p:txBody>
      </p:sp>
    </p:spTree>
    <p:extLst>
      <p:ext uri="{BB962C8B-B14F-4D97-AF65-F5344CB8AC3E}">
        <p14:creationId xmlns:p14="http://schemas.microsoft.com/office/powerpoint/2010/main" val="17254135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>
                <a:latin typeface="+mn-lt"/>
              </a:rPr>
              <a:t>Virtual Interview preparation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8338" y="1592828"/>
            <a:ext cx="7858461" cy="4531246"/>
          </a:xfrm>
        </p:spPr>
        <p:txBody>
          <a:bodyPr>
            <a:normAutofit/>
          </a:bodyPr>
          <a:lstStyle/>
          <a:p>
            <a:pPr marL="118872" indent="0" algn="ctr">
              <a:buNone/>
            </a:pPr>
            <a:r>
              <a:rPr lang="en-US" sz="3600" b="1" dirty="0">
                <a:latin typeface="Calibri" panose="020F0502020204030204" pitchFamily="34" charset="0"/>
                <a:cs typeface="Calibri" panose="020F0502020204030204" pitchFamily="34" charset="0"/>
              </a:rPr>
              <a:t>* Big Interview *</a:t>
            </a:r>
          </a:p>
          <a:p>
            <a:pPr marL="118872" indent="0" algn="ctr">
              <a:buNone/>
            </a:pPr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(Virtual interview practice tool)</a:t>
            </a:r>
          </a:p>
          <a:p>
            <a:pPr marL="118872" indent="0" algn="ctr">
              <a:buNone/>
            </a:pPr>
            <a:endParaRPr lang="en-US" sz="1200" b="1" dirty="0"/>
          </a:p>
          <a:p>
            <a:pPr marL="118872" indent="0" algn="ctr">
              <a:buNone/>
            </a:pP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LEARN * PRACTICE * ANALYZE</a:t>
            </a:r>
          </a:p>
          <a:p>
            <a:pPr marL="118872" indent="0" algn="ctr">
              <a:buNone/>
            </a:pPr>
            <a:endParaRPr lang="en-US" sz="1800" b="1" dirty="0">
              <a:solidFill>
                <a:srgbClr val="FF0000"/>
              </a:solidFill>
            </a:endParaRPr>
          </a:p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Videotape your responses to pre-recorded questions</a:t>
            </a:r>
          </a:p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Review/rate your responses</a:t>
            </a:r>
          </a:p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Share them (professors/mentors, family, friends)</a:t>
            </a:r>
          </a:p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Forward them to Career Center staff and request a review</a:t>
            </a:r>
          </a:p>
          <a:p>
            <a:endParaRPr lang="en-US" sz="1300" dirty="0"/>
          </a:p>
          <a:p>
            <a:pPr marL="118872" indent="0" algn="ctr">
              <a:buNone/>
            </a:pPr>
            <a:r>
              <a:rPr lang="en-US" sz="2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careers.umbc.edu/tools/big-interview</a:t>
            </a:r>
            <a:endParaRPr lang="en-US" sz="28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71615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areer Center - UMBC - Mozilla Firefox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2890" y="1731982"/>
            <a:ext cx="5755342" cy="4246535"/>
          </a:xfrm>
          <a:prstGeom prst="rect">
            <a:avLst/>
          </a:prstGeom>
        </p:spPr>
      </p:pic>
      <p:sp>
        <p:nvSpPr>
          <p:cNvPr id="6" name="Shape 243"/>
          <p:cNvSpPr txBox="1">
            <a:spLocks/>
          </p:cNvSpPr>
          <p:nvPr/>
        </p:nvSpPr>
        <p:spPr>
          <a:xfrm>
            <a:off x="0" y="331596"/>
            <a:ext cx="8544299" cy="921204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1pPr>
            <a:lvl2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rtl val="0"/>
              </a:defRPr>
            </a:lvl2pPr>
          </a:lstStyle>
          <a:p>
            <a:pPr algn="ctr">
              <a:buClr>
                <a:schemeClr val="accent1"/>
              </a:buClr>
              <a:buSzPct val="25000"/>
              <a:buFont typeface="Cambria"/>
              <a:buNone/>
            </a:pPr>
            <a:r>
              <a:rPr lang="en-US" sz="3600" b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Career Center Website</a:t>
            </a:r>
          </a:p>
          <a:p>
            <a:pPr algn="ctr">
              <a:buClr>
                <a:schemeClr val="accent1"/>
              </a:buClr>
              <a:buSzPct val="25000"/>
              <a:buFont typeface="Cambria"/>
              <a:buNone/>
            </a:pPr>
            <a:r>
              <a:rPr lang="en-US" sz="3600" b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careers.umbc.edu</a:t>
            </a:r>
          </a:p>
        </p:txBody>
      </p:sp>
    </p:spTree>
    <p:extLst>
      <p:ext uri="{BB962C8B-B14F-4D97-AF65-F5344CB8AC3E}">
        <p14:creationId xmlns:p14="http://schemas.microsoft.com/office/powerpoint/2010/main" val="32190924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 txBox="1">
            <a:spLocks noGrp="1"/>
          </p:cNvSpPr>
          <p:nvPr>
            <p:ph type="title"/>
          </p:nvPr>
        </p:nvSpPr>
        <p:spPr>
          <a:xfrm>
            <a:off x="457200" y="155447"/>
            <a:ext cx="8229600" cy="1252800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accent1"/>
              </a:buClr>
              <a:buSzPct val="25000"/>
              <a:buFont typeface="Cambria"/>
              <a:buNone/>
            </a:pPr>
            <a:r>
              <a:rPr lang="en-US" sz="3600" b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Schedule an appointment</a:t>
            </a:r>
            <a:r>
              <a:rPr lang="en-US" sz="3600" b="1" dirty="0">
                <a:solidFill>
                  <a:schemeClr val="accent1"/>
                </a:solidFill>
                <a:latin typeface="Cambria"/>
                <a:ea typeface="Cambria"/>
                <a:cs typeface="Calibri"/>
                <a:sym typeface="Cambria"/>
              </a:rPr>
              <a:t> </a:t>
            </a:r>
            <a:r>
              <a:rPr lang="en-US" sz="3600" b="1" dirty="0">
                <a:solidFill>
                  <a:schemeClr val="accent1"/>
                </a:solidFill>
                <a:latin typeface="Calibri" panose="020F0502020204030204" pitchFamily="34" charset="0"/>
                <a:ea typeface="Cambria"/>
                <a:cs typeface="Calibri" panose="020F0502020204030204" pitchFamily="34" charset="0"/>
                <a:sym typeface="Cambria"/>
              </a:rPr>
              <a:t>via </a:t>
            </a:r>
            <a:r>
              <a:rPr lang="en-US" sz="3600" b="1" dirty="0" err="1">
                <a:solidFill>
                  <a:schemeClr val="accent1"/>
                </a:solidFill>
                <a:latin typeface="Calibri" panose="020F0502020204030204" pitchFamily="34" charset="0"/>
                <a:ea typeface="Cambria"/>
                <a:cs typeface="Calibri" panose="020F0502020204030204" pitchFamily="34" charset="0"/>
                <a:sym typeface="Cambria"/>
              </a:rPr>
              <a:t>UMBCworks</a:t>
            </a:r>
            <a:endParaRPr lang="en-US" sz="3600" b="1" dirty="0">
              <a:solidFill>
                <a:schemeClr val="accent1"/>
              </a:solidFill>
              <a:latin typeface="Calibri" panose="020F0502020204030204" pitchFamily="34" charset="0"/>
              <a:ea typeface="Cambria"/>
              <a:cs typeface="Calibri" panose="020F0502020204030204" pitchFamily="34" charset="0"/>
              <a:sym typeface="Cambria"/>
            </a:endParaRPr>
          </a:p>
        </p:txBody>
      </p:sp>
      <p:sp>
        <p:nvSpPr>
          <p:cNvPr id="258" name="Shape 258"/>
          <p:cNvSpPr txBox="1">
            <a:spLocks noGrp="1"/>
          </p:cNvSpPr>
          <p:nvPr>
            <p:ph type="body" idx="1"/>
          </p:nvPr>
        </p:nvSpPr>
        <p:spPr>
          <a:xfrm>
            <a:off x="341926" y="1513651"/>
            <a:ext cx="3976982" cy="420386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marR="0" indent="0" algn="l" rtl="0">
              <a:lnSpc>
                <a:spcPct val="80000"/>
              </a:lnSpc>
              <a:spcBef>
                <a:spcPts val="0"/>
              </a:spcBef>
              <a:buNone/>
            </a:pPr>
            <a:endParaRPr sz="3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81000" algn="l" rtl="0">
              <a:lnSpc>
                <a:spcPct val="8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-US" sz="2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Login to </a:t>
            </a:r>
            <a:r>
              <a:rPr lang="en-US" sz="2600" b="0" i="0" u="none" strike="noStrike" cap="none" baseline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UMBC</a:t>
            </a:r>
            <a:r>
              <a:rPr lang="en-US" sz="2600" b="0" i="1" u="none" strike="noStrike" cap="none" baseline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works</a:t>
            </a:r>
          </a:p>
          <a:p>
            <a:pPr marL="0" marR="0" indent="0" algn="l" rtl="0">
              <a:lnSpc>
                <a:spcPct val="80000"/>
              </a:lnSpc>
              <a:spcBef>
                <a:spcPts val="0"/>
              </a:spcBef>
              <a:buNone/>
            </a:pPr>
            <a:endParaRPr sz="3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81000" algn="l" rtl="0">
              <a:lnSpc>
                <a:spcPct val="8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-US" sz="2600" b="0" i="0" u="none" strike="noStrike" cap="none" baseline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Click </a:t>
            </a:r>
            <a:r>
              <a:rPr lang="en-US" sz="2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</a:t>
            </a:r>
            <a:r>
              <a:rPr lang="en-US" sz="2600" b="1" i="0" u="none" strike="noStrike" cap="none" baseline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Schedule Appointment</a:t>
            </a:r>
            <a:r>
              <a:rPr lang="en-US" sz="2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” </a:t>
            </a: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buNone/>
            </a:pPr>
            <a:endParaRPr sz="1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indent="0" algn="ctr" rtl="0">
              <a:lnSpc>
                <a:spcPct val="80000"/>
              </a:lnSpc>
              <a:spcBef>
                <a:spcPts val="0"/>
              </a:spcBef>
              <a:buNone/>
            </a:pPr>
            <a:r>
              <a:rPr lang="en-US" sz="3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</a:t>
            </a:r>
          </a:p>
          <a:p>
            <a:pPr marL="0" marR="0" indent="0" algn="ctr" rtl="0">
              <a:lnSpc>
                <a:spcPct val="80000"/>
              </a:lnSpc>
              <a:spcBef>
                <a:spcPts val="0"/>
              </a:spcBef>
              <a:buNone/>
            </a:pPr>
            <a:endParaRPr sz="1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381000" algn="l" rtl="0">
              <a:lnSpc>
                <a:spcPct val="8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●"/>
            </a:pPr>
            <a:r>
              <a:rPr lang="en-US" sz="2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Call Career Center at 410-455-2216</a:t>
            </a:r>
          </a:p>
        </p:txBody>
      </p:sp>
      <p:sp>
        <p:nvSpPr>
          <p:cNvPr id="259" name="Shape 259"/>
          <p:cNvSpPr txBox="1">
            <a:spLocks noGrp="1"/>
          </p:cNvSpPr>
          <p:nvPr>
            <p:ph type="ftr" idx="11"/>
          </p:nvPr>
        </p:nvSpPr>
        <p:spPr>
          <a:xfrm>
            <a:off x="2640596" y="6476998"/>
            <a:ext cx="5507699" cy="274199"/>
          </a:xfrm>
          <a:prstGeom prst="rect">
            <a:avLst/>
          </a:prstGeom>
          <a:noFill/>
          <a:ln>
            <a:noFill/>
          </a:ln>
        </p:spPr>
        <p:txBody>
          <a:bodyPr lIns="45700" tIns="45700" rIns="45700" bIns="0" anchor="b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200" b="0" i="0" u="none" strike="noStrike" cap="none" baseline="0">
              <a:solidFill>
                <a:srgbClr val="89898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0" name="Shape 26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18907" y="1534886"/>
            <a:ext cx="4735286" cy="532311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61" name="Shape 261"/>
          <p:cNvCxnSpPr/>
          <p:nvPr/>
        </p:nvCxnSpPr>
        <p:spPr>
          <a:xfrm>
            <a:off x="3145134" y="3277023"/>
            <a:ext cx="1788607" cy="1457838"/>
          </a:xfrm>
          <a:prstGeom prst="straightConnector1">
            <a:avLst/>
          </a:prstGeom>
          <a:noFill/>
          <a:ln w="48000" cap="flat" cmpd="thickThin">
            <a:solidFill>
              <a:srgbClr val="FF0000"/>
            </a:solidFill>
            <a:prstDash val="solid"/>
            <a:round/>
            <a:headEnd type="none" w="med" len="med"/>
            <a:tailEnd type="triangle" w="lg" len="lg"/>
          </a:ln>
        </p:spPr>
      </p:cxnSp>
    </p:spTree>
  </p:cSld>
  <p:clrMapOvr>
    <a:masterClrMapping/>
  </p:clrMapOvr>
  <p:transition spd="slow">
    <p:cut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276860" indent="0" algn="ctr">
              <a:buNone/>
            </a:pPr>
            <a:r>
              <a:rPr lang="en-US" sz="3200" b="1" dirty="0">
                <a:latin typeface="Calibri" panose="020F0502020204030204" pitchFamily="34" charset="0"/>
              </a:rPr>
              <a:t>Susan </a:t>
            </a:r>
            <a:r>
              <a:rPr lang="en-US" sz="3200" b="1" dirty="0" err="1">
                <a:latin typeface="Calibri" panose="020F0502020204030204" pitchFamily="34" charset="0"/>
              </a:rPr>
              <a:t>Hindle</a:t>
            </a:r>
            <a:endParaRPr lang="en-US" sz="3200" b="1" dirty="0">
              <a:latin typeface="Calibri" panose="020F0502020204030204" pitchFamily="34" charset="0"/>
            </a:endParaRPr>
          </a:p>
          <a:p>
            <a:pPr marL="276860" indent="0" algn="ctr">
              <a:buNone/>
            </a:pPr>
            <a:r>
              <a:rPr lang="en-US" sz="2800" dirty="0">
                <a:latin typeface="Calibri" panose="020F0502020204030204" pitchFamily="34" charset="0"/>
              </a:rPr>
              <a:t>Assistant Director, Internship &amp; Employment</a:t>
            </a:r>
          </a:p>
          <a:p>
            <a:pPr marL="276860" indent="0" algn="ctr">
              <a:buNone/>
            </a:pPr>
            <a:r>
              <a:rPr lang="en-US" sz="2800" dirty="0">
                <a:latin typeface="Calibri" panose="020F0502020204030204" pitchFamily="34" charset="0"/>
              </a:rPr>
              <a:t>shindle@umbc.edu</a:t>
            </a:r>
          </a:p>
        </p:txBody>
      </p:sp>
      <p:sp>
        <p:nvSpPr>
          <p:cNvPr id="4" name="Shape 257"/>
          <p:cNvSpPr txBox="1">
            <a:spLocks noGrp="1"/>
          </p:cNvSpPr>
          <p:nvPr>
            <p:ph type="title"/>
          </p:nvPr>
        </p:nvSpPr>
        <p:spPr>
          <a:xfrm>
            <a:off x="457200" y="155447"/>
            <a:ext cx="8229600" cy="1252800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accent1"/>
              </a:buClr>
              <a:buSzPct val="25000"/>
              <a:buFont typeface="Cambria"/>
              <a:buNone/>
            </a:pPr>
            <a:r>
              <a:rPr lang="en-US" sz="4000" b="1" i="1" dirty="0">
                <a:solidFill>
                  <a:schemeClr val="accent1"/>
                </a:solidFill>
                <a:latin typeface="Calibri" panose="020F0502020204030204" pitchFamily="34" charset="0"/>
                <a:ea typeface="Calibri"/>
                <a:cs typeface="Calibri"/>
                <a:sym typeface="Calibri"/>
              </a:rPr>
              <a:t>Thank you!</a:t>
            </a:r>
            <a:endParaRPr lang="en-US" sz="4000" b="1" i="1" dirty="0">
              <a:solidFill>
                <a:schemeClr val="accent1"/>
              </a:solidFill>
              <a:latin typeface="Calibri" panose="020F0502020204030204" pitchFamily="34" charset="0"/>
              <a:ea typeface="Cambria"/>
              <a:cs typeface="Cambria"/>
              <a:sym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304254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title"/>
          </p:nvPr>
        </p:nvSpPr>
        <p:spPr>
          <a:xfrm>
            <a:off x="457200" y="97797"/>
            <a:ext cx="8229600" cy="1252800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chemeClr val="accent1"/>
              </a:buClr>
              <a:buSzPct val="25000"/>
              <a:buFont typeface="Cambria"/>
              <a:buNone/>
            </a:pPr>
            <a:r>
              <a:rPr lang="en-US" sz="3600" b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Overview</a:t>
            </a:r>
          </a:p>
        </p:txBody>
      </p:sp>
      <p:sp>
        <p:nvSpPr>
          <p:cNvPr id="145" name="Shape 145"/>
          <p:cNvSpPr txBox="1">
            <a:spLocks noGrp="1"/>
          </p:cNvSpPr>
          <p:nvPr>
            <p:ph type="body" idx="1"/>
          </p:nvPr>
        </p:nvSpPr>
        <p:spPr>
          <a:xfrm>
            <a:off x="457199" y="1758462"/>
            <a:ext cx="8365253" cy="4460212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  <a:p>
            <a:pPr marL="685800" marR="0" lvl="0" indent="-457200" algn="l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/>
                <a:sym typeface="Calibri"/>
              </a:rPr>
              <a:t>UMBC Career Center Staff/Campus Location</a:t>
            </a:r>
          </a:p>
          <a:p>
            <a:pPr marL="228600" marR="0" lvl="0" indent="0" algn="l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100000"/>
              <a:buNone/>
            </a:pPr>
            <a:endParaRPr lang="en-US" sz="11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  <a:p>
            <a:pPr marL="685800" marR="0" lvl="0" indent="-457200" algn="l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/>
                <a:sym typeface="Calibri"/>
              </a:rPr>
              <a:t>Snapshot of Services</a:t>
            </a:r>
          </a:p>
          <a:p>
            <a:pPr marL="685800" marR="0" lvl="0" indent="-457200" algn="l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endParaRPr lang="en-US" sz="11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  <a:p>
            <a:pPr marL="685800" marR="0" lvl="0" indent="-457200" algn="l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/>
                <a:sym typeface="Calibri"/>
              </a:rPr>
              <a:t>Introduction to </a:t>
            </a:r>
            <a:r>
              <a:rPr lang="en-US" sz="2800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/>
                <a:sym typeface="Calibri"/>
              </a:rPr>
              <a:t>UMBC</a:t>
            </a:r>
            <a:r>
              <a:rPr lang="en-US" sz="2800" i="1" dirty="0" err="1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/>
                <a:sym typeface="Calibri"/>
              </a:rPr>
              <a:t>works</a:t>
            </a:r>
            <a:r>
              <a:rPr lang="en-US" sz="28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/>
                <a:sym typeface="Calibri"/>
              </a:rPr>
              <a:t> </a:t>
            </a:r>
          </a:p>
          <a:p>
            <a:pPr marL="685800" marR="0" lvl="0" indent="-457200" algn="l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endParaRPr lang="en-US" sz="11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  <a:p>
            <a:pPr marL="685800" lvl="0" indent="-457200" rtl="0">
              <a:spcBef>
                <a:spcPts val="0"/>
              </a:spcBef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/>
                <a:sym typeface="Calibri"/>
              </a:rPr>
              <a:t>Employer Connections/Networking Events</a:t>
            </a:r>
          </a:p>
          <a:p>
            <a:pPr marL="228600" lvl="0" indent="0" rtl="0">
              <a:spcBef>
                <a:spcPts val="0"/>
              </a:spcBef>
              <a:buClr>
                <a:schemeClr val="dk1"/>
              </a:buClr>
              <a:buSzPct val="100000"/>
              <a:buNone/>
            </a:pPr>
            <a:endParaRPr lang="en-US" sz="10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  <a:p>
            <a:pPr marL="685800" lvl="0" indent="-457200" rtl="0">
              <a:spcBef>
                <a:spcPts val="0"/>
              </a:spcBef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/>
                <a:sym typeface="Calibri"/>
              </a:rPr>
              <a:t>Key Events (Spring 2019)</a:t>
            </a:r>
          </a:p>
          <a:p>
            <a:pPr marL="228600" lvl="0" indent="0" rtl="0">
              <a:spcBef>
                <a:spcPts val="0"/>
              </a:spcBef>
              <a:buClr>
                <a:schemeClr val="dk1"/>
              </a:buClr>
              <a:buSzPct val="100000"/>
              <a:buNone/>
            </a:pPr>
            <a:endParaRPr lang="en-US" sz="10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  <a:p>
            <a:pPr marL="685800" lvl="0" indent="-457200" rtl="0">
              <a:spcBef>
                <a:spcPts val="0"/>
              </a:spcBef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/>
                <a:sym typeface="Calibri"/>
              </a:rPr>
              <a:t>Next steps…</a:t>
            </a:r>
          </a:p>
          <a:p>
            <a:pPr marL="685800" lvl="0" indent="-457200" rtl="0">
              <a:spcBef>
                <a:spcPts val="0"/>
              </a:spcBef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/>
              <a:sym typeface="Calibri"/>
            </a:endParaRPr>
          </a:p>
          <a:p>
            <a:pPr marL="685800" lvl="0" indent="-457200" rtl="0">
              <a:spcBef>
                <a:spcPts val="0"/>
              </a:spcBef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endParaRPr lang="en-US" sz="1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86944512"/>
      </p:ext>
    </p:extLst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>
                <a:latin typeface="Calibri" panose="020F0502020204030204" pitchFamily="34" charset="0"/>
              </a:rPr>
              <a:t>UMBC Career Center Staff</a:t>
            </a:r>
          </a:p>
        </p:txBody>
      </p:sp>
      <p:pic>
        <p:nvPicPr>
          <p:cNvPr id="4" name="Picture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926" y="1640719"/>
            <a:ext cx="5452148" cy="3635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25415" y="5366930"/>
            <a:ext cx="66017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>
                <a:solidFill>
                  <a:srgbClr val="FF0000"/>
                </a:solidFill>
              </a:rPr>
              <a:t>The UMBC Career Center aims to empower all students and graduates to create their own success stories.</a:t>
            </a:r>
          </a:p>
        </p:txBody>
      </p:sp>
    </p:spTree>
    <p:extLst>
      <p:ext uri="{BB962C8B-B14F-4D97-AF65-F5344CB8AC3E}">
        <p14:creationId xmlns:p14="http://schemas.microsoft.com/office/powerpoint/2010/main" val="31141182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5302" y="499728"/>
            <a:ext cx="8229600" cy="695795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latin typeface="+mn-lt"/>
              </a:rPr>
              <a:t>UMBC Career Center reception</a:t>
            </a:r>
          </a:p>
        </p:txBody>
      </p:sp>
      <p:sp>
        <p:nvSpPr>
          <p:cNvPr id="7" name="Shape 66"/>
          <p:cNvSpPr txBox="1">
            <a:spLocks/>
          </p:cNvSpPr>
          <p:nvPr/>
        </p:nvSpPr>
        <p:spPr>
          <a:xfrm>
            <a:off x="725291" y="5064604"/>
            <a:ext cx="7407668" cy="1153316"/>
          </a:xfrm>
          <a:prstGeom prst="rect">
            <a:avLst/>
          </a:prstGeom>
          <a:noFill/>
          <a:ln>
            <a:noFill/>
          </a:ln>
        </p:spPr>
        <p:txBody>
          <a:bodyPr vert="horz" wrap="square" lIns="68550" tIns="34275" rIns="68550" bIns="34275" rtlCol="0" anchor="ctr" anchorCtr="0">
            <a:noAutofit/>
          </a:bodyPr>
          <a:lstStyle>
            <a:lvl1pPr marL="438912" indent="-320040" algn="l" rtl="0" eaLnBrk="1" latinLnBrk="0" hangingPunct="1">
              <a:spcBef>
                <a:spcPts val="0"/>
              </a:spcBef>
              <a:buClr>
                <a:schemeClr val="accent1"/>
              </a:buClr>
              <a:buSzPct val="80000"/>
              <a:buFont typeface="Wingdings 2"/>
              <a:buChar char="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520" indent="-274320" algn="l" rtl="0" eaLnBrk="1" latinLnBrk="0" hangingPunct="1">
              <a:spcBef>
                <a:spcPct val="20000"/>
              </a:spcBef>
              <a:buClr>
                <a:schemeClr val="accent2"/>
              </a:buClr>
              <a:buSzPct val="90000"/>
              <a:buFont typeface="Wingdings"/>
              <a:buChar char="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96696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/>
              <a:buChar char="▪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6152" indent="-18288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/>
              <a:buChar char="▪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2646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Wingdings 3"/>
              <a:buChar char=""/>
              <a:defRPr kumimoji="0" lang="en-US" sz="20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27632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Wingdings 2"/>
              <a:buChar char="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Wingdings 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29968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 2" pitchFamily="18" charset="2"/>
              <a:buChar char="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231136" indent="-18288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 2" pitchFamily="18" charset="2"/>
              <a:buChar char="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25000"/>
              <a:buFont typeface="Arial"/>
              <a:buNone/>
              <a:tabLst/>
              <a:defRPr/>
            </a:pPr>
            <a:endParaRPr kumimoji="0" lang="en-US" sz="27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  <a:rtl val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25000"/>
              <a:buFont typeface="Arial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  <a:rtl val="0"/>
              </a:rPr>
              <a:t>Campus Location: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  <a:rtl val="0"/>
              </a:rPr>
              <a:t> Math/Psych. Bldg. – 2</a:t>
            </a:r>
            <a:r>
              <a:rPr kumimoji="0" lang="en-US" sz="24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  <a:rtl val="0"/>
              </a:rPr>
              <a:t>nd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  <a:rtl val="0"/>
              </a:rPr>
              <a:t> Floor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25000"/>
              <a:buFont typeface="Arial"/>
              <a:buNone/>
              <a:tabLst/>
              <a:defRPr/>
            </a:pPr>
            <a:r>
              <a:rPr lang="en-US" sz="2400" b="1" dirty="0">
                <a:solidFill>
                  <a:srgbClr val="FF0000"/>
                </a:solidFill>
                <a:latin typeface="Arial"/>
                <a:ea typeface="Arial"/>
                <a:cs typeface="Arial"/>
              </a:rPr>
              <a:t>Hours: </a:t>
            </a:r>
            <a:r>
              <a:rPr lang="en-US" sz="2400" b="1" dirty="0">
                <a:solidFill>
                  <a:prstClr val="black"/>
                </a:solidFill>
                <a:latin typeface="Arial"/>
                <a:ea typeface="Arial"/>
                <a:cs typeface="Arial"/>
              </a:rPr>
              <a:t>8:30AM - 5:00 PM (M-F)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ct val="25000"/>
              <a:buFont typeface="Arial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  <a:rtl val="0"/>
              </a:rPr>
              <a:t>Website: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  <a:rtl val="0"/>
              </a:rPr>
              <a:t>careers.umbc.edu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25000"/>
              <a:buFont typeface="Arial"/>
              <a:buNone/>
              <a:tabLst/>
              <a:defRPr/>
            </a:pPr>
            <a:br>
              <a:rPr kumimoji="0" lang="en-US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  <a:rtl val="0"/>
              </a:rPr>
            </a:b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  <a:rtl val="0"/>
            </a:endParaRPr>
          </a:p>
        </p:txBody>
      </p:sp>
      <p:pic>
        <p:nvPicPr>
          <p:cNvPr id="8" name="Shape 253" descr="IMG_3088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384568" y="1784983"/>
            <a:ext cx="4089114" cy="30848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835466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dirty="0">
                <a:latin typeface="+mn-lt"/>
              </a:rPr>
              <a:t>Internship &amp; Employment Team</a:t>
            </a:r>
          </a:p>
        </p:txBody>
      </p:sp>
      <p:pic>
        <p:nvPicPr>
          <p:cNvPr id="6" name="Picture 4" descr="CareerCenterStaff-398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4839" y="2335097"/>
            <a:ext cx="1272144" cy="1917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://careers.umbc.edu/files/2016/09/KacieLawrence2016-200x30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1978" y="2089747"/>
            <a:ext cx="1272507" cy="1908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 descr="http://careers.umbc.edu/files/2016/09/SusanHindle2016-200x30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5877" y="2382940"/>
            <a:ext cx="1229669" cy="1844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careers.umbc.edu/files/2017/03/ChrisiGiannakaris-200x30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97" y="2390848"/>
            <a:ext cx="1241369" cy="1862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ounded Rectangle 14"/>
          <p:cNvSpPr/>
          <p:nvPr/>
        </p:nvSpPr>
        <p:spPr>
          <a:xfrm>
            <a:off x="7645877" y="4399991"/>
            <a:ext cx="1256087" cy="609601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sz="1800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Susan</a:t>
            </a:r>
          </a:p>
          <a:p>
            <a:pPr algn="ctr" defTabSz="457200"/>
            <a:r>
              <a:rPr lang="en-US" sz="1600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Sciences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6219675" y="4411548"/>
            <a:ext cx="1264907" cy="599439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sz="1800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Jen</a:t>
            </a:r>
            <a:br>
              <a:rPr lang="en-US" sz="1600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en-US" sz="1600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Tech/IT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1634839" y="4399991"/>
            <a:ext cx="1229458" cy="70979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sz="1800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Jeremiah</a:t>
            </a:r>
          </a:p>
          <a:p>
            <a:pPr algn="ctr" defTabSz="457200"/>
            <a:r>
              <a:rPr lang="en-US" sz="1600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Social Sciences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226359" y="4411548"/>
            <a:ext cx="1263776" cy="698238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sz="1800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800" b="1" kern="120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Chrisi</a:t>
            </a:r>
            <a:r>
              <a:rPr lang="en-US" sz="1800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  <a:r>
              <a:rPr lang="en-US" sz="1600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Engineering </a:t>
            </a:r>
          </a:p>
        </p:txBody>
      </p:sp>
      <p:pic>
        <p:nvPicPr>
          <p:cNvPr id="2050" name="Picture 2" descr="ChristineRoutzahn.new.small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411" y="2089749"/>
            <a:ext cx="1272504" cy="1908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ounded Rectangle 23"/>
          <p:cNvSpPr/>
          <p:nvPr/>
        </p:nvSpPr>
        <p:spPr>
          <a:xfrm>
            <a:off x="3075559" y="4176877"/>
            <a:ext cx="1589669" cy="7366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sz="1800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Christine</a:t>
            </a:r>
            <a:br>
              <a:rPr lang="en-US" sz="1800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en-US" sz="1600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(Director)</a:t>
            </a:r>
          </a:p>
          <a:p>
            <a:pPr algn="ctr" defTabSz="457200"/>
            <a:r>
              <a:rPr lang="en-US" sz="1600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Economics, BTA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751978" y="4151477"/>
            <a:ext cx="1293192" cy="7620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sz="1800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Kacie </a:t>
            </a:r>
            <a:br>
              <a:rPr lang="en-US" sz="1800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</a:br>
            <a:r>
              <a:rPr lang="en-US" sz="1600" b="1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(Team Lead)</a:t>
            </a:r>
          </a:p>
          <a:p>
            <a:pPr algn="ctr" defTabSz="457200"/>
            <a:r>
              <a:rPr lang="en-US" sz="1600" kern="1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Arts &amp; Hum.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81035" y="2738160"/>
            <a:ext cx="1844504" cy="1134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3230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title"/>
          </p:nvPr>
        </p:nvSpPr>
        <p:spPr>
          <a:xfrm>
            <a:off x="457200" y="97797"/>
            <a:ext cx="8229600" cy="1252800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chemeClr val="accent1"/>
              </a:buClr>
              <a:buSzPct val="25000"/>
              <a:buFont typeface="Cambria"/>
              <a:buNone/>
            </a:pPr>
            <a:r>
              <a:rPr lang="en-US" sz="3600" b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Snapshot of Services</a:t>
            </a:r>
          </a:p>
        </p:txBody>
      </p:sp>
      <p:sp>
        <p:nvSpPr>
          <p:cNvPr id="145" name="Shape 145"/>
          <p:cNvSpPr txBox="1">
            <a:spLocks noGrp="1"/>
          </p:cNvSpPr>
          <p:nvPr>
            <p:ph type="body" idx="1"/>
          </p:nvPr>
        </p:nvSpPr>
        <p:spPr>
          <a:xfrm>
            <a:off x="112956" y="1632915"/>
            <a:ext cx="8918088" cy="4606519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85800" indent="-457200"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Document Preparation </a:t>
            </a:r>
            <a:b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(resumes/CVs, personal statements, cover letters)</a:t>
            </a:r>
          </a:p>
          <a:p>
            <a:pPr marL="628650" marR="0" lvl="0" indent="-171450" algn="l" rtl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sz="1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85800" indent="-457200"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Internship/Research/Job search assistance </a:t>
            </a:r>
          </a:p>
          <a:p>
            <a:pPr marL="685800" indent="-457200"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endParaRPr lang="en-US" sz="10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85800" indent="-457200"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Interview preparation service</a:t>
            </a:r>
            <a:endParaRPr lang="en-US" sz="1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indent="0">
              <a:buClr>
                <a:schemeClr val="dk1"/>
              </a:buClr>
              <a:buSzPct val="100000"/>
              <a:buNone/>
            </a:pPr>
            <a:endParaRPr lang="en-US" sz="10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85800" indent="-457200"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Career workshops</a:t>
            </a:r>
          </a:p>
          <a:p>
            <a:pPr marL="228600" indent="0">
              <a:buClr>
                <a:schemeClr val="dk1"/>
              </a:buClr>
              <a:buSzPct val="100000"/>
              <a:buNone/>
            </a:pPr>
            <a:endParaRPr lang="en-US" sz="10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85800" indent="-457200"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Employer connections</a:t>
            </a:r>
          </a:p>
          <a:p>
            <a:pPr marL="228600" indent="0">
              <a:buClr>
                <a:schemeClr val="dk1"/>
              </a:buClr>
              <a:buSzPct val="100000"/>
              <a:buNone/>
            </a:pPr>
            <a:endParaRPr lang="en-US" sz="10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85800" indent="-457200"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Database of jobs, internships &amp; research opportunities</a:t>
            </a:r>
          </a:p>
        </p:txBody>
      </p:sp>
    </p:spTree>
    <p:extLst>
      <p:ext uri="{BB962C8B-B14F-4D97-AF65-F5344CB8AC3E}">
        <p14:creationId xmlns:p14="http://schemas.microsoft.com/office/powerpoint/2010/main" val="204268013"/>
      </p:ext>
    </p:extLst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Shape 144"/>
          <p:cNvSpPr txBox="1">
            <a:spLocks noGrp="1"/>
          </p:cNvSpPr>
          <p:nvPr>
            <p:ph type="title"/>
          </p:nvPr>
        </p:nvSpPr>
        <p:spPr>
          <a:xfrm>
            <a:off x="457200" y="97797"/>
            <a:ext cx="8229600" cy="1252800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chemeClr val="accent1"/>
              </a:buClr>
              <a:buSzPct val="25000"/>
              <a:buFont typeface="Cambria"/>
              <a:buNone/>
            </a:pPr>
            <a:r>
              <a:rPr lang="en-US" sz="3600" b="1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UMBC</a:t>
            </a:r>
            <a:r>
              <a:rPr lang="en-US" sz="3600" b="1" i="1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works</a:t>
            </a:r>
            <a:endParaRPr lang="en-US" sz="3600" b="1" i="1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Shape 145"/>
          <p:cNvSpPr txBox="1">
            <a:spLocks noGrp="1"/>
          </p:cNvSpPr>
          <p:nvPr>
            <p:ph type="body" idx="1"/>
          </p:nvPr>
        </p:nvSpPr>
        <p:spPr>
          <a:xfrm>
            <a:off x="457200" y="1522719"/>
            <a:ext cx="8229600" cy="4559154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85800" marR="0" lvl="0" indent="-457200" algn="l" rtl="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Database of internships/jobs</a:t>
            </a:r>
          </a:p>
          <a:p>
            <a:pPr marL="628650" marR="0" lvl="0" indent="-171450" algn="l" rtl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85800" lvl="0" indent="-457200" rtl="0">
              <a:spcBef>
                <a:spcPts val="0"/>
              </a:spcBef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20K+ employers registered</a:t>
            </a:r>
          </a:p>
          <a:p>
            <a:pPr marL="171450" lvl="0" indent="-171450" rtl="0">
              <a:spcBef>
                <a:spcPts val="0"/>
              </a:spcBef>
              <a:buFont typeface="Arial" panose="020B0604020202020204" pitchFamily="34" charset="0"/>
              <a:buChar char="•"/>
            </a:pPr>
            <a:endParaRPr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85800" lvl="0" indent="-457200" rtl="0">
              <a:spcBef>
                <a:spcPts val="0"/>
              </a:spcBef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Search/apply to positions 24/7</a:t>
            </a:r>
          </a:p>
          <a:p>
            <a:pPr marL="685800" lvl="0" indent="-457200" rtl="0">
              <a:spcBef>
                <a:spcPts val="0"/>
              </a:spcBef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endParaRPr lang="en-US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85800" lvl="0" indent="-457200" rtl="0">
              <a:spcBef>
                <a:spcPts val="0"/>
              </a:spcBef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All students have personal accounts</a:t>
            </a:r>
          </a:p>
          <a:p>
            <a:pPr marL="228600" lvl="0" indent="0" rtl="0">
              <a:spcBef>
                <a:spcPts val="0"/>
              </a:spcBef>
              <a:buClr>
                <a:schemeClr val="dk1"/>
              </a:buClr>
              <a:buSzPct val="100000"/>
              <a:buNone/>
            </a:pPr>
            <a:endParaRPr lang="en-US" sz="11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85800" lvl="0" indent="-457200" rtl="0">
              <a:spcBef>
                <a:spcPts val="0"/>
              </a:spcBef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Sign up for on-campus interviews</a:t>
            </a:r>
          </a:p>
          <a:p>
            <a:pPr marL="228600" lvl="0" indent="0" rtl="0">
              <a:spcBef>
                <a:spcPts val="0"/>
              </a:spcBef>
              <a:buClr>
                <a:schemeClr val="dk1"/>
              </a:buClr>
              <a:buSzPct val="100000"/>
              <a:buNone/>
            </a:pPr>
            <a:endParaRPr lang="en-US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85800" lvl="0" indent="-457200" rtl="0">
              <a:spcBef>
                <a:spcPts val="0"/>
              </a:spcBef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Schedule appointments with Career Center (online)</a:t>
            </a:r>
          </a:p>
          <a:p>
            <a:pPr marL="685800" lvl="0" indent="-457200" rtl="0">
              <a:spcBef>
                <a:spcPts val="0"/>
              </a:spcBef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endParaRPr lang="en-US" sz="1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lvl="0" indent="0" algn="ctr" rtl="0">
              <a:spcBef>
                <a:spcPts val="0"/>
              </a:spcBef>
              <a:buClr>
                <a:schemeClr val="dk1"/>
              </a:buClr>
              <a:buSzPct val="100000"/>
              <a:buNone/>
            </a:pPr>
            <a:r>
              <a:rPr lang="en-U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*</a:t>
            </a:r>
            <a:r>
              <a:rPr lang="en-U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IMPORTANT</a:t>
            </a:r>
            <a:r>
              <a:rPr lang="en-U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*</a:t>
            </a:r>
          </a:p>
          <a:p>
            <a:pPr marL="228600" lvl="0" indent="0" algn="ctr" rtl="0">
              <a:spcBef>
                <a:spcPts val="0"/>
              </a:spcBef>
              <a:buClr>
                <a:schemeClr val="dk1"/>
              </a:buClr>
              <a:buSzPct val="100000"/>
              <a:buNone/>
            </a:pPr>
            <a:r>
              <a:rPr lang="en-US" sz="2400" b="1" i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Must have an approved resume to apply to positions!</a:t>
            </a:r>
          </a:p>
          <a:p>
            <a:pPr marL="228600" lvl="0" indent="0" rtl="0">
              <a:spcBef>
                <a:spcPts val="0"/>
              </a:spcBef>
              <a:buClr>
                <a:schemeClr val="dk1"/>
              </a:buClr>
              <a:buSzPct val="100000"/>
              <a:buNone/>
            </a:pPr>
            <a:endParaRPr lang="en-US"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03032826"/>
      </p:ext>
    </p:extLst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60"/>
          <p:cNvSpPr txBox="1">
            <a:spLocks noGrp="1"/>
          </p:cNvSpPr>
          <p:nvPr>
            <p:ph type="body" idx="1"/>
          </p:nvPr>
        </p:nvSpPr>
        <p:spPr bwMode="auto"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4850" tIns="91425" rIns="91425" bIns="45700"/>
          <a:lstStyle>
            <a:lvl1pPr marL="5715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lnSpc>
                <a:spcPct val="8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sz="2400" dirty="0">
              <a:solidFill>
                <a:srgbClr val="000000"/>
              </a:solidFill>
              <a:sym typeface="Calibri" panose="020F0502020204030204" pitchFamily="34" charset="0"/>
            </a:endParaRPr>
          </a:p>
          <a:p>
            <a:pPr>
              <a:lnSpc>
                <a:spcPct val="8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sz="2400" dirty="0">
              <a:solidFill>
                <a:srgbClr val="000000"/>
              </a:solidFill>
              <a:sym typeface="Calibri" panose="020F0502020204030204" pitchFamily="34" charset="0"/>
            </a:endParaRPr>
          </a:p>
          <a:p>
            <a:pPr algn="ctr">
              <a:lnSpc>
                <a:spcPct val="8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4800" b="1" dirty="0">
                <a:solidFill>
                  <a:srgbClr val="FF0000"/>
                </a:solidFill>
                <a:sym typeface="Calibri" panose="020F0502020204030204" pitchFamily="34" charset="0"/>
              </a:rPr>
              <a:t>8,500+</a:t>
            </a:r>
          </a:p>
          <a:p>
            <a:pPr algn="ctr">
              <a:lnSpc>
                <a:spcPct val="8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dirty="0">
                <a:solidFill>
                  <a:srgbClr val="000000"/>
                </a:solidFill>
                <a:sym typeface="Calibri" panose="020F0502020204030204" pitchFamily="34" charset="0"/>
              </a:rPr>
              <a:t> </a:t>
            </a:r>
          </a:p>
          <a:p>
            <a:pPr algn="ctr">
              <a:lnSpc>
                <a:spcPct val="8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2800" b="1" i="1" dirty="0">
                <a:solidFill>
                  <a:srgbClr val="000000"/>
                </a:solidFill>
                <a:sym typeface="Calibri" panose="020F0502020204030204" pitchFamily="34" charset="0"/>
              </a:rPr>
              <a:t>Jobs, Internships &amp; Research positions posted</a:t>
            </a:r>
          </a:p>
          <a:p>
            <a:pPr algn="ctr">
              <a:lnSpc>
                <a:spcPct val="8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sz="1600" b="1" i="1" dirty="0">
              <a:solidFill>
                <a:srgbClr val="000000"/>
              </a:solidFill>
              <a:sym typeface="Calibri" panose="020F0502020204030204" pitchFamily="34" charset="0"/>
            </a:endParaRPr>
          </a:p>
          <a:p>
            <a:pPr algn="ctr">
              <a:lnSpc>
                <a:spcPct val="8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sz="1600" b="1" i="1" dirty="0">
              <a:solidFill>
                <a:srgbClr val="000000"/>
              </a:solidFill>
              <a:sym typeface="Calibri" panose="020F0502020204030204" pitchFamily="34" charset="0"/>
            </a:endParaRPr>
          </a:p>
          <a:p>
            <a:pPr algn="ctr">
              <a:lnSpc>
                <a:spcPct val="8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b="1" i="1" dirty="0">
                <a:solidFill>
                  <a:srgbClr val="000000"/>
                </a:solidFill>
                <a:sym typeface="Calibri" panose="020F0502020204030204" pitchFamily="34" charset="0"/>
              </a:rPr>
              <a:t>By </a:t>
            </a:r>
          </a:p>
          <a:p>
            <a:pPr algn="ctr">
              <a:lnSpc>
                <a:spcPct val="8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b="1" i="1" dirty="0">
              <a:solidFill>
                <a:srgbClr val="000000"/>
              </a:solidFill>
              <a:sym typeface="Calibri" panose="020F0502020204030204" pitchFamily="34" charset="0"/>
            </a:endParaRPr>
          </a:p>
          <a:p>
            <a:pPr algn="ctr">
              <a:lnSpc>
                <a:spcPct val="8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altLang="en-US" sz="3600" b="1" i="1" dirty="0">
                <a:solidFill>
                  <a:srgbClr val="FF0000"/>
                </a:solidFill>
                <a:sym typeface="Calibri" panose="020F0502020204030204" pitchFamily="34" charset="0"/>
              </a:rPr>
              <a:t>2,228 unique employers</a:t>
            </a:r>
          </a:p>
          <a:p>
            <a:pPr algn="ctr">
              <a:lnSpc>
                <a:spcPct val="8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sz="4400" b="1" i="1" dirty="0">
              <a:solidFill>
                <a:srgbClr val="FF0000"/>
              </a:solidFill>
              <a:sym typeface="Calibri" panose="020F0502020204030204" pitchFamily="34" charset="0"/>
            </a:endParaRPr>
          </a:p>
          <a:p>
            <a:pPr>
              <a:lnSpc>
                <a:spcPct val="8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en-US" sz="2900" dirty="0">
              <a:solidFill>
                <a:srgbClr val="000000"/>
              </a:solidFill>
              <a:sym typeface="Calibri" panose="020F0502020204030204" pitchFamily="34" charset="0"/>
            </a:endParaRPr>
          </a:p>
        </p:txBody>
      </p:sp>
      <p:sp>
        <p:nvSpPr>
          <p:cNvPr id="6" name="Shape 144"/>
          <p:cNvSpPr txBox="1">
            <a:spLocks noGrp="1"/>
          </p:cNvSpPr>
          <p:nvPr>
            <p:ph type="title"/>
          </p:nvPr>
        </p:nvSpPr>
        <p:spPr>
          <a:xfrm>
            <a:off x="457200" y="97797"/>
            <a:ext cx="8229600" cy="1252800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>
              <a:buSzPct val="25000"/>
            </a:pPr>
            <a:r>
              <a:rPr lang="en-US" sz="3600" b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Positions Posted in </a:t>
            </a:r>
            <a:r>
              <a:rPr lang="en-US" sz="3600" b="1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UMBC</a:t>
            </a:r>
            <a:r>
              <a:rPr lang="en-US" sz="3600" b="1" i="1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works</a:t>
            </a:r>
            <a:r>
              <a:rPr lang="en-US" sz="3600" b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br>
              <a:rPr lang="en-US" sz="4000" b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3200" b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(2016-2017)</a:t>
            </a:r>
          </a:p>
        </p:txBody>
      </p:sp>
    </p:spTree>
    <p:extLst>
      <p:ext uri="{BB962C8B-B14F-4D97-AF65-F5344CB8AC3E}">
        <p14:creationId xmlns:p14="http://schemas.microsoft.com/office/powerpoint/2010/main" val="41480885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 txBox="1">
            <a:spLocks noGrp="1"/>
          </p:cNvSpPr>
          <p:nvPr>
            <p:ph type="title"/>
          </p:nvPr>
        </p:nvSpPr>
        <p:spPr>
          <a:xfrm>
            <a:off x="457200" y="155447"/>
            <a:ext cx="8229600" cy="1252800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chemeClr val="accent1"/>
              </a:buClr>
              <a:buSzPct val="25000"/>
              <a:buFont typeface="Cambria"/>
              <a:buNone/>
            </a:pPr>
            <a:r>
              <a:rPr lang="en-US" sz="3600" b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Career Center Events/Programs</a:t>
            </a:r>
          </a:p>
        </p:txBody>
      </p:sp>
      <p:sp>
        <p:nvSpPr>
          <p:cNvPr id="160" name="Shape 160"/>
          <p:cNvSpPr txBox="1">
            <a:spLocks noGrp="1"/>
          </p:cNvSpPr>
          <p:nvPr>
            <p:ph type="body" idx="1"/>
          </p:nvPr>
        </p:nvSpPr>
        <p:spPr>
          <a:xfrm>
            <a:off x="457200" y="1718269"/>
            <a:ext cx="8521002" cy="4470657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228600" indent="0">
              <a:spcAft>
                <a:spcPts val="1000"/>
              </a:spcAft>
              <a:buClr>
                <a:schemeClr val="dk1"/>
              </a:buClr>
              <a:buSzPct val="100000"/>
              <a:buNone/>
            </a:pPr>
            <a:r>
              <a:rPr lang="en-U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UMBC Connects – </a:t>
            </a:r>
            <a:r>
              <a:rPr lang="en-U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(Wed., 11am-2 pm)</a:t>
            </a:r>
            <a:br>
              <a:rPr lang="en-US" sz="2400" dirty="0"/>
            </a:b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Meet with recruiters interested in recruiting UMBC talent </a:t>
            </a:r>
          </a:p>
          <a:p>
            <a:pPr marL="228600" indent="0">
              <a:spcAft>
                <a:spcPts val="1000"/>
              </a:spcAft>
              <a:buClr>
                <a:schemeClr val="dk1"/>
              </a:buClr>
              <a:buSzPct val="100000"/>
              <a:buNone/>
            </a:pPr>
            <a:r>
              <a:rPr lang="en-U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Employer Networking &amp; Information Sessions</a:t>
            </a:r>
            <a:br>
              <a:rPr lang="en-U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Held (mostly) in the evenings - 5-6:30 PM</a:t>
            </a:r>
          </a:p>
          <a:p>
            <a:pPr marL="228600" indent="0">
              <a:spcAft>
                <a:spcPts val="1000"/>
              </a:spcAft>
              <a:buClr>
                <a:schemeClr val="dk1"/>
              </a:buClr>
              <a:buSzPct val="100000"/>
              <a:buNone/>
            </a:pPr>
            <a:r>
              <a:rPr lang="en-U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Career Corners - </a:t>
            </a:r>
            <a:r>
              <a:rPr lang="en-U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(Thurs.10AM-2 PM) </a:t>
            </a:r>
            <a:r>
              <a:rPr lang="en-U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– </a:t>
            </a:r>
            <a:r>
              <a:rPr lang="en-U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Main Street</a:t>
            </a:r>
          </a:p>
          <a:p>
            <a:pPr marL="228600" indent="0">
              <a:spcAft>
                <a:spcPts val="1000"/>
              </a:spcAft>
              <a:buClr>
                <a:schemeClr val="dk1"/>
              </a:buClr>
              <a:buSzPct val="100000"/>
              <a:buNone/>
            </a:pPr>
            <a:r>
              <a:rPr lang="en-US" sz="2400" b="1" i="0" u="none" strike="noStrike" cap="none" baseline="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Get the Inside Scoop</a:t>
            </a:r>
            <a:r>
              <a:rPr lang="en-U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Series </a:t>
            </a:r>
            <a:r>
              <a:rPr lang="en-US" sz="24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(Mon., 12-1 PM)</a:t>
            </a:r>
            <a:br>
              <a:rPr lang="en-U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40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Industry-specific panels </a:t>
            </a:r>
          </a:p>
          <a:p>
            <a:pPr marL="228600" indent="0">
              <a:spcAft>
                <a:spcPts val="1000"/>
              </a:spcAft>
              <a:buClr>
                <a:schemeClr val="dk1"/>
              </a:buClr>
              <a:buSzPct val="100000"/>
              <a:buNone/>
            </a:pPr>
            <a:r>
              <a:rPr lang="en-U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Career and Internship Fairs </a:t>
            </a:r>
            <a:r>
              <a:rPr lang="en-U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(Fall &amp; Spring) </a:t>
            </a:r>
          </a:p>
          <a:p>
            <a:pPr marL="228600" lvl="0" indent="0">
              <a:buClr>
                <a:schemeClr val="dk1"/>
              </a:buClr>
              <a:buSzPct val="100000"/>
              <a:buNone/>
            </a:pPr>
            <a:r>
              <a:rPr lang="en-US" sz="2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the Road Series – </a:t>
            </a:r>
            <a:r>
              <a:rPr lang="en-U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Fridays, 8:30-1 PM (Fall/Spring)</a:t>
            </a:r>
          </a:p>
          <a:p>
            <a:pPr marL="228600" lvl="0" indent="0">
              <a:buClr>
                <a:schemeClr val="dk1"/>
              </a:buClr>
              <a:buSzPct val="100000"/>
              <a:buNone/>
            </a:pPr>
            <a:endParaRPr lang="en-US" sz="26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71500" indent="-342900">
              <a:spcAft>
                <a:spcPts val="100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endParaRPr lang="en-US" sz="2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71500" indent="-342900">
              <a:spcAft>
                <a:spcPts val="1000"/>
              </a:spcAft>
              <a:buClr>
                <a:schemeClr val="dk1"/>
              </a:buClr>
              <a:buSzPct val="100000"/>
              <a:buFont typeface="Arial" panose="020B0604020202020204" pitchFamily="34" charset="0"/>
              <a:buChar char="•"/>
            </a:pPr>
            <a:endParaRPr lang="en-US" sz="1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indent="0">
              <a:spcAft>
                <a:spcPts val="1000"/>
              </a:spcAft>
              <a:buClr>
                <a:schemeClr val="dk1"/>
              </a:buClr>
              <a:buSzPct val="100000"/>
              <a:buNone/>
            </a:pPr>
            <a:endParaRPr lang="en-US" sz="2600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buNone/>
            </a:pP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buNone/>
            </a:pPr>
            <a:endParaRPr sz="2950" b="0" i="0" u="none" strike="noStrike" cap="none" baseline="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10707453"/>
      </p:ext>
    </p:extLst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" grpId="0" build="p"/>
    </p:bld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Module">
  <a:themeElements>
    <a:clrScheme name="Custom 2">
      <a:dk1>
        <a:srgbClr val="000000"/>
      </a:dk1>
      <a:lt1>
        <a:srgbClr val="FFFFFF"/>
      </a:lt1>
      <a:dk2>
        <a:srgbClr val="5A6378"/>
      </a:dk2>
      <a:lt2>
        <a:srgbClr val="D4D4D6"/>
      </a:lt2>
      <a:accent1>
        <a:srgbClr val="F0AD00"/>
      </a:accent1>
      <a:accent2>
        <a:srgbClr val="FFCC66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800000"/>
      </a:hlink>
      <a:folHlink>
        <a:srgbClr val="68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Module">
  <a:themeElements>
    <a:clrScheme name="Custom 2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FFCC66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800000"/>
      </a:hlink>
      <a:folHlink>
        <a:srgbClr val="680000"/>
      </a:folHlink>
    </a:clrScheme>
    <a:fontScheme name="Adjacency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Module">
  <a:themeElements>
    <a:clrScheme name="Custom 2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FFCC66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800000"/>
      </a:hlink>
      <a:folHlink>
        <a:srgbClr val="680000"/>
      </a:folHlink>
    </a:clrScheme>
    <a:fontScheme name="Adjacency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1352</TotalTime>
  <Words>426</Words>
  <Application>Microsoft Office PowerPoint</Application>
  <PresentationFormat>On-screen Show (4:3)</PresentationFormat>
  <Paragraphs>175</Paragraphs>
  <Slides>19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19</vt:i4>
      </vt:variant>
    </vt:vector>
  </HeadingPairs>
  <TitlesOfParts>
    <vt:vector size="29" baseType="lpstr">
      <vt:lpstr>Arial</vt:lpstr>
      <vt:lpstr>Calibri</vt:lpstr>
      <vt:lpstr>Cambria</vt:lpstr>
      <vt:lpstr>Noto Symbol</vt:lpstr>
      <vt:lpstr>Wingdings</vt:lpstr>
      <vt:lpstr>Wingdings 2</vt:lpstr>
      <vt:lpstr>Wingdings 3</vt:lpstr>
      <vt:lpstr>Module</vt:lpstr>
      <vt:lpstr>1_Module</vt:lpstr>
      <vt:lpstr>2_Module</vt:lpstr>
      <vt:lpstr> Introduction to the UMBC Career Center </vt:lpstr>
      <vt:lpstr>Overview</vt:lpstr>
      <vt:lpstr>UMBC Career Center Staff</vt:lpstr>
      <vt:lpstr>UMBC Career Center reception</vt:lpstr>
      <vt:lpstr>Internship &amp; Employment Team</vt:lpstr>
      <vt:lpstr>Snapshot of Services</vt:lpstr>
      <vt:lpstr>UMBCworks</vt:lpstr>
      <vt:lpstr>Positions Posted in UMBCworks  (2016-2017)</vt:lpstr>
      <vt:lpstr>Career Center Events/Programs</vt:lpstr>
      <vt:lpstr>Employer Connections</vt:lpstr>
      <vt:lpstr> * Key Events for STEM majors*  Spring 2019</vt:lpstr>
      <vt:lpstr> * Key Events - All Majors*  Spring 2019</vt:lpstr>
      <vt:lpstr>Networking Events/Career Fairs</vt:lpstr>
      <vt:lpstr>PowerPoint Presentation</vt:lpstr>
      <vt:lpstr>On-Campus Interviews</vt:lpstr>
      <vt:lpstr>Virtual Interview preparation</vt:lpstr>
      <vt:lpstr>PowerPoint Presentation</vt:lpstr>
      <vt:lpstr>Schedule an appointment via UMBCworks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Career Exploration &amp;  Professional Communication</dc:title>
  <dc:creator>Kate Phelps</dc:creator>
  <cp:lastModifiedBy>Jenni Kelleher</cp:lastModifiedBy>
  <cp:revision>106</cp:revision>
  <cp:lastPrinted>2015-09-11T21:10:15Z</cp:lastPrinted>
  <dcterms:modified xsi:type="dcterms:W3CDTF">2019-10-10T00:46:43Z</dcterms:modified>
</cp:coreProperties>
</file>