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8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12/2/2019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12/2/2019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y3.my.umbc.edu/groups/biol/posts/8870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A4331-013E-49DE-8F4A-F9F9B4F432A1}"/>
              </a:ext>
            </a:extLst>
          </p:cNvPr>
          <p:cNvSpPr>
            <a:spLocks noGrp="1"/>
          </p:cNvSpPr>
          <p:nvPr>
            <p:ph type="ctrTitle"/>
          </p:nvPr>
        </p:nvSpPr>
        <p:spPr/>
        <p:txBody>
          <a:bodyPr>
            <a:normAutofit/>
          </a:bodyPr>
          <a:lstStyle/>
          <a:p>
            <a:r>
              <a:rPr lang="en-US" sz="4000" dirty="0"/>
              <a:t>Biology Council of Majors GBM</a:t>
            </a:r>
          </a:p>
        </p:txBody>
      </p:sp>
      <p:sp>
        <p:nvSpPr>
          <p:cNvPr id="3" name="Subtitle 2">
            <a:extLst>
              <a:ext uri="{FF2B5EF4-FFF2-40B4-BE49-F238E27FC236}">
                <a16:creationId xmlns:a16="http://schemas.microsoft.com/office/drawing/2014/main" id="{9670FB6D-CD0A-4B8B-98C9-1466303B6E87}"/>
              </a:ext>
            </a:extLst>
          </p:cNvPr>
          <p:cNvSpPr>
            <a:spLocks noGrp="1"/>
          </p:cNvSpPr>
          <p:nvPr>
            <p:ph type="subTitle" idx="1"/>
          </p:nvPr>
        </p:nvSpPr>
        <p:spPr/>
        <p:txBody>
          <a:bodyPr/>
          <a:lstStyle/>
          <a:p>
            <a:r>
              <a:rPr lang="en-US" dirty="0"/>
              <a:t>12/2/19</a:t>
            </a:r>
          </a:p>
        </p:txBody>
      </p:sp>
    </p:spTree>
    <p:extLst>
      <p:ext uri="{BB962C8B-B14F-4D97-AF65-F5344CB8AC3E}">
        <p14:creationId xmlns:p14="http://schemas.microsoft.com/office/powerpoint/2010/main" val="3872064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A66DD-0881-4D13-9B3E-3FD360307506}"/>
              </a:ext>
            </a:extLst>
          </p:cNvPr>
          <p:cNvSpPr>
            <a:spLocks noGrp="1"/>
          </p:cNvSpPr>
          <p:nvPr>
            <p:ph type="title"/>
          </p:nvPr>
        </p:nvSpPr>
        <p:spPr>
          <a:xfrm>
            <a:off x="1141413" y="618518"/>
            <a:ext cx="9905998" cy="4152265"/>
          </a:xfrm>
        </p:spPr>
        <p:txBody>
          <a:bodyPr/>
          <a:lstStyle/>
          <a:p>
            <a:r>
              <a:rPr lang="en-US" dirty="0"/>
              <a:t>Q: Which of these is a multi-cellular animal with no circulatory system, and hence no heart?</a:t>
            </a:r>
            <a:br>
              <a:rPr lang="en-US" dirty="0"/>
            </a:br>
            <a:r>
              <a:rPr lang="en-US" dirty="0"/>
              <a:t>Amoeba</a:t>
            </a:r>
            <a:br>
              <a:rPr lang="en-US" dirty="0"/>
            </a:br>
            <a:r>
              <a:rPr lang="en-US" dirty="0"/>
              <a:t>Paramecium</a:t>
            </a:r>
            <a:br>
              <a:rPr lang="en-US" dirty="0"/>
            </a:br>
            <a:r>
              <a:rPr lang="en-US" dirty="0"/>
              <a:t>Butterfly</a:t>
            </a:r>
            <a:br>
              <a:rPr lang="en-US" dirty="0"/>
            </a:br>
            <a:r>
              <a:rPr lang="en-US" dirty="0"/>
              <a:t>Jellyfish</a:t>
            </a:r>
          </a:p>
        </p:txBody>
      </p:sp>
      <p:sp>
        <p:nvSpPr>
          <p:cNvPr id="3" name="TextBox 2">
            <a:extLst>
              <a:ext uri="{FF2B5EF4-FFF2-40B4-BE49-F238E27FC236}">
                <a16:creationId xmlns:a16="http://schemas.microsoft.com/office/drawing/2014/main" id="{6C5927FD-95E8-4DF3-8497-F31D0C887BDD}"/>
              </a:ext>
            </a:extLst>
          </p:cNvPr>
          <p:cNvSpPr txBox="1"/>
          <p:nvPr/>
        </p:nvSpPr>
        <p:spPr>
          <a:xfrm>
            <a:off x="1073426" y="5526157"/>
            <a:ext cx="10005391" cy="523220"/>
          </a:xfrm>
          <a:prstGeom prst="rect">
            <a:avLst/>
          </a:prstGeom>
          <a:noFill/>
        </p:spPr>
        <p:txBody>
          <a:bodyPr wrap="square" rtlCol="0">
            <a:spAutoFit/>
          </a:bodyPr>
          <a:lstStyle/>
          <a:p>
            <a:r>
              <a:rPr lang="en-US" sz="2800" dirty="0"/>
              <a:t>A: Jellyfish</a:t>
            </a:r>
          </a:p>
        </p:txBody>
      </p:sp>
    </p:spTree>
    <p:extLst>
      <p:ext uri="{BB962C8B-B14F-4D97-AF65-F5344CB8AC3E}">
        <p14:creationId xmlns:p14="http://schemas.microsoft.com/office/powerpoint/2010/main" val="1318998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7FF7-CBB1-446B-8A50-6960D2197C2E}"/>
              </a:ext>
            </a:extLst>
          </p:cNvPr>
          <p:cNvSpPr>
            <a:spLocks noGrp="1"/>
          </p:cNvSpPr>
          <p:nvPr>
            <p:ph type="title"/>
          </p:nvPr>
        </p:nvSpPr>
        <p:spPr>
          <a:xfrm>
            <a:off x="1141413" y="618518"/>
            <a:ext cx="9905998" cy="3277621"/>
          </a:xfrm>
        </p:spPr>
        <p:txBody>
          <a:bodyPr/>
          <a:lstStyle/>
          <a:p>
            <a:r>
              <a:rPr lang="en-US" dirty="0"/>
              <a:t>Q: What is the </a:t>
            </a:r>
            <a:r>
              <a:rPr lang="en-US" dirty="0" err="1"/>
              <a:t>tubelike</a:t>
            </a:r>
            <a:r>
              <a:rPr lang="en-US" dirty="0"/>
              <a:t> elongated mouthpart of a butterfly called?</a:t>
            </a:r>
          </a:p>
        </p:txBody>
      </p:sp>
      <p:sp>
        <p:nvSpPr>
          <p:cNvPr id="3" name="TextBox 2">
            <a:extLst>
              <a:ext uri="{FF2B5EF4-FFF2-40B4-BE49-F238E27FC236}">
                <a16:creationId xmlns:a16="http://schemas.microsoft.com/office/drawing/2014/main" id="{DEB1F509-24C1-43C3-A03B-FF948F731826}"/>
              </a:ext>
            </a:extLst>
          </p:cNvPr>
          <p:cNvSpPr txBox="1"/>
          <p:nvPr/>
        </p:nvSpPr>
        <p:spPr>
          <a:xfrm>
            <a:off x="1099930" y="4704522"/>
            <a:ext cx="9978887" cy="584775"/>
          </a:xfrm>
          <a:prstGeom prst="rect">
            <a:avLst/>
          </a:prstGeom>
          <a:noFill/>
        </p:spPr>
        <p:txBody>
          <a:bodyPr wrap="square" rtlCol="0">
            <a:spAutoFit/>
          </a:bodyPr>
          <a:lstStyle/>
          <a:p>
            <a:r>
              <a:rPr lang="en-US" sz="3200" dirty="0"/>
              <a:t>A: Proboscis</a:t>
            </a:r>
          </a:p>
        </p:txBody>
      </p:sp>
    </p:spTree>
    <p:extLst>
      <p:ext uri="{BB962C8B-B14F-4D97-AF65-F5344CB8AC3E}">
        <p14:creationId xmlns:p14="http://schemas.microsoft.com/office/powerpoint/2010/main" val="25766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3CF73-279F-40B8-A9A6-6876EFADA628}"/>
              </a:ext>
            </a:extLst>
          </p:cNvPr>
          <p:cNvSpPr>
            <a:spLocks noGrp="1"/>
          </p:cNvSpPr>
          <p:nvPr>
            <p:ph type="title"/>
          </p:nvPr>
        </p:nvSpPr>
        <p:spPr>
          <a:xfrm>
            <a:off x="1141413" y="618518"/>
            <a:ext cx="9905998" cy="3608925"/>
          </a:xfrm>
        </p:spPr>
        <p:txBody>
          <a:bodyPr/>
          <a:lstStyle/>
          <a:p>
            <a:r>
              <a:rPr lang="en-US" dirty="0"/>
              <a:t>Q: Ants have a hard outer shell on their bodies which acts as an exoskeleton and enables them to do what that seems remarkable to humans?</a:t>
            </a:r>
          </a:p>
        </p:txBody>
      </p:sp>
      <p:sp>
        <p:nvSpPr>
          <p:cNvPr id="3" name="TextBox 2">
            <a:extLst>
              <a:ext uri="{FF2B5EF4-FFF2-40B4-BE49-F238E27FC236}">
                <a16:creationId xmlns:a16="http://schemas.microsoft.com/office/drawing/2014/main" id="{B589CA3D-5572-4F64-83AE-DEDC8CF3DED8}"/>
              </a:ext>
            </a:extLst>
          </p:cNvPr>
          <p:cNvSpPr txBox="1"/>
          <p:nvPr/>
        </p:nvSpPr>
        <p:spPr>
          <a:xfrm>
            <a:off x="1046922" y="4956313"/>
            <a:ext cx="10018643" cy="523220"/>
          </a:xfrm>
          <a:prstGeom prst="rect">
            <a:avLst/>
          </a:prstGeom>
          <a:noFill/>
        </p:spPr>
        <p:txBody>
          <a:bodyPr wrap="square" rtlCol="0">
            <a:spAutoFit/>
          </a:bodyPr>
          <a:lstStyle/>
          <a:p>
            <a:r>
              <a:rPr lang="en-US" sz="2800" dirty="0"/>
              <a:t>A: Lift 20 times their weight</a:t>
            </a:r>
          </a:p>
        </p:txBody>
      </p:sp>
    </p:spTree>
    <p:extLst>
      <p:ext uri="{BB962C8B-B14F-4D97-AF65-F5344CB8AC3E}">
        <p14:creationId xmlns:p14="http://schemas.microsoft.com/office/powerpoint/2010/main" val="11745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E3639-70E8-488D-9EA6-57F505E7413D}"/>
              </a:ext>
            </a:extLst>
          </p:cNvPr>
          <p:cNvSpPr>
            <a:spLocks noGrp="1"/>
          </p:cNvSpPr>
          <p:nvPr>
            <p:ph type="title"/>
          </p:nvPr>
        </p:nvSpPr>
        <p:spPr>
          <a:xfrm>
            <a:off x="1141413" y="618518"/>
            <a:ext cx="9905998" cy="2906560"/>
          </a:xfrm>
        </p:spPr>
        <p:txBody>
          <a:bodyPr/>
          <a:lstStyle/>
          <a:p>
            <a:r>
              <a:rPr lang="en-US" dirty="0"/>
              <a:t>Q: What type of skeleton do humans and most vertebrates have?</a:t>
            </a:r>
          </a:p>
        </p:txBody>
      </p:sp>
      <p:sp>
        <p:nvSpPr>
          <p:cNvPr id="3" name="TextBox 2">
            <a:extLst>
              <a:ext uri="{FF2B5EF4-FFF2-40B4-BE49-F238E27FC236}">
                <a16:creationId xmlns:a16="http://schemas.microsoft.com/office/drawing/2014/main" id="{FE1BD2A5-5977-4F0F-8BAE-DD6137BA0D12}"/>
              </a:ext>
            </a:extLst>
          </p:cNvPr>
          <p:cNvSpPr txBox="1"/>
          <p:nvPr/>
        </p:nvSpPr>
        <p:spPr>
          <a:xfrm>
            <a:off x="1086678" y="4492487"/>
            <a:ext cx="9992139" cy="523220"/>
          </a:xfrm>
          <a:prstGeom prst="rect">
            <a:avLst/>
          </a:prstGeom>
          <a:noFill/>
        </p:spPr>
        <p:txBody>
          <a:bodyPr wrap="square" rtlCol="0">
            <a:spAutoFit/>
          </a:bodyPr>
          <a:lstStyle/>
          <a:p>
            <a:r>
              <a:rPr lang="en-US" sz="2800" dirty="0"/>
              <a:t>A: Endoskeleton</a:t>
            </a:r>
          </a:p>
        </p:txBody>
      </p:sp>
    </p:spTree>
    <p:extLst>
      <p:ext uri="{BB962C8B-B14F-4D97-AF65-F5344CB8AC3E}">
        <p14:creationId xmlns:p14="http://schemas.microsoft.com/office/powerpoint/2010/main" val="3601937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D6E44-4783-44A2-9FE5-177849E1BA07}"/>
              </a:ext>
            </a:extLst>
          </p:cNvPr>
          <p:cNvSpPr>
            <a:spLocks noGrp="1"/>
          </p:cNvSpPr>
          <p:nvPr>
            <p:ph type="title"/>
          </p:nvPr>
        </p:nvSpPr>
        <p:spPr>
          <a:xfrm>
            <a:off x="1141413" y="618518"/>
            <a:ext cx="9905998" cy="3304125"/>
          </a:xfrm>
        </p:spPr>
        <p:txBody>
          <a:bodyPr/>
          <a:lstStyle/>
          <a:p>
            <a:r>
              <a:rPr lang="en-US" dirty="0"/>
              <a:t>Q: Which part of the human eye contains receptors that detect light?</a:t>
            </a:r>
          </a:p>
        </p:txBody>
      </p:sp>
      <p:sp>
        <p:nvSpPr>
          <p:cNvPr id="3" name="TextBox 2">
            <a:extLst>
              <a:ext uri="{FF2B5EF4-FFF2-40B4-BE49-F238E27FC236}">
                <a16:creationId xmlns:a16="http://schemas.microsoft.com/office/drawing/2014/main" id="{34109FCA-071F-4828-8C89-5914148FAC39}"/>
              </a:ext>
            </a:extLst>
          </p:cNvPr>
          <p:cNvSpPr txBox="1"/>
          <p:nvPr/>
        </p:nvSpPr>
        <p:spPr>
          <a:xfrm>
            <a:off x="1020417" y="4850296"/>
            <a:ext cx="10230679" cy="523220"/>
          </a:xfrm>
          <a:prstGeom prst="rect">
            <a:avLst/>
          </a:prstGeom>
          <a:noFill/>
        </p:spPr>
        <p:txBody>
          <a:bodyPr wrap="square" rtlCol="0">
            <a:spAutoFit/>
          </a:bodyPr>
          <a:lstStyle/>
          <a:p>
            <a:r>
              <a:rPr lang="en-US" sz="2800" dirty="0"/>
              <a:t>A: Retina</a:t>
            </a:r>
          </a:p>
        </p:txBody>
      </p:sp>
    </p:spTree>
    <p:extLst>
      <p:ext uri="{BB962C8B-B14F-4D97-AF65-F5344CB8AC3E}">
        <p14:creationId xmlns:p14="http://schemas.microsoft.com/office/powerpoint/2010/main" val="247092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22524-984B-418D-943D-7F2C0AF1FA7F}"/>
              </a:ext>
            </a:extLst>
          </p:cNvPr>
          <p:cNvSpPr>
            <a:spLocks noGrp="1"/>
          </p:cNvSpPr>
          <p:nvPr>
            <p:ph type="title"/>
          </p:nvPr>
        </p:nvSpPr>
        <p:spPr>
          <a:xfrm>
            <a:off x="1141413" y="618518"/>
            <a:ext cx="9905998" cy="3383639"/>
          </a:xfrm>
        </p:spPr>
        <p:txBody>
          <a:bodyPr/>
          <a:lstStyle/>
          <a:p>
            <a:r>
              <a:rPr lang="en-US" dirty="0"/>
              <a:t>Q: Charles Darwin's process of natural selection is often described as being equivalent to which type of process, although he never used it himself?</a:t>
            </a:r>
          </a:p>
        </p:txBody>
      </p:sp>
      <p:sp>
        <p:nvSpPr>
          <p:cNvPr id="3" name="TextBox 2">
            <a:extLst>
              <a:ext uri="{FF2B5EF4-FFF2-40B4-BE49-F238E27FC236}">
                <a16:creationId xmlns:a16="http://schemas.microsoft.com/office/drawing/2014/main" id="{414E5491-A2A8-4FC0-845B-6DEAFAF4EE35}"/>
              </a:ext>
            </a:extLst>
          </p:cNvPr>
          <p:cNvSpPr txBox="1"/>
          <p:nvPr/>
        </p:nvSpPr>
        <p:spPr>
          <a:xfrm>
            <a:off x="1046922" y="4823791"/>
            <a:ext cx="10045148" cy="523220"/>
          </a:xfrm>
          <a:prstGeom prst="rect">
            <a:avLst/>
          </a:prstGeom>
          <a:noFill/>
        </p:spPr>
        <p:txBody>
          <a:bodyPr wrap="square" rtlCol="0">
            <a:spAutoFit/>
          </a:bodyPr>
          <a:lstStyle/>
          <a:p>
            <a:r>
              <a:rPr lang="en-US" sz="2800" dirty="0"/>
              <a:t>A: Survival of the fittest</a:t>
            </a:r>
          </a:p>
        </p:txBody>
      </p:sp>
    </p:spTree>
    <p:extLst>
      <p:ext uri="{BB962C8B-B14F-4D97-AF65-F5344CB8AC3E}">
        <p14:creationId xmlns:p14="http://schemas.microsoft.com/office/powerpoint/2010/main" val="34341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7F368-CED6-441B-9A25-FC82C521B5C0}"/>
              </a:ext>
            </a:extLst>
          </p:cNvPr>
          <p:cNvSpPr>
            <a:spLocks noGrp="1"/>
          </p:cNvSpPr>
          <p:nvPr>
            <p:ph type="title"/>
          </p:nvPr>
        </p:nvSpPr>
        <p:spPr>
          <a:xfrm>
            <a:off x="1141413" y="618518"/>
            <a:ext cx="9905998" cy="3025830"/>
          </a:xfrm>
        </p:spPr>
        <p:txBody>
          <a:bodyPr/>
          <a:lstStyle/>
          <a:p>
            <a:r>
              <a:rPr lang="en-US" dirty="0"/>
              <a:t>Q: Born in Sweden, he is known as the "father of taxonomy". Who is he?</a:t>
            </a:r>
          </a:p>
        </p:txBody>
      </p:sp>
      <p:sp>
        <p:nvSpPr>
          <p:cNvPr id="3" name="TextBox 2">
            <a:extLst>
              <a:ext uri="{FF2B5EF4-FFF2-40B4-BE49-F238E27FC236}">
                <a16:creationId xmlns:a16="http://schemas.microsoft.com/office/drawing/2014/main" id="{CC5CFD7A-5225-458E-9F77-31B26B2A24D3}"/>
              </a:ext>
            </a:extLst>
          </p:cNvPr>
          <p:cNvSpPr txBox="1"/>
          <p:nvPr/>
        </p:nvSpPr>
        <p:spPr>
          <a:xfrm>
            <a:off x="1033670" y="4770783"/>
            <a:ext cx="10031895" cy="584775"/>
          </a:xfrm>
          <a:prstGeom prst="rect">
            <a:avLst/>
          </a:prstGeom>
          <a:noFill/>
        </p:spPr>
        <p:txBody>
          <a:bodyPr wrap="square" rtlCol="0">
            <a:spAutoFit/>
          </a:bodyPr>
          <a:lstStyle/>
          <a:p>
            <a:r>
              <a:rPr lang="en-US" sz="3200" dirty="0"/>
              <a:t>A: Carolus Linnaeus</a:t>
            </a:r>
          </a:p>
        </p:txBody>
      </p:sp>
    </p:spTree>
    <p:extLst>
      <p:ext uri="{BB962C8B-B14F-4D97-AF65-F5344CB8AC3E}">
        <p14:creationId xmlns:p14="http://schemas.microsoft.com/office/powerpoint/2010/main" val="35073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857CD-DCA8-4FA8-BFEC-E342A17D21A9}"/>
              </a:ext>
            </a:extLst>
          </p:cNvPr>
          <p:cNvSpPr>
            <a:spLocks noGrp="1"/>
          </p:cNvSpPr>
          <p:nvPr>
            <p:ph type="title"/>
          </p:nvPr>
        </p:nvSpPr>
        <p:spPr>
          <a:xfrm>
            <a:off x="1141413" y="618518"/>
            <a:ext cx="9905998" cy="2959569"/>
          </a:xfrm>
        </p:spPr>
        <p:txBody>
          <a:bodyPr/>
          <a:lstStyle/>
          <a:p>
            <a:r>
              <a:rPr lang="en-US" dirty="0"/>
              <a:t>Q: Which pair of compounds can be classified as inorganic?</a:t>
            </a:r>
          </a:p>
        </p:txBody>
      </p:sp>
      <p:sp>
        <p:nvSpPr>
          <p:cNvPr id="3" name="TextBox 2">
            <a:extLst>
              <a:ext uri="{FF2B5EF4-FFF2-40B4-BE49-F238E27FC236}">
                <a16:creationId xmlns:a16="http://schemas.microsoft.com/office/drawing/2014/main" id="{09118DD7-EEA4-46E3-AD0D-026D0BF1649B}"/>
              </a:ext>
            </a:extLst>
          </p:cNvPr>
          <p:cNvSpPr txBox="1"/>
          <p:nvPr/>
        </p:nvSpPr>
        <p:spPr>
          <a:xfrm>
            <a:off x="1046922" y="4651513"/>
            <a:ext cx="10045148" cy="584775"/>
          </a:xfrm>
          <a:prstGeom prst="rect">
            <a:avLst/>
          </a:prstGeom>
          <a:noFill/>
        </p:spPr>
        <p:txBody>
          <a:bodyPr wrap="square" rtlCol="0">
            <a:spAutoFit/>
          </a:bodyPr>
          <a:lstStyle/>
          <a:p>
            <a:r>
              <a:rPr lang="en-US" sz="3200" dirty="0"/>
              <a:t>A: Water and Salts</a:t>
            </a:r>
          </a:p>
        </p:txBody>
      </p:sp>
    </p:spTree>
    <p:extLst>
      <p:ext uri="{BB962C8B-B14F-4D97-AF65-F5344CB8AC3E}">
        <p14:creationId xmlns:p14="http://schemas.microsoft.com/office/powerpoint/2010/main" val="429721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3BBA-5616-4E7F-A347-EA9C4C1B07A5}"/>
              </a:ext>
            </a:extLst>
          </p:cNvPr>
          <p:cNvSpPr>
            <a:spLocks noGrp="1"/>
          </p:cNvSpPr>
          <p:nvPr>
            <p:ph type="title"/>
          </p:nvPr>
        </p:nvSpPr>
        <p:spPr>
          <a:xfrm>
            <a:off x="1141413" y="618518"/>
            <a:ext cx="9905998" cy="4443812"/>
          </a:xfrm>
        </p:spPr>
        <p:txBody>
          <a:bodyPr/>
          <a:lstStyle/>
          <a:p>
            <a:r>
              <a:rPr lang="en-US" dirty="0"/>
              <a:t>Q: Water is the key to life, without it we simply wouldn't exist. It has certain properties that make the molecule so essential to biology such as its polarity and composition. What is responsible for water molecules having a higher boiling point than other molecules of a similar molecular weight?</a:t>
            </a:r>
          </a:p>
        </p:txBody>
      </p:sp>
      <p:sp>
        <p:nvSpPr>
          <p:cNvPr id="3" name="TextBox 2">
            <a:extLst>
              <a:ext uri="{FF2B5EF4-FFF2-40B4-BE49-F238E27FC236}">
                <a16:creationId xmlns:a16="http://schemas.microsoft.com/office/drawing/2014/main" id="{5ACE47D5-E9CE-4C68-9E7A-872202A7E153}"/>
              </a:ext>
            </a:extLst>
          </p:cNvPr>
          <p:cNvSpPr txBox="1"/>
          <p:nvPr/>
        </p:nvSpPr>
        <p:spPr>
          <a:xfrm>
            <a:off x="1073426" y="5658678"/>
            <a:ext cx="10031896" cy="584775"/>
          </a:xfrm>
          <a:prstGeom prst="rect">
            <a:avLst/>
          </a:prstGeom>
          <a:noFill/>
        </p:spPr>
        <p:txBody>
          <a:bodyPr wrap="square" rtlCol="0">
            <a:spAutoFit/>
          </a:bodyPr>
          <a:lstStyle/>
          <a:p>
            <a:r>
              <a:rPr lang="en-US" sz="3200" dirty="0"/>
              <a:t>A: Hydrogen Bonding</a:t>
            </a:r>
          </a:p>
        </p:txBody>
      </p:sp>
    </p:spTree>
    <p:extLst>
      <p:ext uri="{BB962C8B-B14F-4D97-AF65-F5344CB8AC3E}">
        <p14:creationId xmlns:p14="http://schemas.microsoft.com/office/powerpoint/2010/main" val="16168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27B28-A430-488E-B289-3A03F1ACF4FC}"/>
              </a:ext>
            </a:extLst>
          </p:cNvPr>
          <p:cNvSpPr>
            <a:spLocks noGrp="1"/>
          </p:cNvSpPr>
          <p:nvPr>
            <p:ph type="title"/>
          </p:nvPr>
        </p:nvSpPr>
        <p:spPr>
          <a:xfrm>
            <a:off x="1141413" y="618518"/>
            <a:ext cx="9905998" cy="3078839"/>
          </a:xfrm>
        </p:spPr>
        <p:txBody>
          <a:bodyPr/>
          <a:lstStyle/>
          <a:p>
            <a:r>
              <a:rPr lang="en-US" dirty="0"/>
              <a:t>Q: What can children with the rare genetic disease phenylketonuria not eat?</a:t>
            </a:r>
          </a:p>
        </p:txBody>
      </p:sp>
      <p:sp>
        <p:nvSpPr>
          <p:cNvPr id="3" name="TextBox 2">
            <a:extLst>
              <a:ext uri="{FF2B5EF4-FFF2-40B4-BE49-F238E27FC236}">
                <a16:creationId xmlns:a16="http://schemas.microsoft.com/office/drawing/2014/main" id="{F37141EF-AEA0-4687-96CD-15221ADEF66A}"/>
              </a:ext>
            </a:extLst>
          </p:cNvPr>
          <p:cNvSpPr txBox="1"/>
          <p:nvPr/>
        </p:nvSpPr>
        <p:spPr>
          <a:xfrm>
            <a:off x="1020417" y="4452730"/>
            <a:ext cx="10151166" cy="584775"/>
          </a:xfrm>
          <a:prstGeom prst="rect">
            <a:avLst/>
          </a:prstGeom>
          <a:noFill/>
        </p:spPr>
        <p:txBody>
          <a:bodyPr wrap="square" rtlCol="0">
            <a:spAutoFit/>
          </a:bodyPr>
          <a:lstStyle/>
          <a:p>
            <a:r>
              <a:rPr lang="en-US" sz="3200" dirty="0"/>
              <a:t>A: Foods high in protein</a:t>
            </a:r>
          </a:p>
        </p:txBody>
      </p:sp>
    </p:spTree>
    <p:extLst>
      <p:ext uri="{BB962C8B-B14F-4D97-AF65-F5344CB8AC3E}">
        <p14:creationId xmlns:p14="http://schemas.microsoft.com/office/powerpoint/2010/main" val="348654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71735-53B3-45D3-BF48-D9F55E123404}"/>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BB6A7355-82BC-498E-B069-948470FB2D08}"/>
              </a:ext>
            </a:extLst>
          </p:cNvPr>
          <p:cNvSpPr>
            <a:spLocks noGrp="1"/>
          </p:cNvSpPr>
          <p:nvPr>
            <p:ph idx="1"/>
          </p:nvPr>
        </p:nvSpPr>
        <p:spPr>
          <a:xfrm>
            <a:off x="1141412" y="1987838"/>
            <a:ext cx="9905999" cy="4251624"/>
          </a:xfrm>
        </p:spPr>
        <p:txBody>
          <a:bodyPr>
            <a:normAutofit fontScale="70000" lnSpcReduction="20000"/>
          </a:bodyPr>
          <a:lstStyle/>
          <a:p>
            <a:r>
              <a:rPr lang="en-US" dirty="0"/>
              <a:t>Christmas families</a:t>
            </a:r>
          </a:p>
          <a:p>
            <a:pPr lvl="1"/>
            <a:r>
              <a:rPr lang="en-US" dirty="0"/>
              <a:t>“We have the gift drop off set up at the Social Work department, which is located on the </a:t>
            </a:r>
            <a:r>
              <a:rPr lang="en-US" b="1" dirty="0"/>
              <a:t>third floor of Sherman Hall wing B</a:t>
            </a:r>
            <a:r>
              <a:rPr lang="en-US" dirty="0"/>
              <a:t>. We ask that </a:t>
            </a:r>
            <a:r>
              <a:rPr lang="en-US" b="1" dirty="0"/>
              <a:t>all the gifts be wrapped and labeled.</a:t>
            </a:r>
            <a:r>
              <a:rPr lang="en-US" dirty="0"/>
              <a:t> Also, when you arrive just let Ms. Bridget the administrative assistant know who you are and the name of the family/students you bought presents for.” Adriane Coles is the guardian for our family, please deliver gifts by </a:t>
            </a:r>
            <a:r>
              <a:rPr lang="en-US" b="1" dirty="0"/>
              <a:t>Monday, December 9</a:t>
            </a:r>
            <a:r>
              <a:rPr lang="en-US" b="1" baseline="30000" dirty="0"/>
              <a:t>th</a:t>
            </a:r>
            <a:r>
              <a:rPr lang="en-US" dirty="0"/>
              <a:t>.</a:t>
            </a:r>
          </a:p>
          <a:p>
            <a:r>
              <a:rPr lang="en-US" dirty="0"/>
              <a:t>Dr. Wagner Lab Event</a:t>
            </a:r>
          </a:p>
          <a:p>
            <a:r>
              <a:rPr lang="en-US" dirty="0"/>
              <a:t>MBIO Courses (slide 3) https://my3.my.umbc.edu/groups/biol/posts/88590 </a:t>
            </a:r>
          </a:p>
          <a:p>
            <a:r>
              <a:rPr lang="en-US" dirty="0"/>
              <a:t>Georgetown School of Medicine: Information on 2020 ARCHES Fellowship (slide 4)</a:t>
            </a:r>
          </a:p>
          <a:p>
            <a:r>
              <a:rPr lang="en-US" dirty="0"/>
              <a:t>Summer Research (slide 5)</a:t>
            </a:r>
          </a:p>
          <a:p>
            <a:r>
              <a:rPr lang="en-US" dirty="0" err="1"/>
              <a:t>BioEthics</a:t>
            </a:r>
            <a:r>
              <a:rPr lang="en-US" dirty="0"/>
              <a:t> Debate Topic (slide 6)</a:t>
            </a:r>
          </a:p>
          <a:p>
            <a:r>
              <a:rPr lang="en-US" b="1" dirty="0"/>
              <a:t>If you want to run for an officer position for next year in </a:t>
            </a:r>
            <a:r>
              <a:rPr lang="en-US" b="1" dirty="0" err="1"/>
              <a:t>BioCOM</a:t>
            </a:r>
            <a:r>
              <a:rPr lang="en-US" b="1" dirty="0"/>
              <a:t>, you must attend at least 5 meetings/events</a:t>
            </a:r>
          </a:p>
          <a:p>
            <a:r>
              <a:rPr lang="en-US" dirty="0"/>
              <a:t>Don’t forget to do Course Evaluations!</a:t>
            </a:r>
          </a:p>
          <a:p>
            <a:endParaRPr lang="en-US" dirty="0"/>
          </a:p>
          <a:p>
            <a:endParaRPr lang="en-US" dirty="0"/>
          </a:p>
        </p:txBody>
      </p:sp>
    </p:spTree>
    <p:extLst>
      <p:ext uri="{BB962C8B-B14F-4D97-AF65-F5344CB8AC3E}">
        <p14:creationId xmlns:p14="http://schemas.microsoft.com/office/powerpoint/2010/main" val="1989451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C430-A559-470E-900F-E42521998151}"/>
              </a:ext>
            </a:extLst>
          </p:cNvPr>
          <p:cNvSpPr>
            <a:spLocks noGrp="1"/>
          </p:cNvSpPr>
          <p:nvPr>
            <p:ph type="title"/>
          </p:nvPr>
        </p:nvSpPr>
        <p:spPr>
          <a:xfrm>
            <a:off x="1141413" y="618518"/>
            <a:ext cx="9905998" cy="3237865"/>
          </a:xfrm>
        </p:spPr>
        <p:txBody>
          <a:bodyPr/>
          <a:lstStyle/>
          <a:p>
            <a:r>
              <a:rPr lang="en-US" dirty="0"/>
              <a:t>Q: An _________ organism does not require oxygen for growth.</a:t>
            </a:r>
          </a:p>
        </p:txBody>
      </p:sp>
      <p:sp>
        <p:nvSpPr>
          <p:cNvPr id="3" name="TextBox 2">
            <a:extLst>
              <a:ext uri="{FF2B5EF4-FFF2-40B4-BE49-F238E27FC236}">
                <a16:creationId xmlns:a16="http://schemas.microsoft.com/office/drawing/2014/main" id="{625B71E1-3A4B-4702-ABB2-5782F28BD297}"/>
              </a:ext>
            </a:extLst>
          </p:cNvPr>
          <p:cNvSpPr txBox="1"/>
          <p:nvPr/>
        </p:nvSpPr>
        <p:spPr>
          <a:xfrm>
            <a:off x="1099930" y="4929809"/>
            <a:ext cx="9833113" cy="584775"/>
          </a:xfrm>
          <a:prstGeom prst="rect">
            <a:avLst/>
          </a:prstGeom>
          <a:noFill/>
        </p:spPr>
        <p:txBody>
          <a:bodyPr wrap="square" rtlCol="0">
            <a:spAutoFit/>
          </a:bodyPr>
          <a:lstStyle/>
          <a:p>
            <a:r>
              <a:rPr lang="en-US" sz="3200" dirty="0"/>
              <a:t>A: Anaerobic</a:t>
            </a:r>
          </a:p>
        </p:txBody>
      </p:sp>
    </p:spTree>
    <p:extLst>
      <p:ext uri="{BB962C8B-B14F-4D97-AF65-F5344CB8AC3E}">
        <p14:creationId xmlns:p14="http://schemas.microsoft.com/office/powerpoint/2010/main" val="24065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D1384-E8D9-4FA3-AEE7-CA9F2C6F1171}"/>
              </a:ext>
            </a:extLst>
          </p:cNvPr>
          <p:cNvSpPr>
            <a:spLocks noGrp="1"/>
          </p:cNvSpPr>
          <p:nvPr>
            <p:ph type="title"/>
          </p:nvPr>
        </p:nvSpPr>
        <p:spPr>
          <a:xfrm>
            <a:off x="1141413" y="618518"/>
            <a:ext cx="9905998" cy="3304125"/>
          </a:xfrm>
        </p:spPr>
        <p:txBody>
          <a:bodyPr/>
          <a:lstStyle/>
          <a:p>
            <a:r>
              <a:rPr lang="en-US" dirty="0"/>
              <a:t>Q: What is the substance cells use as an immediate source of energy for themselves?</a:t>
            </a:r>
          </a:p>
        </p:txBody>
      </p:sp>
      <p:sp>
        <p:nvSpPr>
          <p:cNvPr id="3" name="TextBox 2">
            <a:extLst>
              <a:ext uri="{FF2B5EF4-FFF2-40B4-BE49-F238E27FC236}">
                <a16:creationId xmlns:a16="http://schemas.microsoft.com/office/drawing/2014/main" id="{D29507D0-D361-4CD0-8EFE-14BECD345BAF}"/>
              </a:ext>
            </a:extLst>
          </p:cNvPr>
          <p:cNvSpPr txBox="1"/>
          <p:nvPr/>
        </p:nvSpPr>
        <p:spPr>
          <a:xfrm>
            <a:off x="1060174" y="4731026"/>
            <a:ext cx="9952382" cy="584775"/>
          </a:xfrm>
          <a:prstGeom prst="rect">
            <a:avLst/>
          </a:prstGeom>
          <a:noFill/>
        </p:spPr>
        <p:txBody>
          <a:bodyPr wrap="square" rtlCol="0">
            <a:spAutoFit/>
          </a:bodyPr>
          <a:lstStyle/>
          <a:p>
            <a:r>
              <a:rPr lang="en-US" sz="3200" dirty="0"/>
              <a:t>A: Adenosine Triphosphate (ATP)</a:t>
            </a:r>
          </a:p>
        </p:txBody>
      </p:sp>
    </p:spTree>
    <p:extLst>
      <p:ext uri="{BB962C8B-B14F-4D97-AF65-F5344CB8AC3E}">
        <p14:creationId xmlns:p14="http://schemas.microsoft.com/office/powerpoint/2010/main" val="257138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6464C-248B-4C60-A540-19ED2BED6A98}"/>
              </a:ext>
            </a:extLst>
          </p:cNvPr>
          <p:cNvSpPr>
            <a:spLocks noGrp="1"/>
          </p:cNvSpPr>
          <p:nvPr>
            <p:ph type="title"/>
          </p:nvPr>
        </p:nvSpPr>
        <p:spPr>
          <a:xfrm>
            <a:off x="1141413" y="618518"/>
            <a:ext cx="9905998" cy="3198108"/>
          </a:xfrm>
        </p:spPr>
        <p:txBody>
          <a:bodyPr/>
          <a:lstStyle/>
          <a:p>
            <a:r>
              <a:rPr lang="en-US" dirty="0"/>
              <a:t>Q: What is the name of the pigment-containing organelles in autotrophs that collect light energy?</a:t>
            </a:r>
          </a:p>
        </p:txBody>
      </p:sp>
      <p:sp>
        <p:nvSpPr>
          <p:cNvPr id="3" name="TextBox 2">
            <a:extLst>
              <a:ext uri="{FF2B5EF4-FFF2-40B4-BE49-F238E27FC236}">
                <a16:creationId xmlns:a16="http://schemas.microsoft.com/office/drawing/2014/main" id="{60DB44AA-60B2-4E5C-BE5C-1A3A0EE41D57}"/>
              </a:ext>
            </a:extLst>
          </p:cNvPr>
          <p:cNvSpPr txBox="1"/>
          <p:nvPr/>
        </p:nvSpPr>
        <p:spPr>
          <a:xfrm>
            <a:off x="1060174" y="4890052"/>
            <a:ext cx="9978887" cy="584775"/>
          </a:xfrm>
          <a:prstGeom prst="rect">
            <a:avLst/>
          </a:prstGeom>
          <a:noFill/>
        </p:spPr>
        <p:txBody>
          <a:bodyPr wrap="square" rtlCol="0">
            <a:spAutoFit/>
          </a:bodyPr>
          <a:lstStyle/>
          <a:p>
            <a:r>
              <a:rPr lang="en-US" sz="3200" dirty="0"/>
              <a:t>A: Chloroplasts</a:t>
            </a:r>
          </a:p>
        </p:txBody>
      </p:sp>
    </p:spTree>
    <p:extLst>
      <p:ext uri="{BB962C8B-B14F-4D97-AF65-F5344CB8AC3E}">
        <p14:creationId xmlns:p14="http://schemas.microsoft.com/office/powerpoint/2010/main" val="306662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36811-36BC-424C-BD67-8DF19F4AEC9B}"/>
              </a:ext>
            </a:extLst>
          </p:cNvPr>
          <p:cNvSpPr>
            <a:spLocks noGrp="1"/>
          </p:cNvSpPr>
          <p:nvPr>
            <p:ph type="title"/>
          </p:nvPr>
        </p:nvSpPr>
        <p:spPr>
          <a:xfrm>
            <a:off x="1141413" y="618518"/>
            <a:ext cx="9905998" cy="3595673"/>
          </a:xfrm>
        </p:spPr>
        <p:txBody>
          <a:bodyPr/>
          <a:lstStyle/>
          <a:p>
            <a:r>
              <a:rPr lang="en-US" dirty="0"/>
              <a:t>Q: All carbohydrates contain carbon, hydrogen and oxygen. All proteins contain carbon, hydrogen, oxygen and what other element?</a:t>
            </a:r>
          </a:p>
        </p:txBody>
      </p:sp>
      <p:sp>
        <p:nvSpPr>
          <p:cNvPr id="3" name="TextBox 2">
            <a:extLst>
              <a:ext uri="{FF2B5EF4-FFF2-40B4-BE49-F238E27FC236}">
                <a16:creationId xmlns:a16="http://schemas.microsoft.com/office/drawing/2014/main" id="{4D990C14-D819-4378-9C44-B99D23B6177B}"/>
              </a:ext>
            </a:extLst>
          </p:cNvPr>
          <p:cNvSpPr txBox="1"/>
          <p:nvPr/>
        </p:nvSpPr>
        <p:spPr>
          <a:xfrm>
            <a:off x="1060174" y="5261113"/>
            <a:ext cx="10058400" cy="584775"/>
          </a:xfrm>
          <a:prstGeom prst="rect">
            <a:avLst/>
          </a:prstGeom>
          <a:noFill/>
        </p:spPr>
        <p:txBody>
          <a:bodyPr wrap="square" rtlCol="0">
            <a:spAutoFit/>
          </a:bodyPr>
          <a:lstStyle/>
          <a:p>
            <a:r>
              <a:rPr lang="en-US" sz="3200" dirty="0"/>
              <a:t>A: Nitrogen</a:t>
            </a:r>
          </a:p>
        </p:txBody>
      </p:sp>
    </p:spTree>
    <p:extLst>
      <p:ext uri="{BB962C8B-B14F-4D97-AF65-F5344CB8AC3E}">
        <p14:creationId xmlns:p14="http://schemas.microsoft.com/office/powerpoint/2010/main" val="1944301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A3F08-1E51-43C2-89EE-36833EB4B8F7}"/>
              </a:ext>
            </a:extLst>
          </p:cNvPr>
          <p:cNvSpPr>
            <a:spLocks noGrp="1"/>
          </p:cNvSpPr>
          <p:nvPr>
            <p:ph type="title"/>
          </p:nvPr>
        </p:nvSpPr>
        <p:spPr>
          <a:xfrm>
            <a:off x="1141413" y="618518"/>
            <a:ext cx="9905998" cy="4059499"/>
          </a:xfrm>
        </p:spPr>
        <p:txBody>
          <a:bodyPr/>
          <a:lstStyle/>
          <a:p>
            <a:r>
              <a:rPr lang="en-US" dirty="0"/>
              <a:t>Q: In a human being, the organ of the body which carries out most of the digestion is which of these?</a:t>
            </a:r>
            <a:br>
              <a:rPr lang="en-US" dirty="0"/>
            </a:br>
            <a:r>
              <a:rPr lang="en-US" dirty="0"/>
              <a:t>Stomach</a:t>
            </a:r>
            <a:br>
              <a:rPr lang="en-US" dirty="0"/>
            </a:br>
            <a:r>
              <a:rPr lang="en-US" dirty="0"/>
              <a:t>Liver</a:t>
            </a:r>
            <a:br>
              <a:rPr lang="en-US" dirty="0"/>
            </a:br>
            <a:r>
              <a:rPr lang="en-US" dirty="0"/>
              <a:t>Large Intestine</a:t>
            </a:r>
            <a:br>
              <a:rPr lang="en-US" dirty="0"/>
            </a:br>
            <a:r>
              <a:rPr lang="en-US" dirty="0"/>
              <a:t>Small Intestine</a:t>
            </a:r>
          </a:p>
        </p:txBody>
      </p:sp>
      <p:sp>
        <p:nvSpPr>
          <p:cNvPr id="3" name="TextBox 2">
            <a:extLst>
              <a:ext uri="{FF2B5EF4-FFF2-40B4-BE49-F238E27FC236}">
                <a16:creationId xmlns:a16="http://schemas.microsoft.com/office/drawing/2014/main" id="{87E42039-ED31-4C81-B086-C8C8F8D800FE}"/>
              </a:ext>
            </a:extLst>
          </p:cNvPr>
          <p:cNvSpPr txBox="1"/>
          <p:nvPr/>
        </p:nvSpPr>
        <p:spPr>
          <a:xfrm>
            <a:off x="1073426" y="5367130"/>
            <a:ext cx="10018644" cy="584775"/>
          </a:xfrm>
          <a:prstGeom prst="rect">
            <a:avLst/>
          </a:prstGeom>
          <a:noFill/>
        </p:spPr>
        <p:txBody>
          <a:bodyPr wrap="square" rtlCol="0">
            <a:spAutoFit/>
          </a:bodyPr>
          <a:lstStyle/>
          <a:p>
            <a:r>
              <a:rPr lang="en-US" sz="3200" dirty="0"/>
              <a:t>A: Small Intestine</a:t>
            </a:r>
          </a:p>
        </p:txBody>
      </p:sp>
    </p:spTree>
    <p:extLst>
      <p:ext uri="{BB962C8B-B14F-4D97-AF65-F5344CB8AC3E}">
        <p14:creationId xmlns:p14="http://schemas.microsoft.com/office/powerpoint/2010/main" val="417553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BAAA-BCE9-4D68-B800-72361DFB20F2}"/>
              </a:ext>
            </a:extLst>
          </p:cNvPr>
          <p:cNvSpPr>
            <a:spLocks noGrp="1"/>
          </p:cNvSpPr>
          <p:nvPr>
            <p:ph type="title"/>
          </p:nvPr>
        </p:nvSpPr>
        <p:spPr>
          <a:xfrm>
            <a:off x="1141413" y="618518"/>
            <a:ext cx="9905998" cy="3304125"/>
          </a:xfrm>
        </p:spPr>
        <p:txBody>
          <a:bodyPr/>
          <a:lstStyle/>
          <a:p>
            <a:r>
              <a:rPr lang="en-US" dirty="0"/>
              <a:t>Q: What is the life process used by cells to produce energy (in the form of adenosine triphosphate, or ATP) for cellular activities called?</a:t>
            </a:r>
          </a:p>
        </p:txBody>
      </p:sp>
      <p:sp>
        <p:nvSpPr>
          <p:cNvPr id="3" name="TextBox 2">
            <a:extLst>
              <a:ext uri="{FF2B5EF4-FFF2-40B4-BE49-F238E27FC236}">
                <a16:creationId xmlns:a16="http://schemas.microsoft.com/office/drawing/2014/main" id="{37B6D02C-7C75-4263-BAEB-29000D9F8283}"/>
              </a:ext>
            </a:extLst>
          </p:cNvPr>
          <p:cNvSpPr txBox="1"/>
          <p:nvPr/>
        </p:nvSpPr>
        <p:spPr>
          <a:xfrm>
            <a:off x="1086678" y="4797287"/>
            <a:ext cx="9965635" cy="584775"/>
          </a:xfrm>
          <a:prstGeom prst="rect">
            <a:avLst/>
          </a:prstGeom>
          <a:noFill/>
        </p:spPr>
        <p:txBody>
          <a:bodyPr wrap="square" rtlCol="0">
            <a:spAutoFit/>
          </a:bodyPr>
          <a:lstStyle/>
          <a:p>
            <a:r>
              <a:rPr lang="en-US" sz="3200" dirty="0"/>
              <a:t>A: Cellular Respiration</a:t>
            </a:r>
          </a:p>
        </p:txBody>
      </p:sp>
    </p:spTree>
    <p:extLst>
      <p:ext uri="{BB962C8B-B14F-4D97-AF65-F5344CB8AC3E}">
        <p14:creationId xmlns:p14="http://schemas.microsoft.com/office/powerpoint/2010/main" val="381066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F3753-B92C-43C0-BFF8-0CE78D78E419}"/>
              </a:ext>
            </a:extLst>
          </p:cNvPr>
          <p:cNvSpPr>
            <a:spLocks noGrp="1"/>
          </p:cNvSpPr>
          <p:nvPr>
            <p:ph type="title"/>
          </p:nvPr>
        </p:nvSpPr>
        <p:spPr>
          <a:xfrm>
            <a:off x="1141413" y="618518"/>
            <a:ext cx="9905998" cy="3688439"/>
          </a:xfrm>
        </p:spPr>
        <p:txBody>
          <a:bodyPr/>
          <a:lstStyle/>
          <a:p>
            <a:r>
              <a:rPr lang="en-US" dirty="0"/>
              <a:t>Q: A second type of programmed cell death literally translates as 'self-devouring'. What is this process, the discovery of the mechanism of which won the Nobel Prize for Medicine in 2016?</a:t>
            </a:r>
          </a:p>
        </p:txBody>
      </p:sp>
      <p:sp>
        <p:nvSpPr>
          <p:cNvPr id="3" name="TextBox 2">
            <a:extLst>
              <a:ext uri="{FF2B5EF4-FFF2-40B4-BE49-F238E27FC236}">
                <a16:creationId xmlns:a16="http://schemas.microsoft.com/office/drawing/2014/main" id="{2F0B279C-D11B-470F-BD77-903DB4217616}"/>
              </a:ext>
            </a:extLst>
          </p:cNvPr>
          <p:cNvSpPr txBox="1"/>
          <p:nvPr/>
        </p:nvSpPr>
        <p:spPr>
          <a:xfrm>
            <a:off x="1073426" y="5155096"/>
            <a:ext cx="9939131" cy="584775"/>
          </a:xfrm>
          <a:prstGeom prst="rect">
            <a:avLst/>
          </a:prstGeom>
          <a:noFill/>
        </p:spPr>
        <p:txBody>
          <a:bodyPr wrap="square" rtlCol="0">
            <a:spAutoFit/>
          </a:bodyPr>
          <a:lstStyle/>
          <a:p>
            <a:r>
              <a:rPr lang="en-US" sz="3200" dirty="0"/>
              <a:t>A: Autophagy</a:t>
            </a:r>
          </a:p>
        </p:txBody>
      </p:sp>
    </p:spTree>
    <p:extLst>
      <p:ext uri="{BB962C8B-B14F-4D97-AF65-F5344CB8AC3E}">
        <p14:creationId xmlns:p14="http://schemas.microsoft.com/office/powerpoint/2010/main" val="392603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8FF30-D6EB-4A27-AC0F-F902D5185467}"/>
              </a:ext>
            </a:extLst>
          </p:cNvPr>
          <p:cNvSpPr>
            <a:spLocks noGrp="1"/>
          </p:cNvSpPr>
          <p:nvPr>
            <p:ph type="title"/>
          </p:nvPr>
        </p:nvSpPr>
        <p:spPr/>
        <p:txBody>
          <a:bodyPr/>
          <a:lstStyle/>
          <a:p>
            <a:r>
              <a:rPr lang="en-US" dirty="0"/>
              <a:t>MBIO Courses </a:t>
            </a:r>
          </a:p>
        </p:txBody>
      </p:sp>
      <p:pic>
        <p:nvPicPr>
          <p:cNvPr id="4" name="Content Placeholder 3">
            <a:extLst>
              <a:ext uri="{FF2B5EF4-FFF2-40B4-BE49-F238E27FC236}">
                <a16:creationId xmlns:a16="http://schemas.microsoft.com/office/drawing/2014/main" id="{B068DFAC-B25C-4307-A401-1E092137A3B0}"/>
              </a:ext>
            </a:extLst>
          </p:cNvPr>
          <p:cNvPicPr>
            <a:picLocks noGrp="1" noChangeAspect="1"/>
          </p:cNvPicPr>
          <p:nvPr>
            <p:ph idx="1"/>
          </p:nvPr>
        </p:nvPicPr>
        <p:blipFill>
          <a:blip r:embed="rId2"/>
          <a:stretch>
            <a:fillRect/>
          </a:stretch>
        </p:blipFill>
        <p:spPr>
          <a:xfrm>
            <a:off x="4896374" y="618518"/>
            <a:ext cx="6151037" cy="5787015"/>
          </a:xfrm>
          <a:prstGeom prst="rect">
            <a:avLst/>
          </a:prstGeom>
        </p:spPr>
      </p:pic>
    </p:spTree>
    <p:extLst>
      <p:ext uri="{BB962C8B-B14F-4D97-AF65-F5344CB8AC3E}">
        <p14:creationId xmlns:p14="http://schemas.microsoft.com/office/powerpoint/2010/main" val="69779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60F03-9765-4198-BF54-D123D82F9F3A}"/>
              </a:ext>
            </a:extLst>
          </p:cNvPr>
          <p:cNvSpPr>
            <a:spLocks noGrp="1"/>
          </p:cNvSpPr>
          <p:nvPr>
            <p:ph type="title"/>
          </p:nvPr>
        </p:nvSpPr>
        <p:spPr>
          <a:xfrm>
            <a:off x="6334541" y="980661"/>
            <a:ext cx="4795561" cy="1859502"/>
          </a:xfrm>
        </p:spPr>
        <p:txBody>
          <a:bodyPr>
            <a:normAutofit fontScale="90000"/>
          </a:bodyPr>
          <a:lstStyle/>
          <a:p>
            <a:r>
              <a:rPr lang="en-US" dirty="0"/>
              <a:t>Georgetown School of Medicine: Information on 2020 ARCHES Fellowship</a:t>
            </a:r>
          </a:p>
        </p:txBody>
      </p:sp>
      <p:pic>
        <p:nvPicPr>
          <p:cNvPr id="5" name="Content Placeholder 4">
            <a:extLst>
              <a:ext uri="{FF2B5EF4-FFF2-40B4-BE49-F238E27FC236}">
                <a16:creationId xmlns:a16="http://schemas.microsoft.com/office/drawing/2014/main" id="{87A2EFC5-3CBA-4641-8998-B7467F368C41}"/>
              </a:ext>
            </a:extLst>
          </p:cNvPr>
          <p:cNvPicPr>
            <a:picLocks noGrp="1" noChangeAspect="1"/>
          </p:cNvPicPr>
          <p:nvPr>
            <p:ph idx="1"/>
          </p:nvPr>
        </p:nvPicPr>
        <p:blipFill>
          <a:blip r:embed="rId2"/>
          <a:stretch>
            <a:fillRect/>
          </a:stretch>
        </p:blipFill>
        <p:spPr>
          <a:xfrm>
            <a:off x="1322455" y="169464"/>
            <a:ext cx="4535005" cy="6519072"/>
          </a:xfrm>
        </p:spPr>
      </p:pic>
    </p:spTree>
    <p:extLst>
      <p:ext uri="{BB962C8B-B14F-4D97-AF65-F5344CB8AC3E}">
        <p14:creationId xmlns:p14="http://schemas.microsoft.com/office/powerpoint/2010/main" val="3369469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5AF6E-5FA5-4483-8B76-476B8B981C3D}"/>
              </a:ext>
            </a:extLst>
          </p:cNvPr>
          <p:cNvSpPr>
            <a:spLocks noGrp="1"/>
          </p:cNvSpPr>
          <p:nvPr>
            <p:ph type="title"/>
          </p:nvPr>
        </p:nvSpPr>
        <p:spPr/>
        <p:txBody>
          <a:bodyPr/>
          <a:lstStyle/>
          <a:p>
            <a:r>
              <a:rPr lang="en-US" dirty="0"/>
              <a:t>Summer Research </a:t>
            </a:r>
          </a:p>
        </p:txBody>
      </p:sp>
      <p:sp>
        <p:nvSpPr>
          <p:cNvPr id="3" name="Content Placeholder 2">
            <a:extLst>
              <a:ext uri="{FF2B5EF4-FFF2-40B4-BE49-F238E27FC236}">
                <a16:creationId xmlns:a16="http://schemas.microsoft.com/office/drawing/2014/main" id="{CEB8E58D-DB91-4FD5-927B-CEAF0844F2FB}"/>
              </a:ext>
            </a:extLst>
          </p:cNvPr>
          <p:cNvSpPr>
            <a:spLocks noGrp="1"/>
          </p:cNvSpPr>
          <p:nvPr>
            <p:ph idx="1"/>
          </p:nvPr>
        </p:nvSpPr>
        <p:spPr/>
        <p:txBody>
          <a:bodyPr>
            <a:normAutofit fontScale="77500" lnSpcReduction="20000"/>
          </a:bodyPr>
          <a:lstStyle/>
          <a:p>
            <a:r>
              <a:rPr lang="en-US" dirty="0"/>
              <a:t>Interested in Summer Research?</a:t>
            </a:r>
          </a:p>
          <a:p>
            <a:r>
              <a:rPr lang="en-US" dirty="0"/>
              <a:t>Most summer programs have Jan. &amp; Feb. application deadlines</a:t>
            </a:r>
          </a:p>
          <a:p>
            <a:r>
              <a:rPr lang="en-US" dirty="0"/>
              <a:t>Are you interested in applying for a Summer 2020 research experience? Many programs have January and February deadlines. Check with your advisor or the Career Center for assistance finding a program that is right for you. </a:t>
            </a:r>
          </a:p>
          <a:p>
            <a:r>
              <a:rPr lang="en-US" dirty="0"/>
              <a:t>A couple programs of interest: </a:t>
            </a:r>
          </a:p>
          <a:p>
            <a:pPr lvl="1"/>
            <a:r>
              <a:rPr lang="en-US" dirty="0"/>
              <a:t>University of Buffalo's CLIMB UP: https://www.buffalo.edu/climb/climb-up/climb-up-details.html</a:t>
            </a:r>
          </a:p>
          <a:p>
            <a:pPr lvl="1"/>
            <a:r>
              <a:rPr lang="en-US" dirty="0"/>
              <a:t>Cornell University's NSF-funded Microbial Friends &amp; Foes Research Experience for Undergraduates (REU Summer Program: bit.ly/REU-CIHMID. </a:t>
            </a:r>
          </a:p>
          <a:p>
            <a:r>
              <a:rPr lang="en-US" dirty="0">
                <a:hlinkClick r:id="rId2"/>
              </a:rPr>
              <a:t>https://my3.my.umbc.edu/groups/biol/posts/88704</a:t>
            </a:r>
            <a:endParaRPr lang="en-US" dirty="0"/>
          </a:p>
        </p:txBody>
      </p:sp>
    </p:spTree>
    <p:extLst>
      <p:ext uri="{BB962C8B-B14F-4D97-AF65-F5344CB8AC3E}">
        <p14:creationId xmlns:p14="http://schemas.microsoft.com/office/powerpoint/2010/main" val="776197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D3508-39A4-44A4-BE11-D0998FB32A0A}"/>
              </a:ext>
            </a:extLst>
          </p:cNvPr>
          <p:cNvSpPr>
            <a:spLocks noGrp="1"/>
          </p:cNvSpPr>
          <p:nvPr>
            <p:ph type="title"/>
          </p:nvPr>
        </p:nvSpPr>
        <p:spPr/>
        <p:txBody>
          <a:bodyPr/>
          <a:lstStyle/>
          <a:p>
            <a:r>
              <a:rPr lang="en-US" dirty="0" err="1"/>
              <a:t>BioEthics</a:t>
            </a:r>
            <a:r>
              <a:rPr lang="en-US" dirty="0"/>
              <a:t> Debate Topic</a:t>
            </a:r>
          </a:p>
        </p:txBody>
      </p:sp>
      <p:sp>
        <p:nvSpPr>
          <p:cNvPr id="3" name="Content Placeholder 2">
            <a:extLst>
              <a:ext uri="{FF2B5EF4-FFF2-40B4-BE49-F238E27FC236}">
                <a16:creationId xmlns:a16="http://schemas.microsoft.com/office/drawing/2014/main" id="{785AA3A9-FAF3-48CD-884C-B3B0C4DE5DD6}"/>
              </a:ext>
            </a:extLst>
          </p:cNvPr>
          <p:cNvSpPr>
            <a:spLocks noGrp="1"/>
          </p:cNvSpPr>
          <p:nvPr>
            <p:ph idx="1"/>
          </p:nvPr>
        </p:nvSpPr>
        <p:spPr>
          <a:xfrm>
            <a:off x="1141412" y="2249486"/>
            <a:ext cx="9905999" cy="3989995"/>
          </a:xfrm>
        </p:spPr>
        <p:txBody>
          <a:bodyPr>
            <a:normAutofit fontScale="92500" lnSpcReduction="10000"/>
          </a:bodyPr>
          <a:lstStyle/>
          <a:p>
            <a:pPr fontAlgn="base"/>
            <a:r>
              <a:rPr lang="en-US" dirty="0"/>
              <a:t>Personalized Medicine</a:t>
            </a:r>
          </a:p>
          <a:p>
            <a:pPr fontAlgn="base"/>
            <a:r>
              <a:rPr lang="en-US" dirty="0"/>
              <a:t>Euthanasia (Death and Dying)</a:t>
            </a:r>
          </a:p>
          <a:p>
            <a:pPr fontAlgn="base"/>
            <a:r>
              <a:rPr lang="en-US" dirty="0"/>
              <a:t>Nanotechnology</a:t>
            </a:r>
          </a:p>
          <a:p>
            <a:pPr fontAlgn="base"/>
            <a:r>
              <a:rPr lang="en-US" dirty="0"/>
              <a:t>Environmental Pollution</a:t>
            </a:r>
          </a:p>
          <a:p>
            <a:pPr fontAlgn="base"/>
            <a:r>
              <a:rPr lang="en-US" dirty="0"/>
              <a:t>Organ Donations</a:t>
            </a:r>
          </a:p>
          <a:p>
            <a:pPr fontAlgn="base"/>
            <a:r>
              <a:rPr lang="en-US" dirty="0"/>
              <a:t>Genetically Modified Organisms/Genetic Engineering</a:t>
            </a:r>
          </a:p>
          <a:p>
            <a:pPr fontAlgn="base"/>
            <a:r>
              <a:rPr lang="en-US" dirty="0"/>
              <a:t>Big Data and Privacy Rights</a:t>
            </a:r>
          </a:p>
          <a:p>
            <a:pPr fontAlgn="base"/>
            <a:r>
              <a:rPr lang="en-US" dirty="0"/>
              <a:t>More?</a:t>
            </a:r>
          </a:p>
        </p:txBody>
      </p:sp>
    </p:spTree>
    <p:extLst>
      <p:ext uri="{BB962C8B-B14F-4D97-AF65-F5344CB8AC3E}">
        <p14:creationId xmlns:p14="http://schemas.microsoft.com/office/powerpoint/2010/main" val="3604590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27255-AB24-4866-81C4-ED4353663CAB}"/>
              </a:ext>
            </a:extLst>
          </p:cNvPr>
          <p:cNvSpPr>
            <a:spLocks noGrp="1"/>
          </p:cNvSpPr>
          <p:nvPr>
            <p:ph type="title"/>
          </p:nvPr>
        </p:nvSpPr>
        <p:spPr/>
        <p:txBody>
          <a:bodyPr/>
          <a:lstStyle/>
          <a:p>
            <a:r>
              <a:rPr lang="en-US" dirty="0"/>
              <a:t>Now for the Trivia!</a:t>
            </a:r>
          </a:p>
        </p:txBody>
      </p:sp>
    </p:spTree>
    <p:extLst>
      <p:ext uri="{BB962C8B-B14F-4D97-AF65-F5344CB8AC3E}">
        <p14:creationId xmlns:p14="http://schemas.microsoft.com/office/powerpoint/2010/main" val="2701558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AA30D-DBB8-4F36-876F-BE2E6F3454B6}"/>
              </a:ext>
            </a:extLst>
          </p:cNvPr>
          <p:cNvSpPr>
            <a:spLocks noGrp="1"/>
          </p:cNvSpPr>
          <p:nvPr>
            <p:ph type="title"/>
          </p:nvPr>
        </p:nvSpPr>
        <p:spPr>
          <a:xfrm>
            <a:off x="1141413" y="618518"/>
            <a:ext cx="9905998" cy="3635430"/>
          </a:xfrm>
        </p:spPr>
        <p:txBody>
          <a:bodyPr/>
          <a:lstStyle/>
          <a:p>
            <a:r>
              <a:rPr lang="en-US" dirty="0"/>
              <a:t>Q: We start with the humble cell, the 'unit of life'. To which process of programmed cell death, often recognized by blebbing and DNA fragmentation, does the average human lose around 50 billion cells a day?</a:t>
            </a:r>
            <a:br>
              <a:rPr lang="en-US" dirty="0"/>
            </a:br>
            <a:br>
              <a:rPr lang="en-US" dirty="0"/>
            </a:br>
            <a:endParaRPr lang="en-US" dirty="0"/>
          </a:p>
        </p:txBody>
      </p:sp>
      <p:sp>
        <p:nvSpPr>
          <p:cNvPr id="3" name="TextBox 2">
            <a:extLst>
              <a:ext uri="{FF2B5EF4-FFF2-40B4-BE49-F238E27FC236}">
                <a16:creationId xmlns:a16="http://schemas.microsoft.com/office/drawing/2014/main" id="{E6681A4B-30B1-4174-844D-1B1B8A416323}"/>
              </a:ext>
            </a:extLst>
          </p:cNvPr>
          <p:cNvSpPr txBox="1"/>
          <p:nvPr/>
        </p:nvSpPr>
        <p:spPr>
          <a:xfrm>
            <a:off x="1060174" y="5274365"/>
            <a:ext cx="10031896" cy="584775"/>
          </a:xfrm>
          <a:prstGeom prst="rect">
            <a:avLst/>
          </a:prstGeom>
          <a:noFill/>
        </p:spPr>
        <p:txBody>
          <a:bodyPr wrap="square" rtlCol="0">
            <a:spAutoFit/>
          </a:bodyPr>
          <a:lstStyle/>
          <a:p>
            <a:r>
              <a:rPr lang="en-US" sz="3200" dirty="0"/>
              <a:t>A: Apoptosis</a:t>
            </a:r>
          </a:p>
        </p:txBody>
      </p:sp>
    </p:spTree>
    <p:extLst>
      <p:ext uri="{BB962C8B-B14F-4D97-AF65-F5344CB8AC3E}">
        <p14:creationId xmlns:p14="http://schemas.microsoft.com/office/powerpoint/2010/main" val="67942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C1AC1-AFEC-4F0F-BB23-8F8FF0464A25}"/>
              </a:ext>
            </a:extLst>
          </p:cNvPr>
          <p:cNvSpPr>
            <a:spLocks noGrp="1"/>
          </p:cNvSpPr>
          <p:nvPr>
            <p:ph type="title"/>
          </p:nvPr>
        </p:nvSpPr>
        <p:spPr>
          <a:xfrm>
            <a:off x="1141413" y="618518"/>
            <a:ext cx="9905998" cy="2959569"/>
          </a:xfrm>
        </p:spPr>
        <p:txBody>
          <a:bodyPr/>
          <a:lstStyle/>
          <a:p>
            <a:r>
              <a:rPr lang="en-US" dirty="0"/>
              <a:t>Q: Which scientist was the first person to see bacteria?</a:t>
            </a:r>
            <a:br>
              <a:rPr lang="en-US" dirty="0"/>
            </a:br>
            <a:endParaRPr lang="en-US" dirty="0"/>
          </a:p>
        </p:txBody>
      </p:sp>
      <p:sp>
        <p:nvSpPr>
          <p:cNvPr id="3" name="TextBox 2">
            <a:extLst>
              <a:ext uri="{FF2B5EF4-FFF2-40B4-BE49-F238E27FC236}">
                <a16:creationId xmlns:a16="http://schemas.microsoft.com/office/drawing/2014/main" id="{5A5A4C6E-625C-40CE-874E-D024D62E7812}"/>
              </a:ext>
            </a:extLst>
          </p:cNvPr>
          <p:cNvSpPr txBox="1"/>
          <p:nvPr/>
        </p:nvSpPr>
        <p:spPr>
          <a:xfrm>
            <a:off x="1113183" y="4532243"/>
            <a:ext cx="9925878" cy="523220"/>
          </a:xfrm>
          <a:prstGeom prst="rect">
            <a:avLst/>
          </a:prstGeom>
          <a:noFill/>
        </p:spPr>
        <p:txBody>
          <a:bodyPr wrap="square" rtlCol="0">
            <a:spAutoFit/>
          </a:bodyPr>
          <a:lstStyle/>
          <a:p>
            <a:r>
              <a:rPr lang="en-US" sz="2800" dirty="0"/>
              <a:t>A: Anton van Leeuwenhoek</a:t>
            </a:r>
          </a:p>
        </p:txBody>
      </p:sp>
    </p:spTree>
    <p:extLst>
      <p:ext uri="{BB962C8B-B14F-4D97-AF65-F5344CB8AC3E}">
        <p14:creationId xmlns:p14="http://schemas.microsoft.com/office/powerpoint/2010/main" val="88579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8D1E14"/>
      </a:dk2>
      <a:lt2>
        <a:srgbClr val="FF744E"/>
      </a:lt2>
      <a:accent1>
        <a:srgbClr val="E9B758"/>
      </a:accent1>
      <a:accent2>
        <a:srgbClr val="FE8943"/>
      </a:accent2>
      <a:accent3>
        <a:srgbClr val="AEA27C"/>
      </a:accent3>
      <a:accent4>
        <a:srgbClr val="90B46E"/>
      </a:accent4>
      <a:accent5>
        <a:srgbClr val="71AEC1"/>
      </a:accent5>
      <a:accent6>
        <a:srgbClr val="C98DE7"/>
      </a:accent6>
      <a:hlink>
        <a:srgbClr val="FF7A22"/>
      </a:hlink>
      <a:folHlink>
        <a:srgbClr val="FDCD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971C58-AB76-4A2A-B231-5F8CA03CF491}"/>
    </a:ext>
  </a:extLst>
</a:theme>
</file>

<file path=docProps/app.xml><?xml version="1.0" encoding="utf-8"?>
<Properties xmlns="http://schemas.openxmlformats.org/officeDocument/2006/extended-properties" xmlns:vt="http://schemas.openxmlformats.org/officeDocument/2006/docPropsVTypes">
  <Template>TM04033919[[fn=Circuit]]</Template>
  <TotalTime>1221</TotalTime>
  <Words>878</Words>
  <Application>Microsoft Office PowerPoint</Application>
  <PresentationFormat>Widescreen</PresentationFormat>
  <Paragraphs>70</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Tw Cen MT</vt:lpstr>
      <vt:lpstr>Circuit</vt:lpstr>
      <vt:lpstr>Biology Council of Majors GBM</vt:lpstr>
      <vt:lpstr>Announcements</vt:lpstr>
      <vt:lpstr>MBIO Courses </vt:lpstr>
      <vt:lpstr>Georgetown School of Medicine: Information on 2020 ARCHES Fellowship</vt:lpstr>
      <vt:lpstr>Summer Research </vt:lpstr>
      <vt:lpstr>BioEthics Debate Topic</vt:lpstr>
      <vt:lpstr>Now for the Trivia!</vt:lpstr>
      <vt:lpstr>Q: We start with the humble cell, the 'unit of life'. To which process of programmed cell death, often recognized by blebbing and DNA fragmentation, does the average human lose around 50 billion cells a day?  </vt:lpstr>
      <vt:lpstr>Q: Which scientist was the first person to see bacteria? </vt:lpstr>
      <vt:lpstr>Q: Which of these is a multi-cellular animal with no circulatory system, and hence no heart? Amoeba Paramecium Butterfly Jellyfish</vt:lpstr>
      <vt:lpstr>Q: What is the tubelike elongated mouthpart of a butterfly called?</vt:lpstr>
      <vt:lpstr>Q: Ants have a hard outer shell on their bodies which acts as an exoskeleton and enables them to do what that seems remarkable to humans?</vt:lpstr>
      <vt:lpstr>Q: What type of skeleton do humans and most vertebrates have?</vt:lpstr>
      <vt:lpstr>Q: Which part of the human eye contains receptors that detect light?</vt:lpstr>
      <vt:lpstr>Q: Charles Darwin's process of natural selection is often described as being equivalent to which type of process, although he never used it himself?</vt:lpstr>
      <vt:lpstr>Q: Born in Sweden, he is known as the "father of taxonomy". Who is he?</vt:lpstr>
      <vt:lpstr>Q: Which pair of compounds can be classified as inorganic?</vt:lpstr>
      <vt:lpstr>Q: Water is the key to life, without it we simply wouldn't exist. It has certain properties that make the molecule so essential to biology such as its polarity and composition. What is responsible for water molecules having a higher boiling point than other molecules of a similar molecular weight?</vt:lpstr>
      <vt:lpstr>Q: What can children with the rare genetic disease phenylketonuria not eat?</vt:lpstr>
      <vt:lpstr>Q: An _________ organism does not require oxygen for growth.</vt:lpstr>
      <vt:lpstr>Q: What is the substance cells use as an immediate source of energy for themselves?</vt:lpstr>
      <vt:lpstr>Q: What is the name of the pigment-containing organelles in autotrophs that collect light energy?</vt:lpstr>
      <vt:lpstr>Q: All carbohydrates contain carbon, hydrogen and oxygen. All proteins contain carbon, hydrogen, oxygen and what other element?</vt:lpstr>
      <vt:lpstr>Q: In a human being, the organ of the body which carries out most of the digestion is which of these? Stomach Liver Large Intestine Small Intestine</vt:lpstr>
      <vt:lpstr>Q: What is the life process used by cells to produce energy (in the form of adenosine triphosphate, or ATP) for cellular activities called?</vt:lpstr>
      <vt:lpstr>Q: A second type of programmed cell death literally translates as 'self-devouring'. What is this process, the discovery of the mechanism of which won the Nobel Prize for Medicine in 2016?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Biology Council of Majors GBM</dc:title>
  <dc:creator>Jenni Kelleher</dc:creator>
  <cp:lastModifiedBy>Jenni Kelleher</cp:lastModifiedBy>
  <cp:revision>17</cp:revision>
  <dcterms:created xsi:type="dcterms:W3CDTF">2019-12-02T05:23:57Z</dcterms:created>
  <dcterms:modified xsi:type="dcterms:W3CDTF">2019-12-03T03:05:00Z</dcterms:modified>
</cp:coreProperties>
</file>