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Biological_Weapons_Convention#Implementation_Support_Unit"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cc844c921e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cc844c921e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cc844c921e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cc844c921e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cc844c921e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cc844c921e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cc844c921e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cc844c921e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Warfare in particular is outdated due to the low benefit to cost ratio, and the use of diplomacy itself to end conflict is outdated.</a:t>
            </a:r>
            <a:endParaRPr/>
          </a:p>
          <a:p>
            <a:pPr indent="0" lvl="0" marL="0" rtl="0" algn="l">
              <a:spcBef>
                <a:spcPts val="0"/>
              </a:spcBef>
              <a:spcAft>
                <a:spcPts val="0"/>
              </a:spcAft>
              <a:buNone/>
            </a:pPr>
            <a:r>
              <a:rPr lang="en"/>
              <a:t>The World Economic Forum, founded in 1971, brings together </a:t>
            </a:r>
            <a:r>
              <a:rPr lang="en"/>
              <a:t>business</a:t>
            </a:r>
            <a:r>
              <a:rPr lang="en"/>
              <a:t> leaders, political leaders, economists, celebrities, and journalists each year to discuss global issues. Following the September 11th attacks on the World Trade Center, this forum gathered to discuss biowarfare and the root causes of terrorism.</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cc844c921e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cc844c921e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largest deterrent to detecting the use of bioweapons has been our lack of ability to enforce treaties such as the Biological Weapons Convention.</a:t>
            </a:r>
            <a:endParaRPr/>
          </a:p>
          <a:p>
            <a:pPr indent="0" lvl="0" marL="0" rtl="0" algn="l">
              <a:spcBef>
                <a:spcPts val="0"/>
              </a:spcBef>
              <a:spcAft>
                <a:spcPts val="0"/>
              </a:spcAft>
              <a:buNone/>
            </a:pPr>
            <a:r>
              <a:rPr lang="en"/>
              <a:t>This article was published in the summer of 2002. 17 years later, the Bipartisan Commission on Biodefense, a </a:t>
            </a:r>
            <a:r>
              <a:rPr lang="en"/>
              <a:t>committee</a:t>
            </a:r>
            <a:r>
              <a:rPr lang="en"/>
              <a:t> composed of former high-ranking government officials, called the development of technology "insufficient and going in the wrong direction"</a:t>
            </a:r>
            <a:endParaRPr/>
          </a:p>
          <a:p>
            <a:pPr indent="0" lvl="0" marL="0" rtl="0" algn="l">
              <a:spcBef>
                <a:spcPts val="0"/>
              </a:spcBef>
              <a:spcAft>
                <a:spcPts val="0"/>
              </a:spcAft>
              <a:buNone/>
            </a:pPr>
            <a:r>
              <a:rPr lang="en"/>
              <a:t>Wrap up by mentioning the BioEthics panel this Friday</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cc844c921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cc844c921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Why do we care? Science has created the tools through which we conduct chemical, nuclear, and biological warfare.</a:t>
            </a:r>
            <a:endParaRPr/>
          </a:p>
          <a:p>
            <a:pPr indent="0" lvl="0" marL="0" rtl="0" algn="l">
              <a:spcBef>
                <a:spcPts val="0"/>
              </a:spcBef>
              <a:spcAft>
                <a:spcPts val="0"/>
              </a:spcAft>
              <a:buNone/>
            </a:pPr>
            <a:r>
              <a:rPr lang="en"/>
              <a:t>How do we fight? Dr. Hilleman offers the engagement of biological sciences to detect, avert, prevent, and treat.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d09a67c136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d09a67c136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Why do we care? Science has created the tools through which we conduct chemical, nuclear, and biological warfare.</a:t>
            </a:r>
            <a:endParaRPr/>
          </a:p>
          <a:p>
            <a:pPr indent="0" lvl="0" marL="0" rtl="0" algn="l">
              <a:spcBef>
                <a:spcPts val="0"/>
              </a:spcBef>
              <a:spcAft>
                <a:spcPts val="0"/>
              </a:spcAft>
              <a:buNone/>
            </a:pPr>
            <a:r>
              <a:rPr lang="en"/>
              <a:t>How do we fight? Dr. Hilleman offers the engagement of biological sciences to detect, avert, prevent, and treat.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d09a67c136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d09a67c136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Why do we care? Science has created the tools through which we conduct chemical, nuclear, and biological warfare.</a:t>
            </a:r>
            <a:endParaRPr/>
          </a:p>
          <a:p>
            <a:pPr indent="0" lvl="0" marL="0" rtl="0" algn="l">
              <a:spcBef>
                <a:spcPts val="0"/>
              </a:spcBef>
              <a:spcAft>
                <a:spcPts val="0"/>
              </a:spcAft>
              <a:buNone/>
            </a:pPr>
            <a:r>
              <a:rPr lang="en"/>
              <a:t>How do we fight? Dr. Hilleman offers the engagement of biological sciences to detect, avert, prevent, and treat.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cc844c921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cc844c921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d09a67c136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d09a67c136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d09a67c136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d09a67c136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d09a67c136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d09a67c136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Quote source: </a:t>
            </a:r>
            <a:r>
              <a:rPr lang="en" u="sng">
                <a:solidFill>
                  <a:schemeClr val="hlink"/>
                </a:solidFill>
                <a:hlinkClick r:id="rId2"/>
              </a:rPr>
              <a:t>https://en.wikipedia.org/wiki/Biological_Weapons_Convention#Implementation_Support_Unit</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cc844c921e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cc844c921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Many biological weapons stem from </a:t>
            </a:r>
            <a:r>
              <a:rPr lang="en"/>
              <a:t>pre existing</a:t>
            </a:r>
            <a:r>
              <a:rPr lang="en"/>
              <a:t> viruses and microorganisms. Research going into creating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0"/>
              </a:spcBef>
              <a:spcAft>
                <a:spcPts val="0"/>
              </a:spcAft>
              <a:buClr>
                <a:schemeClr val="dk1"/>
              </a:buClr>
              <a:buSzPts val="1400"/>
              <a:buChar char="○"/>
              <a:defRPr>
                <a:solidFill>
                  <a:schemeClr val="dk1"/>
                </a:solidFill>
              </a:defRPr>
            </a:lvl2pPr>
            <a:lvl3pPr indent="-317500" lvl="2" marL="1371600">
              <a:spcBef>
                <a:spcPts val="0"/>
              </a:spcBef>
              <a:spcAft>
                <a:spcPts val="0"/>
              </a:spcAft>
              <a:buClr>
                <a:schemeClr val="dk1"/>
              </a:buClr>
              <a:buSzPts val="1400"/>
              <a:buChar char="■"/>
              <a:defRPr>
                <a:solidFill>
                  <a:schemeClr val="dk1"/>
                </a:solidFill>
              </a:defRPr>
            </a:lvl3pPr>
            <a:lvl4pPr indent="-317500" lvl="3" marL="1828800">
              <a:spcBef>
                <a:spcPts val="0"/>
              </a:spcBef>
              <a:spcAft>
                <a:spcPts val="0"/>
              </a:spcAft>
              <a:buClr>
                <a:schemeClr val="dk1"/>
              </a:buClr>
              <a:buSzPts val="1400"/>
              <a:buChar char="●"/>
              <a:defRPr>
                <a:solidFill>
                  <a:schemeClr val="dk1"/>
                </a:solidFill>
              </a:defRPr>
            </a:lvl4pPr>
            <a:lvl5pPr indent="-317500" lvl="4" marL="2286000">
              <a:spcBef>
                <a:spcPts val="0"/>
              </a:spcBef>
              <a:spcAft>
                <a:spcPts val="0"/>
              </a:spcAft>
              <a:buClr>
                <a:schemeClr val="dk1"/>
              </a:buClr>
              <a:buSzPts val="1400"/>
              <a:buChar char="○"/>
              <a:defRPr>
                <a:solidFill>
                  <a:schemeClr val="dk1"/>
                </a:solidFill>
              </a:defRPr>
            </a:lvl5pPr>
            <a:lvl6pPr indent="-317500" lvl="5" marL="2743200">
              <a:spcBef>
                <a:spcPts val="0"/>
              </a:spcBef>
              <a:spcAft>
                <a:spcPts val="0"/>
              </a:spcAft>
              <a:buClr>
                <a:schemeClr val="dk1"/>
              </a:buClr>
              <a:buSzPts val="1400"/>
              <a:buChar char="■"/>
              <a:defRPr>
                <a:solidFill>
                  <a:schemeClr val="dk1"/>
                </a:solidFill>
              </a:defRPr>
            </a:lvl6pPr>
            <a:lvl7pPr indent="-317500" lvl="6" marL="3200400">
              <a:spcBef>
                <a:spcPts val="0"/>
              </a:spcBef>
              <a:spcAft>
                <a:spcPts val="0"/>
              </a:spcAft>
              <a:buClr>
                <a:schemeClr val="dk1"/>
              </a:buClr>
              <a:buSzPts val="1400"/>
              <a:buChar char="●"/>
              <a:defRPr>
                <a:solidFill>
                  <a:schemeClr val="dk1"/>
                </a:solidFill>
              </a:defRPr>
            </a:lvl7pPr>
            <a:lvl8pPr indent="-317500" lvl="7" marL="3657600">
              <a:spcBef>
                <a:spcPts val="0"/>
              </a:spcBef>
              <a:spcAft>
                <a:spcPts val="0"/>
              </a:spcAft>
              <a:buClr>
                <a:schemeClr val="dk1"/>
              </a:buClr>
              <a:buSzPts val="1400"/>
              <a:buChar char="○"/>
              <a:defRPr>
                <a:solidFill>
                  <a:schemeClr val="dk1"/>
                </a:solidFill>
              </a:defRPr>
            </a:lvl8pPr>
            <a:lvl9pPr indent="-317500" lvl="8" marL="4114800">
              <a:spcBef>
                <a:spcPts val="0"/>
              </a:spcBef>
              <a:spcAft>
                <a:spcPts val="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0"/>
              </a:spcBef>
              <a:spcAft>
                <a:spcPts val="0"/>
              </a:spcAft>
              <a:buClr>
                <a:schemeClr val="lt2"/>
              </a:buClr>
              <a:buSzPts val="1400"/>
              <a:buChar char="○"/>
              <a:defRPr>
                <a:solidFill>
                  <a:schemeClr val="lt2"/>
                </a:solidFill>
              </a:defRPr>
            </a:lvl2pPr>
            <a:lvl3pPr indent="-317500" lvl="2" marL="1371600">
              <a:lnSpc>
                <a:spcPct val="115000"/>
              </a:lnSpc>
              <a:spcBef>
                <a:spcPts val="0"/>
              </a:spcBef>
              <a:spcAft>
                <a:spcPts val="0"/>
              </a:spcAft>
              <a:buClr>
                <a:schemeClr val="lt2"/>
              </a:buClr>
              <a:buSzPts val="1400"/>
              <a:buChar char="■"/>
              <a:defRPr>
                <a:solidFill>
                  <a:schemeClr val="lt2"/>
                </a:solidFill>
              </a:defRPr>
            </a:lvl3pPr>
            <a:lvl4pPr indent="-317500" lvl="3" marL="1828800">
              <a:lnSpc>
                <a:spcPct val="115000"/>
              </a:lnSpc>
              <a:spcBef>
                <a:spcPts val="0"/>
              </a:spcBef>
              <a:spcAft>
                <a:spcPts val="0"/>
              </a:spcAft>
              <a:buClr>
                <a:schemeClr val="lt2"/>
              </a:buClr>
              <a:buSzPts val="1400"/>
              <a:buChar char="●"/>
              <a:defRPr>
                <a:solidFill>
                  <a:schemeClr val="lt2"/>
                </a:solidFill>
              </a:defRPr>
            </a:lvl4pPr>
            <a:lvl5pPr indent="-317500" lvl="4" marL="2286000">
              <a:lnSpc>
                <a:spcPct val="115000"/>
              </a:lnSpc>
              <a:spcBef>
                <a:spcPts val="0"/>
              </a:spcBef>
              <a:spcAft>
                <a:spcPts val="0"/>
              </a:spcAft>
              <a:buClr>
                <a:schemeClr val="lt2"/>
              </a:buClr>
              <a:buSzPts val="1400"/>
              <a:buChar char="○"/>
              <a:defRPr>
                <a:solidFill>
                  <a:schemeClr val="lt2"/>
                </a:solidFill>
              </a:defRPr>
            </a:lvl5pPr>
            <a:lvl6pPr indent="-317500" lvl="5" marL="2743200">
              <a:lnSpc>
                <a:spcPct val="115000"/>
              </a:lnSpc>
              <a:spcBef>
                <a:spcPts val="0"/>
              </a:spcBef>
              <a:spcAft>
                <a:spcPts val="0"/>
              </a:spcAft>
              <a:buClr>
                <a:schemeClr val="lt2"/>
              </a:buClr>
              <a:buSzPts val="1400"/>
              <a:buChar char="■"/>
              <a:defRPr>
                <a:solidFill>
                  <a:schemeClr val="lt2"/>
                </a:solidFill>
              </a:defRPr>
            </a:lvl6pPr>
            <a:lvl7pPr indent="-317500" lvl="6" marL="3200400">
              <a:lnSpc>
                <a:spcPct val="115000"/>
              </a:lnSpc>
              <a:spcBef>
                <a:spcPts val="0"/>
              </a:spcBef>
              <a:spcAft>
                <a:spcPts val="0"/>
              </a:spcAft>
              <a:buClr>
                <a:schemeClr val="lt2"/>
              </a:buClr>
              <a:buSzPts val="1400"/>
              <a:buChar char="●"/>
              <a:defRPr>
                <a:solidFill>
                  <a:schemeClr val="lt2"/>
                </a:solidFill>
              </a:defRPr>
            </a:lvl7pPr>
            <a:lvl8pPr indent="-317500" lvl="7" marL="3657600">
              <a:lnSpc>
                <a:spcPct val="115000"/>
              </a:lnSpc>
              <a:spcBef>
                <a:spcPts val="0"/>
              </a:spcBef>
              <a:spcAft>
                <a:spcPts val="0"/>
              </a:spcAft>
              <a:buClr>
                <a:schemeClr val="lt2"/>
              </a:buClr>
              <a:buSzPts val="1400"/>
              <a:buChar char="○"/>
              <a:defRPr>
                <a:solidFill>
                  <a:schemeClr val="lt2"/>
                </a:solidFill>
              </a:defRPr>
            </a:lvl8pPr>
            <a:lvl9pPr indent="-317500" lvl="8" marL="4114800">
              <a:lnSpc>
                <a:spcPct val="115000"/>
              </a:lnSpc>
              <a:spcBef>
                <a:spcPts val="0"/>
              </a:spcBef>
              <a:spcAft>
                <a:spcPts val="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7.png"/><Relationship Id="rId4" Type="http://schemas.openxmlformats.org/officeDocument/2006/relationships/hyperlink" Target="https://www.weforum.or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biodefensecommission.org/" TargetMode="External"/><Relationship Id="rId4" Type="http://schemas.openxmlformats.org/officeDocument/2006/relationships/hyperlink" Target="https://biodefensecommission.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BioCOM Meeting 4/12</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How to Read a Scientific Paper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Tools for Defense Against Bioweapons </a:t>
            </a:r>
            <a:endParaRPr/>
          </a:p>
        </p:txBody>
      </p:sp>
      <p:sp>
        <p:nvSpPr>
          <p:cNvPr id="113" name="Google Shape;113;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Bioweapon defense consists of both scientific and diplomatic methods.</a:t>
            </a:r>
            <a:endParaRPr/>
          </a:p>
          <a:p>
            <a:pPr indent="-342900" lvl="0" marL="457200" rtl="0" algn="l">
              <a:spcBef>
                <a:spcPts val="0"/>
              </a:spcBef>
              <a:spcAft>
                <a:spcPts val="0"/>
              </a:spcAft>
              <a:buSzPts val="1800"/>
              <a:buChar char="●"/>
            </a:pPr>
            <a:r>
              <a:rPr lang="en"/>
              <a:t>Scientific means include:</a:t>
            </a:r>
            <a:endParaRPr/>
          </a:p>
          <a:p>
            <a:pPr indent="-317500" lvl="1" marL="914400" rtl="0" algn="l">
              <a:spcBef>
                <a:spcPts val="0"/>
              </a:spcBef>
              <a:spcAft>
                <a:spcPts val="0"/>
              </a:spcAft>
              <a:buSzPts val="1400"/>
              <a:buChar char="○"/>
            </a:pPr>
            <a:r>
              <a:rPr lang="en"/>
              <a:t>Prophylactic and Therapeutic Vaccines</a:t>
            </a:r>
            <a:endParaRPr/>
          </a:p>
          <a:p>
            <a:pPr indent="-317500" lvl="1" marL="914400" rtl="0" algn="l">
              <a:spcBef>
                <a:spcPts val="0"/>
              </a:spcBef>
              <a:spcAft>
                <a:spcPts val="0"/>
              </a:spcAft>
              <a:buSzPts val="1400"/>
              <a:buChar char="○"/>
            </a:pPr>
            <a:r>
              <a:rPr lang="en"/>
              <a:t>Antibiotics and </a:t>
            </a:r>
            <a:r>
              <a:rPr lang="en"/>
              <a:t>Antivirals</a:t>
            </a:r>
            <a:endParaRPr/>
          </a:p>
          <a:p>
            <a:pPr indent="-317500" lvl="1" marL="914400" rtl="0" algn="l">
              <a:spcBef>
                <a:spcPts val="0"/>
              </a:spcBef>
              <a:spcAft>
                <a:spcPts val="0"/>
              </a:spcAft>
              <a:buSzPts val="1400"/>
              <a:buChar char="○"/>
            </a:pPr>
            <a:r>
              <a:rPr lang="en"/>
              <a:t>Antibodies</a:t>
            </a:r>
            <a:endParaRPr/>
          </a:p>
          <a:p>
            <a:pPr indent="-317500" lvl="1" marL="914400" rtl="0" algn="l">
              <a:spcBef>
                <a:spcPts val="0"/>
              </a:spcBef>
              <a:spcAft>
                <a:spcPts val="0"/>
              </a:spcAft>
              <a:buSzPts val="1400"/>
              <a:buChar char="○"/>
            </a:pPr>
            <a:r>
              <a:rPr lang="en"/>
              <a:t>Biodetection/elimination of bioweapon pursuits</a:t>
            </a:r>
            <a:endParaRPr/>
          </a:p>
          <a:p>
            <a:pPr indent="-342900" lvl="0" marL="457200" rtl="0" algn="l">
              <a:spcBef>
                <a:spcPts val="0"/>
              </a:spcBef>
              <a:spcAft>
                <a:spcPts val="0"/>
              </a:spcAft>
              <a:buSzPts val="1800"/>
              <a:buChar char="●"/>
            </a:pPr>
            <a:r>
              <a:rPr lang="en"/>
              <a:t>Diplomatic efforts:</a:t>
            </a:r>
            <a:endParaRPr/>
          </a:p>
          <a:p>
            <a:pPr indent="-317500" lvl="1" marL="914400" rtl="0" algn="l">
              <a:spcBef>
                <a:spcPts val="0"/>
              </a:spcBef>
              <a:spcAft>
                <a:spcPts val="0"/>
              </a:spcAft>
              <a:buSzPts val="1400"/>
              <a:buChar char="○"/>
            </a:pPr>
            <a:r>
              <a:rPr lang="en"/>
              <a:t>International espionage</a:t>
            </a:r>
            <a:endParaRPr/>
          </a:p>
          <a:p>
            <a:pPr indent="-317500" lvl="1" marL="914400" rtl="0" algn="l">
              <a:spcBef>
                <a:spcPts val="0"/>
              </a:spcBef>
              <a:spcAft>
                <a:spcPts val="0"/>
              </a:spcAft>
              <a:buSzPts val="1400"/>
              <a:buChar char="○"/>
            </a:pPr>
            <a:r>
              <a:rPr lang="en"/>
              <a:t>Instrumentation for detection and analysis</a:t>
            </a:r>
            <a:endParaRPr/>
          </a:p>
          <a:p>
            <a:pPr indent="-317500" lvl="1" marL="914400" rtl="0" algn="l">
              <a:spcBef>
                <a:spcPts val="0"/>
              </a:spcBef>
              <a:spcAft>
                <a:spcPts val="0"/>
              </a:spcAft>
              <a:buSzPts val="1400"/>
              <a:buChar char="○"/>
            </a:pPr>
            <a:r>
              <a:rPr lang="en"/>
              <a:t>World community negotiations</a:t>
            </a:r>
            <a:endParaRPr/>
          </a:p>
        </p:txBody>
      </p:sp>
      <p:pic>
        <p:nvPicPr>
          <p:cNvPr id="114" name="Google Shape;114;p22"/>
          <p:cNvPicPr preferRelativeResize="0"/>
          <p:nvPr/>
        </p:nvPicPr>
        <p:blipFill rotWithShape="1">
          <a:blip r:embed="rId3">
            <a:alphaModFix/>
          </a:blip>
          <a:srcRect b="16403" l="49503" r="20153" t="33124"/>
          <a:stretch/>
        </p:blipFill>
        <p:spPr>
          <a:xfrm>
            <a:off x="6309575" y="2491399"/>
            <a:ext cx="2834427" cy="26521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3"/>
          <p:cNvSpPr txBox="1"/>
          <p:nvPr>
            <p:ph type="title"/>
          </p:nvPr>
        </p:nvSpPr>
        <p:spPr>
          <a:xfrm>
            <a:off x="311700" y="356775"/>
            <a:ext cx="8520600" cy="877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Assessments for Comparative Lethality and Relative Importance of Bioweapons Agents</a:t>
            </a:r>
            <a:endParaRPr/>
          </a:p>
        </p:txBody>
      </p:sp>
      <p:sp>
        <p:nvSpPr>
          <p:cNvPr id="120" name="Google Shape;120;p23"/>
          <p:cNvSpPr txBox="1"/>
          <p:nvPr>
            <p:ph idx="1" type="body"/>
          </p:nvPr>
        </p:nvSpPr>
        <p:spPr>
          <a:xfrm>
            <a:off x="311700" y="1233975"/>
            <a:ext cx="8520600" cy="3507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WHO ranked killing capacity for bioweapons agents: anthrax and tularemia most deadly</a:t>
            </a:r>
            <a:endParaRPr/>
          </a:p>
          <a:p>
            <a:pPr indent="0" lvl="0" marL="0" rtl="0" algn="l">
              <a:spcBef>
                <a:spcPts val="1200"/>
              </a:spcBef>
              <a:spcAft>
                <a:spcPts val="0"/>
              </a:spcAft>
              <a:buNone/>
            </a:pPr>
            <a:r>
              <a:rPr lang="en"/>
              <a:t>Treatment methods:</a:t>
            </a:r>
            <a:endParaRPr/>
          </a:p>
          <a:p>
            <a:pPr indent="-342900" lvl="0" marL="457200" rtl="0" algn="l">
              <a:spcBef>
                <a:spcPts val="1200"/>
              </a:spcBef>
              <a:spcAft>
                <a:spcPts val="0"/>
              </a:spcAft>
              <a:buSzPts val="1800"/>
              <a:buChar char="●"/>
            </a:pPr>
            <a:r>
              <a:rPr lang="en"/>
              <a:t>Antibiotics - problems with antibiotic resistance and purposeful engineering</a:t>
            </a:r>
            <a:endParaRPr/>
          </a:p>
          <a:p>
            <a:pPr indent="-342900" lvl="0" marL="457200" rtl="0" algn="l">
              <a:spcBef>
                <a:spcPts val="0"/>
              </a:spcBef>
              <a:spcAft>
                <a:spcPts val="0"/>
              </a:spcAft>
              <a:buSzPts val="1800"/>
              <a:buChar char="●"/>
            </a:pPr>
            <a:r>
              <a:rPr lang="en"/>
              <a:t>Antivirals - not effective</a:t>
            </a:r>
            <a:endParaRPr/>
          </a:p>
          <a:p>
            <a:pPr indent="-342900" lvl="0" marL="457200" rtl="0" algn="l">
              <a:spcBef>
                <a:spcPts val="0"/>
              </a:spcBef>
              <a:spcAft>
                <a:spcPts val="0"/>
              </a:spcAft>
              <a:buSzPts val="1800"/>
              <a:buChar char="●"/>
            </a:pPr>
            <a:r>
              <a:rPr lang="en"/>
              <a:t>Antiviral vaccines - </a:t>
            </a:r>
            <a:r>
              <a:rPr lang="en"/>
              <a:t>focus</a:t>
            </a:r>
            <a:r>
              <a:rPr lang="en"/>
              <a:t> on polyvalency and ease of distribution</a:t>
            </a:r>
            <a:endParaRPr/>
          </a:p>
          <a:p>
            <a:pPr indent="-342900" lvl="0" marL="457200" rtl="0" algn="l">
              <a:spcBef>
                <a:spcPts val="0"/>
              </a:spcBef>
              <a:spcAft>
                <a:spcPts val="0"/>
              </a:spcAft>
              <a:buSzPts val="1800"/>
              <a:buChar char="●"/>
            </a:pPr>
            <a:r>
              <a:rPr lang="en"/>
              <a:t>Passive therapy by antitoxins - immediate therapy after exposure</a:t>
            </a:r>
            <a:endParaRPr/>
          </a:p>
          <a:p>
            <a:pPr indent="-342900" lvl="0" marL="457200" rtl="0" algn="l">
              <a:spcBef>
                <a:spcPts val="0"/>
              </a:spcBef>
              <a:spcAft>
                <a:spcPts val="0"/>
              </a:spcAft>
              <a:buSzPts val="1800"/>
              <a:buChar char="●"/>
            </a:pPr>
            <a:r>
              <a:rPr lang="en"/>
              <a:t>Neglected opportunity: stimulation of innate immune system</a:t>
            </a:r>
            <a:endParaRPr/>
          </a:p>
          <a:p>
            <a:pPr indent="0" lvl="0" marL="0" rtl="0" algn="l">
              <a:spcBef>
                <a:spcPts val="1200"/>
              </a:spcBef>
              <a:spcAft>
                <a:spcPts val="12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4"/>
          <p:cNvSpPr txBox="1"/>
          <p:nvPr>
            <p:ph type="title"/>
          </p:nvPr>
        </p:nvSpPr>
        <p:spPr>
          <a:xfrm>
            <a:off x="311700" y="445025"/>
            <a:ext cx="8520600" cy="860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Venues for Vaccine Development</a:t>
            </a:r>
            <a:endParaRPr/>
          </a:p>
        </p:txBody>
      </p:sp>
      <p:sp>
        <p:nvSpPr>
          <p:cNvPr id="126" name="Google Shape;126;p24"/>
          <p:cNvSpPr txBox="1"/>
          <p:nvPr>
            <p:ph idx="1" type="body"/>
          </p:nvPr>
        </p:nvSpPr>
        <p:spPr>
          <a:xfrm>
            <a:off x="311700" y="1399500"/>
            <a:ext cx="5166000" cy="3169500"/>
          </a:xfrm>
          <a:prstGeom prst="rect">
            <a:avLst/>
          </a:prstGeom>
        </p:spPr>
        <p:txBody>
          <a:bodyPr anchorCtr="0" anchor="t" bIns="91425" lIns="91425" spcFirstLastPara="1" rIns="91425" wrap="square" tIns="91425">
            <a:normAutofit fontScale="92500" lnSpcReduction="20000"/>
          </a:bodyPr>
          <a:lstStyle/>
          <a:p>
            <a:pPr indent="-334327" lvl="0" marL="457200" rtl="0" algn="l">
              <a:spcBef>
                <a:spcPts val="0"/>
              </a:spcBef>
              <a:spcAft>
                <a:spcPts val="0"/>
              </a:spcAft>
              <a:buSzPct val="100000"/>
              <a:buChar char="-"/>
            </a:pPr>
            <a:r>
              <a:rPr lang="en"/>
              <a:t>In terms of vaccine development, public pharmaceutical companies might seem a logical source. However, there are barriers that prevent their </a:t>
            </a:r>
            <a:r>
              <a:rPr lang="en"/>
              <a:t>participation</a:t>
            </a:r>
            <a:r>
              <a:rPr lang="en"/>
              <a:t> in the fight against bioweapons.</a:t>
            </a:r>
            <a:endParaRPr/>
          </a:p>
          <a:p>
            <a:pPr indent="-310832" lvl="1" marL="914400" rtl="0" algn="l">
              <a:spcBef>
                <a:spcPts val="0"/>
              </a:spcBef>
              <a:spcAft>
                <a:spcPts val="0"/>
              </a:spcAft>
              <a:buSzPct val="100000"/>
              <a:buChar char="-"/>
            </a:pPr>
            <a:r>
              <a:rPr lang="en"/>
              <a:t>One being that they require a return for their stockholders for such high-risk investments. The public may also not want to buy a vaccine against an infectious agent that they may never be </a:t>
            </a:r>
            <a:r>
              <a:rPr lang="en"/>
              <a:t>exposed</a:t>
            </a:r>
            <a:r>
              <a:rPr lang="en"/>
              <a:t> to.</a:t>
            </a:r>
            <a:endParaRPr/>
          </a:p>
          <a:p>
            <a:pPr indent="-334327" lvl="0" marL="457200" rtl="0" algn="l">
              <a:spcBef>
                <a:spcPts val="0"/>
              </a:spcBef>
              <a:spcAft>
                <a:spcPts val="0"/>
              </a:spcAft>
              <a:buSzPct val="100000"/>
              <a:buChar char="-"/>
            </a:pPr>
            <a:r>
              <a:rPr lang="en"/>
              <a:t>A solution to this may be that government should develop its own facility dedicated to research, development and production of vaccines for military needs.</a:t>
            </a:r>
            <a:endParaRPr/>
          </a:p>
        </p:txBody>
      </p:sp>
      <p:pic>
        <p:nvPicPr>
          <p:cNvPr id="127" name="Google Shape;127;p24"/>
          <p:cNvPicPr preferRelativeResize="0"/>
          <p:nvPr/>
        </p:nvPicPr>
        <p:blipFill>
          <a:blip r:embed="rId3">
            <a:alphaModFix/>
          </a:blip>
          <a:stretch>
            <a:fillRect/>
          </a:stretch>
        </p:blipFill>
        <p:spPr>
          <a:xfrm>
            <a:off x="5542075" y="1896700"/>
            <a:ext cx="3361500" cy="217508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 View to the Future</a:t>
            </a:r>
            <a:endParaRPr/>
          </a:p>
        </p:txBody>
      </p:sp>
      <p:sp>
        <p:nvSpPr>
          <p:cNvPr id="133" name="Google Shape;133;p25"/>
          <p:cNvSpPr txBox="1"/>
          <p:nvPr>
            <p:ph idx="1" type="body"/>
          </p:nvPr>
        </p:nvSpPr>
        <p:spPr>
          <a:xfrm>
            <a:off x="311700" y="1152475"/>
            <a:ext cx="4223400" cy="42969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Warfare, the weapons by which we conduct it, and the diplomacy by which we avert it are often </a:t>
            </a:r>
            <a:r>
              <a:rPr lang="en"/>
              <a:t>outdated</a:t>
            </a:r>
            <a:r>
              <a:rPr lang="en"/>
              <a:t>. Instead of focusing on war, the narrative is shifting towards its prevention.</a:t>
            </a:r>
            <a:endParaRPr/>
          </a:p>
          <a:p>
            <a:pPr indent="0" lvl="0" marL="0" rtl="0" algn="l">
              <a:spcBef>
                <a:spcPts val="1200"/>
              </a:spcBef>
              <a:spcAft>
                <a:spcPts val="0"/>
              </a:spcAft>
              <a:buNone/>
            </a:pPr>
            <a:r>
              <a:rPr lang="en"/>
              <a:t>The World Economic Forum proposed three causes of biowarefare and terrorism:</a:t>
            </a:r>
            <a:endParaRPr/>
          </a:p>
          <a:p>
            <a:pPr indent="-342900" lvl="0" marL="457200" rtl="0" algn="l">
              <a:spcBef>
                <a:spcPts val="1200"/>
              </a:spcBef>
              <a:spcAft>
                <a:spcPts val="0"/>
              </a:spcAft>
              <a:buSzPts val="1800"/>
              <a:buChar char="●"/>
            </a:pPr>
            <a:r>
              <a:rPr lang="en"/>
              <a:t>Poverty, health and hunger.</a:t>
            </a:r>
            <a:endParaRPr/>
          </a:p>
          <a:p>
            <a:pPr indent="-342900" lvl="0" marL="457200" rtl="0" algn="l">
              <a:spcBef>
                <a:spcPts val="0"/>
              </a:spcBef>
              <a:spcAft>
                <a:spcPts val="0"/>
              </a:spcAft>
              <a:buSzPts val="1800"/>
              <a:buChar char="●"/>
            </a:pPr>
            <a:r>
              <a:rPr lang="en"/>
              <a:t>Division of belief systems.</a:t>
            </a:r>
            <a:endParaRPr/>
          </a:p>
          <a:p>
            <a:pPr indent="-342900" lvl="0" marL="457200" rtl="0" algn="l">
              <a:spcBef>
                <a:spcPts val="0"/>
              </a:spcBef>
              <a:spcAft>
                <a:spcPts val="0"/>
              </a:spcAft>
              <a:buSzPts val="1800"/>
              <a:buChar char="●"/>
            </a:pPr>
            <a:r>
              <a:rPr lang="en"/>
              <a:t>Inadequacy of microbial detection.</a:t>
            </a:r>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1200"/>
              </a:spcAft>
              <a:buNone/>
            </a:pPr>
            <a:r>
              <a:t/>
            </a:r>
            <a:endParaRPr/>
          </a:p>
        </p:txBody>
      </p:sp>
      <p:pic>
        <p:nvPicPr>
          <p:cNvPr id="134" name="Google Shape;134;p25"/>
          <p:cNvPicPr preferRelativeResize="0"/>
          <p:nvPr/>
        </p:nvPicPr>
        <p:blipFill>
          <a:blip r:embed="rId3">
            <a:alphaModFix/>
          </a:blip>
          <a:stretch>
            <a:fillRect/>
          </a:stretch>
        </p:blipFill>
        <p:spPr>
          <a:xfrm>
            <a:off x="4572000" y="1152475"/>
            <a:ext cx="4481750" cy="3118425"/>
          </a:xfrm>
          <a:prstGeom prst="rect">
            <a:avLst/>
          </a:prstGeom>
          <a:noFill/>
          <a:ln>
            <a:noFill/>
          </a:ln>
        </p:spPr>
      </p:pic>
      <p:sp>
        <p:nvSpPr>
          <p:cNvPr id="135" name="Google Shape;135;p25"/>
          <p:cNvSpPr txBox="1"/>
          <p:nvPr/>
        </p:nvSpPr>
        <p:spPr>
          <a:xfrm>
            <a:off x="483750" y="4645900"/>
            <a:ext cx="38793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u="sng">
                <a:solidFill>
                  <a:schemeClr val="hlink"/>
                </a:solidFill>
                <a:hlinkClick r:id="rId4"/>
              </a:rPr>
              <a:t>World Economic Forum</a:t>
            </a:r>
            <a:endParaRPr sz="10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t>A View to the Future</a:t>
            </a:r>
            <a:endParaRPr/>
          </a:p>
          <a:p>
            <a:pPr indent="0" lvl="0" marL="0" rtl="0" algn="l">
              <a:spcBef>
                <a:spcPts val="0"/>
              </a:spcBef>
              <a:spcAft>
                <a:spcPts val="0"/>
              </a:spcAft>
              <a:buNone/>
            </a:pPr>
            <a:r>
              <a:t/>
            </a:r>
            <a:endParaRPr/>
          </a:p>
        </p:txBody>
      </p:sp>
      <p:sp>
        <p:nvSpPr>
          <p:cNvPr id="141" name="Google Shape;141;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 call for biodetection initiatives, focusing on the identification of bioweapons through:</a:t>
            </a:r>
            <a:endParaRPr/>
          </a:p>
          <a:p>
            <a:pPr indent="-342900" lvl="0" marL="457200" rtl="0" algn="l">
              <a:spcBef>
                <a:spcPts val="1200"/>
              </a:spcBef>
              <a:spcAft>
                <a:spcPts val="0"/>
              </a:spcAft>
              <a:buSzPts val="1800"/>
              <a:buChar char="●"/>
            </a:pPr>
            <a:r>
              <a:rPr lang="en"/>
              <a:t>PCR Analysis</a:t>
            </a:r>
            <a:endParaRPr/>
          </a:p>
          <a:p>
            <a:pPr indent="-342900" lvl="0" marL="457200" rtl="0" algn="l">
              <a:spcBef>
                <a:spcPts val="0"/>
              </a:spcBef>
              <a:spcAft>
                <a:spcPts val="0"/>
              </a:spcAft>
              <a:buSzPts val="1800"/>
              <a:buChar char="●"/>
            </a:pPr>
            <a:r>
              <a:rPr lang="en"/>
              <a:t>Immunologic </a:t>
            </a:r>
            <a:r>
              <a:rPr lang="en"/>
              <a:t>identification</a:t>
            </a:r>
            <a:endParaRPr/>
          </a:p>
          <a:p>
            <a:pPr indent="-342900" lvl="0" marL="457200" rtl="0" algn="l">
              <a:spcBef>
                <a:spcPts val="0"/>
              </a:spcBef>
              <a:spcAft>
                <a:spcPts val="0"/>
              </a:spcAft>
              <a:buSzPts val="1800"/>
              <a:buChar char="●"/>
            </a:pPr>
            <a:r>
              <a:rPr lang="en"/>
              <a:t>Phenotype and genotype analysis</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 sz="1291"/>
              <a:t>“...the Nation remains unprepared for bioterrorism and biological warfare with catastrophic consequences. Worse, current efforts to develop needed technology to detect the biological threat are insufficient and going in the wrong direction.” - Dr. Asha M. George, Executive Director of the Bipartisan Commission on Biodefense (2019)</a:t>
            </a:r>
            <a:endParaRPr sz="1291"/>
          </a:p>
        </p:txBody>
      </p:sp>
      <p:sp>
        <p:nvSpPr>
          <p:cNvPr id="142" name="Google Shape;142;p26"/>
          <p:cNvSpPr txBox="1"/>
          <p:nvPr/>
        </p:nvSpPr>
        <p:spPr>
          <a:xfrm>
            <a:off x="311700" y="4439575"/>
            <a:ext cx="4415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u="sng">
                <a:solidFill>
                  <a:schemeClr val="hlink"/>
                </a:solidFill>
                <a:hlinkClick r:id="rId3"/>
              </a:rPr>
              <a:t>Bipartisan</a:t>
            </a:r>
            <a:r>
              <a:rPr lang="en" sz="1200" u="sng">
                <a:solidFill>
                  <a:schemeClr val="hlink"/>
                </a:solidFill>
                <a:hlinkClick r:id="rId4"/>
              </a:rPr>
              <a:t> Commission on Biodefense</a:t>
            </a:r>
            <a:endParaRPr sz="1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Upcoming Events</a:t>
            </a:r>
            <a:endParaRPr/>
          </a:p>
        </p:txBody>
      </p:sp>
      <p:sp>
        <p:nvSpPr>
          <p:cNvPr id="61" name="Google Shape;61;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April 16th (this Friday) - Bioethics Panel! 7-9 pm</a:t>
            </a:r>
            <a:endParaRPr/>
          </a:p>
          <a:p>
            <a:pPr indent="0" lvl="0" marL="0" rtl="0" algn="l">
              <a:spcBef>
                <a:spcPts val="1200"/>
              </a:spcBef>
              <a:spcAft>
                <a:spcPts val="1200"/>
              </a:spcAft>
              <a:buNone/>
            </a:pPr>
            <a:r>
              <a:rPr lang="en"/>
              <a:t>April 26th - Next GBM: elections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Elections</a:t>
            </a:r>
            <a:endParaRPr/>
          </a:p>
        </p:txBody>
      </p:sp>
      <p:sp>
        <p:nvSpPr>
          <p:cNvPr id="67" name="Google Shape;67;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Google form with position descriptions will be sent out later today. Submit by 4/25</a:t>
            </a:r>
            <a:endParaRPr/>
          </a:p>
          <a:p>
            <a:pPr indent="0" lvl="0" marL="0" rtl="0" algn="l">
              <a:spcBef>
                <a:spcPts val="1200"/>
              </a:spcBef>
              <a:spcAft>
                <a:spcPts val="1200"/>
              </a:spcAft>
              <a:buNone/>
            </a:pPr>
            <a:r>
              <a:rPr lang="en"/>
              <a:t>Must give speech at next </a:t>
            </a:r>
            <a:r>
              <a:rPr lang="en"/>
              <a:t>meeting or send a video beforehand</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Introduction</a:t>
            </a:r>
            <a:endParaRPr/>
          </a:p>
        </p:txBody>
      </p:sp>
      <p:sp>
        <p:nvSpPr>
          <p:cNvPr id="73" name="Google Shape;73;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Biowarfare - the direction of bioweapons against the military</a:t>
            </a:r>
            <a:endParaRPr/>
          </a:p>
          <a:p>
            <a:pPr indent="0" lvl="0" marL="0" rtl="0" algn="l">
              <a:spcBef>
                <a:spcPts val="1200"/>
              </a:spcBef>
              <a:spcAft>
                <a:spcPts val="0"/>
              </a:spcAft>
              <a:buNone/>
            </a:pPr>
            <a:r>
              <a:rPr lang="en"/>
              <a:t>Bioterrorism - the direction of bioweapons against civilians</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Why should scientists care about either?</a:t>
            </a:r>
            <a:endParaRPr/>
          </a:p>
          <a:p>
            <a:pPr indent="0" lvl="0" marL="0" rtl="0" algn="l">
              <a:spcBef>
                <a:spcPts val="1200"/>
              </a:spcBef>
              <a:spcAft>
                <a:spcPts val="1200"/>
              </a:spcAft>
              <a:buNone/>
            </a:pPr>
            <a:r>
              <a:rPr lang="en"/>
              <a:t>How do we fight these weapons?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Historical Overview: WWI</a:t>
            </a:r>
            <a:endParaRPr/>
          </a:p>
        </p:txBody>
      </p:sp>
      <p:sp>
        <p:nvSpPr>
          <p:cNvPr id="79" name="Google Shape;79;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Most </a:t>
            </a:r>
            <a:r>
              <a:rPr lang="en"/>
              <a:t>prominent use of biological weapons in WWI was by Germany against livestock and animal feed, but not against people.</a:t>
            </a:r>
            <a:endParaRPr/>
          </a:p>
          <a:p>
            <a:pPr indent="-342900" lvl="0" marL="457200" rtl="0" algn="l">
              <a:spcBef>
                <a:spcPts val="0"/>
              </a:spcBef>
              <a:spcAft>
                <a:spcPts val="0"/>
              </a:spcAft>
              <a:buSzPts val="1800"/>
              <a:buChar char="-"/>
            </a:pPr>
            <a:r>
              <a:rPr lang="en"/>
              <a:t>After WWI, the League of Nations produced the Geneva Protocol which banned the use of biological weapons in warfare. </a:t>
            </a:r>
            <a:endParaRPr/>
          </a:p>
          <a:p>
            <a:pPr indent="-317500" lvl="1" marL="914400" rtl="0" algn="l">
              <a:spcBef>
                <a:spcPts val="0"/>
              </a:spcBef>
              <a:spcAft>
                <a:spcPts val="0"/>
              </a:spcAft>
              <a:buSzPts val="1400"/>
              <a:buChar char="-"/>
            </a:pPr>
            <a:r>
              <a:rPr lang="en"/>
              <a:t>However, this was a weak treaty since it never expelled the stockpiling and research of biological weapons.</a:t>
            </a:r>
            <a:endParaRPr/>
          </a:p>
          <a:p>
            <a:pPr indent="-342900" lvl="0" marL="457200" rtl="0" algn="l">
              <a:spcBef>
                <a:spcPts val="0"/>
              </a:spcBef>
              <a:spcAft>
                <a:spcPts val="0"/>
              </a:spcAft>
              <a:buSzPts val="1800"/>
              <a:buChar char="-"/>
            </a:pPr>
            <a:r>
              <a:rPr lang="en"/>
              <a:t>During their military campaign in China in 1932, Japan extensively used bioterrorism and biowarfare to:</a:t>
            </a:r>
            <a:endParaRPr/>
          </a:p>
          <a:p>
            <a:pPr indent="-317500" lvl="1" marL="914400" rtl="0" algn="l">
              <a:spcBef>
                <a:spcPts val="0"/>
              </a:spcBef>
              <a:spcAft>
                <a:spcPts val="0"/>
              </a:spcAft>
              <a:buSzPts val="1400"/>
              <a:buChar char="-"/>
            </a:pPr>
            <a:r>
              <a:rPr lang="en"/>
              <a:t>Infect water and food supplies</a:t>
            </a:r>
            <a:endParaRPr/>
          </a:p>
          <a:p>
            <a:pPr indent="-317500" lvl="1" marL="914400" rtl="0" algn="l">
              <a:spcBef>
                <a:spcPts val="0"/>
              </a:spcBef>
              <a:spcAft>
                <a:spcPts val="0"/>
              </a:spcAft>
              <a:buSzPts val="1400"/>
              <a:buChar char="-"/>
            </a:pPr>
            <a:r>
              <a:rPr lang="en"/>
              <a:t>Release plague-infected bugs</a:t>
            </a:r>
            <a:endParaRPr/>
          </a:p>
          <a:p>
            <a:pPr indent="-317500" lvl="1" marL="914400" rtl="0" algn="l">
              <a:spcBef>
                <a:spcPts val="0"/>
              </a:spcBef>
              <a:spcAft>
                <a:spcPts val="0"/>
              </a:spcAft>
              <a:buSzPts val="1400"/>
              <a:buChar char="-"/>
            </a:pPr>
            <a:r>
              <a:rPr lang="en"/>
              <a:t>Deliver infectious agents by aircraft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8"/>
          <p:cNvSpPr txBox="1"/>
          <p:nvPr>
            <p:ph type="title"/>
          </p:nvPr>
        </p:nvSpPr>
        <p:spPr>
          <a:xfrm>
            <a:off x="311700" y="555600"/>
            <a:ext cx="2808000" cy="755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Historical Overview: WWII</a:t>
            </a:r>
            <a:endParaRPr/>
          </a:p>
        </p:txBody>
      </p:sp>
      <p:sp>
        <p:nvSpPr>
          <p:cNvPr id="85" name="Google Shape;85;p18"/>
          <p:cNvSpPr txBox="1"/>
          <p:nvPr>
            <p:ph idx="1" type="body"/>
          </p:nvPr>
        </p:nvSpPr>
        <p:spPr>
          <a:xfrm>
            <a:off x="311700" y="1389600"/>
            <a:ext cx="4260300" cy="3179400"/>
          </a:xfrm>
          <a:prstGeom prst="rect">
            <a:avLst/>
          </a:prstGeom>
        </p:spPr>
        <p:txBody>
          <a:bodyPr anchorCtr="0" anchor="t" bIns="91425" lIns="91425" spcFirstLastPara="1" rIns="91425" wrap="square" tIns="91425">
            <a:normAutofit/>
          </a:bodyPr>
          <a:lstStyle/>
          <a:p>
            <a:pPr indent="-304800" lvl="0" marL="457200" rtl="0" algn="l">
              <a:spcBef>
                <a:spcPts val="0"/>
              </a:spcBef>
              <a:spcAft>
                <a:spcPts val="0"/>
              </a:spcAft>
              <a:buSzPts val="1200"/>
              <a:buChar char="-"/>
            </a:pPr>
            <a:r>
              <a:rPr lang="en"/>
              <a:t>Japan continued its extensive use of biological weaponry, which began in 1932. The initiative was “huge” as it had thousands of workers.</a:t>
            </a:r>
            <a:endParaRPr/>
          </a:p>
          <a:p>
            <a:pPr indent="-304800" lvl="0" marL="457200" rtl="0" algn="l">
              <a:spcBef>
                <a:spcPts val="0"/>
              </a:spcBef>
              <a:spcAft>
                <a:spcPts val="0"/>
              </a:spcAft>
              <a:buSzPts val="1200"/>
              <a:buChar char="-"/>
            </a:pPr>
            <a:r>
              <a:rPr lang="en"/>
              <a:t>Japanese biological </a:t>
            </a:r>
            <a:r>
              <a:rPr lang="en"/>
              <a:t>weapons</a:t>
            </a:r>
            <a:r>
              <a:rPr lang="en"/>
              <a:t> included the delivery of plage, cholera, typhoid, anthrax and other pathogens.</a:t>
            </a:r>
            <a:endParaRPr/>
          </a:p>
          <a:p>
            <a:pPr indent="-304800" lvl="1" marL="914400" rtl="0" algn="l">
              <a:spcBef>
                <a:spcPts val="0"/>
              </a:spcBef>
              <a:spcAft>
                <a:spcPts val="0"/>
              </a:spcAft>
              <a:buSzPts val="1200"/>
              <a:buChar char="-"/>
            </a:pPr>
            <a:r>
              <a:rPr lang="en"/>
              <a:t>Exact figures are suppressed.</a:t>
            </a:r>
            <a:endParaRPr/>
          </a:p>
          <a:p>
            <a:pPr indent="-304800" lvl="0" marL="457200" rtl="0" algn="l">
              <a:spcBef>
                <a:spcPts val="0"/>
              </a:spcBef>
              <a:spcAft>
                <a:spcPts val="0"/>
              </a:spcAft>
              <a:buSzPts val="1200"/>
              <a:buChar char="-"/>
            </a:pPr>
            <a:r>
              <a:rPr lang="en"/>
              <a:t>United States performed biological weapons research with thousands of workers.</a:t>
            </a:r>
            <a:endParaRPr/>
          </a:p>
          <a:p>
            <a:pPr indent="-304800" lvl="0" marL="457200" rtl="0" algn="l">
              <a:spcBef>
                <a:spcPts val="0"/>
              </a:spcBef>
              <a:spcAft>
                <a:spcPts val="0"/>
              </a:spcAft>
              <a:buSzPts val="1200"/>
              <a:buChar char="-"/>
            </a:pPr>
            <a:r>
              <a:rPr lang="en"/>
              <a:t>“Importantly, the available intelligence information collected during World War II was unreliable and often dubious”.</a:t>
            </a:r>
            <a:endParaRPr/>
          </a:p>
        </p:txBody>
      </p:sp>
      <p:pic>
        <p:nvPicPr>
          <p:cNvPr id="86" name="Google Shape;86;p18"/>
          <p:cNvPicPr preferRelativeResize="0"/>
          <p:nvPr/>
        </p:nvPicPr>
        <p:blipFill>
          <a:blip r:embed="rId3">
            <a:alphaModFix/>
          </a:blip>
          <a:stretch>
            <a:fillRect/>
          </a:stretch>
        </p:blipFill>
        <p:spPr>
          <a:xfrm>
            <a:off x="4975850" y="954023"/>
            <a:ext cx="3964325" cy="36149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Historical Overview: Post WWII</a:t>
            </a:r>
            <a:endParaRPr/>
          </a:p>
        </p:txBody>
      </p:sp>
      <p:sp>
        <p:nvSpPr>
          <p:cNvPr id="92" name="Google Shape;92;p19"/>
          <p:cNvSpPr txBox="1"/>
          <p:nvPr>
            <p:ph idx="1" type="body"/>
          </p:nvPr>
        </p:nvSpPr>
        <p:spPr>
          <a:xfrm>
            <a:off x="311700" y="1152475"/>
            <a:ext cx="8283300" cy="2547000"/>
          </a:xfrm>
          <a:prstGeom prst="rect">
            <a:avLst/>
          </a:prstGeom>
        </p:spPr>
        <p:txBody>
          <a:bodyPr anchorCtr="0" anchor="t" bIns="91425" lIns="91425" spcFirstLastPara="1" rIns="91425" wrap="square" tIns="91425">
            <a:normAutofit fontScale="92500" lnSpcReduction="20000"/>
          </a:bodyPr>
          <a:lstStyle/>
          <a:p>
            <a:pPr indent="-334327" lvl="0" marL="457200" rtl="0" algn="l">
              <a:spcBef>
                <a:spcPts val="0"/>
              </a:spcBef>
              <a:spcAft>
                <a:spcPts val="0"/>
              </a:spcAft>
              <a:buSzPct val="100000"/>
              <a:buChar char="-"/>
            </a:pPr>
            <a:r>
              <a:rPr lang="en"/>
              <a:t>The Biological Weapons Convention treaty prohibited the stockpiling of biological weapons, their production and their development.</a:t>
            </a:r>
            <a:endParaRPr/>
          </a:p>
          <a:p>
            <a:pPr indent="-310832" lvl="1" marL="914400" rtl="0" algn="l">
              <a:spcBef>
                <a:spcPts val="0"/>
              </a:spcBef>
              <a:spcAft>
                <a:spcPts val="0"/>
              </a:spcAft>
              <a:buSzPct val="100000"/>
              <a:buChar char="-"/>
            </a:pPr>
            <a:r>
              <a:rPr lang="en"/>
              <a:t>However, it did not provide criteria which </a:t>
            </a:r>
            <a:r>
              <a:rPr lang="en"/>
              <a:t>separates</a:t>
            </a:r>
            <a:r>
              <a:rPr lang="en"/>
              <a:t> defensive and offensive biological weapons research.</a:t>
            </a:r>
            <a:endParaRPr/>
          </a:p>
          <a:p>
            <a:pPr indent="-310832" lvl="1" marL="914400" rtl="0" algn="l">
              <a:spcBef>
                <a:spcPts val="0"/>
              </a:spcBef>
              <a:spcAft>
                <a:spcPts val="0"/>
              </a:spcAft>
              <a:buSzPct val="100000"/>
              <a:buChar char="-"/>
            </a:pPr>
            <a:r>
              <a:rPr lang="en"/>
              <a:t>It also does not have provisions for on-site inspections.</a:t>
            </a:r>
            <a:endParaRPr/>
          </a:p>
          <a:p>
            <a:pPr indent="-310832" lvl="1" marL="914400" rtl="0" algn="l">
              <a:spcBef>
                <a:spcPts val="0"/>
              </a:spcBef>
              <a:spcAft>
                <a:spcPts val="0"/>
              </a:spcAft>
              <a:buSzPct val="100000"/>
              <a:buChar char="-"/>
            </a:pPr>
            <a:r>
              <a:rPr lang="en"/>
              <a:t>It was “toothless” in terms of enfor</a:t>
            </a:r>
            <a:r>
              <a:rPr lang="en"/>
              <a:t>cement.</a:t>
            </a:r>
            <a:endParaRPr/>
          </a:p>
          <a:p>
            <a:pPr indent="-334327" lvl="0" marL="457200" rtl="0" algn="l">
              <a:spcBef>
                <a:spcPts val="0"/>
              </a:spcBef>
              <a:spcAft>
                <a:spcPts val="0"/>
              </a:spcAft>
              <a:buSzPct val="100000"/>
              <a:buChar char="-"/>
            </a:pPr>
            <a:r>
              <a:rPr lang="en"/>
              <a:t>The USSR had a massive biological weapons initiative with about 60,000 workers.</a:t>
            </a:r>
            <a:endParaRPr/>
          </a:p>
          <a:p>
            <a:pPr indent="-310832" lvl="1" marL="914400" rtl="0" algn="l">
              <a:spcBef>
                <a:spcPts val="0"/>
              </a:spcBef>
              <a:spcAft>
                <a:spcPts val="0"/>
              </a:spcAft>
              <a:buSzPct val="100000"/>
              <a:buChar char="-"/>
            </a:pPr>
            <a:r>
              <a:rPr lang="en"/>
              <a:t>They developed 10-12 biological agents.</a:t>
            </a:r>
            <a:endParaRPr/>
          </a:p>
          <a:p>
            <a:pPr indent="-310832" lvl="1" marL="914400" rtl="0" algn="l">
              <a:spcBef>
                <a:spcPts val="0"/>
              </a:spcBef>
              <a:spcAft>
                <a:spcPts val="0"/>
              </a:spcAft>
              <a:buSzPct val="100000"/>
              <a:buChar char="-"/>
            </a:pPr>
            <a:r>
              <a:rPr lang="en"/>
              <a:t>An incident occured at the weapons site of </a:t>
            </a:r>
            <a:r>
              <a:rPr lang="en"/>
              <a:t>Sverdlovsk</a:t>
            </a:r>
            <a:r>
              <a:rPr lang="en"/>
              <a:t>, causing the release of anthrax into the surrounding area. The death toll likely numbered into the hundreds.</a:t>
            </a:r>
            <a:endParaRPr/>
          </a:p>
        </p:txBody>
      </p:sp>
      <p:pic>
        <p:nvPicPr>
          <p:cNvPr id="93" name="Google Shape;93;p19"/>
          <p:cNvPicPr preferRelativeResize="0"/>
          <p:nvPr/>
        </p:nvPicPr>
        <p:blipFill>
          <a:blip r:embed="rId3">
            <a:alphaModFix/>
          </a:blip>
          <a:stretch>
            <a:fillRect/>
          </a:stretch>
        </p:blipFill>
        <p:spPr>
          <a:xfrm>
            <a:off x="1133850" y="3699475"/>
            <a:ext cx="7021800" cy="1341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Historical Overview: Post WWII</a:t>
            </a:r>
            <a:endParaRPr/>
          </a:p>
          <a:p>
            <a:pPr indent="0" lvl="0" marL="0" rtl="0" algn="l">
              <a:spcBef>
                <a:spcPts val="0"/>
              </a:spcBef>
              <a:spcAft>
                <a:spcPts val="0"/>
              </a:spcAft>
              <a:buNone/>
            </a:pPr>
            <a:r>
              <a:t/>
            </a:r>
            <a:endParaRPr/>
          </a:p>
        </p:txBody>
      </p:sp>
      <p:sp>
        <p:nvSpPr>
          <p:cNvPr id="99" name="Google Shape;99;p20"/>
          <p:cNvSpPr txBox="1"/>
          <p:nvPr>
            <p:ph idx="1" type="body"/>
          </p:nvPr>
        </p:nvSpPr>
        <p:spPr>
          <a:xfrm>
            <a:off x="311700" y="1152475"/>
            <a:ext cx="8520600" cy="24843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SzPts val="1800"/>
              <a:buChar char="-"/>
            </a:pPr>
            <a:r>
              <a:rPr lang="en"/>
              <a:t>Iraq was also a major developer of biological weapons and could still be </a:t>
            </a:r>
            <a:r>
              <a:rPr lang="en"/>
              <a:t>pursuing</a:t>
            </a:r>
            <a:r>
              <a:rPr lang="en"/>
              <a:t> such research.</a:t>
            </a:r>
            <a:endParaRPr/>
          </a:p>
          <a:p>
            <a:pPr indent="-317500" lvl="1" marL="914400" rtl="0" algn="l">
              <a:spcBef>
                <a:spcPts val="0"/>
              </a:spcBef>
              <a:spcAft>
                <a:spcPts val="0"/>
              </a:spcAft>
              <a:buSzPts val="1400"/>
              <a:buChar char="-"/>
            </a:pPr>
            <a:r>
              <a:rPr lang="en"/>
              <a:t>After the Persian Gulf War, the United Nations performed inspections for biological weapons. But, in 2002, these inspections were deterred.</a:t>
            </a:r>
            <a:endParaRPr/>
          </a:p>
          <a:p>
            <a:pPr indent="-342900" lvl="0" marL="457200" rtl="0" algn="l">
              <a:spcBef>
                <a:spcPts val="0"/>
              </a:spcBef>
              <a:spcAft>
                <a:spcPts val="0"/>
              </a:spcAft>
              <a:buSzPts val="1800"/>
              <a:buChar char="-"/>
            </a:pPr>
            <a:r>
              <a:rPr lang="en"/>
              <a:t>The implementation of a “toothful” BWC has brought complications:</a:t>
            </a:r>
            <a:endParaRPr/>
          </a:p>
          <a:p>
            <a:pPr indent="-317500" lvl="1" marL="914400" rtl="0" algn="l">
              <a:spcBef>
                <a:spcPts val="0"/>
              </a:spcBef>
              <a:spcAft>
                <a:spcPts val="0"/>
              </a:spcAft>
              <a:buSzPts val="1400"/>
              <a:buChar char="-"/>
            </a:pPr>
            <a:r>
              <a:rPr lang="en"/>
              <a:t>In 1992, the UK, US and Russia entered into a trilateral agreement which allowed representatives from the pa</a:t>
            </a:r>
            <a:r>
              <a:rPr lang="en"/>
              <a:t>rticipating countries to </a:t>
            </a:r>
            <a:r>
              <a:rPr lang="en"/>
              <a:t>visit each other’s plants.</a:t>
            </a:r>
            <a:endParaRPr/>
          </a:p>
          <a:p>
            <a:pPr indent="-317500" lvl="1" marL="914400" rtl="0" algn="l">
              <a:spcBef>
                <a:spcPts val="0"/>
              </a:spcBef>
              <a:spcAft>
                <a:spcPts val="0"/>
              </a:spcAft>
              <a:buSzPts val="1400"/>
              <a:buChar char="-"/>
            </a:pPr>
            <a:r>
              <a:rPr lang="en"/>
              <a:t>This resulted in fake accusations by a Russian reports that a Pfizer plant in Indiana was undertaking biological weapons research. This was coupled with intrusive inspections of the plant.</a:t>
            </a:r>
            <a:endParaRPr/>
          </a:p>
        </p:txBody>
      </p:sp>
      <p:pic>
        <p:nvPicPr>
          <p:cNvPr id="100" name="Google Shape;100;p20"/>
          <p:cNvPicPr preferRelativeResize="0"/>
          <p:nvPr/>
        </p:nvPicPr>
        <p:blipFill>
          <a:blip r:embed="rId3">
            <a:alphaModFix/>
          </a:blip>
          <a:stretch>
            <a:fillRect/>
          </a:stretch>
        </p:blipFill>
        <p:spPr>
          <a:xfrm>
            <a:off x="1576500" y="3608225"/>
            <a:ext cx="5990990" cy="12019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Genetic Modi</a:t>
            </a:r>
            <a:r>
              <a:rPr lang="en"/>
              <a:t>fication of </a:t>
            </a:r>
            <a:r>
              <a:rPr lang="en"/>
              <a:t>Microorganisms</a:t>
            </a:r>
            <a:endParaRPr/>
          </a:p>
        </p:txBody>
      </p:sp>
      <p:sp>
        <p:nvSpPr>
          <p:cNvPr id="106" name="Google Shape;106;p21"/>
          <p:cNvSpPr txBox="1"/>
          <p:nvPr>
            <p:ph idx="1" type="body"/>
          </p:nvPr>
        </p:nvSpPr>
        <p:spPr>
          <a:xfrm>
            <a:off x="311700" y="1152475"/>
            <a:ext cx="52605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Genetic modifications to existing microorganisms create limitless possibilities for biological weapons, and has been in pursuit since before 1993 by the USSR.</a:t>
            </a:r>
            <a:endParaRPr/>
          </a:p>
          <a:p>
            <a:pPr indent="-342900" lvl="0" marL="457200" rtl="0" algn="l">
              <a:spcBef>
                <a:spcPts val="0"/>
              </a:spcBef>
              <a:spcAft>
                <a:spcPts val="0"/>
              </a:spcAft>
              <a:buSzPts val="1800"/>
              <a:buChar char="●"/>
            </a:pPr>
            <a:r>
              <a:rPr lang="en"/>
              <a:t>Modification of these microorganisms can lead to strains of viruses that affect even previously resistant individuals, as well as increasing their lethality.</a:t>
            </a:r>
            <a:endParaRPr/>
          </a:p>
        </p:txBody>
      </p:sp>
      <p:pic>
        <p:nvPicPr>
          <p:cNvPr id="107" name="Google Shape;107;p21"/>
          <p:cNvPicPr preferRelativeResize="0"/>
          <p:nvPr/>
        </p:nvPicPr>
        <p:blipFill rotWithShape="1">
          <a:blip r:embed="rId3">
            <a:alphaModFix/>
          </a:blip>
          <a:srcRect b="20749" l="13304" r="51939" t="36380"/>
          <a:stretch/>
        </p:blipFill>
        <p:spPr>
          <a:xfrm>
            <a:off x="5572126" y="1152475"/>
            <a:ext cx="3260175" cy="22621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