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992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gbc3279c077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" name="Google Shape;107;gbc3279c077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bc3279c077_1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bc3279c077_1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bbac41bd38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bbac41bd38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bb984a5e5a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bb984a5e5a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bb984a5e5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bb984a5e5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bb984a5e5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bb984a5e5a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bb984a5e5a_0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bb984a5e5a_0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bb984a5d23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bb984a5d23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bb984a5e5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bb984a5e5a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bb984a5e5a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bb984a5e5a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bb984a5e5a_0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bb984a5e5a_0_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bb984a5e5a_0_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bb984a5e5a_0_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96452" y="841772"/>
            <a:ext cx="6751097" cy="1790700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96452" y="2701528"/>
            <a:ext cx="6751097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38362114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3217030"/>
            <a:ext cx="7775673" cy="614516"/>
          </a:xfrm>
        </p:spPr>
        <p:txBody>
          <a:bodyPr anchor="b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355" y="465991"/>
            <a:ext cx="7775673" cy="2534801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3831546"/>
            <a:ext cx="7774499" cy="511854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5739299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457201"/>
            <a:ext cx="7765322" cy="2568644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3153615"/>
            <a:ext cx="7765321" cy="1194140"/>
          </a:xfrm>
        </p:spPr>
        <p:txBody>
          <a:bodyPr anchor="ctr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2915268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457200"/>
            <a:ext cx="6977064" cy="2244678"/>
          </a:xfrm>
        </p:spPr>
        <p:txBody>
          <a:bodyPr anchor="ctr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2707524"/>
            <a:ext cx="6564224" cy="320109"/>
          </a:xfrm>
        </p:spPr>
        <p:txBody>
          <a:bodyPr anchor="t">
            <a:normAutofit/>
          </a:bodyPr>
          <a:lstStyle>
            <a:lvl1pPr marL="0" indent="0" algn="r">
              <a:buNone/>
              <a:defRPr sz="10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3153616"/>
            <a:ext cx="7765322" cy="118978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  <p:sp>
        <p:nvSpPr>
          <p:cNvPr id="11" name="TextBox 10"/>
          <p:cNvSpPr txBox="1"/>
          <p:nvPr/>
        </p:nvSpPr>
        <p:spPr>
          <a:xfrm>
            <a:off x="627459" y="551431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6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993467" y="2229070"/>
            <a:ext cx="457200" cy="438582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6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58357142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5" y="1595207"/>
            <a:ext cx="7766495" cy="1883876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3487917"/>
            <a:ext cx="7765322" cy="855483"/>
          </a:xfrm>
        </p:spPr>
        <p:txBody>
          <a:bodyPr anchor="t"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95882791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5" y="457201"/>
            <a:ext cx="7765322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566240"/>
            <a:ext cx="2474217" cy="617479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183718"/>
            <a:ext cx="2474217" cy="2159682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3658" y="1566240"/>
            <a:ext cx="2473919" cy="617478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3659" y="2183718"/>
            <a:ext cx="2474866" cy="2159682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9974" y="1566240"/>
            <a:ext cx="2468408" cy="617478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2260" y="2183718"/>
            <a:ext cx="2468408" cy="2159682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49283474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457201"/>
            <a:ext cx="7765322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7" y="3146924"/>
            <a:ext cx="2474216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819015" y="1724240"/>
            <a:ext cx="2205038" cy="1143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7" y="3579121"/>
            <a:ext cx="2474216" cy="764279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26" y="3146924"/>
            <a:ext cx="2474237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26747" y="1724240"/>
            <a:ext cx="2197894" cy="1143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11" y="3579120"/>
            <a:ext cx="2475252" cy="764279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0067" y="3146924"/>
            <a:ext cx="2467425" cy="432197"/>
          </a:xfrm>
        </p:spPr>
        <p:txBody>
          <a:bodyPr anchor="b">
            <a:noAutofit/>
          </a:bodyPr>
          <a:lstStyle>
            <a:lvl1pPr marL="0" indent="0" algn="ctr">
              <a:lnSpc>
                <a:spcPct val="100000"/>
              </a:lnSpc>
              <a:buNone/>
              <a:defRPr sz="1500" b="0">
                <a:solidFill>
                  <a:schemeClr val="tx1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114603" y="1724240"/>
            <a:ext cx="2199085" cy="1143000"/>
          </a:xfrm>
          <a:prstGeom prst="roundRect">
            <a:avLst>
              <a:gd name="adj" fmla="val 0"/>
            </a:avLst>
          </a:prstGeom>
          <a:noFill/>
          <a:ln w="14605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200"/>
            </a:lvl1pPr>
            <a:lvl2pPr marL="342900" indent="0">
              <a:buNone/>
              <a:defRPr sz="1200"/>
            </a:lvl2pPr>
            <a:lvl3pPr marL="685800" indent="0">
              <a:buNone/>
              <a:defRPr sz="1200"/>
            </a:lvl3pPr>
            <a:lvl4pPr marL="1028700" indent="0">
              <a:buNone/>
              <a:defRPr sz="1200"/>
            </a:lvl4pPr>
            <a:lvl5pPr marL="1371600" indent="0">
              <a:buNone/>
              <a:defRPr sz="1200"/>
            </a:lvl5pPr>
            <a:lvl6pPr marL="1714500" indent="0">
              <a:buNone/>
              <a:defRPr sz="1200"/>
            </a:lvl6pPr>
            <a:lvl7pPr marL="2057400" indent="0">
              <a:buNone/>
              <a:defRPr sz="1200"/>
            </a:lvl7pPr>
            <a:lvl8pPr marL="2400300" indent="0">
              <a:buNone/>
              <a:defRPr sz="1200"/>
            </a:lvl8pPr>
            <a:lvl9pPr marL="2743200" indent="0">
              <a:buNone/>
              <a:defRPr sz="1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9973" y="3579121"/>
            <a:ext cx="2470694" cy="764278"/>
          </a:xfrm>
        </p:spPr>
        <p:txBody>
          <a:bodyPr anchor="t">
            <a:normAutofit/>
          </a:bodyPr>
          <a:lstStyle>
            <a:lvl1pPr marL="0" indent="0" algn="ctr">
              <a:buNone/>
              <a:defRPr sz="1050"/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675"/>
            </a:lvl4pPr>
            <a:lvl5pPr marL="1371600" indent="0">
              <a:buNone/>
              <a:defRPr sz="675"/>
            </a:lvl5pPr>
            <a:lvl6pPr marL="1714500" indent="0">
              <a:buNone/>
              <a:defRPr sz="675"/>
            </a:lvl6pPr>
            <a:lvl7pPr marL="2057400" indent="0">
              <a:buNone/>
              <a:defRPr sz="675"/>
            </a:lvl7pPr>
            <a:lvl8pPr marL="2400300" indent="0">
              <a:buNone/>
              <a:defRPr sz="675"/>
            </a:lvl8pPr>
            <a:lvl9pPr marL="2743200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C1C18-307B-4F68-A007-B5B542270E8D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50921728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912251433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57200"/>
            <a:ext cx="1906993" cy="38862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6" y="457200"/>
            <a:ext cx="5744029" cy="38862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4270364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067586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223582806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1933" y="492920"/>
            <a:ext cx="7300134" cy="2139553"/>
          </a:xfrm>
        </p:spPr>
        <p:txBody>
          <a:bodyPr anchor="b">
            <a:normAutofit/>
          </a:bodyPr>
          <a:lstStyle>
            <a:lvl1pPr>
              <a:defRPr sz="255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1933" y="2701529"/>
            <a:ext cx="7300134" cy="1125140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404253710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457200"/>
            <a:ext cx="7765321" cy="99474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6" y="1566240"/>
            <a:ext cx="3829503" cy="27771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0052" y="1566240"/>
            <a:ext cx="3820616" cy="277716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176729773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457201"/>
            <a:ext cx="7765321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6354" y="1566240"/>
            <a:ext cx="3659399" cy="617934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346" y="2184174"/>
            <a:ext cx="3830406" cy="2159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1502" y="1566240"/>
            <a:ext cx="3649166" cy="617934"/>
          </a:xfr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184174"/>
            <a:ext cx="3821518" cy="215922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054070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80575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029307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457200"/>
            <a:ext cx="2949178" cy="1771650"/>
          </a:xfrm>
        </p:spPr>
        <p:txBody>
          <a:bodyPr anchor="b">
            <a:normAutofit/>
          </a:bodyPr>
          <a:lstStyle>
            <a:lvl1pPr>
              <a:defRPr sz="21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8548" y="457200"/>
            <a:ext cx="4642119" cy="3886200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921" y="2228850"/>
            <a:ext cx="2949178" cy="2114549"/>
          </a:xfrm>
        </p:spPr>
        <p:txBody>
          <a:bodyPr/>
          <a:lstStyle>
            <a:lvl1pPr marL="0" indent="0" algn="ctr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69693470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921" y="457200"/>
            <a:ext cx="4447330" cy="1771650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68603" y="569161"/>
            <a:ext cx="2441517" cy="3662279"/>
          </a:xfrm>
          <a:noFill/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/>
          <a:lstStyle>
            <a:lvl1pPr marL="0" indent="0" algn="ctr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5" y="2228850"/>
            <a:ext cx="4451213" cy="2114550"/>
          </a:xfrm>
        </p:spPr>
        <p:txBody>
          <a:bodyPr>
            <a:normAutofit/>
          </a:bodyPr>
          <a:lstStyle>
            <a:lvl1pPr marL="0" indent="0" algn="ctr">
              <a:buNone/>
              <a:defRPr sz="135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1821233895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7" y="457200"/>
            <a:ext cx="7765321" cy="9947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572048"/>
            <a:ext cx="7765322" cy="27713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4412457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C1C18-307B-4F68-A007-B5B542270E8D}" type="datetimeFigureOut">
              <a:rPr lang="en-US" smtClean="0"/>
              <a:t>2/8/2021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6" y="4412457"/>
            <a:ext cx="500464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4412457"/>
            <a:ext cx="565159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‹#›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416538422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93" r:id="rId1"/>
    <p:sldLayoutId id="2147483994" r:id="rId2"/>
    <p:sldLayoutId id="2147483995" r:id="rId3"/>
    <p:sldLayoutId id="2147483996" r:id="rId4"/>
    <p:sldLayoutId id="2147483997" r:id="rId5"/>
    <p:sldLayoutId id="2147483998" r:id="rId6"/>
    <p:sldLayoutId id="2147483999" r:id="rId7"/>
    <p:sldLayoutId id="2147484000" r:id="rId8"/>
    <p:sldLayoutId id="2147484001" r:id="rId9"/>
    <p:sldLayoutId id="2147484002" r:id="rId10"/>
    <p:sldLayoutId id="2147484003" r:id="rId11"/>
    <p:sldLayoutId id="2147484004" r:id="rId12"/>
    <p:sldLayoutId id="2147484005" r:id="rId13"/>
    <p:sldLayoutId id="2147484006" r:id="rId14"/>
    <p:sldLayoutId id="2147484007" r:id="rId15"/>
    <p:sldLayoutId id="2147484008" r:id="rId16"/>
    <p:sldLayoutId id="2147484009" r:id="rId17"/>
    <p:sldLayoutId id="2147484010" r:id="rId18"/>
  </p:sldLayoutIdLst>
  <p:hf sldNum="0" hdr="0" ftr="0" dt="0"/>
  <p:txStyles>
    <p:titleStyle>
      <a:lvl1pPr algn="ctr" defTabSz="685800" rtl="0" eaLnBrk="1" latinLnBrk="0" hangingPunct="1">
        <a:lnSpc>
          <a:spcPct val="90000"/>
        </a:lnSpc>
        <a:spcBef>
          <a:spcPct val="0"/>
        </a:spcBef>
        <a:buNone/>
        <a:defRPr sz="2550" b="1" i="0" kern="1200" cap="all">
          <a:solidFill>
            <a:schemeClr val="tx1"/>
          </a:solidFill>
          <a:effectLst>
            <a:outerShdw blurRad="50800" dist="63500" dir="2700000" algn="tl" rotWithShape="0">
              <a:srgbClr val="000000">
                <a:alpha val="48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120000"/>
        </a:lnSpc>
        <a:spcBef>
          <a:spcPts val="75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120000"/>
        </a:lnSpc>
        <a:spcBef>
          <a:spcPts val="375"/>
        </a:spcBef>
        <a:buFont typeface="Arial" panose="020B0604020202020204" pitchFamily="34" charset="0"/>
        <a:buChar char="•"/>
        <a:defRPr sz="900" kern="1200">
          <a:solidFill>
            <a:schemeClr val="tx1"/>
          </a:solidFill>
          <a:effectLst>
            <a:outerShdw blurRad="50800" dist="38100" dir="2700000" algn="tl" rotWithShape="0">
              <a:srgbClr val="000000">
                <a:alpha val="48000"/>
              </a:srgb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groupme.com/join_group/34632829/BL3rAu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discord.gg/QuajZD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orms.gle/codVvnRapsjXJdKg9" TargetMode="Externa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rc.umbc.edu/tutor/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hyperlink" Target="https://lrc.umbc.edu/tutor/writing-center/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Welcome to BioCOM!</a:t>
            </a:r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February 8, 2021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BIOL-141 and BIOL-142</a:t>
            </a:r>
            <a:endParaRPr dirty="0"/>
          </a:p>
        </p:txBody>
      </p:sp>
      <p:sp>
        <p:nvSpPr>
          <p:cNvPr id="110" name="Google Shape;110;p22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Before exams: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Always read the relative textbooks sections prior to class.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Always use the textbook for pre-class quizzes.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Go to every lecture.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Make RELEVANT notes (do not waste your own time writing something down that would not be on an exam).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When studying for exams: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Utilize the practice problems in the textbook readings for that exam.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Reread textbook sections if necessary.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Start reviewing your notes every day for week prior to the exam.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Utilize the practice problems in the recorded lectures (if there are any).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Try to put at least 10 hours of pure study-time for an exam.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CHEM-101 and CHEM-102</a:t>
            </a:r>
            <a:endParaRPr dirty="0"/>
          </a:p>
        </p:txBody>
      </p:sp>
      <p:sp>
        <p:nvSpPr>
          <p:cNvPr id="116" name="Google Shape;116;p2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Before exams: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Use learning objectives when taking notes prior to every class.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Do EVERY Worked Example in the relevant sections of the textbook.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Attend every synchronous lecture (or watch any asynchronous lectures), the practice problems in Dr. Carpenter’s and Dr. Bass’s lectures are very helpful.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Studying for exams: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Try to answer every learning objective for the unit.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Redo some clicker (in-class) questions. Questions like this are on the exam.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If the exams are open-book, study like they are closed-book exams. You would not have to rummage through the textbook for many questions if you do this.</a:t>
            </a:r>
            <a:endParaRPr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en" b="1"/>
              <a:t>Listen to Dr. Bass’s and Dr. Carpenter’s advice throughout the semester. They offer a myriad of tips and 95% of their advice is very helpful. </a:t>
            </a:r>
            <a:endParaRPr b="1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Some GEPs</a:t>
            </a:r>
            <a:endParaRPr/>
          </a:p>
        </p:txBody>
      </p:sp>
      <p:sp>
        <p:nvSpPr>
          <p:cNvPr id="122" name="Google Shape;122;p2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PSYC-100: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Read every relevant textbook chapter. Use the guided notes when reading them, they tell what part of the reading to pay attention to.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CALC-150 or CALC-151: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Always read the textbook prior to coming to class. It  has some great practice problems that allow you to master the content.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/>
              <a:t>SOCY-101: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-"/>
            </a:pPr>
            <a:r>
              <a:rPr lang="en"/>
              <a:t>Review notes every day for seven days before every exam.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2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300"/>
              <a:t>What are your study tips?</a:t>
            </a:r>
            <a:endParaRPr sz="2300"/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br>
              <a:rPr lang="en" sz="2300"/>
            </a:br>
            <a:r>
              <a:rPr lang="en" sz="2300"/>
              <a:t>Do you have study tips for a specific class?</a:t>
            </a:r>
            <a:endParaRPr sz="23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BioCOM Executive Board</a:t>
            </a:r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9038" y="1152475"/>
            <a:ext cx="7425924" cy="37376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BioCOM Goals</a:t>
            </a:r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401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10000"/>
          </a:bodyPr>
          <a:lstStyle/>
          <a:p>
            <a:pPr marL="457200" lvl="0" indent="-369935" algn="l" rtl="0">
              <a:spcBef>
                <a:spcPts val="0"/>
              </a:spcBef>
              <a:spcAft>
                <a:spcPts val="0"/>
              </a:spcAft>
              <a:buSzPts val="2226"/>
              <a:buChar char="●"/>
            </a:pPr>
            <a:r>
              <a:rPr lang="en" sz="2225"/>
              <a:t>Form a tight network within BioCOM</a:t>
            </a:r>
            <a:endParaRPr sz="2225"/>
          </a:p>
          <a:p>
            <a:pPr marL="914400" lvl="1" indent="-344535" algn="l" rtl="0">
              <a:spcBef>
                <a:spcPts val="0"/>
              </a:spcBef>
              <a:spcAft>
                <a:spcPts val="0"/>
              </a:spcAft>
              <a:buSzPts val="1826"/>
              <a:buChar char="○"/>
            </a:pPr>
            <a:r>
              <a:rPr lang="en" sz="1825"/>
              <a:t>Central hub for course help/studies</a:t>
            </a:r>
            <a:endParaRPr sz="1825"/>
          </a:p>
          <a:p>
            <a:pPr marL="914400" lvl="1" indent="-344535" algn="l" rtl="0">
              <a:spcBef>
                <a:spcPts val="0"/>
              </a:spcBef>
              <a:spcAft>
                <a:spcPts val="0"/>
              </a:spcAft>
              <a:buSzPts val="1826"/>
              <a:buChar char="○"/>
            </a:pPr>
            <a:r>
              <a:rPr lang="en" sz="1825"/>
              <a:t>Organize exam review sessions</a:t>
            </a:r>
            <a:endParaRPr sz="1825"/>
          </a:p>
          <a:p>
            <a:pPr marL="914400" lvl="1" indent="-344535" algn="l" rtl="0">
              <a:spcBef>
                <a:spcPts val="0"/>
              </a:spcBef>
              <a:spcAft>
                <a:spcPts val="0"/>
              </a:spcAft>
              <a:buSzPts val="1826"/>
              <a:buChar char="○"/>
            </a:pPr>
            <a:r>
              <a:rPr lang="en" sz="1825"/>
              <a:t>Book sales, rents, course material suggestions, etc.</a:t>
            </a:r>
            <a:endParaRPr sz="1825"/>
          </a:p>
          <a:p>
            <a:pPr marL="457200" lvl="0" indent="-369935" algn="l" rtl="0">
              <a:spcBef>
                <a:spcPts val="0"/>
              </a:spcBef>
              <a:spcAft>
                <a:spcPts val="0"/>
              </a:spcAft>
              <a:buSzPts val="2226"/>
              <a:buChar char="●"/>
            </a:pPr>
            <a:r>
              <a:rPr lang="en" sz="2225"/>
              <a:t>Be a source of information about any topic</a:t>
            </a:r>
            <a:endParaRPr sz="2225"/>
          </a:p>
          <a:p>
            <a:pPr marL="914400" lvl="1" indent="-344535" algn="l" rtl="0">
              <a:spcBef>
                <a:spcPts val="0"/>
              </a:spcBef>
              <a:spcAft>
                <a:spcPts val="0"/>
              </a:spcAft>
              <a:buSzPts val="1826"/>
              <a:buChar char="○"/>
            </a:pPr>
            <a:r>
              <a:rPr lang="en" sz="1825"/>
              <a:t>Internships/Research</a:t>
            </a:r>
            <a:endParaRPr sz="1825"/>
          </a:p>
          <a:p>
            <a:pPr marL="914400" lvl="1" indent="-344535" algn="l" rtl="0">
              <a:spcBef>
                <a:spcPts val="0"/>
              </a:spcBef>
              <a:spcAft>
                <a:spcPts val="0"/>
              </a:spcAft>
              <a:buSzPts val="1826"/>
              <a:buChar char="○"/>
            </a:pPr>
            <a:r>
              <a:rPr lang="en" sz="1825"/>
              <a:t>Graduate school</a:t>
            </a:r>
            <a:endParaRPr sz="1825"/>
          </a:p>
          <a:p>
            <a:pPr marL="914400" lvl="1" indent="-344535" algn="l" rtl="0">
              <a:spcBef>
                <a:spcPts val="0"/>
              </a:spcBef>
              <a:spcAft>
                <a:spcPts val="0"/>
              </a:spcAft>
              <a:buSzPts val="1826"/>
              <a:buChar char="○"/>
            </a:pPr>
            <a:r>
              <a:rPr lang="en" sz="1825"/>
              <a:t>Course recommendations + tips</a:t>
            </a:r>
            <a:endParaRPr sz="1825"/>
          </a:p>
          <a:p>
            <a:pPr marL="457200" lvl="0" indent="-369935" algn="l" rtl="0">
              <a:spcBef>
                <a:spcPts val="0"/>
              </a:spcBef>
              <a:spcAft>
                <a:spcPts val="0"/>
              </a:spcAft>
              <a:buSzPts val="2226"/>
              <a:buChar char="●"/>
            </a:pPr>
            <a:r>
              <a:rPr lang="en" sz="2225"/>
              <a:t>Host events</a:t>
            </a:r>
            <a:endParaRPr sz="2225"/>
          </a:p>
          <a:p>
            <a:pPr marL="914400" lvl="1" indent="-344535" algn="l" rtl="0">
              <a:spcBef>
                <a:spcPts val="0"/>
              </a:spcBef>
              <a:spcAft>
                <a:spcPts val="0"/>
              </a:spcAft>
              <a:buSzPts val="1826"/>
              <a:buChar char="○"/>
            </a:pPr>
            <a:r>
              <a:rPr lang="en" sz="1825"/>
              <a:t>Bioethics Panel</a:t>
            </a:r>
            <a:endParaRPr sz="1825"/>
          </a:p>
          <a:p>
            <a:pPr marL="914400" lvl="1" indent="-344535" algn="l" rtl="0">
              <a:spcBef>
                <a:spcPts val="0"/>
              </a:spcBef>
              <a:spcAft>
                <a:spcPts val="0"/>
              </a:spcAft>
              <a:buSzPts val="1826"/>
              <a:buChar char="○"/>
            </a:pPr>
            <a:r>
              <a:rPr lang="en" sz="1825"/>
              <a:t>Lab tours</a:t>
            </a:r>
            <a:endParaRPr sz="1825"/>
          </a:p>
          <a:p>
            <a:pPr marL="914400" lvl="1" indent="-344535" algn="l" rtl="0">
              <a:spcBef>
                <a:spcPts val="0"/>
              </a:spcBef>
              <a:spcAft>
                <a:spcPts val="0"/>
              </a:spcAft>
              <a:buSzPts val="1826"/>
              <a:buChar char="○"/>
            </a:pPr>
            <a:r>
              <a:rPr lang="en" sz="1825"/>
              <a:t>Virtual community building events</a:t>
            </a:r>
            <a:endParaRPr sz="1825"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BioCOM Communications</a:t>
            </a:r>
            <a:endParaRPr dirty="0"/>
          </a:p>
        </p:txBody>
      </p:sp>
      <p:sp>
        <p:nvSpPr>
          <p:cNvPr id="74" name="Google Shape;74;p16"/>
          <p:cNvSpPr txBox="1">
            <a:spLocks noGrp="1"/>
          </p:cNvSpPr>
          <p:nvPr>
            <p:ph type="body" idx="1"/>
          </p:nvPr>
        </p:nvSpPr>
        <p:spPr>
          <a:xfrm>
            <a:off x="311700" y="1017725"/>
            <a:ext cx="8520600" cy="3851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lvl="0" indent="-33606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92"/>
              <a:buChar char="●"/>
            </a:pPr>
            <a:r>
              <a:rPr lang="en" sz="1692" dirty="0"/>
              <a:t>GroupMe is the group messaging system BioCOM uses for communication. It has both a desktop site and a mobile app. Use this link to join: </a:t>
            </a:r>
            <a:r>
              <a:rPr lang="en" sz="1692" u="sng" dirty="0">
                <a:solidFill>
                  <a:schemeClr val="hlink"/>
                </a:solidFill>
                <a:hlinkClick r:id="rId3"/>
              </a:rPr>
              <a:t>https://groupme.com/join_group/34632829/BL3rAu</a:t>
            </a:r>
            <a:r>
              <a:rPr lang="en" sz="1692" dirty="0"/>
              <a:t>  </a:t>
            </a:r>
            <a:endParaRPr sz="1692" dirty="0"/>
          </a:p>
          <a:p>
            <a:pPr marL="45720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692" dirty="0"/>
          </a:p>
          <a:p>
            <a:pPr marL="457200" lvl="0" indent="-33606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92"/>
              <a:buChar char="●"/>
            </a:pPr>
            <a:r>
              <a:rPr lang="en" sz="1692" dirty="0"/>
              <a:t>We have created a BioCOM Discord server with channels for a variety of biology and chemistry classes! Use this link </a:t>
            </a:r>
            <a:r>
              <a:rPr lang="en" sz="1692" u="sng" dirty="0">
                <a:solidFill>
                  <a:schemeClr val="hlink"/>
                </a:solidFill>
                <a:hlinkClick r:id="rId4"/>
              </a:rPr>
              <a:t>https://discord.gg/QuajZD</a:t>
            </a:r>
            <a:r>
              <a:rPr lang="en" sz="1692" dirty="0"/>
              <a:t> to join and form study groups with others in your classes!</a:t>
            </a:r>
            <a:endParaRPr sz="1692" dirty="0"/>
          </a:p>
          <a:p>
            <a:pPr marL="45720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692" dirty="0"/>
          </a:p>
          <a:p>
            <a:pPr marL="457200" lvl="0" indent="-33606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92"/>
              <a:buChar char="●"/>
            </a:pPr>
            <a:r>
              <a:rPr lang="en" sz="1692" dirty="0"/>
              <a:t>Our myUMBC page has our upcoming events and links for meeting recordings.</a:t>
            </a:r>
            <a:endParaRPr sz="1692" dirty="0"/>
          </a:p>
          <a:p>
            <a:pPr marL="457200" lvl="0" indent="0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605"/>
              <a:buNone/>
            </a:pPr>
            <a:endParaRPr sz="1692" dirty="0"/>
          </a:p>
          <a:p>
            <a:pPr marL="457200" lvl="0" indent="-333216" algn="l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SzPts val="1648"/>
              <a:buChar char="●"/>
            </a:pPr>
            <a:r>
              <a:rPr lang="en" sz="1647" dirty="0"/>
              <a:t>Visit our Instagram and Twitter pages:</a:t>
            </a:r>
            <a:endParaRPr sz="1647" dirty="0"/>
          </a:p>
          <a:p>
            <a:pPr marL="914400" lvl="1" indent="-32328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91"/>
              <a:buChar char="○"/>
            </a:pPr>
            <a:r>
              <a:rPr lang="en" sz="1491" dirty="0"/>
              <a:t>Instagram: @ubiocom</a:t>
            </a:r>
            <a:endParaRPr sz="1491" dirty="0"/>
          </a:p>
          <a:p>
            <a:pPr marL="914400" lvl="1" indent="-323287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91"/>
              <a:buChar char="○"/>
            </a:pPr>
            <a:r>
              <a:rPr lang="en" sz="1491" dirty="0"/>
              <a:t>Twitter: @UBiocom</a:t>
            </a:r>
            <a:endParaRPr sz="1692" dirty="0"/>
          </a:p>
          <a:p>
            <a:pPr marL="457200" lvl="0" indent="0" algn="l" rtl="0">
              <a:lnSpc>
                <a:spcPct val="10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endParaRPr sz="989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Bioethics Panel</a:t>
            </a:r>
            <a:endParaRPr dirty="0"/>
          </a:p>
        </p:txBody>
      </p:sp>
      <p:sp>
        <p:nvSpPr>
          <p:cNvPr id="80" name="Google Shape;80;p17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" dirty="0"/>
              <a:t>Time to choose a topic!! Please complete this form by next Monday.  </a:t>
            </a:r>
            <a:r>
              <a:rPr lang="en" u="sng" dirty="0">
                <a:solidFill>
                  <a:schemeClr val="hlink"/>
                </a:solidFill>
                <a:hlinkClick r:id="rId3"/>
              </a:rPr>
              <a:t>https://forms.gle/codVvnRapsjXJdKg9</a:t>
            </a:r>
            <a:r>
              <a:rPr lang="en" dirty="0"/>
              <a:t> 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UMBC Academic Resources</a:t>
            </a:r>
            <a:endParaRPr dirty="0"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Appointment tutoring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Variety of subjects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Individual appointments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Can schedule weekly appointments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3"/>
              </a:rPr>
              <a:t>https://lrc.umbc.edu/tutor/</a:t>
            </a:r>
            <a:r>
              <a:rPr lang="en"/>
              <a:t>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SI PASS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Regular sessions held twice a week and before exams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Group sessions help you learn material and study strategies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Writing Center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Appointments and drop-in help</a:t>
            </a:r>
            <a:endParaRPr/>
          </a:p>
          <a:p>
            <a:pPr marL="914400" lvl="1" indent="-317500" algn="l" rtl="0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 u="sng">
                <a:solidFill>
                  <a:schemeClr val="hlink"/>
                </a:solidFill>
                <a:hlinkClick r:id="rId4"/>
              </a:rPr>
              <a:t>https://lrc.umbc.edu/tutor/writing-center/</a:t>
            </a:r>
            <a:r>
              <a:rPr lang="en"/>
              <a:t> 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Tips - During Lecture</a:t>
            </a:r>
            <a:endParaRPr dirty="0"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Take notes like you would if you were physically in class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Stick to a schedule if lectures are asynchronous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Don’t count on watching recordings later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Close any other tabs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Tips - Outside of Lecture</a:t>
            </a:r>
            <a:endParaRPr dirty="0"/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Make a schedule and stick to it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Write down everything you want to accomplish today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Use schedule gaps to your advantage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Work for a set amount of time and then have a short break. Repeat.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Study Tips - Exam Prep</a:t>
            </a:r>
            <a:endParaRPr dirty="0"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Study a little each day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Sleep the night before an exam!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Form virtual study groups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Study by asking yourself questions</a:t>
            </a:r>
            <a:endParaRPr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amask">
  <a:themeElements>
    <a:clrScheme name="Damask">
      <a:dk1>
        <a:sysClr val="windowText" lastClr="000000"/>
      </a:dk1>
      <a:lt1>
        <a:sysClr val="window" lastClr="FFFFFF"/>
      </a:lt1>
      <a:dk2>
        <a:srgbClr val="742332"/>
      </a:dk2>
      <a:lt2>
        <a:srgbClr val="EE91A0"/>
      </a:lt2>
      <a:accent1>
        <a:srgbClr val="E03754"/>
      </a:accent1>
      <a:accent2>
        <a:srgbClr val="E86C2E"/>
      </a:accent2>
      <a:accent3>
        <a:srgbClr val="DAB250"/>
      </a:accent3>
      <a:accent4>
        <a:srgbClr val="60C4AA"/>
      </a:accent4>
      <a:accent5>
        <a:srgbClr val="51A9DB"/>
      </a:accent5>
      <a:accent6>
        <a:srgbClr val="976AC9"/>
      </a:accent6>
      <a:hlink>
        <a:srgbClr val="D5445E"/>
      </a:hlink>
      <a:folHlink>
        <a:srgbClr val="E17C8E"/>
      </a:folHlink>
    </a:clrScheme>
    <a:fontScheme name="Damask">
      <a:majorFont>
        <a:latin typeface="Bookman Old Style" panose="02050604050505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amask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105000"/>
                <a:lumMod val="110000"/>
              </a:schemeClr>
            </a:gs>
            <a:gs pos="100000">
              <a:schemeClr val="phClr">
                <a:tint val="78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0000"/>
                <a:lumMod val="104000"/>
              </a:schemeClr>
            </a:gs>
            <a:gs pos="69000">
              <a:schemeClr val="phClr">
                <a:shade val="86000"/>
                <a:satMod val="130000"/>
                <a:lumMod val="102000"/>
              </a:schemeClr>
            </a:gs>
            <a:gs pos="100000">
              <a:schemeClr val="phClr">
                <a:shade val="72000"/>
                <a:satMod val="130000"/>
                <a:lumMod val="100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sy="96000" rotWithShape="0">
              <a:srgbClr val="000000">
                <a:alpha val="54000"/>
              </a:srgbClr>
            </a:outerShdw>
          </a:effectLst>
        </a:effectStyle>
        <a:effectStyle>
          <a:effectLst>
            <a:outerShdw blurRad="76200" dist="38100" dir="5400000" algn="ctr" rotWithShape="0">
              <a:srgbClr val="000000">
                <a:alpha val="76000"/>
              </a:srgbClr>
            </a:outerShdw>
          </a:effectLst>
          <a:scene3d>
            <a:camera prst="orthographicFront">
              <a:rot lat="0" lon="0" rev="0"/>
            </a:camera>
            <a:lightRig rig="balanced" dir="t"/>
          </a:scene3d>
          <a:sp3d prstMaterial="matte">
            <a:bevelT w="25400" h="254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18000"/>
                <a:satMod val="160000"/>
                <a:lumMod val="28000"/>
              </a:schemeClr>
              <a:schemeClr val="phClr">
                <a:tint val="95000"/>
                <a:satMod val="160000"/>
                <a:lumMod val="11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mask" id="{F9A299A0-33D0-4E0F-9F3F-7163E3744208}" vid="{6B2E858E-683F-40D9-B4CB-284D097F3AC0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TM04033921[[fn=Damask]]</Template>
  <TotalTime>1</TotalTime>
  <Words>715</Words>
  <Application>Microsoft Office PowerPoint</Application>
  <PresentationFormat>On-screen Show (16:9)</PresentationFormat>
  <Paragraphs>86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Bookman Old Style</vt:lpstr>
      <vt:lpstr>Rockwell</vt:lpstr>
      <vt:lpstr>Damask</vt:lpstr>
      <vt:lpstr>Welcome to BioCOM!</vt:lpstr>
      <vt:lpstr>BioCOM Executive Board</vt:lpstr>
      <vt:lpstr>BioCOM Goals</vt:lpstr>
      <vt:lpstr>BioCOM Communications</vt:lpstr>
      <vt:lpstr>Bioethics Panel</vt:lpstr>
      <vt:lpstr>UMBC Academic Resources</vt:lpstr>
      <vt:lpstr>Study Tips - During Lecture</vt:lpstr>
      <vt:lpstr>Study Tips - Outside of Lecture</vt:lpstr>
      <vt:lpstr>Study Tips - Exam Prep</vt:lpstr>
      <vt:lpstr>BIOL-141 and BIOL-142</vt:lpstr>
      <vt:lpstr>CHEM-101 and CHEM-102</vt:lpstr>
      <vt:lpstr>Some GEPs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 to BioCOM!</dc:title>
  <dc:creator>owner</dc:creator>
  <cp:lastModifiedBy>Faith Wobbeking</cp:lastModifiedBy>
  <cp:revision>2</cp:revision>
  <dcterms:modified xsi:type="dcterms:W3CDTF">2021-02-08T15:42:50Z</dcterms:modified>
</cp:coreProperties>
</file>