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78" r:id="rId2"/>
    <p:sldId id="280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282" r:id="rId13"/>
    <p:sldId id="284" r:id="rId14"/>
    <p:sldId id="281" r:id="rId15"/>
    <p:sldId id="293" r:id="rId16"/>
    <p:sldId id="294" r:id="rId17"/>
    <p:sldId id="295" r:id="rId18"/>
    <p:sldId id="290" r:id="rId19"/>
    <p:sldId id="292" r:id="rId20"/>
    <p:sldId id="291" r:id="rId21"/>
    <p:sldId id="296" r:id="rId22"/>
    <p:sldId id="297" r:id="rId23"/>
    <p:sldId id="314" r:id="rId24"/>
    <p:sldId id="298" r:id="rId25"/>
    <p:sldId id="299" r:id="rId26"/>
    <p:sldId id="300" r:id="rId27"/>
    <p:sldId id="286" r:id="rId28"/>
    <p:sldId id="289" r:id="rId29"/>
    <p:sldId id="301" r:id="rId30"/>
    <p:sldId id="330" r:id="rId31"/>
    <p:sldId id="332" r:id="rId32"/>
    <p:sldId id="302" r:id="rId33"/>
    <p:sldId id="331" r:id="rId3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B550BD-B97D-6A40-BE03-1E5D4E84398C}">
          <p14:sldIdLst>
            <p14:sldId id="278"/>
            <p14:sldId id="280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282"/>
            <p14:sldId id="284"/>
            <p14:sldId id="281"/>
            <p14:sldId id="293"/>
            <p14:sldId id="294"/>
            <p14:sldId id="295"/>
            <p14:sldId id="290"/>
            <p14:sldId id="292"/>
            <p14:sldId id="291"/>
            <p14:sldId id="296"/>
            <p14:sldId id="297"/>
            <p14:sldId id="314"/>
            <p14:sldId id="298"/>
            <p14:sldId id="299"/>
            <p14:sldId id="300"/>
            <p14:sldId id="286"/>
            <p14:sldId id="289"/>
            <p14:sldId id="301"/>
            <p14:sldId id="330"/>
            <p14:sldId id="332"/>
            <p14:sldId id="302"/>
            <p14:sldId id="331"/>
          </p14:sldIdLst>
        </p14:section>
        <p14:section name="Untitled Section" id="{A6DFA495-41BB-6744-A6FD-66638DA88C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23" autoAdjust="0"/>
  </p:normalViewPr>
  <p:slideViewPr>
    <p:cSldViewPr snapToGrid="0" snapToObjects="1">
      <p:cViewPr varScale="1">
        <p:scale>
          <a:sx n="60" d="100"/>
          <a:sy n="60" d="100"/>
        </p:scale>
        <p:origin x="14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518A60-4C23-1A40-B2DF-F46FAB37AD8B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A2462D9-080B-B64D-9DE3-0A9829CC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3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AE1B81-427E-4E47-8D0E-7AC720CEC475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2D1E1FE-DAD0-564E-A22E-1A13C628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9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2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0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r>
              <a:rPr lang="en-US"/>
              <a:t>Susan look at this slide</a:t>
            </a:r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6300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>
              <a:defRPr sz="60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7FE1-F4EE-3A4A-9D6F-86014F5E8F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5" y="405221"/>
            <a:ext cx="5654180" cy="14952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827"/>
            <a:ext cx="8229600" cy="462560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career_center_logo_rgb_ve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13" y="5914710"/>
            <a:ext cx="721606" cy="943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7FE1-F4EE-3A4A-9D6F-86014F5E8F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careers.umbc.edu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7FE1-F4EE-3A4A-9D6F-86014F5E8F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0067FE1-F4EE-3A4A-9D6F-86014F5E8F80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067FE1-F4EE-3A4A-9D6F-86014F5E8F80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horiz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955" y="6237117"/>
            <a:ext cx="1609749" cy="544383"/>
          </a:xfrm>
          <a:prstGeom prst="rect">
            <a:avLst/>
          </a:prstGeom>
        </p:spPr>
      </p:pic>
      <p:pic>
        <p:nvPicPr>
          <p:cNvPr id="11" name="Picture 10" descr="career_center_logo_rgb_vert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5" y="5982818"/>
            <a:ext cx="669504" cy="875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reers.umbc.edu/students/gradschool/funding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shindle@umbc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dschools.com/" TargetMode="External"/><Relationship Id="rId2" Type="http://schemas.openxmlformats.org/officeDocument/2006/relationships/hyperlink" Target="http://www.graduateguid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perfectresume.com/how-to/career-resources/relocate/" TargetMode="External"/><Relationship Id="rId5" Type="http://schemas.openxmlformats.org/officeDocument/2006/relationships/hyperlink" Target="https://www.usnews.com/best-graduate-schools" TargetMode="External"/><Relationship Id="rId4" Type="http://schemas.openxmlformats.org/officeDocument/2006/relationships/hyperlink" Target="https://www.peterson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2262" y="2902690"/>
            <a:ext cx="6781800" cy="1105767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Baskerville Old Face" panose="02020602080505020303" pitchFamily="18" charset="0"/>
              </a:rPr>
              <a:t>Graduate School 101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4493" y="4338083"/>
            <a:ext cx="6997338" cy="778201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Biology Council of Majors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098" y="5445910"/>
            <a:ext cx="8506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Susan Hindle</a:t>
            </a:r>
          </a:p>
          <a:p>
            <a:pPr algn="ctr"/>
            <a:r>
              <a:rPr lang="en-US" sz="3600" dirty="0"/>
              <a:t>Assistant Director, liaison to the sciences</a:t>
            </a:r>
          </a:p>
        </p:txBody>
      </p:sp>
    </p:spTree>
    <p:extLst>
      <p:ext uri="{BB962C8B-B14F-4D97-AF65-F5344CB8AC3E}">
        <p14:creationId xmlns:p14="http://schemas.microsoft.com/office/powerpoint/2010/main" val="20718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58"/>
            <a:ext cx="8452884" cy="6911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Timeline for applying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158" y="1765005"/>
            <a:ext cx="8133907" cy="4380614"/>
          </a:xfrm>
        </p:spPr>
        <p:txBody>
          <a:bodyPr>
            <a:normAutofit fontScale="92500"/>
          </a:bodyPr>
          <a:lstStyle/>
          <a:p>
            <a:r>
              <a:rPr lang="en-US" dirty="0"/>
              <a:t>By your junior year, you should be clear about your career goals and begin post-graduate plans. </a:t>
            </a:r>
          </a:p>
          <a:p>
            <a:r>
              <a:rPr lang="en-US" dirty="0"/>
              <a:t>Serious discussions with your faculty advisor and mentors should begin, during which you seek advice about graduate programs to investigate and potential mentors for graduate study and research. </a:t>
            </a:r>
          </a:p>
          <a:p>
            <a:r>
              <a:rPr lang="en-US" dirty="0"/>
              <a:t>The summer after your junior year is the time to begin the application process. </a:t>
            </a:r>
          </a:p>
          <a:p>
            <a:pPr marL="118872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569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604"/>
            <a:ext cx="8452884" cy="9006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Applying to grad schoo</a:t>
            </a:r>
            <a:r>
              <a:rPr lang="en-US" altLang="en-US" sz="4000" dirty="0"/>
              <a:t>l: Elements of a strong application</a:t>
            </a:r>
            <a:endParaRPr lang="en-US" altLang="en-US" sz="4000" b="1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242" y="1626781"/>
            <a:ext cx="8686800" cy="438061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Strong academic record </a:t>
            </a:r>
            <a:br>
              <a:rPr lang="en-US" dirty="0"/>
            </a:br>
            <a:r>
              <a:rPr lang="en-US" dirty="0"/>
              <a:t>(transcript should show successful completion of challenging courses)</a:t>
            </a:r>
          </a:p>
          <a:p>
            <a:r>
              <a:rPr lang="en-US" dirty="0"/>
              <a:t>Research experience (significant)</a:t>
            </a:r>
          </a:p>
          <a:p>
            <a:r>
              <a:rPr lang="en-US" dirty="0"/>
              <a:t>Leadership experience</a:t>
            </a:r>
          </a:p>
          <a:p>
            <a:r>
              <a:rPr lang="en-US" dirty="0"/>
              <a:t>Part-time jobs</a:t>
            </a:r>
          </a:p>
          <a:p>
            <a:r>
              <a:rPr lang="en-US" dirty="0"/>
              <a:t>Volunteer experience</a:t>
            </a:r>
          </a:p>
          <a:p>
            <a:pPr lvl="0"/>
            <a:r>
              <a:rPr lang="en-US" dirty="0"/>
              <a:t>Solid GRE scores</a:t>
            </a:r>
          </a:p>
          <a:p>
            <a:pPr lvl="0"/>
            <a:r>
              <a:rPr lang="en-US" dirty="0"/>
              <a:t>Well-written, detailed resume</a:t>
            </a:r>
          </a:p>
          <a:p>
            <a:pPr lvl="0"/>
            <a:r>
              <a:rPr lang="en-US" dirty="0"/>
              <a:t>Personal statement/essay</a:t>
            </a:r>
          </a:p>
          <a:p>
            <a:r>
              <a:rPr lang="en-US" dirty="0"/>
              <a:t>Personalized/persuasive letters of recommendation</a:t>
            </a:r>
          </a:p>
          <a:p>
            <a:pPr marL="118872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983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265"/>
            <a:ext cx="8229600" cy="1286541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600" b="1" dirty="0"/>
            </a:br>
            <a:r>
              <a:rPr lang="en-US" altLang="en-US" sz="3600" b="1" dirty="0"/>
              <a:t>Noteworthy accomplishments that should </a:t>
            </a:r>
            <a:r>
              <a:rPr lang="en-US" altLang="en-US" sz="3600" dirty="0"/>
              <a:t>a</a:t>
            </a:r>
            <a:r>
              <a:rPr lang="en-US" altLang="en-US" sz="3600" b="1" dirty="0"/>
              <a:t>lways be highlighted:</a:t>
            </a:r>
            <a:r>
              <a:rPr lang="en-US" altLang="en-US" sz="4000" dirty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0578"/>
            <a:ext cx="7924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Laboratory research experience, particularly if it is supported by grants, such as the UMBC Undergraduate Research Award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/>
              <a:t>Participation in professional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/>
              <a:t>	conferences, on campus and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/>
              <a:t>	elsewhere (e.g., UMBC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/>
              <a:t>	Undergraduate Research and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/>
              <a:t>	Creative Achievement Day), etc.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84" y="2523461"/>
            <a:ext cx="2215116" cy="296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83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b="1" dirty="0"/>
              <a:t>Noteworthy Accomplishments</a:t>
            </a:r>
            <a:r>
              <a:rPr lang="en-US" altLang="en-US" sz="3200" dirty="0"/>
              <a:t> (cont’d.)</a:t>
            </a:r>
            <a:endParaRPr lang="en-US" altLang="en-US" sz="32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261" y="2052084"/>
            <a:ext cx="5325140" cy="39216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Leadership positions (e.g., President, Secretary, Vice President, Treasurer) 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Study abroad experiences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Contributions to publications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49" y="2359433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14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49" y="4136066"/>
            <a:ext cx="3072951" cy="217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altLang="en-US" sz="4000" b="1" dirty="0"/>
            </a:br>
            <a:r>
              <a:rPr lang="en-US" altLang="en-US" sz="4000" b="1" dirty="0"/>
              <a:t>Preparing for graduate </a:t>
            </a:r>
            <a:r>
              <a:rPr lang="en-US" altLang="en-US" sz="4000" dirty="0"/>
              <a:t>s</a:t>
            </a:r>
            <a:r>
              <a:rPr lang="en-US" altLang="en-US" sz="4000" b="1" dirty="0"/>
              <a:t>chool</a:t>
            </a:r>
            <a:br>
              <a:rPr lang="en-US" altLang="en-US" sz="4000" b="1" dirty="0"/>
            </a:br>
            <a:endParaRPr lang="en-US" altLang="en-US" sz="4000" b="1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577" y="1777795"/>
            <a:ext cx="7770223" cy="2900531"/>
          </a:xfrm>
        </p:spPr>
        <p:txBody>
          <a:bodyPr/>
          <a:lstStyle/>
          <a:p>
            <a:r>
              <a:rPr lang="en-US" altLang="en-US" dirty="0"/>
              <a:t>Establish strong relationships with faculty mentors </a:t>
            </a:r>
          </a:p>
          <a:p>
            <a:pPr eaLnBrk="1" hangingPunct="1"/>
            <a:r>
              <a:rPr lang="en-US" altLang="en-US" dirty="0"/>
              <a:t>Undergraduate advisor coordinators </a:t>
            </a:r>
          </a:p>
          <a:p>
            <a:pPr eaLnBrk="1" hangingPunct="1"/>
            <a:r>
              <a:rPr lang="en-US" altLang="en-US" dirty="0"/>
              <a:t>Building on your strengths </a:t>
            </a:r>
          </a:p>
        </p:txBody>
      </p:sp>
    </p:spTree>
    <p:extLst>
      <p:ext uri="{BB962C8B-B14F-4D97-AF65-F5344CB8AC3E}">
        <p14:creationId xmlns:p14="http://schemas.microsoft.com/office/powerpoint/2010/main" val="419921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altLang="en-US" sz="4000" b="1"/>
            </a:br>
            <a:r>
              <a:rPr lang="en-US" altLang="en-US" sz="4000" b="1"/>
              <a:t>Obtaining Letters of Reference</a:t>
            </a:r>
            <a:r>
              <a:rPr lang="en-US" altLang="en-US" sz="4000"/>
              <a:t> 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Make sure the recommender: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Has a high opinion of you and your potential 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Has had you in class (preferably on more than one occasion) and is familiar with your work and/or supervised you in a research or creative project 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writer should know you on a personal as well as academic level 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Is aware of the program you are applying for </a:t>
            </a:r>
          </a:p>
        </p:txBody>
      </p:sp>
    </p:spTree>
    <p:extLst>
      <p:ext uri="{BB962C8B-B14F-4D97-AF65-F5344CB8AC3E}">
        <p14:creationId xmlns:p14="http://schemas.microsoft.com/office/powerpoint/2010/main" val="400290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Obtaining letters of recommendation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1330"/>
            <a:ext cx="8229600" cy="43471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Can be seen as an objective judge of you by an admissions committee </a:t>
            </a:r>
          </a:p>
          <a:p>
            <a:pPr marL="118872" indent="0" eaLnBrk="1" hangingPunct="1"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Is reliable in submitting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	your material on time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Knows the elements of your background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	that you want highlighted 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63" y="2619092"/>
            <a:ext cx="2716978" cy="181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7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Provide to the Recommender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/>
              <a:t>A copy of your academic and extracurricular record </a:t>
            </a:r>
          </a:p>
          <a:p>
            <a:pPr marL="118872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A copy of your personal statement </a:t>
            </a:r>
          </a:p>
          <a:p>
            <a:pPr marL="118872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A description of the program for which you are applying </a:t>
            </a:r>
          </a:p>
          <a:p>
            <a:pPr marL="118872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Very clear directions about the logistics—any form that needs to be completed and attached, where and how the letters need to be sent, relevant deadlines, etc. </a:t>
            </a:r>
          </a:p>
        </p:txBody>
      </p:sp>
    </p:spTree>
    <p:extLst>
      <p:ext uri="{BB962C8B-B14F-4D97-AF65-F5344CB8AC3E}">
        <p14:creationId xmlns:p14="http://schemas.microsoft.com/office/powerpoint/2010/main" val="1920214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Personal statements and essays</a:t>
            </a:r>
            <a:endParaRPr lang="en-US" alt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Be yourself and say what you think, not what you think admissions officials want to hear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Talk about your motivations as well as aspirations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Highlight what makes you a unique candidate 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Talk about work/research experience you have 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Personal accomplishments and triumphs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04937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Personal statements and essays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After researching the program, faculty and their areas of research, address how your areas of interest are compatible 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Use positive, confident and upbeat language 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Sell yourself; discuss how you'll be an asset to the program/school 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Proofread and ask faculty and a Career Center professional to proofread your statement.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827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74" y="2653387"/>
            <a:ext cx="2392326" cy="25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56930" y="340242"/>
            <a:ext cx="6315740" cy="106793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Overview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119" y="1726019"/>
            <a:ext cx="595954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Is grad school for you?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Types of graduate degrees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Selecting the best program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Timeline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Appling to grad school: elements of a strong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Letters of reference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Funding grad school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Grad School 101: Fall 2021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Next steps…</a:t>
            </a:r>
          </a:p>
        </p:txBody>
      </p:sp>
    </p:spTree>
    <p:extLst>
      <p:ext uri="{BB962C8B-B14F-4D97-AF65-F5344CB8AC3E}">
        <p14:creationId xmlns:p14="http://schemas.microsoft.com/office/powerpoint/2010/main" val="3053362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014" y="152400"/>
            <a:ext cx="819238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Personal statements and </a:t>
            </a:r>
            <a:r>
              <a:rPr lang="en-US" altLang="en-US" sz="4000" dirty="0"/>
              <a:t>e</a:t>
            </a:r>
            <a:r>
              <a:rPr lang="en-US" altLang="en-US" sz="4000" b="1" dirty="0"/>
              <a:t>ssays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8261" y="1767840"/>
            <a:ext cx="6432698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Has a central theme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Is well organized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Describes your goals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Following directions/prompts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	carefully, especially those relating to length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Answer all questions asked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Is tailored to the program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5" y="2070515"/>
            <a:ext cx="1967023" cy="305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282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Estimating costs</a:t>
            </a:r>
            <a:endParaRPr lang="en-US" alt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You should budget for: </a:t>
            </a:r>
          </a:p>
          <a:p>
            <a:pPr lvl="1" eaLnBrk="1" hangingPunct="1">
              <a:buFontTx/>
              <a:buChar char="•"/>
            </a:pPr>
            <a:r>
              <a:rPr lang="en-US" altLang="en-US" dirty="0"/>
              <a:t>Tuition </a:t>
            </a:r>
          </a:p>
          <a:p>
            <a:pPr lvl="1" eaLnBrk="1" hangingPunct="1">
              <a:buFontTx/>
              <a:buChar char="•"/>
            </a:pPr>
            <a:r>
              <a:rPr lang="en-US" altLang="en-US" dirty="0"/>
              <a:t>Fees </a:t>
            </a:r>
          </a:p>
          <a:p>
            <a:pPr lvl="1" eaLnBrk="1" hangingPunct="1">
              <a:buFontTx/>
              <a:buChar char="•"/>
            </a:pPr>
            <a:r>
              <a:rPr lang="en-US" altLang="en-US" dirty="0"/>
              <a:t>Housing and costs of living (food, utilities, etc.) </a:t>
            </a:r>
          </a:p>
          <a:p>
            <a:pPr lvl="1" eaLnBrk="1" hangingPunct="1">
              <a:buFontTx/>
              <a:buChar char="•"/>
            </a:pPr>
            <a:r>
              <a:rPr lang="en-US" altLang="en-US" dirty="0"/>
              <a:t>Books and academic materials </a:t>
            </a:r>
          </a:p>
          <a:p>
            <a:pPr lvl="1" eaLnBrk="1" hangingPunct="1">
              <a:buFontTx/>
              <a:buChar char="•"/>
            </a:pPr>
            <a:r>
              <a:rPr lang="en-US" altLang="en-US" dirty="0"/>
              <a:t>Lab costs </a:t>
            </a:r>
          </a:p>
          <a:p>
            <a:pPr lvl="1" eaLnBrk="1" hangingPunct="1">
              <a:buFontTx/>
              <a:buChar char="•"/>
            </a:pPr>
            <a:r>
              <a:rPr lang="en-US" altLang="en-US" dirty="0"/>
              <a:t>Transportation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17" y="4298305"/>
            <a:ext cx="1920131" cy="192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161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lum bright="60000" contrast="-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75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711495" y="430656"/>
            <a:ext cx="7721009" cy="7741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Funding your grad degree 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628" y="1676400"/>
            <a:ext cx="799568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Assistantships—research, teaching, and other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Fellowships, scholarships, and traineeships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Student loans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UMBC campus career partners offering graduate school application assistance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92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5544" y="372140"/>
            <a:ext cx="7921256" cy="92326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/>
              <a:t>Assistantships</a:t>
            </a:r>
            <a:endParaRPr lang="en-US" altLang="en-US" sz="3600" b="1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516" y="1739789"/>
            <a:ext cx="8527311" cy="4331402"/>
          </a:xfrm>
        </p:spPr>
        <p:txBody>
          <a:bodyPr>
            <a:normAutofit/>
          </a:bodyPr>
          <a:lstStyle/>
          <a:p>
            <a:r>
              <a:rPr lang="en-US" dirty="0"/>
              <a:t>Graduate Assistants perform services for a university to reduce the out-of-pocket expenses of their education. </a:t>
            </a:r>
          </a:p>
          <a:p>
            <a:r>
              <a:rPr lang="en-US" dirty="0"/>
              <a:t>Includes a financial stipend, tuition remission (waiver or reduction in tuition) and health benefits. </a:t>
            </a:r>
          </a:p>
          <a:p>
            <a:pPr marL="118872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7663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260" y="457200"/>
            <a:ext cx="814454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Funding your Graduate Education</a:t>
            </a:r>
            <a:br>
              <a:rPr lang="en-US" altLang="en-US" sz="4000" b="1" dirty="0"/>
            </a:br>
            <a:endParaRPr lang="en-US" altLang="en-US" sz="4000" b="1" dirty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76650"/>
            <a:ext cx="4762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Federal and state financial aid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Tuition benefits for military personnel and veterans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Employer tuition benefits</a:t>
            </a:r>
          </a:p>
          <a:p>
            <a:pPr marL="118872" indent="0" eaLnBrk="1" hangingPunct="1">
              <a:buNone/>
            </a:pP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Internships/cooperative education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9924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5302"/>
            <a:ext cx="8229600" cy="98287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/>
              <a:t>Additional funding sources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014" y="1617618"/>
            <a:ext cx="8479972" cy="404953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/>
              <a:t>Prestigious Scholarships and Fellowships:</a:t>
            </a:r>
          </a:p>
          <a:p>
            <a:pPr algn="ctr" eaLnBrk="1" hangingPunct="1">
              <a:buFontTx/>
              <a:buNone/>
            </a:pPr>
            <a:endParaRPr lang="en-US" altLang="en-US" dirty="0"/>
          </a:p>
          <a:p>
            <a:r>
              <a:rPr lang="en-US" altLang="en-US" dirty="0"/>
              <a:t>Highly competitive, either nationally internationally, </a:t>
            </a:r>
          </a:p>
          <a:p>
            <a:r>
              <a:rPr lang="en-US" altLang="en-US" dirty="0"/>
              <a:t>Provide financial support and other benefits to </a:t>
            </a:r>
            <a:r>
              <a:rPr lang="en-US" altLang="en-US" i="1" dirty="0"/>
              <a:t>limited numbers </a:t>
            </a:r>
            <a:r>
              <a:rPr lang="en-US" altLang="en-US" dirty="0"/>
              <a:t>of highly qualified candidates. </a:t>
            </a:r>
          </a:p>
        </p:txBody>
      </p:sp>
    </p:spTree>
    <p:extLst>
      <p:ext uri="{BB962C8B-B14F-4D97-AF65-F5344CB8AC3E}">
        <p14:creationId xmlns:p14="http://schemas.microsoft.com/office/powerpoint/2010/main" val="356377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6567"/>
            <a:ext cx="905894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Prestigious Scholarships &amp; Fellowships:</a:t>
            </a:r>
            <a:br>
              <a:rPr lang="en-US" altLang="en-US" sz="4000" b="1" dirty="0"/>
            </a:br>
            <a:endParaRPr lang="en-US" altLang="en-US" sz="4000" b="1" dirty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28194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816" y="1621465"/>
            <a:ext cx="8362507" cy="4433777"/>
          </a:xfrm>
        </p:spPr>
        <p:txBody>
          <a:bodyPr/>
          <a:lstStyle/>
          <a:p>
            <a:pPr marL="118872" indent="0" eaLnBrk="1" hangingPunct="1">
              <a:lnSpc>
                <a:spcPct val="80000"/>
              </a:lnSpc>
              <a:buNone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Typically, scholarships support 1-3 years of study after a bachelor's degree at universities in the United States or abroad.  </a:t>
            </a:r>
          </a:p>
          <a:p>
            <a:pPr marL="118872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800" b="1" dirty="0"/>
              <a:t>See Graduate School Guide on our website: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800" dirty="0">
                <a:hlinkClick r:id="rId4"/>
              </a:rPr>
              <a:t>http://careers.umbc.edu/students/gradschool/funding/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22828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5544" y="372140"/>
            <a:ext cx="7921256" cy="92326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/>
              <a:t>Interfolio</a:t>
            </a:r>
            <a:endParaRPr lang="en-US" altLang="en-US" sz="3600" b="1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516" y="1739789"/>
            <a:ext cx="8527311" cy="4331402"/>
          </a:xfrm>
        </p:spPr>
        <p:txBody>
          <a:bodyPr>
            <a:normAutofit/>
          </a:bodyPr>
          <a:lstStyle/>
          <a:p>
            <a:r>
              <a:rPr lang="en-US" sz="2800" dirty="0" err="1"/>
              <a:t>Interfolio</a:t>
            </a:r>
            <a:r>
              <a:rPr lang="en-US" sz="2800" dirty="0"/>
              <a:t> is online credentials management system, Dossier, is available to UMBC students and alumni.</a:t>
            </a:r>
          </a:p>
          <a:p>
            <a:pPr marL="118872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An easy and affordable way for students to send confidential letters of recommendation to a potential employer; application materials to graduate and professional schools; teachers to apply for a new position; or a PhDs to send academic credentials to a search committee.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608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Career Center Services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754373"/>
            <a:ext cx="8229600" cy="3996231"/>
          </a:xfrm>
        </p:spPr>
        <p:txBody>
          <a:bodyPr/>
          <a:lstStyle/>
          <a:p>
            <a:pPr eaLnBrk="1" hangingPunct="1"/>
            <a:r>
              <a:rPr lang="en-US" altLang="en-US" dirty="0"/>
              <a:t>Resume/CV writing</a:t>
            </a:r>
          </a:p>
          <a:p>
            <a:pPr eaLnBrk="1" hangingPunct="1"/>
            <a:r>
              <a:rPr lang="en-US" altLang="en-US" dirty="0"/>
              <a:t>Personal statement review</a:t>
            </a:r>
          </a:p>
          <a:p>
            <a:pPr eaLnBrk="1" hangingPunct="1"/>
            <a:r>
              <a:rPr lang="en-US" altLang="en-US" dirty="0"/>
              <a:t>Interview prep resources</a:t>
            </a:r>
          </a:p>
          <a:p>
            <a:pPr eaLnBrk="1" hangingPunct="1"/>
            <a:r>
              <a:rPr lang="en-US" altLang="en-US" dirty="0"/>
              <a:t>Interview prep appointment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7335"/>
            <a:ext cx="31051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624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Next steps…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9553"/>
            <a:ext cx="8229600" cy="4208883"/>
          </a:xfrm>
        </p:spPr>
        <p:txBody>
          <a:bodyPr/>
          <a:lstStyle/>
          <a:p>
            <a:pPr eaLnBrk="1" hangingPunct="1"/>
            <a:r>
              <a:rPr lang="en-US" altLang="en-US" dirty="0"/>
              <a:t>Schedule an appointment with the UMBC Career Center for assistance with:</a:t>
            </a:r>
          </a:p>
          <a:p>
            <a:pPr lvl="1" eaLnBrk="1" hangingPunct="1"/>
            <a:r>
              <a:rPr lang="en-US" altLang="en-US" dirty="0"/>
              <a:t>Resume review</a:t>
            </a:r>
          </a:p>
          <a:p>
            <a:pPr lvl="1" eaLnBrk="1" hangingPunct="1"/>
            <a:r>
              <a:rPr lang="en-US" altLang="en-US" dirty="0"/>
              <a:t>Personal statement review</a:t>
            </a:r>
          </a:p>
          <a:p>
            <a:pPr lvl="1" eaLnBrk="1" hangingPunct="1"/>
            <a:r>
              <a:rPr lang="en-US" altLang="en-US" dirty="0"/>
              <a:t>Mock interviews</a:t>
            </a:r>
          </a:p>
        </p:txBody>
      </p:sp>
    </p:spTree>
    <p:extLst>
      <p:ext uri="{BB962C8B-B14F-4D97-AF65-F5344CB8AC3E}">
        <p14:creationId xmlns:p14="http://schemas.microsoft.com/office/powerpoint/2010/main" val="116979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8344"/>
            <a:ext cx="8846288" cy="109983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4000" b="1" dirty="0"/>
            </a:br>
            <a:r>
              <a:rPr lang="en-US" altLang="en-US" sz="4000" b="1" dirty="0"/>
              <a:t>Is graduate school fo</a:t>
            </a:r>
            <a:r>
              <a:rPr lang="en-US" altLang="en-US" sz="4000" dirty="0"/>
              <a:t>r you? </a:t>
            </a:r>
            <a:br>
              <a:rPr lang="en-US" altLang="en-US" sz="4000" b="1" dirty="0"/>
            </a:br>
            <a:endParaRPr lang="en-US" altLang="en-US" sz="4000" b="1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279" y="1769320"/>
            <a:ext cx="7942521" cy="4272131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What are my career goals?</a:t>
            </a:r>
          </a:p>
          <a:p>
            <a:pPr lvl="0"/>
            <a:r>
              <a:rPr lang="en-US" dirty="0"/>
              <a:t>Do I need a graduate degree to pursue this career?</a:t>
            </a:r>
          </a:p>
          <a:p>
            <a:pPr lvl="0"/>
            <a:r>
              <a:rPr lang="en-US" dirty="0"/>
              <a:t>How will it benefit me? (In some fields, a bachelor’s degrees provides adequate training to enter the workforce. In others, a graduate degree is needed for entry and/or advancement.)</a:t>
            </a:r>
          </a:p>
          <a:p>
            <a:r>
              <a:rPr lang="en-US" dirty="0"/>
              <a:t>What types of degrees do most people hold?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055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Cambria"/>
              <a:buNone/>
            </a:pPr>
            <a:r>
              <a:rPr lang="en-US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Schedule an appointment</a:t>
            </a:r>
            <a:r>
              <a:rPr lang="en-US" sz="3600" b="1" dirty="0">
                <a:solidFill>
                  <a:schemeClr val="accent1"/>
                </a:solidFill>
                <a:latin typeface="Cambria"/>
                <a:ea typeface="Cambria"/>
                <a:cs typeface="Calibri"/>
                <a:sym typeface="Cambria"/>
              </a:rPr>
              <a:t> </a:t>
            </a: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via </a:t>
            </a:r>
            <a:r>
              <a:rPr 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UMBCworks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41926" y="1513651"/>
            <a:ext cx="3976982" cy="420386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marR="0" indent="0" algn="l" rtl="0">
              <a:lnSpc>
                <a:spcPct val="80000"/>
              </a:lnSpc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to </a:t>
            </a:r>
            <a:r>
              <a:rPr lang="en-US" sz="2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UMBC</a:t>
            </a:r>
            <a:r>
              <a:rPr lang="en-US" sz="26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</a:t>
            </a:r>
          </a:p>
          <a:p>
            <a:pPr marL="0" marR="0" indent="0" algn="l" rtl="0">
              <a:lnSpc>
                <a:spcPct val="80000"/>
              </a:lnSpc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6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Appointment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</a:p>
          <a:p>
            <a:pPr marL="0" marR="0" indent="0" algn="ctr" rtl="0">
              <a:lnSpc>
                <a:spcPct val="80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Career Center at 410-455-2216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699" cy="2741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8907" y="1534886"/>
            <a:ext cx="4735286" cy="53231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Shape 261"/>
          <p:cNvCxnSpPr/>
          <p:nvPr/>
        </p:nvCxnSpPr>
        <p:spPr>
          <a:xfrm>
            <a:off x="3145134" y="3277023"/>
            <a:ext cx="1788607" cy="1457838"/>
          </a:xfrm>
          <a:prstGeom prst="straightConnector1">
            <a:avLst/>
          </a:prstGeom>
          <a:noFill/>
          <a:ln w="48000" cap="flat" cmpd="thickThin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94169452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499728"/>
            <a:ext cx="8229600" cy="69579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UMBC Career Center reception</a:t>
            </a:r>
          </a:p>
        </p:txBody>
      </p:sp>
      <p:pic>
        <p:nvPicPr>
          <p:cNvPr id="8" name="Shape 253" descr="IMG_3088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4568" y="1784983"/>
            <a:ext cx="4089114" cy="30848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03"/>
          <p:cNvSpPr txBox="1"/>
          <p:nvPr/>
        </p:nvSpPr>
        <p:spPr>
          <a:xfrm>
            <a:off x="1047164" y="5175657"/>
            <a:ext cx="6986399" cy="1182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Campus Location: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Math/Psych. Building</a:t>
            </a:r>
          </a:p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Hours: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8:30 – 5 PM – M-F</a:t>
            </a:r>
          </a:p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Careers.umbc.edu </a:t>
            </a:r>
          </a:p>
        </p:txBody>
      </p:sp>
    </p:spTree>
    <p:extLst>
      <p:ext uri="{BB962C8B-B14F-4D97-AF65-F5344CB8AC3E}">
        <p14:creationId xmlns:p14="http://schemas.microsoft.com/office/powerpoint/2010/main" val="3767120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 idx="4294967295"/>
          </p:nvPr>
        </p:nvSpPr>
        <p:spPr>
          <a:xfrm>
            <a:off x="604841" y="610313"/>
            <a:ext cx="8236131" cy="114953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dirty="0"/>
              <a:t>Questions </a:t>
            </a:r>
            <a:br>
              <a:rPr lang="en-US" altLang="en-US" sz="3600" dirty="0"/>
            </a:br>
            <a:endParaRPr lang="en-US" altLang="en-US" sz="3600" dirty="0"/>
          </a:p>
        </p:txBody>
      </p:sp>
      <p:pic>
        <p:nvPicPr>
          <p:cNvPr id="6" name="Picture 2" descr="http://www.goletawater.com/graphics/images/question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85" y="1978568"/>
            <a:ext cx="3112830" cy="373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727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8074" y="2445485"/>
            <a:ext cx="7527851" cy="278573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dirty="0"/>
          </a:p>
          <a:p>
            <a:pPr marL="276860" indent="0" algn="ctr">
              <a:buNone/>
            </a:pPr>
            <a:r>
              <a:rPr lang="en-US" sz="3200" b="1" dirty="0">
                <a:latin typeface="Calibri" panose="020F0502020204030204" pitchFamily="34" charset="0"/>
              </a:rPr>
              <a:t>Susan </a:t>
            </a:r>
            <a:r>
              <a:rPr lang="en-US" sz="3200" b="1" dirty="0" err="1">
                <a:latin typeface="Calibri" panose="020F0502020204030204" pitchFamily="34" charset="0"/>
              </a:rPr>
              <a:t>Hindle</a:t>
            </a:r>
            <a:endParaRPr lang="en-US" sz="3200" b="1" dirty="0">
              <a:latin typeface="Calibri" panose="020F0502020204030204" pitchFamily="34" charset="0"/>
            </a:endParaRPr>
          </a:p>
          <a:p>
            <a:pPr marL="276860" indent="0" algn="ctr">
              <a:buNone/>
            </a:pPr>
            <a:r>
              <a:rPr lang="en-US" sz="2800" dirty="0">
                <a:latin typeface="Calibri" panose="020F0502020204030204" pitchFamily="34" charset="0"/>
              </a:rPr>
              <a:t>Assistant Director, Internship &amp; Employment</a:t>
            </a:r>
          </a:p>
          <a:p>
            <a:pPr marL="276860" indent="0" algn="ctr">
              <a:buNone/>
            </a:pPr>
            <a:r>
              <a:rPr lang="en-US" sz="2800" dirty="0">
                <a:latin typeface="Calibri" panose="020F0502020204030204" pitchFamily="34" charset="0"/>
                <a:hlinkClick r:id="rId2"/>
              </a:rPr>
              <a:t>shindle@umbc.edu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Shape 25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accent1"/>
              </a:buClr>
              <a:buSzPct val="25000"/>
              <a:buFont typeface="Cambria"/>
              <a:buNone/>
            </a:pPr>
            <a:r>
              <a:rPr lang="en-US" sz="4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Thank you!</a:t>
            </a:r>
            <a:endParaRPr lang="en-US" sz="4000" b="1" i="1" dirty="0">
              <a:solidFill>
                <a:schemeClr val="accent1"/>
              </a:solidFill>
              <a:latin typeface="Calibri" panose="020F0502020204030204" pitchFamily="34" charset="0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5774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8344"/>
            <a:ext cx="8846288" cy="109983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4000" b="1" dirty="0"/>
            </a:br>
            <a:r>
              <a:rPr lang="en-US" altLang="en-US" sz="4000" b="1" dirty="0"/>
              <a:t>How can you find out more?</a:t>
            </a:r>
            <a:br>
              <a:rPr lang="en-US" altLang="en-US" sz="4000" b="1" dirty="0"/>
            </a:br>
            <a:endParaRPr lang="en-US" altLang="en-US" sz="4000" b="1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83" y="1926651"/>
            <a:ext cx="7942521" cy="4272131"/>
          </a:xfrm>
        </p:spPr>
        <p:txBody>
          <a:bodyPr>
            <a:normAutofit/>
          </a:bodyPr>
          <a:lstStyle/>
          <a:p>
            <a:r>
              <a:rPr lang="en-US" altLang="en-US" dirty="0"/>
              <a:t>Research your industry of interest</a:t>
            </a:r>
          </a:p>
          <a:p>
            <a:pPr lvl="1"/>
            <a:r>
              <a:rPr lang="en-US" altLang="en-US" dirty="0"/>
              <a:t>The Vault</a:t>
            </a:r>
          </a:p>
          <a:p>
            <a:r>
              <a:rPr lang="en-US" altLang="en-US" dirty="0"/>
              <a:t>Conduct informational interviews</a:t>
            </a:r>
          </a:p>
          <a:p>
            <a:pPr lvl="1"/>
            <a:r>
              <a:rPr lang="en-US" altLang="en-US" dirty="0"/>
              <a:t>Professors, Research Mentors/PI, grad students</a:t>
            </a:r>
          </a:p>
          <a:p>
            <a:r>
              <a:rPr lang="en-US" altLang="en-US" dirty="0"/>
              <a:t>Connect with UMBC alumni </a:t>
            </a:r>
          </a:p>
          <a:p>
            <a:pPr lvl="1"/>
            <a:r>
              <a:rPr lang="en-US" altLang="en-US" dirty="0"/>
              <a:t>Retrievers Connect (NEW!)</a:t>
            </a:r>
          </a:p>
          <a:p>
            <a:pPr lvl="1"/>
            <a:r>
              <a:rPr lang="en-US" altLang="en-US" dirty="0"/>
              <a:t>LinkedIn Alumni Search</a:t>
            </a:r>
          </a:p>
        </p:txBody>
      </p:sp>
    </p:spTree>
    <p:extLst>
      <p:ext uri="{BB962C8B-B14F-4D97-AF65-F5344CB8AC3E}">
        <p14:creationId xmlns:p14="http://schemas.microsoft.com/office/powerpoint/2010/main" val="421610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13660" y="518837"/>
            <a:ext cx="8521996" cy="5741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Not clear? </a:t>
            </a:r>
            <a:r>
              <a:rPr lang="en-US" altLang="en-US" sz="4000" dirty="0"/>
              <a:t>C</a:t>
            </a:r>
            <a:r>
              <a:rPr lang="en-US" altLang="en-US" sz="4000" b="1" dirty="0"/>
              <a:t>onsider taking a Gap Year!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544" y="1779953"/>
            <a:ext cx="7942521" cy="42721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Time (12-36 months) to work in your field</a:t>
            </a:r>
          </a:p>
          <a:p>
            <a:r>
              <a:rPr lang="en-US" dirty="0"/>
              <a:t>Opportunity to assess your strengths</a:t>
            </a:r>
          </a:p>
          <a:p>
            <a:r>
              <a:rPr lang="en-US" dirty="0"/>
              <a:t>Clarify your career interests </a:t>
            </a:r>
          </a:p>
          <a:p>
            <a:r>
              <a:rPr lang="en-US" dirty="0"/>
              <a:t>Gain and/or advance industry specific skills/expertise that are transferable to the workplace and/or grad school</a:t>
            </a:r>
          </a:p>
          <a:p>
            <a:r>
              <a:rPr lang="en-US" dirty="0"/>
              <a:t>Earn money</a:t>
            </a:r>
          </a:p>
          <a:p>
            <a:r>
              <a:rPr lang="en-US" dirty="0"/>
              <a:t>Network with professionals in your field of interest</a:t>
            </a:r>
          </a:p>
          <a:p>
            <a:pPr lvl="0"/>
            <a:endParaRPr lang="en-US" dirty="0"/>
          </a:p>
          <a:p>
            <a:pPr marL="118872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399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58"/>
            <a:ext cx="8452884" cy="6911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Types of gap year experiences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544" y="2030819"/>
            <a:ext cx="7942521" cy="3476846"/>
          </a:xfrm>
        </p:spPr>
        <p:txBody>
          <a:bodyPr>
            <a:normAutofit/>
          </a:bodyPr>
          <a:lstStyle/>
          <a:p>
            <a:r>
              <a:rPr lang="en-US" dirty="0"/>
              <a:t>Research</a:t>
            </a:r>
          </a:p>
          <a:p>
            <a:r>
              <a:rPr lang="en-US" dirty="0"/>
              <a:t>Travel abroad</a:t>
            </a:r>
          </a:p>
          <a:p>
            <a:pPr lvl="0"/>
            <a:r>
              <a:rPr lang="en-US" dirty="0"/>
              <a:t>Teaching</a:t>
            </a:r>
          </a:p>
          <a:p>
            <a:pPr lvl="0"/>
            <a:r>
              <a:rPr lang="en-US" dirty="0"/>
              <a:t>Volunteer</a:t>
            </a:r>
          </a:p>
          <a:p>
            <a:pPr lvl="0"/>
            <a:r>
              <a:rPr lang="en-US" dirty="0"/>
              <a:t>Peace Corps</a:t>
            </a:r>
          </a:p>
          <a:p>
            <a:pPr lvl="0"/>
            <a:r>
              <a:rPr lang="en-US" dirty="0"/>
              <a:t>Post-graduate service programs </a:t>
            </a:r>
          </a:p>
          <a:p>
            <a:pPr marL="118872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818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58"/>
            <a:ext cx="8452884" cy="6911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Types of grad degrees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544" y="1573620"/>
            <a:ext cx="7942521" cy="491224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Master’s degree </a:t>
            </a:r>
            <a:r>
              <a:rPr lang="en-US" dirty="0"/>
              <a:t>– most commonly, Master of Arts (M.A.) or Master of Science (M.S.) – provides in-depth knowledge in one or more area. A master’s thesis is sometimes required.</a:t>
            </a:r>
          </a:p>
          <a:p>
            <a:pPr marL="118872" lvl="0" indent="0">
              <a:buNone/>
            </a:pPr>
            <a:endParaRPr lang="en-US" dirty="0"/>
          </a:p>
          <a:p>
            <a:pPr lvl="0"/>
            <a:r>
              <a:rPr lang="en-US" b="1" dirty="0"/>
              <a:t>Doctoral degree </a:t>
            </a:r>
            <a:r>
              <a:rPr lang="en-US" dirty="0"/>
              <a:t>– Ph.D. (Doctor of Philosophy) – provides understanding of how to do structured research. You will complete a dissertation and contribute new knowledge to your field of study.</a:t>
            </a:r>
          </a:p>
          <a:p>
            <a:pPr marL="118872" lvl="0" indent="0">
              <a:buNone/>
            </a:pPr>
            <a:endParaRPr lang="en-US" dirty="0"/>
          </a:p>
          <a:p>
            <a:pPr lvl="0"/>
            <a:r>
              <a:rPr lang="en-US" b="1" dirty="0"/>
              <a:t>Professional degree </a:t>
            </a:r>
            <a:r>
              <a:rPr lang="en-US" dirty="0"/>
              <a:t>– such as J.D. (Juris Doctor), M.D. (Medical Doctor), M.S.W. (Master of Social Work) – provides specialized training for employment in a specific profession (law, medicine, social work)</a:t>
            </a:r>
          </a:p>
          <a:p>
            <a:pPr marL="118872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463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13660" y="518837"/>
            <a:ext cx="8521996" cy="5741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Selecting a program: factors to consider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0576"/>
            <a:ext cx="8378456" cy="4691117"/>
          </a:xfrm>
        </p:spPr>
        <p:txBody>
          <a:bodyPr>
            <a:normAutofit fontScale="47500" lnSpcReduction="20000"/>
          </a:bodyPr>
          <a:lstStyle/>
          <a:p>
            <a:r>
              <a:rPr lang="en-US" sz="5500" dirty="0"/>
              <a:t>Will this institution and location be a good fit for me?</a:t>
            </a:r>
          </a:p>
          <a:p>
            <a:pPr lvl="0"/>
            <a:r>
              <a:rPr lang="en-US" sz="5500" dirty="0"/>
              <a:t>How senior are the professors from my area of study? What are their interests and availability?</a:t>
            </a:r>
          </a:p>
          <a:p>
            <a:r>
              <a:rPr lang="en-US" sz="5500" dirty="0"/>
              <a:t>Will this program give me an opportunity for hands-on experience, either as a professional practitioner or researcher?</a:t>
            </a:r>
          </a:p>
          <a:p>
            <a:pPr lvl="0"/>
            <a:r>
              <a:rPr lang="en-US" sz="5500" dirty="0"/>
              <a:t>Is financial support available</a:t>
            </a:r>
            <a:br>
              <a:rPr lang="en-US" sz="5500" dirty="0"/>
            </a:br>
            <a:r>
              <a:rPr lang="en-US" sz="5500" dirty="0"/>
              <a:t>(teaching and/or research assistantships)?</a:t>
            </a:r>
          </a:p>
          <a:p>
            <a:pPr lvl="0"/>
            <a:r>
              <a:rPr lang="en-US" sz="5500" dirty="0"/>
              <a:t>What are the class sizes and what is the student/faculty ratio?</a:t>
            </a:r>
          </a:p>
          <a:p>
            <a:pPr lvl="0"/>
            <a:r>
              <a:rPr lang="en-US" sz="5500" dirty="0"/>
              <a:t>How active is the faculty in my field?</a:t>
            </a:r>
          </a:p>
          <a:p>
            <a:pPr lvl="0"/>
            <a:r>
              <a:rPr lang="en-US" sz="5500" dirty="0"/>
              <a:t>What is the program’s reputation versus the university’s reputation?</a:t>
            </a:r>
          </a:p>
          <a:p>
            <a:pPr marL="118872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0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13660" y="518837"/>
            <a:ext cx="8521996" cy="5741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Sources for further exploration</a:t>
            </a:r>
            <a:endParaRPr lang="en-US" altLang="en-US" sz="4000" b="1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8558"/>
            <a:ext cx="8378456" cy="489313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 err="1"/>
              <a:t>GraduateGuide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u="sng" dirty="0">
                <a:hlinkClick r:id="rId2"/>
              </a:rPr>
              <a:t>http://www.graduateguide.com</a:t>
            </a:r>
            <a:br>
              <a:rPr lang="en-US" u="sng" dirty="0">
                <a:hlinkClick r:id="rId2"/>
              </a:rPr>
            </a:br>
            <a:r>
              <a:rPr lang="en-US" dirty="0"/>
              <a:t>Search directory of graduate schools and programs by subject, school name and geographic area. Hard copy versions of this directory (updated annually) are also available in the Career Center.</a:t>
            </a:r>
          </a:p>
          <a:p>
            <a:pPr marL="118872" lvl="0" indent="0">
              <a:buNone/>
            </a:pPr>
            <a:endParaRPr lang="en-US" dirty="0"/>
          </a:p>
          <a:p>
            <a:pPr lvl="0"/>
            <a:r>
              <a:rPr lang="en-US" b="1" dirty="0"/>
              <a:t>Gradschools.com:</a:t>
            </a:r>
            <a:r>
              <a:rPr lang="en-US" dirty="0"/>
              <a:t> </a:t>
            </a:r>
            <a:r>
              <a:rPr lang="en-US" u="sng" dirty="0">
                <a:hlinkClick r:id="rId3"/>
              </a:rPr>
              <a:t>https://www.gradschools.com</a:t>
            </a:r>
            <a:br>
              <a:rPr lang="en-US" u="sng" dirty="0">
                <a:hlinkClick r:id="rId3"/>
              </a:rPr>
            </a:br>
            <a:r>
              <a:rPr lang="en-US" dirty="0"/>
              <a:t>Search by subject and geographic area for graduate programs in your field.</a:t>
            </a:r>
          </a:p>
          <a:p>
            <a:pPr marL="118872" lvl="0" indent="0">
              <a:buNone/>
            </a:pPr>
            <a:endParaRPr lang="en-US" dirty="0"/>
          </a:p>
          <a:p>
            <a:pPr lvl="0"/>
            <a:r>
              <a:rPr lang="en-US" b="1" dirty="0"/>
              <a:t>Petersons:</a:t>
            </a:r>
            <a:r>
              <a:rPr lang="en-US" dirty="0"/>
              <a:t> </a:t>
            </a:r>
            <a:r>
              <a:rPr lang="en-US" u="sng" dirty="0">
                <a:hlinkClick r:id="rId4"/>
              </a:rPr>
              <a:t>https://www.petersons.com</a:t>
            </a:r>
            <a:br>
              <a:rPr lang="en-US" u="sng" dirty="0">
                <a:hlinkClick r:id="rId4"/>
              </a:rPr>
            </a:br>
            <a:r>
              <a:rPr lang="en-US" dirty="0"/>
              <a:t>Identify colleges by location, major, tuition, sports and more.</a:t>
            </a:r>
          </a:p>
          <a:p>
            <a:pPr marL="118872" lvl="0" indent="0">
              <a:buNone/>
            </a:pPr>
            <a:endParaRPr lang="en-US" dirty="0"/>
          </a:p>
          <a:p>
            <a:pPr lvl="0"/>
            <a:r>
              <a:rPr lang="en-US" b="1" dirty="0"/>
              <a:t>U.S. News best schools-education rankings: </a:t>
            </a:r>
            <a:r>
              <a:rPr lang="en-US" u="sng" dirty="0">
                <a:hlinkClick r:id="rId5"/>
              </a:rPr>
              <a:t>https://www.usnews.com/best-graduate-schools</a:t>
            </a:r>
            <a:endParaRPr lang="en-US" u="sng" dirty="0"/>
          </a:p>
          <a:p>
            <a:pPr marL="118872" lvl="0" indent="0">
              <a:buNone/>
            </a:pPr>
            <a:endParaRPr lang="en-US" dirty="0"/>
          </a:p>
          <a:p>
            <a:pPr lvl="0"/>
            <a:r>
              <a:rPr lang="en-US" b="1" dirty="0"/>
              <a:t>Relocation </a:t>
            </a:r>
            <a:r>
              <a:rPr lang="en-US" b="1" dirty="0" err="1"/>
              <a:t>Resources:</a:t>
            </a:r>
            <a:r>
              <a:rPr lang="en-US" u="sng" dirty="0" err="1">
                <a:hlinkClick r:id="rId6"/>
              </a:rPr>
              <a:t>https</a:t>
            </a:r>
            <a:r>
              <a:rPr lang="en-US" u="sng" dirty="0">
                <a:hlinkClick r:id="rId6"/>
              </a:rPr>
              <a:t>://www.myperfectresume.com/how-to/career-resources/relocate/</a:t>
            </a:r>
            <a:endParaRPr lang="en-US" dirty="0"/>
          </a:p>
          <a:p>
            <a:pPr marL="118872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18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FFCC66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800000"/>
      </a:hlink>
      <a:folHlink>
        <a:srgbClr val="6800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1908</TotalTime>
  <Words>1507</Words>
  <Application>Microsoft Office PowerPoint</Application>
  <PresentationFormat>On-screen Show (4:3)</PresentationFormat>
  <Paragraphs>221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Baskerville Old Face</vt:lpstr>
      <vt:lpstr>Calibri</vt:lpstr>
      <vt:lpstr>Cambria</vt:lpstr>
      <vt:lpstr>Wingdings</vt:lpstr>
      <vt:lpstr>Wingdings 2</vt:lpstr>
      <vt:lpstr>Wingdings 3</vt:lpstr>
      <vt:lpstr>Module</vt:lpstr>
      <vt:lpstr>Graduate School 101</vt:lpstr>
      <vt:lpstr>Overview</vt:lpstr>
      <vt:lpstr> Is graduate school for you?  </vt:lpstr>
      <vt:lpstr> How can you find out more? </vt:lpstr>
      <vt:lpstr>Not clear? Consider taking a Gap Year!</vt:lpstr>
      <vt:lpstr>Types of gap year experiences</vt:lpstr>
      <vt:lpstr>Types of grad degrees</vt:lpstr>
      <vt:lpstr>Selecting a program: factors to consider</vt:lpstr>
      <vt:lpstr>Sources for further exploration</vt:lpstr>
      <vt:lpstr>Timeline for applying</vt:lpstr>
      <vt:lpstr>Applying to grad school: Elements of a strong application</vt:lpstr>
      <vt:lpstr> Noteworthy accomplishments that should always be highlighted: </vt:lpstr>
      <vt:lpstr>Noteworthy Accomplishments (cont’d.)</vt:lpstr>
      <vt:lpstr> Preparing for graduate school </vt:lpstr>
      <vt:lpstr> Obtaining Letters of Reference  </vt:lpstr>
      <vt:lpstr>Obtaining letters of recommendation</vt:lpstr>
      <vt:lpstr>Provide to the Recommender</vt:lpstr>
      <vt:lpstr>Personal statements and essays</vt:lpstr>
      <vt:lpstr>Personal statements and essays</vt:lpstr>
      <vt:lpstr>Personal statements and essays </vt:lpstr>
      <vt:lpstr>Estimating costs</vt:lpstr>
      <vt:lpstr>Funding your grad degree  </vt:lpstr>
      <vt:lpstr>Assistantships</vt:lpstr>
      <vt:lpstr>Funding your Graduate Education </vt:lpstr>
      <vt:lpstr>Additional funding sources</vt:lpstr>
      <vt:lpstr>Prestigious Scholarships &amp; Fellowships: </vt:lpstr>
      <vt:lpstr>Interfolio</vt:lpstr>
      <vt:lpstr>Career Center Services</vt:lpstr>
      <vt:lpstr>Next steps…</vt:lpstr>
      <vt:lpstr>Schedule an appointment via UMBCworks</vt:lpstr>
      <vt:lpstr>UMBC Career Center reception</vt:lpstr>
      <vt:lpstr>Questions 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Internships  and Careers</dc:title>
  <dc:creator>Kate Phelps</dc:creator>
  <cp:lastModifiedBy>Susan Hindle</cp:lastModifiedBy>
  <cp:revision>83</cp:revision>
  <cp:lastPrinted>2014-09-19T13:49:54Z</cp:lastPrinted>
  <dcterms:created xsi:type="dcterms:W3CDTF">2014-08-04T18:49:50Z</dcterms:created>
  <dcterms:modified xsi:type="dcterms:W3CDTF">2021-03-08T18:00:11Z</dcterms:modified>
</cp:coreProperties>
</file>