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</p:sldIdLst>
  <p:sldSz cx="7772400" cy="10058400"/>
  <p:notesSz cx="6858000" cy="9144000"/>
  <p:defaultTextStyle>
    <a:defPPr>
      <a:defRPr lang="en-US"/>
    </a:defPPr>
    <a:lvl1pPr marL="0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509412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018824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528237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2037649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547061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3056473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565886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4075298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FD77D"/>
    <a:srgbClr val="682E1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5562"/>
    <p:restoredTop sz="94506"/>
  </p:normalViewPr>
  <p:slideViewPr>
    <p:cSldViewPr snapToGrid="0" snapToObjects="1">
      <p:cViewPr varScale="1">
        <p:scale>
          <a:sx n="69" d="100"/>
          <a:sy n="69" d="100"/>
        </p:scale>
        <p:origin x="1960" y="216"/>
      </p:cViewPr>
      <p:guideLst>
        <p:guide orient="horz" pos="3168"/>
        <p:guide pos="244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3124626"/>
            <a:ext cx="6606540" cy="215603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860" y="5699760"/>
            <a:ext cx="5440680" cy="2570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094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188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282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376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470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56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6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75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8/22/23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8/22/23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634990" y="402804"/>
            <a:ext cx="1748790" cy="858223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8620" y="402804"/>
            <a:ext cx="5116830" cy="858223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8/22/23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8/22/23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966" y="6463454"/>
            <a:ext cx="6606540" cy="1997710"/>
          </a:xfrm>
        </p:spPr>
        <p:txBody>
          <a:bodyPr anchor="t"/>
          <a:lstStyle>
            <a:lvl1pPr algn="l">
              <a:defRPr sz="45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3966" y="4263180"/>
            <a:ext cx="6606540" cy="2200274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509412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1882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2823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3764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54706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05647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56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07529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8/22/23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8620" y="2346962"/>
            <a:ext cx="3432810" cy="6638079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50970" y="2346962"/>
            <a:ext cx="3432810" cy="6638079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8/22/23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251499"/>
            <a:ext cx="3434160" cy="93831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09412" indent="0">
              <a:buNone/>
              <a:defRPr sz="2200" b="1"/>
            </a:lvl2pPr>
            <a:lvl3pPr marL="1018824" indent="0">
              <a:buNone/>
              <a:defRPr sz="2000" b="1"/>
            </a:lvl3pPr>
            <a:lvl4pPr marL="1528237" indent="0">
              <a:buNone/>
              <a:defRPr sz="1800" b="1"/>
            </a:lvl4pPr>
            <a:lvl5pPr marL="2037649" indent="0">
              <a:buNone/>
              <a:defRPr sz="1800" b="1"/>
            </a:lvl5pPr>
            <a:lvl6pPr marL="2547061" indent="0">
              <a:buNone/>
              <a:defRPr sz="1800" b="1"/>
            </a:lvl6pPr>
            <a:lvl7pPr marL="3056473" indent="0">
              <a:buNone/>
              <a:defRPr sz="1800" b="1"/>
            </a:lvl7pPr>
            <a:lvl8pPr marL="3565886" indent="0">
              <a:buNone/>
              <a:defRPr sz="1800" b="1"/>
            </a:lvl8pPr>
            <a:lvl9pPr marL="4075298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0" y="3189817"/>
            <a:ext cx="3434160" cy="5795222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8272" y="2251499"/>
            <a:ext cx="3435508" cy="93831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09412" indent="0">
              <a:buNone/>
              <a:defRPr sz="2200" b="1"/>
            </a:lvl2pPr>
            <a:lvl3pPr marL="1018824" indent="0">
              <a:buNone/>
              <a:defRPr sz="2000" b="1"/>
            </a:lvl3pPr>
            <a:lvl4pPr marL="1528237" indent="0">
              <a:buNone/>
              <a:defRPr sz="1800" b="1"/>
            </a:lvl4pPr>
            <a:lvl5pPr marL="2037649" indent="0">
              <a:buNone/>
              <a:defRPr sz="1800" b="1"/>
            </a:lvl5pPr>
            <a:lvl6pPr marL="2547061" indent="0">
              <a:buNone/>
              <a:defRPr sz="1800" b="1"/>
            </a:lvl6pPr>
            <a:lvl7pPr marL="3056473" indent="0">
              <a:buNone/>
              <a:defRPr sz="1800" b="1"/>
            </a:lvl7pPr>
            <a:lvl8pPr marL="3565886" indent="0">
              <a:buNone/>
              <a:defRPr sz="1800" b="1"/>
            </a:lvl8pPr>
            <a:lvl9pPr marL="4075298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48272" y="3189817"/>
            <a:ext cx="3435508" cy="5795222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8/22/23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8/22/23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8/22/23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1" y="400474"/>
            <a:ext cx="2557066" cy="1704340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8793" y="400474"/>
            <a:ext cx="4344988" cy="8584566"/>
          </a:xfrm>
        </p:spPr>
        <p:txBody>
          <a:bodyPr/>
          <a:lstStyle>
            <a:lvl1pPr>
              <a:defRPr sz="3600"/>
            </a:lvl1pPr>
            <a:lvl2pPr>
              <a:defRPr sz="3100"/>
            </a:lvl2pPr>
            <a:lvl3pPr>
              <a:defRPr sz="27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21" y="2104814"/>
            <a:ext cx="2557066" cy="6880226"/>
          </a:xfrm>
        </p:spPr>
        <p:txBody>
          <a:bodyPr/>
          <a:lstStyle>
            <a:lvl1pPr marL="0" indent="0">
              <a:buNone/>
              <a:defRPr sz="1600"/>
            </a:lvl1pPr>
            <a:lvl2pPr marL="509412" indent="0">
              <a:buNone/>
              <a:defRPr sz="1300"/>
            </a:lvl2pPr>
            <a:lvl3pPr marL="1018824" indent="0">
              <a:buNone/>
              <a:defRPr sz="1100"/>
            </a:lvl3pPr>
            <a:lvl4pPr marL="1528237" indent="0">
              <a:buNone/>
              <a:defRPr sz="1000"/>
            </a:lvl4pPr>
            <a:lvl5pPr marL="2037649" indent="0">
              <a:buNone/>
              <a:defRPr sz="1000"/>
            </a:lvl5pPr>
            <a:lvl6pPr marL="2547061" indent="0">
              <a:buNone/>
              <a:defRPr sz="1000"/>
            </a:lvl6pPr>
            <a:lvl7pPr marL="3056473" indent="0">
              <a:buNone/>
              <a:defRPr sz="1000"/>
            </a:lvl7pPr>
            <a:lvl8pPr marL="3565886" indent="0">
              <a:buNone/>
              <a:defRPr sz="1000"/>
            </a:lvl8pPr>
            <a:lvl9pPr marL="4075298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8/22/23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445" y="7040881"/>
            <a:ext cx="4663440" cy="831216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3445" y="898736"/>
            <a:ext cx="4663440" cy="6035040"/>
          </a:xfrm>
        </p:spPr>
        <p:txBody>
          <a:bodyPr/>
          <a:lstStyle>
            <a:lvl1pPr marL="0" indent="0">
              <a:buNone/>
              <a:defRPr sz="3600"/>
            </a:lvl1pPr>
            <a:lvl2pPr marL="509412" indent="0">
              <a:buNone/>
              <a:defRPr sz="3100"/>
            </a:lvl2pPr>
            <a:lvl3pPr marL="1018824" indent="0">
              <a:buNone/>
              <a:defRPr sz="2700"/>
            </a:lvl3pPr>
            <a:lvl4pPr marL="1528237" indent="0">
              <a:buNone/>
              <a:defRPr sz="2200"/>
            </a:lvl4pPr>
            <a:lvl5pPr marL="2037649" indent="0">
              <a:buNone/>
              <a:defRPr sz="2200"/>
            </a:lvl5pPr>
            <a:lvl6pPr marL="2547061" indent="0">
              <a:buNone/>
              <a:defRPr sz="2200"/>
            </a:lvl6pPr>
            <a:lvl7pPr marL="3056473" indent="0">
              <a:buNone/>
              <a:defRPr sz="2200"/>
            </a:lvl7pPr>
            <a:lvl8pPr marL="3565886" indent="0">
              <a:buNone/>
              <a:defRPr sz="2200"/>
            </a:lvl8pPr>
            <a:lvl9pPr marL="4075298" indent="0">
              <a:buNone/>
              <a:defRPr sz="2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445" y="7872097"/>
            <a:ext cx="4663440" cy="1180464"/>
          </a:xfrm>
        </p:spPr>
        <p:txBody>
          <a:bodyPr/>
          <a:lstStyle>
            <a:lvl1pPr marL="0" indent="0">
              <a:buNone/>
              <a:defRPr sz="1600"/>
            </a:lvl1pPr>
            <a:lvl2pPr marL="509412" indent="0">
              <a:buNone/>
              <a:defRPr sz="1300"/>
            </a:lvl2pPr>
            <a:lvl3pPr marL="1018824" indent="0">
              <a:buNone/>
              <a:defRPr sz="1100"/>
            </a:lvl3pPr>
            <a:lvl4pPr marL="1528237" indent="0">
              <a:buNone/>
              <a:defRPr sz="1000"/>
            </a:lvl4pPr>
            <a:lvl5pPr marL="2037649" indent="0">
              <a:buNone/>
              <a:defRPr sz="1000"/>
            </a:lvl5pPr>
            <a:lvl6pPr marL="2547061" indent="0">
              <a:buNone/>
              <a:defRPr sz="1000"/>
            </a:lvl6pPr>
            <a:lvl7pPr marL="3056473" indent="0">
              <a:buNone/>
              <a:defRPr sz="1000"/>
            </a:lvl7pPr>
            <a:lvl8pPr marL="3565886" indent="0">
              <a:buNone/>
              <a:defRPr sz="1000"/>
            </a:lvl8pPr>
            <a:lvl9pPr marL="4075298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8/22/23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  <a:prstGeom prst="rect">
            <a:avLst/>
          </a:prstGeom>
        </p:spPr>
        <p:txBody>
          <a:bodyPr vert="horz" lIns="101882" tIns="50941" rIns="101882" bIns="50941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346962"/>
            <a:ext cx="6995160" cy="6638079"/>
          </a:xfrm>
          <a:prstGeom prst="rect">
            <a:avLst/>
          </a:prstGeom>
        </p:spPr>
        <p:txBody>
          <a:bodyPr vert="horz" lIns="101882" tIns="50941" rIns="101882" bIns="50941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8620" y="9322648"/>
            <a:ext cx="1813560" cy="535516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3FBE14-1D66-AF41-9E8F-C7E9C5E53B3F}" type="datetimeFigureOut">
              <a:rPr lang="en-US" smtClean="0"/>
              <a:t>8/22/23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55570" y="9322648"/>
            <a:ext cx="2461260" cy="535516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70220" y="9322648"/>
            <a:ext cx="1813560" cy="535516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509412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2059" indent="-382059" algn="l" defTabSz="509412" rtl="0" eaLnBrk="1" latinLnBrk="0" hangingPunct="1">
        <a:spcBef>
          <a:spcPct val="20000"/>
        </a:spcBef>
        <a:buFont typeface="Arial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827795" indent="-318383" algn="l" defTabSz="509412" rtl="0" eaLnBrk="1" latinLnBrk="0" hangingPunct="1">
        <a:spcBef>
          <a:spcPct val="20000"/>
        </a:spcBef>
        <a:buFont typeface="Arial"/>
        <a:buChar char="–"/>
        <a:defRPr sz="3100" kern="1200">
          <a:solidFill>
            <a:schemeClr val="tx1"/>
          </a:solidFill>
          <a:latin typeface="+mn-lt"/>
          <a:ea typeface="+mn-ea"/>
          <a:cs typeface="+mn-cs"/>
        </a:defRPr>
      </a:lvl2pPr>
      <a:lvl3pPr marL="1273531" indent="-254706" algn="l" defTabSz="509412" rtl="0" eaLnBrk="1" latinLnBrk="0" hangingPunct="1">
        <a:spcBef>
          <a:spcPct val="20000"/>
        </a:spcBef>
        <a:buFont typeface="Arial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782943" indent="-254706" algn="l" defTabSz="509412" rtl="0" eaLnBrk="1" latinLnBrk="0" hangingPunct="1">
        <a:spcBef>
          <a:spcPct val="20000"/>
        </a:spcBef>
        <a:buFont typeface="Arial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92355" indent="-254706" algn="l" defTabSz="509412" rtl="0" eaLnBrk="1" latinLnBrk="0" hangingPunct="1">
        <a:spcBef>
          <a:spcPct val="20000"/>
        </a:spcBef>
        <a:buFont typeface="Arial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801767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311180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20592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30004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9412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18824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28237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37649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47061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56473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65886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75298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7ADC0BE-650C-4D24-93F3-88B0283F163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81614"/>
          <a:stretch/>
        </p:blipFill>
        <p:spPr>
          <a:xfrm>
            <a:off x="0" y="-2"/>
            <a:ext cx="7772400" cy="1849293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-49697" y="1367475"/>
            <a:ext cx="7871791" cy="8037782"/>
          </a:xfrm>
          <a:effectLst>
            <a:softEdge rad="0"/>
          </a:effectLst>
        </p:spPr>
        <p:txBody>
          <a:bodyPr>
            <a:normAutofit lnSpcReduction="10000"/>
          </a:bodyPr>
          <a:lstStyle/>
          <a:p>
            <a:endParaRPr lang="en-US" sz="3200" b="1" i="0" u="none" strike="noStrike" dirty="0">
              <a:solidFill>
                <a:schemeClr val="tx1"/>
              </a:solidFill>
              <a:effectLst/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r>
              <a:rPr lang="en-US" sz="3200" b="1" i="0" dirty="0">
                <a:solidFill>
                  <a:schemeClr val="tx1"/>
                </a:solidFill>
                <a:effectLst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Yseult Hejja-Brichard, Ph.D</a:t>
            </a:r>
            <a:r>
              <a:rPr lang="en-US" sz="3200" b="1" dirty="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.</a:t>
            </a:r>
            <a:br>
              <a:rPr lang="en-US" sz="32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</a:b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UMBC Biological Sciences</a:t>
            </a:r>
            <a:endParaRPr lang="en-US" sz="2000" dirty="0">
              <a:solidFill>
                <a:schemeClr val="tx1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>
              <a:lnSpc>
                <a:spcPct val="15000"/>
              </a:lnSpc>
            </a:pPr>
            <a:endParaRPr lang="en-US" sz="2200" dirty="0">
              <a:solidFill>
                <a:schemeClr val="tx1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r>
              <a:rPr lang="en-US" sz="2400" b="1" dirty="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“</a:t>
            </a:r>
            <a:r>
              <a:rPr lang="en-US" sz="2600" b="1" i="0" dirty="0">
                <a:solidFill>
                  <a:schemeClr val="tx1"/>
                </a:solidFill>
                <a:effectLst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Computational approaches to</a:t>
            </a:r>
            <a:br>
              <a:rPr lang="en-US" sz="2600" b="1" dirty="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</a:br>
            <a:r>
              <a:rPr lang="en-US" sz="2600" b="1" i="0" dirty="0">
                <a:solidFill>
                  <a:schemeClr val="tx1"/>
                </a:solidFill>
                <a:effectLst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understanding the evolution of sexual signal design</a:t>
            </a:r>
            <a:r>
              <a:rPr lang="en-US" sz="2400" b="1" dirty="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”</a:t>
            </a:r>
          </a:p>
          <a:p>
            <a:endParaRPr lang="en-US" sz="3000" b="1" dirty="0">
              <a:solidFill>
                <a:schemeClr val="tx1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endParaRPr lang="en-US" sz="2200" dirty="0">
              <a:solidFill>
                <a:schemeClr val="tx1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endParaRPr lang="en-US" sz="2000" dirty="0">
              <a:solidFill>
                <a:schemeClr val="tx1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endParaRPr lang="en-US" sz="2000" dirty="0">
              <a:solidFill>
                <a:schemeClr val="tx1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endParaRPr lang="en-US" sz="2000" dirty="0">
              <a:solidFill>
                <a:schemeClr val="tx1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endParaRPr lang="en-US" sz="2000" dirty="0">
              <a:solidFill>
                <a:schemeClr val="tx1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>
              <a:lnSpc>
                <a:spcPct val="80000"/>
              </a:lnSpc>
            </a:pPr>
            <a:r>
              <a:rPr lang="en-US" sz="2000" dirty="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Wednesday, October 4, 2023</a:t>
            </a:r>
          </a:p>
          <a:p>
            <a:pPr>
              <a:lnSpc>
                <a:spcPct val="80000"/>
              </a:lnSpc>
            </a:pPr>
            <a:r>
              <a:rPr lang="en-US" sz="2000" dirty="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12:00pm -1:00pm</a:t>
            </a:r>
          </a:p>
          <a:p>
            <a:pPr>
              <a:lnSpc>
                <a:spcPct val="80000"/>
              </a:lnSpc>
            </a:pPr>
            <a:r>
              <a:rPr lang="en-US" sz="2000" dirty="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Biological Sciences</a:t>
            </a:r>
          </a:p>
          <a:p>
            <a:pPr>
              <a:lnSpc>
                <a:spcPct val="80000"/>
              </a:lnSpc>
            </a:pPr>
            <a:r>
              <a:rPr lang="en-US" sz="2000" dirty="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Room 004</a:t>
            </a:r>
          </a:p>
          <a:p>
            <a:pPr>
              <a:lnSpc>
                <a:spcPct val="80000"/>
              </a:lnSpc>
            </a:pPr>
            <a:endParaRPr lang="en-US" sz="2200" dirty="0">
              <a:solidFill>
                <a:schemeClr val="tx1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>
              <a:lnSpc>
                <a:spcPct val="80000"/>
              </a:lnSpc>
            </a:pPr>
            <a:r>
              <a:rPr lang="en-US" sz="2000" b="1" dirty="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Host: Tamra Mendelson, Ph.D. </a:t>
            </a:r>
          </a:p>
          <a:p>
            <a:pPr>
              <a:lnSpc>
                <a:spcPct val="80000"/>
              </a:lnSpc>
            </a:pPr>
            <a:endParaRPr lang="en-US" sz="2000" b="1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>
              <a:lnSpc>
                <a:spcPct val="80000"/>
              </a:lnSpc>
            </a:pPr>
            <a:r>
              <a:rPr lang="en-US" sz="2000" b="1" dirty="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Visitors Welcome</a:t>
            </a:r>
          </a:p>
          <a:p>
            <a:pPr>
              <a:lnSpc>
                <a:spcPct val="80000"/>
              </a:lnSpc>
            </a:pPr>
            <a:r>
              <a:rPr lang="en-US" sz="2000" b="1" dirty="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For information call: 410-455-2261</a:t>
            </a:r>
          </a:p>
          <a:p>
            <a:endParaRPr lang="en-US" sz="2200" dirty="0">
              <a:latin typeface="Georgia Pro Cond" panose="02040506050405020303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6596" y="134542"/>
            <a:ext cx="7758596" cy="1580204"/>
          </a:xfrm>
          <a:prstGeom prst="rect">
            <a:avLst/>
          </a:prstGeom>
          <a:noFill/>
        </p:spPr>
        <p:txBody>
          <a:bodyPr wrap="square" lIns="101882" tIns="50941" rIns="101882" bIns="50941" rtlCol="0" anchor="ctr" anchorCtr="1">
            <a:spAutoFit/>
          </a:bodyPr>
          <a:lstStyle/>
          <a:p>
            <a:pPr algn="ctr"/>
            <a:r>
              <a:rPr lang="en-US" sz="32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UMBC</a:t>
            </a:r>
          </a:p>
          <a:p>
            <a:pPr algn="ctr"/>
            <a:r>
              <a:rPr lang="en-US" sz="32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Department of Biological Sciences</a:t>
            </a:r>
          </a:p>
          <a:p>
            <a:pPr algn="ctr"/>
            <a:r>
              <a:rPr lang="en-US" sz="32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Visitor Seminar</a:t>
            </a:r>
          </a:p>
        </p:txBody>
      </p:sp>
      <p:pic>
        <p:nvPicPr>
          <p:cNvPr id="8" name="Picture 7" descr="A close up of a white wall&#10;&#10;Description automatically generated">
            <a:extLst>
              <a:ext uri="{FF2B5EF4-FFF2-40B4-BE49-F238E27FC236}">
                <a16:creationId xmlns:a16="http://schemas.microsoft.com/office/drawing/2014/main" id="{3DA9046E-D22C-4077-B753-FA788E91C8C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68" t="73678" r="-668" b="12278"/>
          <a:stretch/>
        </p:blipFill>
        <p:spPr>
          <a:xfrm>
            <a:off x="-1" y="8719457"/>
            <a:ext cx="7871791" cy="1362591"/>
          </a:xfrm>
          <a:prstGeom prst="rect">
            <a:avLst/>
          </a:prstGeom>
        </p:spPr>
      </p:pic>
      <p:pic>
        <p:nvPicPr>
          <p:cNvPr id="13" name="Picture 12" descr="A close up of a sign&#10;&#10;Description automatically generated">
            <a:extLst>
              <a:ext uri="{FF2B5EF4-FFF2-40B4-BE49-F238E27FC236}">
                <a16:creationId xmlns:a16="http://schemas.microsoft.com/office/drawing/2014/main" id="{94604C8B-C2C0-4C87-8F07-AEA9A03568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0418" y="8964385"/>
            <a:ext cx="3711562" cy="855062"/>
          </a:xfrm>
          <a:prstGeom prst="rect">
            <a:avLst/>
          </a:prstGeom>
        </p:spPr>
      </p:pic>
      <p:pic>
        <p:nvPicPr>
          <p:cNvPr id="25" name="Picture 24" descr="A close-up of a fish&#10;&#10;Description automatically generated">
            <a:extLst>
              <a:ext uri="{FF2B5EF4-FFF2-40B4-BE49-F238E27FC236}">
                <a16:creationId xmlns:a16="http://schemas.microsoft.com/office/drawing/2014/main" id="{C54B1ACC-8880-0D33-EE06-6F5F6733CA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40826" y="4006512"/>
            <a:ext cx="3290743" cy="2045376"/>
          </a:xfrm>
          <a:prstGeom prst="ellipse">
            <a:avLst/>
          </a:prstGeom>
          <a:ln w="60325" cap="rnd">
            <a:solidFill>
              <a:srgbClr val="9FD77D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455612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653</TotalTime>
  <Words>60</Words>
  <Application>Microsoft Macintosh PowerPoint</Application>
  <PresentationFormat>Custom</PresentationFormat>
  <Paragraphs>22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Georgia Pro Cond</vt:lpstr>
      <vt:lpstr>Helvetica Neue</vt:lpstr>
      <vt:lpstr>Office Theme</vt:lpstr>
      <vt:lpstr>PowerPoint Presentation</vt:lpstr>
    </vt:vector>
  </TitlesOfParts>
  <Company>UMBC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Sue Schneider</dc:creator>
  <cp:lastModifiedBy>Kristen Markus</cp:lastModifiedBy>
  <cp:revision>53</cp:revision>
  <cp:lastPrinted>2015-11-06T15:24:57Z</cp:lastPrinted>
  <dcterms:created xsi:type="dcterms:W3CDTF">2013-08-14T19:15:37Z</dcterms:created>
  <dcterms:modified xsi:type="dcterms:W3CDTF">2023-08-22T18:54:10Z</dcterms:modified>
</cp:coreProperties>
</file>