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7772400" cy="10058400"/>
  <p:notesSz cx="6858000" cy="9144000"/>
  <p:defaultTextStyle>
    <a:defPPr>
      <a:defRPr lang="en-US"/>
    </a:defPPr>
    <a:lvl1pPr marL="0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C8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059" autoAdjust="0"/>
    <p:restoredTop sz="94737" autoAdjust="0"/>
  </p:normalViewPr>
  <p:slideViewPr>
    <p:cSldViewPr snapToGrid="0" snapToObjects="1">
      <p:cViewPr varScale="1">
        <p:scale>
          <a:sx n="74" d="100"/>
          <a:sy n="74" d="100"/>
        </p:scale>
        <p:origin x="2272" y="192"/>
      </p:cViewPr>
      <p:guideLst>
        <p:guide orient="horz" pos="3168"/>
        <p:guide pos="24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6"/>
            <a:ext cx="6606540" cy="21560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6/26/24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6/26/24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34990" y="402804"/>
            <a:ext cx="1748790" cy="85822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620" y="402804"/>
            <a:ext cx="5116830" cy="85822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6/26/24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6/26/24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4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8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82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76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70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64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52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6/26/24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62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097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6/26/24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8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8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6/26/24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6/26/24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6/26/24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1" y="400474"/>
            <a:ext cx="2557066" cy="170434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3" y="400474"/>
            <a:ext cx="4344988" cy="8584566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1" y="2104814"/>
            <a:ext cx="2557066" cy="6880226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6/26/24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1"/>
            <a:ext cx="4663440" cy="83121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6"/>
            <a:ext cx="4663440" cy="6035040"/>
          </a:xfrm>
        </p:spPr>
        <p:txBody>
          <a:bodyPr/>
          <a:lstStyle>
            <a:lvl1pPr marL="0" indent="0">
              <a:buNone/>
              <a:defRPr sz="3600"/>
            </a:lvl1pPr>
            <a:lvl2pPr marL="509412" indent="0">
              <a:buNone/>
              <a:defRPr sz="3100"/>
            </a:lvl2pPr>
            <a:lvl3pPr marL="1018824" indent="0">
              <a:buNone/>
              <a:defRPr sz="2700"/>
            </a:lvl3pPr>
            <a:lvl4pPr marL="1528237" indent="0">
              <a:buNone/>
              <a:defRPr sz="2200"/>
            </a:lvl4pPr>
            <a:lvl5pPr marL="2037649" indent="0">
              <a:buNone/>
              <a:defRPr sz="2200"/>
            </a:lvl5pPr>
            <a:lvl6pPr marL="2547061" indent="0">
              <a:buNone/>
              <a:defRPr sz="2200"/>
            </a:lvl6pPr>
            <a:lvl7pPr marL="3056473" indent="0">
              <a:buNone/>
              <a:defRPr sz="2200"/>
            </a:lvl7pPr>
            <a:lvl8pPr marL="3565886" indent="0">
              <a:buNone/>
              <a:defRPr sz="2200"/>
            </a:lvl8pPr>
            <a:lvl9pPr marL="4075298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7"/>
            <a:ext cx="4663440" cy="1180464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6/26/24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2"/>
            <a:ext cx="6995160" cy="6638079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FBE14-1D66-AF41-9E8F-C7E9C5E53B3F}" type="datetimeFigureOut">
              <a:rPr lang="en-US" smtClean="0"/>
              <a:t>6/26/24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8"/>
            <a:ext cx="24612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09412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2059" indent="-382059" algn="l" defTabSz="509412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defTabSz="509412" rtl="0" eaLnBrk="1" latinLnBrk="0" hangingPunct="1">
        <a:spcBef>
          <a:spcPct val="20000"/>
        </a:spcBef>
        <a:buFont typeface="Arial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531" indent="-254706" algn="l" defTabSz="509412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943" indent="-254706" algn="l" defTabSz="509412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2355" indent="-254706" algn="l" defTabSz="509412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767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1" y="1868204"/>
            <a:ext cx="1899921" cy="8190196"/>
          </a:xfrm>
          <a:prstGeom prst="rect">
            <a:avLst/>
          </a:prstGeom>
          <a:gradFill>
            <a:gsLst>
              <a:gs pos="99000">
                <a:schemeClr val="tx1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99920" y="1849290"/>
            <a:ext cx="5872480" cy="8209110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sz="100" b="1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Michelle Moyer</a:t>
            </a:r>
          </a:p>
          <a:p>
            <a:endParaRPr lang="en-US" sz="1000" b="1" dirty="0">
              <a:solidFill>
                <a:schemeClr val="tx1"/>
              </a:solidFill>
            </a:endParaRPr>
          </a:p>
          <a:p>
            <a:r>
              <a:rPr lang="en-US" sz="2600" dirty="0">
                <a:solidFill>
                  <a:schemeClr val="tx1"/>
                </a:solidFill>
              </a:rPr>
              <a:t>Ph.D. Candidate</a:t>
            </a:r>
          </a:p>
          <a:p>
            <a:r>
              <a:rPr lang="en-US" sz="2600" dirty="0">
                <a:solidFill>
                  <a:schemeClr val="tx1"/>
                </a:solidFill>
              </a:rPr>
              <a:t>Biological Sciences Program</a:t>
            </a:r>
          </a:p>
          <a:p>
            <a:endParaRPr lang="en-US" sz="2600" dirty="0">
              <a:solidFill>
                <a:schemeClr val="tx1"/>
              </a:solidFill>
            </a:endParaRPr>
          </a:p>
          <a:p>
            <a:r>
              <a:rPr lang="en-US" i="1" dirty="0">
                <a:solidFill>
                  <a:schemeClr val="tx1"/>
                </a:solidFill>
              </a:rPr>
              <a:t>“Comparative Analysis of Female Song Structure and Function in Two Temperate and Tropical Oriole Species”</a:t>
            </a:r>
          </a:p>
          <a:p>
            <a:endParaRPr lang="en-US" i="1" dirty="0">
              <a:solidFill>
                <a:schemeClr val="tx1"/>
              </a:solidFill>
            </a:endParaRPr>
          </a:p>
          <a:p>
            <a:r>
              <a:rPr lang="en-US" sz="2200" b="1" dirty="0">
                <a:solidFill>
                  <a:schemeClr val="tx1"/>
                </a:solidFill>
                <a:latin typeface="+mj-lt"/>
              </a:rPr>
              <a:t>Monday, July 8, 2024</a:t>
            </a:r>
          </a:p>
          <a:p>
            <a:r>
              <a:rPr lang="en-US" sz="2200" b="1">
                <a:solidFill>
                  <a:schemeClr val="tx1"/>
                </a:solidFill>
                <a:latin typeface="+mj-lt"/>
              </a:rPr>
              <a:t>ILSB 101</a:t>
            </a:r>
            <a:endParaRPr lang="en-US" sz="2200" b="1" dirty="0">
              <a:solidFill>
                <a:schemeClr val="tx1"/>
              </a:solidFill>
              <a:latin typeface="+mj-lt"/>
            </a:endParaRPr>
          </a:p>
          <a:p>
            <a:r>
              <a:rPr lang="en-US" sz="2200" b="1" dirty="0">
                <a:solidFill>
                  <a:schemeClr val="tx1"/>
                </a:solidFill>
                <a:latin typeface="+mj-lt"/>
              </a:rPr>
              <a:t>1:00-2:00 p.m.</a:t>
            </a:r>
          </a:p>
          <a:p>
            <a:r>
              <a:rPr lang="en-US" sz="2200" b="1" dirty="0">
                <a:solidFill>
                  <a:schemeClr val="tx1"/>
                </a:solidFill>
                <a:latin typeface="+mj-lt"/>
              </a:rPr>
              <a:t>Mentor: Kevin </a:t>
            </a:r>
            <a:r>
              <a:rPr lang="en-US" sz="2200" b="1" dirty="0" err="1">
                <a:solidFill>
                  <a:schemeClr val="tx1"/>
                </a:solidFill>
                <a:latin typeface="+mj-lt"/>
              </a:rPr>
              <a:t>Omland</a:t>
            </a:r>
            <a:r>
              <a:rPr lang="en-US" sz="2200" b="1" dirty="0">
                <a:solidFill>
                  <a:schemeClr val="tx1"/>
                </a:solidFill>
                <a:latin typeface="+mj-lt"/>
              </a:rPr>
              <a:t>, Ph.D.</a:t>
            </a:r>
          </a:p>
          <a:p>
            <a:r>
              <a:rPr lang="en-US" sz="2200" b="1" dirty="0">
                <a:solidFill>
                  <a:schemeClr val="tx1"/>
                </a:solidFill>
              </a:rPr>
              <a:t> </a:t>
            </a:r>
            <a:endParaRPr lang="en-US" sz="2200" b="1" dirty="0"/>
          </a:p>
          <a:p>
            <a:endParaRPr lang="en-US" dirty="0"/>
          </a:p>
        </p:txBody>
      </p:sp>
      <p:grpSp>
        <p:nvGrpSpPr>
          <p:cNvPr id="7" name="Group 13"/>
          <p:cNvGrpSpPr>
            <a:grpSpLocks noChangeAspect="1"/>
          </p:cNvGrpSpPr>
          <p:nvPr/>
        </p:nvGrpSpPr>
        <p:grpSpPr bwMode="auto">
          <a:xfrm>
            <a:off x="-590" y="-892"/>
            <a:ext cx="8837506" cy="6531592"/>
            <a:chOff x="848" y="-1671"/>
            <a:chExt cx="4912" cy="2543"/>
          </a:xfrm>
        </p:grpSpPr>
        <p:sp>
          <p:nvSpPr>
            <p:cNvPr id="8" name="AutoShape 12"/>
            <p:cNvSpPr>
              <a:spLocks noChangeAspect="1" noChangeArrowheads="1" noTextEdit="1"/>
            </p:cNvSpPr>
            <p:nvPr/>
          </p:nvSpPr>
          <p:spPr bwMode="auto">
            <a:xfrm>
              <a:off x="856" y="144"/>
              <a:ext cx="4904" cy="7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Rectangle 15"/>
            <p:cNvSpPr>
              <a:spLocks noChangeArrowheads="1"/>
            </p:cNvSpPr>
            <p:nvPr/>
          </p:nvSpPr>
          <p:spPr bwMode="auto">
            <a:xfrm>
              <a:off x="1167" y="340"/>
              <a:ext cx="0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11" name="Rectangle 16"/>
            <p:cNvSpPr>
              <a:spLocks noChangeArrowheads="1"/>
            </p:cNvSpPr>
            <p:nvPr/>
          </p:nvSpPr>
          <p:spPr bwMode="auto">
            <a:xfrm>
              <a:off x="3203" y="171"/>
              <a:ext cx="0" cy="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>
                <a:defRPr/>
              </a:pPr>
              <a:endParaRPr lang="en-US" dirty="0">
                <a:latin typeface="+mj-lt"/>
              </a:endParaRPr>
            </a:p>
          </p:txBody>
        </p:sp>
        <p:sp>
          <p:nvSpPr>
            <p:cNvPr id="9" name="Rectangle 14"/>
            <p:cNvSpPr>
              <a:spLocks noChangeArrowheads="1"/>
            </p:cNvSpPr>
            <p:nvPr/>
          </p:nvSpPr>
          <p:spPr bwMode="auto">
            <a:xfrm>
              <a:off x="848" y="-1671"/>
              <a:ext cx="4320" cy="886"/>
            </a:xfrm>
            <a:prstGeom prst="rect">
              <a:avLst/>
            </a:prstGeom>
            <a:solidFill>
              <a:srgbClr val="C7C8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3804" y="-100242"/>
            <a:ext cx="7758596" cy="2072647"/>
          </a:xfrm>
          <a:prstGeom prst="rect">
            <a:avLst/>
          </a:prstGeom>
          <a:noFill/>
        </p:spPr>
        <p:txBody>
          <a:bodyPr wrap="square" lIns="101882" tIns="50941" rIns="101882" bIns="50941" rtlCol="0" anchor="ctr" anchorCtr="1">
            <a:spAutoFit/>
          </a:bodyPr>
          <a:lstStyle/>
          <a:p>
            <a:pPr algn="ctr"/>
            <a:endParaRPr lang="en-US" dirty="0"/>
          </a:p>
          <a:p>
            <a:pPr algn="ctr"/>
            <a:r>
              <a:rPr lang="en-US" sz="3600" dirty="0"/>
              <a:t>UMBC</a:t>
            </a:r>
          </a:p>
          <a:p>
            <a:pPr algn="ctr"/>
            <a:r>
              <a:rPr lang="en-US" sz="3600" dirty="0"/>
              <a:t>Department of Biological Sciences</a:t>
            </a:r>
          </a:p>
          <a:p>
            <a:pPr algn="ctr"/>
            <a:r>
              <a:rPr lang="en-US" sz="3600" dirty="0"/>
              <a:t>Ph.D. Dissertation Seminar</a:t>
            </a:r>
          </a:p>
        </p:txBody>
      </p:sp>
      <p:pic>
        <p:nvPicPr>
          <p:cNvPr id="13" name="Picture 12" descr="UMBC 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570" y="7633637"/>
            <a:ext cx="1458896" cy="214575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25527</TotalTime>
  <Words>61</Words>
  <Application>Microsoft Macintosh PowerPoint</Application>
  <PresentationFormat>Custom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Sue Schneider</dc:creator>
  <cp:lastModifiedBy>Microsoft Office User</cp:lastModifiedBy>
  <cp:revision>40</cp:revision>
  <cp:lastPrinted>2019-05-21T15:57:55Z</cp:lastPrinted>
  <dcterms:created xsi:type="dcterms:W3CDTF">2013-08-14T19:15:37Z</dcterms:created>
  <dcterms:modified xsi:type="dcterms:W3CDTF">2024-06-26T14:57:20Z</dcterms:modified>
</cp:coreProperties>
</file>