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772400" cy="10058400"/>
  <p:notesSz cx="6858000" cy="9144000"/>
  <p:defaultTextStyle>
    <a:defPPr>
      <a:defRPr lang="en-US"/>
    </a:defPPr>
    <a:lvl1pPr marL="0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509412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39" d="100"/>
          <a:sy n="39" d="100"/>
        </p:scale>
        <p:origin x="-3344" y="-96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6"/>
            <a:ext cx="6606540" cy="215603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094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188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28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376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5470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05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56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0752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4"/>
            <a:ext cx="1748790" cy="8582236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4"/>
            <a:ext cx="5116830" cy="8582236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5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509412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101882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28237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3764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54706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05647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56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07529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2"/>
            <a:ext cx="3432810" cy="6638079"/>
          </a:xfrm>
        </p:spPr>
        <p:txBody>
          <a:bodyPr/>
          <a:lstStyle>
            <a:lvl1pPr>
              <a:defRPr sz="3100"/>
            </a:lvl1pPr>
            <a:lvl2pPr>
              <a:defRPr sz="27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8" cy="938318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09412" indent="0">
              <a:buNone/>
              <a:defRPr sz="2200" b="1"/>
            </a:lvl2pPr>
            <a:lvl3pPr marL="1018824" indent="0">
              <a:buNone/>
              <a:defRPr sz="2000" b="1"/>
            </a:lvl3pPr>
            <a:lvl4pPr marL="1528237" indent="0">
              <a:buNone/>
              <a:defRPr sz="1800" b="1"/>
            </a:lvl4pPr>
            <a:lvl5pPr marL="2037649" indent="0">
              <a:buNone/>
              <a:defRPr sz="1800" b="1"/>
            </a:lvl5pPr>
            <a:lvl6pPr marL="2547061" indent="0">
              <a:buNone/>
              <a:defRPr sz="1800" b="1"/>
            </a:lvl6pPr>
            <a:lvl7pPr marL="3056473" indent="0">
              <a:buNone/>
              <a:defRPr sz="1800" b="1"/>
            </a:lvl7pPr>
            <a:lvl8pPr marL="3565886" indent="0">
              <a:buNone/>
              <a:defRPr sz="1800" b="1"/>
            </a:lvl8pPr>
            <a:lvl9pPr marL="4075298" indent="0">
              <a:buNone/>
              <a:defRPr sz="18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8" cy="5795222"/>
          </a:xfrm>
        </p:spPr>
        <p:txBody>
          <a:bodyPr/>
          <a:lstStyle>
            <a:lvl1pPr>
              <a:defRPr sz="27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1" y="400474"/>
            <a:ext cx="2557066" cy="1704340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3" y="400474"/>
            <a:ext cx="4344988" cy="8584566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7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1" y="2104814"/>
            <a:ext cx="2557066" cy="6880226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1"/>
            <a:ext cx="4663440" cy="831216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6"/>
            <a:ext cx="4663440" cy="6035040"/>
          </a:xfrm>
        </p:spPr>
        <p:txBody>
          <a:bodyPr/>
          <a:lstStyle>
            <a:lvl1pPr marL="0" indent="0">
              <a:buNone/>
              <a:defRPr sz="3600"/>
            </a:lvl1pPr>
            <a:lvl2pPr marL="509412" indent="0">
              <a:buNone/>
              <a:defRPr sz="3100"/>
            </a:lvl2pPr>
            <a:lvl3pPr marL="1018824" indent="0">
              <a:buNone/>
              <a:defRPr sz="2700"/>
            </a:lvl3pPr>
            <a:lvl4pPr marL="1528237" indent="0">
              <a:buNone/>
              <a:defRPr sz="2200"/>
            </a:lvl4pPr>
            <a:lvl5pPr marL="2037649" indent="0">
              <a:buNone/>
              <a:defRPr sz="2200"/>
            </a:lvl5pPr>
            <a:lvl6pPr marL="2547061" indent="0">
              <a:buNone/>
              <a:defRPr sz="2200"/>
            </a:lvl6pPr>
            <a:lvl7pPr marL="3056473" indent="0">
              <a:buNone/>
              <a:defRPr sz="2200"/>
            </a:lvl7pPr>
            <a:lvl8pPr marL="3565886" indent="0">
              <a:buNone/>
              <a:defRPr sz="2200"/>
            </a:lvl8pPr>
            <a:lvl9pPr marL="4075298" indent="0">
              <a:buNone/>
              <a:defRPr sz="22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7"/>
            <a:ext cx="4663440" cy="1180464"/>
          </a:xfrm>
        </p:spPr>
        <p:txBody>
          <a:bodyPr/>
          <a:lstStyle>
            <a:lvl1pPr marL="0" indent="0">
              <a:buNone/>
              <a:defRPr sz="1600"/>
            </a:lvl1pPr>
            <a:lvl2pPr marL="509412" indent="0">
              <a:buNone/>
              <a:defRPr sz="1300"/>
            </a:lvl2pPr>
            <a:lvl3pPr marL="1018824" indent="0">
              <a:buNone/>
              <a:defRPr sz="1100"/>
            </a:lvl3pPr>
            <a:lvl4pPr marL="1528237" indent="0">
              <a:buNone/>
              <a:defRPr sz="1000"/>
            </a:lvl4pPr>
            <a:lvl5pPr marL="2037649" indent="0">
              <a:buNone/>
              <a:defRPr sz="1000"/>
            </a:lvl5pPr>
            <a:lvl6pPr marL="2547061" indent="0">
              <a:buNone/>
              <a:defRPr sz="1000"/>
            </a:lvl6pPr>
            <a:lvl7pPr marL="3056473" indent="0">
              <a:buNone/>
              <a:defRPr sz="1000"/>
            </a:lvl7pPr>
            <a:lvl8pPr marL="3565886" indent="0">
              <a:buNone/>
              <a:defRPr sz="1000"/>
            </a:lvl8pPr>
            <a:lvl9pPr marL="4075298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101882" tIns="50941" rIns="101882" bIns="50941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2"/>
            <a:ext cx="6995160" cy="6638079"/>
          </a:xfrm>
          <a:prstGeom prst="rect">
            <a:avLst/>
          </a:prstGeom>
        </p:spPr>
        <p:txBody>
          <a:bodyPr vert="horz" lIns="101882" tIns="50941" rIns="101882" bIns="50941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FBE14-1D66-AF41-9E8F-C7E9C5E53B3F}" type="datetimeFigureOut">
              <a:rPr lang="en-US" smtClean="0"/>
              <a:t>3/4/15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8"/>
            <a:ext cx="24612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8"/>
            <a:ext cx="1813560" cy="535516"/>
          </a:xfrm>
          <a:prstGeom prst="rect">
            <a:avLst/>
          </a:prstGeom>
        </p:spPr>
        <p:txBody>
          <a:bodyPr vert="horz" lIns="101882" tIns="50941" rIns="101882" bIns="50941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F6ACB6-D4A5-EB48-903D-77973542A39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09412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2059" indent="-382059" algn="l" defTabSz="509412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27795" indent="-318383" algn="l" defTabSz="509412" rtl="0" eaLnBrk="1" latinLnBrk="0" hangingPunct="1">
        <a:spcBef>
          <a:spcPct val="20000"/>
        </a:spcBef>
        <a:buFont typeface="Arial"/>
        <a:buChar char="–"/>
        <a:defRPr sz="3100" kern="1200">
          <a:solidFill>
            <a:schemeClr val="tx1"/>
          </a:solidFill>
          <a:latin typeface="+mn-lt"/>
          <a:ea typeface="+mn-ea"/>
          <a:cs typeface="+mn-cs"/>
        </a:defRPr>
      </a:lvl2pPr>
      <a:lvl3pPr marL="1273531" indent="-254706" algn="l" defTabSz="509412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782943" indent="-254706" algn="l" defTabSz="509412" rtl="0" eaLnBrk="1" latinLnBrk="0" hangingPunct="1">
        <a:spcBef>
          <a:spcPct val="20000"/>
        </a:spcBef>
        <a:buFont typeface="Arial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92355" indent="-254706" algn="l" defTabSz="509412" rtl="0" eaLnBrk="1" latinLnBrk="0" hangingPunct="1">
        <a:spcBef>
          <a:spcPct val="20000"/>
        </a:spcBef>
        <a:buFont typeface="Arial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801767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11180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20592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30004" indent="-254706" algn="l" defTabSz="50941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09412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18824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528237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37649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47061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3056473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565886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4075298" algn="l" defTabSz="509412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99920" y="1849290"/>
            <a:ext cx="5872480" cy="8209110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>
                <a:solidFill>
                  <a:schemeClr val="tx1"/>
                </a:solidFill>
              </a:rPr>
              <a:t>Chong Zhang</a:t>
            </a:r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Ph.D. Candidate 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presents</a:t>
            </a:r>
            <a:endParaRPr lang="en-US" sz="2600" dirty="0">
              <a:solidFill>
                <a:schemeClr val="tx1"/>
              </a:solidFill>
            </a:endParaRPr>
          </a:p>
          <a:p>
            <a:endParaRPr lang="en-US" sz="2600" dirty="0" smtClean="0">
              <a:solidFill>
                <a:schemeClr val="tx1"/>
              </a:solidFill>
            </a:endParaRPr>
          </a:p>
          <a:p>
            <a:r>
              <a:rPr lang="en-US" sz="2600" dirty="0" smtClean="0">
                <a:solidFill>
                  <a:schemeClr val="tx1"/>
                </a:solidFill>
              </a:rPr>
              <a:t>a Ph.D. Dissertation Seminar</a:t>
            </a:r>
          </a:p>
          <a:p>
            <a:endParaRPr lang="en-US" sz="2600" dirty="0">
              <a:solidFill>
                <a:schemeClr val="tx1"/>
              </a:solidFill>
            </a:endParaRPr>
          </a:p>
          <a:p>
            <a:r>
              <a:rPr lang="en-US" sz="2900" dirty="0" smtClean="0">
                <a:solidFill>
                  <a:schemeClr val="tx1"/>
                </a:solidFill>
              </a:rPr>
              <a:t>“</a:t>
            </a:r>
            <a:r>
              <a:rPr lang="en-US" sz="3200" b="1" dirty="0">
                <a:solidFill>
                  <a:schemeClr val="tx1"/>
                </a:solidFill>
              </a:rPr>
              <a:t>Molecular Basis of Crosstalk Between the Circadian Clock and Innate Immunity in Arabidopsis</a:t>
            </a:r>
            <a:r>
              <a:rPr lang="en-US" sz="2900" dirty="0" smtClean="0">
                <a:solidFill>
                  <a:schemeClr val="tx1"/>
                </a:solidFill>
              </a:rPr>
              <a:t>”</a:t>
            </a:r>
            <a:endParaRPr lang="en-US" sz="2900" dirty="0">
              <a:solidFill>
                <a:schemeClr val="tx1"/>
              </a:solidFill>
            </a:endParaRPr>
          </a:p>
          <a:p>
            <a:endParaRPr lang="en-US" dirty="0" smtClean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Monday, March 30, 2015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smtClean="0">
                <a:solidFill>
                  <a:schemeClr val="tx1"/>
                </a:solidFill>
              </a:rPr>
              <a:t>1:00-2:00pm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 err="1" smtClean="0">
                <a:solidFill>
                  <a:schemeClr val="tx1"/>
                </a:solidFill>
              </a:rPr>
              <a:t>Meyerhoff</a:t>
            </a:r>
            <a:r>
              <a:rPr lang="en-US" sz="2200" dirty="0" smtClean="0">
                <a:solidFill>
                  <a:schemeClr val="tx1"/>
                </a:solidFill>
              </a:rPr>
              <a:t> Chemistry Building</a:t>
            </a:r>
            <a:endParaRPr lang="en-US" sz="22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Room </a:t>
            </a:r>
            <a:r>
              <a:rPr lang="en-US" sz="2200" dirty="0" smtClean="0">
                <a:solidFill>
                  <a:schemeClr val="tx1"/>
                </a:solidFill>
              </a:rPr>
              <a:t>120</a:t>
            </a:r>
          </a:p>
          <a:p>
            <a:r>
              <a:rPr lang="en-US" sz="2200" dirty="0" smtClean="0">
                <a:solidFill>
                  <a:schemeClr val="tx1"/>
                </a:solidFill>
              </a:rPr>
              <a:t>Mentor: </a:t>
            </a:r>
            <a:r>
              <a:rPr lang="en-US" sz="2200" dirty="0" err="1" smtClean="0">
                <a:solidFill>
                  <a:schemeClr val="tx1"/>
                </a:solidFill>
              </a:rPr>
              <a:t>Hua</a:t>
            </a:r>
            <a:r>
              <a:rPr lang="en-US" sz="2200" smtClean="0">
                <a:solidFill>
                  <a:schemeClr val="tx1"/>
                </a:solidFill>
              </a:rPr>
              <a:t> Lu</a:t>
            </a:r>
            <a:r>
              <a:rPr lang="en-US" sz="2200" smtClean="0">
                <a:solidFill>
                  <a:schemeClr val="tx1"/>
                </a:solidFill>
              </a:rPr>
              <a:t>, </a:t>
            </a:r>
            <a:r>
              <a:rPr lang="en-US" sz="2200" dirty="0" smtClean="0">
                <a:solidFill>
                  <a:schemeClr val="tx1"/>
                </a:solidFill>
              </a:rPr>
              <a:t>Ph.D. </a:t>
            </a:r>
            <a:endParaRPr lang="en-US" sz="2200" dirty="0">
              <a:solidFill>
                <a:schemeClr val="tx1"/>
              </a:solidFill>
            </a:endParaRPr>
          </a:p>
          <a:p>
            <a:endParaRPr lang="en-US" b="1" dirty="0" smtClean="0"/>
          </a:p>
          <a:p>
            <a:endParaRPr lang="en-US" sz="2200" b="1" dirty="0"/>
          </a:p>
          <a:p>
            <a:endParaRPr lang="en-US" dirty="0" smtClean="0"/>
          </a:p>
        </p:txBody>
      </p:sp>
      <p:grpSp>
        <p:nvGrpSpPr>
          <p:cNvPr id="4" name="Group 15"/>
          <p:cNvGrpSpPr>
            <a:grpSpLocks/>
          </p:cNvGrpSpPr>
          <p:nvPr/>
        </p:nvGrpSpPr>
        <p:grpSpPr bwMode="auto">
          <a:xfrm>
            <a:off x="0" y="1849291"/>
            <a:ext cx="1899920" cy="8209110"/>
            <a:chOff x="0" y="0"/>
            <a:chExt cx="1056" cy="4320"/>
          </a:xfrm>
          <a:solidFill>
            <a:schemeClr val="tx1"/>
          </a:solidFill>
        </p:grpSpPr>
        <p:sp>
          <p:nvSpPr>
            <p:cNvPr id="5" name="Rectangle 11"/>
            <p:cNvSpPr>
              <a:spLocks noChangeArrowheads="1"/>
            </p:cNvSpPr>
            <p:nvPr/>
          </p:nvSpPr>
          <p:spPr bwMode="auto">
            <a:xfrm>
              <a:off x="0" y="0"/>
              <a:ext cx="1056" cy="4320"/>
            </a:xfrm>
            <a:prstGeom prst="rect">
              <a:avLst/>
            </a:prstGeom>
            <a:grp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>
                <a:defRPr/>
              </a:pPr>
              <a:endParaRPr lang="en-US" sz="2700" dirty="0">
                <a:latin typeface="Times New Roman" pitchFamily="18" charset="0"/>
                <a:ea typeface="ＭＳ Ｐゴシック" pitchFamily="34" charset="-128"/>
              </a:endParaRPr>
            </a:p>
          </p:txBody>
        </p:sp>
        <p:pic>
          <p:nvPicPr>
            <p:cNvPr id="6" name="Picture 14" descr="C:\My Documents\Marketing\logos\vertical_logo.ti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8" y="3552"/>
              <a:ext cx="912" cy="62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7" name="Group 13"/>
          <p:cNvGrpSpPr>
            <a:grpSpLocks noChangeAspect="1"/>
          </p:cNvGrpSpPr>
          <p:nvPr/>
        </p:nvGrpSpPr>
        <p:grpSpPr bwMode="auto">
          <a:xfrm>
            <a:off x="13803" y="-892"/>
            <a:ext cx="8823113" cy="6531592"/>
            <a:chOff x="856" y="-1671"/>
            <a:chExt cx="4904" cy="2543"/>
          </a:xfrm>
        </p:grpSpPr>
        <p:sp>
          <p:nvSpPr>
            <p:cNvPr id="8" name="AutoShape 12"/>
            <p:cNvSpPr>
              <a:spLocks noChangeAspect="1" noChangeArrowheads="1" noTextEdit="1"/>
            </p:cNvSpPr>
            <p:nvPr/>
          </p:nvSpPr>
          <p:spPr bwMode="auto">
            <a:xfrm>
              <a:off x="856" y="144"/>
              <a:ext cx="4904" cy="7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856" y="-1671"/>
              <a:ext cx="4312" cy="720"/>
            </a:xfrm>
            <a:prstGeom prst="rect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pPr algn="ctr"/>
              <a:endParaRPr lang="en-US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167" y="340"/>
              <a:ext cx="0" cy="1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lIns="0" tIns="0" rIns="0" bIns="0">
              <a:spAutoFit/>
            </a:bodyPr>
            <a:lstStyle/>
            <a:p>
              <a:endParaRPr lang="en-US"/>
            </a:p>
          </p:txBody>
        </p:sp>
        <p:sp>
          <p:nvSpPr>
            <p:cNvPr id="11" name="Rectangle 16"/>
            <p:cNvSpPr>
              <a:spLocks noChangeArrowheads="1"/>
            </p:cNvSpPr>
            <p:nvPr/>
          </p:nvSpPr>
          <p:spPr bwMode="auto">
            <a:xfrm>
              <a:off x="3203" y="171"/>
              <a:ext cx="0" cy="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0" tIns="0" rIns="0" bIns="0">
              <a:spAutoFit/>
            </a:bodyPr>
            <a:lstStyle/>
            <a:p>
              <a:pPr algn="ctr">
                <a:defRPr/>
              </a:pPr>
              <a:endParaRPr lang="en-US" dirty="0">
                <a:latin typeface="+mj-lt"/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13804" y="607644"/>
            <a:ext cx="7758596" cy="656875"/>
          </a:xfrm>
          <a:prstGeom prst="rect">
            <a:avLst/>
          </a:prstGeom>
          <a:noFill/>
        </p:spPr>
        <p:txBody>
          <a:bodyPr wrap="square" lIns="101882" tIns="50941" rIns="101882" bIns="50941" rtlCol="0" anchor="ctr" anchorCtr="1">
            <a:spAutoFit/>
          </a:bodyPr>
          <a:lstStyle/>
          <a:p>
            <a:pPr algn="ctr"/>
            <a:r>
              <a:rPr lang="en-US" sz="3600" dirty="0" smtClean="0"/>
              <a:t>The </a:t>
            </a:r>
            <a:r>
              <a:rPr lang="en-US" sz="3600" dirty="0"/>
              <a:t>Department of Biological Sciences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28</Words>
  <Application>Microsoft Macintosh PowerPoint</Application>
  <PresentationFormat>Custom</PresentationFormat>
  <Paragraphs>17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UMBC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Sue Schneider</dc:creator>
  <cp:lastModifiedBy>Melody Wright</cp:lastModifiedBy>
  <cp:revision>10</cp:revision>
  <cp:lastPrinted>2014-11-07T15:04:22Z</cp:lastPrinted>
  <dcterms:created xsi:type="dcterms:W3CDTF">2013-08-14T19:15:37Z</dcterms:created>
  <dcterms:modified xsi:type="dcterms:W3CDTF">2015-03-04T20:38:46Z</dcterms:modified>
</cp:coreProperties>
</file>