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0058400" cy="7772400"/>
  <p:notesSz cx="6950075" cy="9236075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/>
    <p:restoredTop sz="94733"/>
  </p:normalViewPr>
  <p:slideViewPr>
    <p:cSldViewPr snapToGrid="0" snapToObjects="1">
      <p:cViewPr varScale="1">
        <p:scale>
          <a:sx n="113" d="100"/>
          <a:sy n="113" d="100"/>
        </p:scale>
        <p:origin x="-152" y="-96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80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7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68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6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5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4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8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8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347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3623" indent="0">
              <a:buNone/>
              <a:defRPr sz="1545">
                <a:solidFill>
                  <a:schemeClr val="tx1">
                    <a:tint val="75000"/>
                  </a:schemeClr>
                </a:solidFill>
              </a:defRPr>
            </a:lvl2pPr>
            <a:lvl3pPr marL="787245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3pPr>
            <a:lvl4pPr marL="1180869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4pPr>
            <a:lvl5pPr marL="1574491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5pPr>
            <a:lvl6pPr marL="1968114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6pPr>
            <a:lvl7pPr marL="2361737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7pPr>
            <a:lvl8pPr marL="2755360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8pPr>
            <a:lvl9pPr marL="314898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defRPr sz="2395"/>
            </a:lvl1pPr>
            <a:lvl2pPr>
              <a:defRPr sz="2086"/>
            </a:lvl2pPr>
            <a:lvl3pPr>
              <a:defRPr sz="1700"/>
            </a:lvl3pPr>
            <a:lvl4pPr>
              <a:defRPr sz="1545"/>
            </a:lvl4pPr>
            <a:lvl5pPr>
              <a:defRPr sz="1545"/>
            </a:lvl5pPr>
            <a:lvl6pPr>
              <a:defRPr sz="1545"/>
            </a:lvl6pPr>
            <a:lvl7pPr>
              <a:defRPr sz="1545"/>
            </a:lvl7pPr>
            <a:lvl8pPr>
              <a:defRPr sz="1545"/>
            </a:lvl8pPr>
            <a:lvl9pPr>
              <a:defRPr sz="15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2395"/>
            </a:lvl1pPr>
            <a:lvl2pPr>
              <a:defRPr sz="2086"/>
            </a:lvl2pPr>
            <a:lvl3pPr>
              <a:defRPr sz="1700"/>
            </a:lvl3pPr>
            <a:lvl4pPr>
              <a:defRPr sz="1545"/>
            </a:lvl4pPr>
            <a:lvl5pPr>
              <a:defRPr sz="1545"/>
            </a:lvl5pPr>
            <a:lvl6pPr>
              <a:defRPr sz="1545"/>
            </a:lvl6pPr>
            <a:lvl7pPr>
              <a:defRPr sz="1545"/>
            </a:lvl7pPr>
            <a:lvl8pPr>
              <a:defRPr sz="1545"/>
            </a:lvl8pPr>
            <a:lvl9pPr>
              <a:defRPr sz="15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086" b="1"/>
            </a:lvl1pPr>
            <a:lvl2pPr marL="393623" indent="0">
              <a:buNone/>
              <a:defRPr sz="1700" b="1"/>
            </a:lvl2pPr>
            <a:lvl3pPr marL="787245" indent="0">
              <a:buNone/>
              <a:defRPr sz="1545" b="1"/>
            </a:lvl3pPr>
            <a:lvl4pPr marL="1180869" indent="0">
              <a:buNone/>
              <a:defRPr sz="1391" b="1"/>
            </a:lvl4pPr>
            <a:lvl5pPr marL="1574491" indent="0">
              <a:buNone/>
              <a:defRPr sz="1391" b="1"/>
            </a:lvl5pPr>
            <a:lvl6pPr marL="1968114" indent="0">
              <a:buNone/>
              <a:defRPr sz="1391" b="1"/>
            </a:lvl6pPr>
            <a:lvl7pPr marL="2361737" indent="0">
              <a:buNone/>
              <a:defRPr sz="1391" b="1"/>
            </a:lvl7pPr>
            <a:lvl8pPr marL="2755360" indent="0">
              <a:buNone/>
              <a:defRPr sz="1391" b="1"/>
            </a:lvl8pPr>
            <a:lvl9pPr marL="3148983" indent="0">
              <a:buNone/>
              <a:defRPr sz="13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086"/>
            </a:lvl1pPr>
            <a:lvl2pPr>
              <a:defRPr sz="1700"/>
            </a:lvl2pPr>
            <a:lvl3pPr>
              <a:defRPr sz="1545"/>
            </a:lvl3pPr>
            <a:lvl4pPr>
              <a:defRPr sz="1391"/>
            </a:lvl4pPr>
            <a:lvl5pPr>
              <a:defRPr sz="1391"/>
            </a:lvl5pPr>
            <a:lvl6pPr>
              <a:defRPr sz="1391"/>
            </a:lvl6pPr>
            <a:lvl7pPr>
              <a:defRPr sz="1391"/>
            </a:lvl7pPr>
            <a:lvl8pPr>
              <a:defRPr sz="1391"/>
            </a:lvl8pPr>
            <a:lvl9pPr>
              <a:defRPr sz="1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2" cy="725064"/>
          </a:xfrm>
        </p:spPr>
        <p:txBody>
          <a:bodyPr anchor="b"/>
          <a:lstStyle>
            <a:lvl1pPr marL="0" indent="0">
              <a:buNone/>
              <a:defRPr sz="2086" b="1"/>
            </a:lvl1pPr>
            <a:lvl2pPr marL="393623" indent="0">
              <a:buNone/>
              <a:defRPr sz="1700" b="1"/>
            </a:lvl2pPr>
            <a:lvl3pPr marL="787245" indent="0">
              <a:buNone/>
              <a:defRPr sz="1545" b="1"/>
            </a:lvl3pPr>
            <a:lvl4pPr marL="1180869" indent="0">
              <a:buNone/>
              <a:defRPr sz="1391" b="1"/>
            </a:lvl4pPr>
            <a:lvl5pPr marL="1574491" indent="0">
              <a:buNone/>
              <a:defRPr sz="1391" b="1"/>
            </a:lvl5pPr>
            <a:lvl6pPr marL="1968114" indent="0">
              <a:buNone/>
              <a:defRPr sz="1391" b="1"/>
            </a:lvl6pPr>
            <a:lvl7pPr marL="2361737" indent="0">
              <a:buNone/>
              <a:defRPr sz="1391" b="1"/>
            </a:lvl7pPr>
            <a:lvl8pPr marL="2755360" indent="0">
              <a:buNone/>
              <a:defRPr sz="1391" b="1"/>
            </a:lvl8pPr>
            <a:lvl9pPr marL="3148983" indent="0">
              <a:buNone/>
              <a:defRPr sz="13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2" cy="4478126"/>
          </a:xfrm>
        </p:spPr>
        <p:txBody>
          <a:bodyPr/>
          <a:lstStyle>
            <a:lvl1pPr>
              <a:defRPr sz="2086"/>
            </a:lvl1pPr>
            <a:lvl2pPr>
              <a:defRPr sz="1700"/>
            </a:lvl2pPr>
            <a:lvl3pPr>
              <a:defRPr sz="1545"/>
            </a:lvl3pPr>
            <a:lvl4pPr>
              <a:defRPr sz="1391"/>
            </a:lvl4pPr>
            <a:lvl5pPr>
              <a:defRPr sz="1391"/>
            </a:lvl5pPr>
            <a:lvl6pPr>
              <a:defRPr sz="1391"/>
            </a:lvl6pPr>
            <a:lvl7pPr>
              <a:defRPr sz="1391"/>
            </a:lvl7pPr>
            <a:lvl8pPr>
              <a:defRPr sz="1391"/>
            </a:lvl8pPr>
            <a:lvl9pPr>
              <a:defRPr sz="1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6" cy="6633528"/>
          </a:xfrm>
        </p:spPr>
        <p:txBody>
          <a:bodyPr/>
          <a:lstStyle>
            <a:lvl1pPr>
              <a:defRPr sz="2782"/>
            </a:lvl1pPr>
            <a:lvl2pPr>
              <a:defRPr sz="2395"/>
            </a:lvl2pPr>
            <a:lvl3pPr>
              <a:defRPr sz="2086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236"/>
            </a:lvl1pPr>
            <a:lvl2pPr marL="393623" indent="0">
              <a:buNone/>
              <a:defRPr sz="1005"/>
            </a:lvl2pPr>
            <a:lvl3pPr marL="787245" indent="0">
              <a:buNone/>
              <a:defRPr sz="850"/>
            </a:lvl3pPr>
            <a:lvl4pPr marL="1180869" indent="0">
              <a:buNone/>
              <a:defRPr sz="773"/>
            </a:lvl4pPr>
            <a:lvl5pPr marL="1574491" indent="0">
              <a:buNone/>
              <a:defRPr sz="773"/>
            </a:lvl5pPr>
            <a:lvl6pPr marL="1968114" indent="0">
              <a:buNone/>
              <a:defRPr sz="773"/>
            </a:lvl6pPr>
            <a:lvl7pPr marL="2361737" indent="0">
              <a:buNone/>
              <a:defRPr sz="773"/>
            </a:lvl7pPr>
            <a:lvl8pPr marL="2755360" indent="0">
              <a:buNone/>
              <a:defRPr sz="773"/>
            </a:lvl8pPr>
            <a:lvl9pPr marL="3148983" indent="0">
              <a:buNone/>
              <a:defRPr sz="7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3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2782"/>
            </a:lvl1pPr>
            <a:lvl2pPr marL="393623" indent="0">
              <a:buNone/>
              <a:defRPr sz="2395"/>
            </a:lvl2pPr>
            <a:lvl3pPr marL="787245" indent="0">
              <a:buNone/>
              <a:defRPr sz="2086"/>
            </a:lvl3pPr>
            <a:lvl4pPr marL="1180869" indent="0">
              <a:buNone/>
              <a:defRPr sz="1700"/>
            </a:lvl4pPr>
            <a:lvl5pPr marL="1574491" indent="0">
              <a:buNone/>
              <a:defRPr sz="1700"/>
            </a:lvl5pPr>
            <a:lvl6pPr marL="1968114" indent="0">
              <a:buNone/>
              <a:defRPr sz="1700"/>
            </a:lvl6pPr>
            <a:lvl7pPr marL="2361737" indent="0">
              <a:buNone/>
              <a:defRPr sz="1700"/>
            </a:lvl7pPr>
            <a:lvl8pPr marL="2755360" indent="0">
              <a:buNone/>
              <a:defRPr sz="1700"/>
            </a:lvl8pPr>
            <a:lvl9pPr marL="3148983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4"/>
            <a:ext cx="6035040" cy="912177"/>
          </a:xfrm>
        </p:spPr>
        <p:txBody>
          <a:bodyPr/>
          <a:lstStyle>
            <a:lvl1pPr marL="0" indent="0">
              <a:buNone/>
              <a:defRPr sz="1236"/>
            </a:lvl1pPr>
            <a:lvl2pPr marL="393623" indent="0">
              <a:buNone/>
              <a:defRPr sz="1005"/>
            </a:lvl2pPr>
            <a:lvl3pPr marL="787245" indent="0">
              <a:buNone/>
              <a:defRPr sz="850"/>
            </a:lvl3pPr>
            <a:lvl4pPr marL="1180869" indent="0">
              <a:buNone/>
              <a:defRPr sz="773"/>
            </a:lvl4pPr>
            <a:lvl5pPr marL="1574491" indent="0">
              <a:buNone/>
              <a:defRPr sz="773"/>
            </a:lvl5pPr>
            <a:lvl6pPr marL="1968114" indent="0">
              <a:buNone/>
              <a:defRPr sz="773"/>
            </a:lvl6pPr>
            <a:lvl7pPr marL="2361737" indent="0">
              <a:buNone/>
              <a:defRPr sz="773"/>
            </a:lvl7pPr>
            <a:lvl8pPr marL="2755360" indent="0">
              <a:buNone/>
              <a:defRPr sz="773"/>
            </a:lvl8pPr>
            <a:lvl9pPr marL="3148983" indent="0">
              <a:buNone/>
              <a:defRPr sz="7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BE14-1D66-AF41-9E8F-C7E9C5E53B3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6ACB6-D4A5-EB48-903D-77973542A3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3623" rtl="0" eaLnBrk="1" latinLnBrk="0" hangingPunct="1">
        <a:spcBef>
          <a:spcPct val="0"/>
        </a:spcBef>
        <a:buNone/>
        <a:defRPr sz="378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5217" indent="-295217" algn="l" defTabSz="393623" rtl="0" eaLnBrk="1" latinLnBrk="0" hangingPunct="1">
        <a:spcBef>
          <a:spcPct val="20000"/>
        </a:spcBef>
        <a:buFont typeface="Arial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39637" indent="-246015" algn="l" defTabSz="393623" rtl="0" eaLnBrk="1" latinLnBrk="0" hangingPunct="1">
        <a:spcBef>
          <a:spcPct val="20000"/>
        </a:spcBef>
        <a:buFont typeface="Arial"/>
        <a:buChar char="–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984057" indent="-196811" algn="l" defTabSz="393623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377680" indent="-196811" algn="l" defTabSz="393623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303" indent="-196811" algn="l" defTabSz="393623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4925" indent="-196811" algn="l" defTabSz="393623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8549" indent="-196811" algn="l" defTabSz="393623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52171" indent="-196811" algn="l" defTabSz="393623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45794" indent="-196811" algn="l" defTabSz="393623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1pPr>
      <a:lvl2pPr marL="393623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2pPr>
      <a:lvl3pPr marL="787245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3pPr>
      <a:lvl4pPr marL="1180869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4pPr>
      <a:lvl5pPr marL="1574491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5pPr>
      <a:lvl6pPr marL="1968114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6pPr>
      <a:lvl7pPr marL="2361737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7pPr>
      <a:lvl8pPr marL="2755360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8pPr>
      <a:lvl9pPr marL="3148983" algn="l" defTabSz="393623" rtl="0" eaLnBrk="1" latinLnBrk="0" hangingPunct="1">
        <a:defRPr sz="15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white wall&#10;&#10;Description automatically generated">
            <a:extLst>
              <a:ext uri="{FF2B5EF4-FFF2-40B4-BE49-F238E27FC236}">
                <a16:creationId xmlns:a16="http://schemas.microsoft.com/office/drawing/2014/main" xmlns="" id="{3DA9046E-D22C-4077-B753-FA788E91C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" t="73678" r="-668" b="12278"/>
          <a:stretch/>
        </p:blipFill>
        <p:spPr>
          <a:xfrm>
            <a:off x="-1" y="15019"/>
            <a:ext cx="10141527" cy="1548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7005C9-45A3-8042-83DD-3DD2DA04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42" y="3254764"/>
            <a:ext cx="2129978" cy="1421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ADC0BE-650C-4D24-93F3-88B0283F1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4"/>
          <a:stretch/>
        </p:blipFill>
        <p:spPr>
          <a:xfrm>
            <a:off x="-2" y="6523234"/>
            <a:ext cx="10058401" cy="12601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228" y="1465582"/>
            <a:ext cx="6005945" cy="5187034"/>
          </a:xfrm>
        </p:spPr>
        <p:txBody>
          <a:bodyPr>
            <a:normAutofit/>
          </a:bodyPr>
          <a:lstStyle/>
          <a:p>
            <a:endParaRPr lang="en-US" sz="2318" dirty="0"/>
          </a:p>
          <a:p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911569" y="154853"/>
            <a:ext cx="8021505" cy="1125937"/>
          </a:xfrm>
          <a:prstGeom prst="rect">
            <a:avLst/>
          </a:prstGeom>
          <a:noFill/>
        </p:spPr>
        <p:txBody>
          <a:bodyPr wrap="square" lIns="78727" tIns="39364" rIns="78727" bIns="39364" rtlCol="0" anchor="ctr" anchorCtr="1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Georgia Pro Cond" panose="02040506050405020303" pitchFamily="18" charset="0"/>
              </a:rPr>
              <a:t>ARE YOU THINKING ABOUT GRADUATE SCHOOL???</a:t>
            </a:r>
            <a:endParaRPr lang="en-US" sz="2164" b="1" dirty="0">
              <a:solidFill>
                <a:schemeClr val="bg1"/>
              </a:solidFill>
              <a:latin typeface="Georgia Pro Cond" panose="02040506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9B909-69E9-804D-B2F4-EC807FF2532F}"/>
              </a:ext>
            </a:extLst>
          </p:cNvPr>
          <p:cNvSpPr txBox="1"/>
          <p:nvPr/>
        </p:nvSpPr>
        <p:spPr>
          <a:xfrm>
            <a:off x="244472" y="1739984"/>
            <a:ext cx="3923767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4" dirty="0"/>
              <a:t>Bring your lunch and join the Biological Sciences Graduate Committee on:</a:t>
            </a:r>
          </a:p>
          <a:p>
            <a:r>
              <a:rPr lang="en-US" sz="1854" dirty="0"/>
              <a:t>Monday, November 16, 2020</a:t>
            </a:r>
          </a:p>
          <a:p>
            <a:r>
              <a:rPr lang="en-US" sz="1854" dirty="0"/>
              <a:t>Time: 12:30-2:00 pm </a:t>
            </a:r>
          </a:p>
          <a:p>
            <a:r>
              <a:rPr lang="en-US" sz="1854" dirty="0"/>
              <a:t>Place: WebEx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83294B-8CFB-9540-BFD3-EB479BD2E1FD}"/>
              </a:ext>
            </a:extLst>
          </p:cNvPr>
          <p:cNvSpPr txBox="1"/>
          <p:nvPr/>
        </p:nvSpPr>
        <p:spPr>
          <a:xfrm>
            <a:off x="5207589" y="1816899"/>
            <a:ext cx="462507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Join us for a </a:t>
            </a:r>
            <a:r>
              <a:rPr lang="en-US" sz="2400" b="1" u="sng" dirty="0"/>
              <a:t>Q&amp;A session</a:t>
            </a:r>
            <a:r>
              <a:rPr lang="en-US" sz="2400" b="1" dirty="0"/>
              <a:t> and receive tips for applying.</a:t>
            </a:r>
          </a:p>
          <a:p>
            <a:endParaRPr lang="en-US" sz="400" b="1" dirty="0"/>
          </a:p>
          <a:p>
            <a:r>
              <a:rPr lang="en-US" sz="1800" b="1" dirty="0"/>
              <a:t>We offer six graduate programs in the Department of Biological Sciences:</a:t>
            </a:r>
            <a:endParaRPr lang="en-US" sz="900" dirty="0"/>
          </a:p>
          <a:p>
            <a:r>
              <a:rPr lang="en-US" sz="1100" b="1" dirty="0"/>
              <a:t> </a:t>
            </a:r>
            <a:endParaRPr lang="en-US" sz="1050" b="1" u="sng" dirty="0"/>
          </a:p>
          <a:p>
            <a:r>
              <a:rPr lang="en-US" sz="1600" b="1" dirty="0"/>
              <a:t>Masters</a:t>
            </a:r>
          </a:p>
          <a:p>
            <a:r>
              <a:rPr lang="en-US" sz="1600" dirty="0"/>
              <a:t>-</a:t>
            </a:r>
            <a:r>
              <a:rPr lang="en-US" sz="1600" b="1" dirty="0"/>
              <a:t>Biological Sciences</a:t>
            </a:r>
            <a:r>
              <a:rPr lang="en-US" sz="1600" dirty="0"/>
              <a:t>, 1-2 year program</a:t>
            </a:r>
          </a:p>
          <a:p>
            <a:r>
              <a:rPr lang="en-US" sz="1600" b="1" dirty="0"/>
              <a:t>- </a:t>
            </a:r>
            <a:r>
              <a:rPr lang="en-US" sz="1600" dirty="0"/>
              <a:t>New track in Biomathematics</a:t>
            </a:r>
          </a:p>
          <a:p>
            <a:r>
              <a:rPr lang="en-US" sz="1600" dirty="0"/>
              <a:t>-</a:t>
            </a:r>
            <a:r>
              <a:rPr lang="en-US" sz="1600" b="1" dirty="0"/>
              <a:t>Applied Molecular Biology</a:t>
            </a:r>
            <a:r>
              <a:rPr lang="en-US" sz="1600" dirty="0"/>
              <a:t>, 9 month accelerated OR part time, 2 years.</a:t>
            </a:r>
          </a:p>
          <a:p>
            <a:r>
              <a:rPr lang="en-US" sz="1600" dirty="0"/>
              <a:t>-</a:t>
            </a:r>
            <a:r>
              <a:rPr lang="en-US" sz="1600" b="1" dirty="0"/>
              <a:t>NEW ICARE </a:t>
            </a:r>
            <a:r>
              <a:rPr lang="mr-IN" sz="1600" b="1" dirty="0" smtClean="0"/>
              <a:t>–</a:t>
            </a:r>
            <a:r>
              <a:rPr lang="en-US" sz="1600" b="1" smtClean="0"/>
              <a:t> Interdisciplinary </a:t>
            </a:r>
            <a:r>
              <a:rPr lang="en-US" sz="1600" b="1" dirty="0"/>
              <a:t>P</a:t>
            </a:r>
            <a:r>
              <a:rPr lang="en-US" sz="1600" b="1" smtClean="0"/>
              <a:t>rogram</a:t>
            </a:r>
            <a:endParaRPr lang="en-US" sz="1600" b="1" dirty="0"/>
          </a:p>
          <a:p>
            <a:r>
              <a:rPr lang="en-US" sz="1600" dirty="0"/>
              <a:t>Engaged Environmental Sciences- 2 year program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Ph.D. – </a:t>
            </a:r>
            <a:r>
              <a:rPr lang="en-US" sz="1400" b="1" dirty="0"/>
              <a:t>Stipend, Tuition Remission, and Health Insurance</a:t>
            </a:r>
          </a:p>
          <a:p>
            <a:r>
              <a:rPr lang="en-US" sz="1600" dirty="0"/>
              <a:t>-Biological Sciences</a:t>
            </a:r>
          </a:p>
          <a:p>
            <a:r>
              <a:rPr lang="en-US" sz="1600" dirty="0"/>
              <a:t>-Neurosciences and Cognitive Sciences</a:t>
            </a:r>
          </a:p>
          <a:p>
            <a:r>
              <a:rPr lang="en-US" sz="1600" dirty="0"/>
              <a:t>-Molecular and Cell Biology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24214D-CA45-2D43-9CE0-26E32F51D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677" y="4130643"/>
            <a:ext cx="2173455" cy="1630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4861A4-804E-994A-B13F-202BC7B2F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992" y="4488187"/>
            <a:ext cx="1818658" cy="1544229"/>
          </a:xfrm>
          <a:prstGeom prst="rect">
            <a:avLst/>
          </a:prstGeom>
        </p:spPr>
      </p:pic>
      <p:pic>
        <p:nvPicPr>
          <p:cNvPr id="14" name="Picture 13" descr="GradQRCode.jpg">
            <a:extLst>
              <a:ext uri="{FF2B5EF4-FFF2-40B4-BE49-F238E27FC236}">
                <a16:creationId xmlns:a16="http://schemas.microsoft.com/office/drawing/2014/main" xmlns="" id="{067714AA-A3A9-594D-A022-C8233FA00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4" y="6744567"/>
            <a:ext cx="817515" cy="817515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0E01B490-5413-C641-B5BC-D1B782BEC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599" y="6580581"/>
            <a:ext cx="3362326" cy="1186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59F38C-8EE3-5744-87EC-76B1575C4C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83" t="9320"/>
          <a:stretch/>
        </p:blipFill>
        <p:spPr>
          <a:xfrm>
            <a:off x="1363985" y="5235167"/>
            <a:ext cx="1669223" cy="10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134</Words>
  <Application>Microsoft Macintosh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UMBC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 Schneider</dc:creator>
  <cp:lastModifiedBy>Brandy Darcey</cp:lastModifiedBy>
  <cp:revision>73</cp:revision>
  <cp:lastPrinted>2019-10-24T15:51:40Z</cp:lastPrinted>
  <dcterms:created xsi:type="dcterms:W3CDTF">2013-08-14T19:15:37Z</dcterms:created>
  <dcterms:modified xsi:type="dcterms:W3CDTF">2020-11-03T19:08:13Z</dcterms:modified>
</cp:coreProperties>
</file>