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</p:sldIdLst>
  <p:sldSz cx="7772400" cy="10058400"/>
  <p:notesSz cx="6858000" cy="9144000"/>
  <p:defaultTextStyle>
    <a:defPPr>
      <a:defRPr lang="en-US"/>
    </a:defPPr>
    <a:lvl1pPr marL="0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50941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2" d="100"/>
          <a:sy n="72" d="100"/>
        </p:scale>
        <p:origin x="2952" y="5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6"/>
            <a:ext cx="6606540" cy="21560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9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8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8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7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7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5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6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75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634990" y="402804"/>
            <a:ext cx="1748790" cy="85822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8620" y="402804"/>
            <a:ext cx="5116830" cy="85822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5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941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88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82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76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706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5647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6588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75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862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50970" y="2346962"/>
            <a:ext cx="3432810" cy="6638079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8" cy="93831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9412" indent="0">
              <a:buNone/>
              <a:defRPr sz="2200" b="1"/>
            </a:lvl2pPr>
            <a:lvl3pPr marL="1018824" indent="0">
              <a:buNone/>
              <a:defRPr sz="2000" b="1"/>
            </a:lvl3pPr>
            <a:lvl4pPr marL="1528237" indent="0">
              <a:buNone/>
              <a:defRPr sz="1800" b="1"/>
            </a:lvl4pPr>
            <a:lvl5pPr marL="2037649" indent="0">
              <a:buNone/>
              <a:defRPr sz="1800" b="1"/>
            </a:lvl5pPr>
            <a:lvl6pPr marL="2547061" indent="0">
              <a:buNone/>
              <a:defRPr sz="1800" b="1"/>
            </a:lvl6pPr>
            <a:lvl7pPr marL="3056473" indent="0">
              <a:buNone/>
              <a:defRPr sz="1800" b="1"/>
            </a:lvl7pPr>
            <a:lvl8pPr marL="3565886" indent="0">
              <a:buNone/>
              <a:defRPr sz="1800" b="1"/>
            </a:lvl8pPr>
            <a:lvl9pPr marL="4075298" indent="0">
              <a:buNone/>
              <a:defRPr sz="1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8" cy="5795222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1" y="400474"/>
            <a:ext cx="2557066" cy="1704340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3" y="400474"/>
            <a:ext cx="4344988" cy="8584566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1" y="2104814"/>
            <a:ext cx="2557066" cy="6880226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1"/>
            <a:ext cx="4663440" cy="831216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6"/>
            <a:ext cx="4663440" cy="6035040"/>
          </a:xfrm>
        </p:spPr>
        <p:txBody>
          <a:bodyPr/>
          <a:lstStyle>
            <a:lvl1pPr marL="0" indent="0">
              <a:buNone/>
              <a:defRPr sz="3600"/>
            </a:lvl1pPr>
            <a:lvl2pPr marL="509412" indent="0">
              <a:buNone/>
              <a:defRPr sz="3100"/>
            </a:lvl2pPr>
            <a:lvl3pPr marL="1018824" indent="0">
              <a:buNone/>
              <a:defRPr sz="2700"/>
            </a:lvl3pPr>
            <a:lvl4pPr marL="1528237" indent="0">
              <a:buNone/>
              <a:defRPr sz="2200"/>
            </a:lvl4pPr>
            <a:lvl5pPr marL="2037649" indent="0">
              <a:buNone/>
              <a:defRPr sz="2200"/>
            </a:lvl5pPr>
            <a:lvl6pPr marL="2547061" indent="0">
              <a:buNone/>
              <a:defRPr sz="2200"/>
            </a:lvl6pPr>
            <a:lvl7pPr marL="3056473" indent="0">
              <a:buNone/>
              <a:defRPr sz="2200"/>
            </a:lvl7pPr>
            <a:lvl8pPr marL="3565886" indent="0">
              <a:buNone/>
              <a:defRPr sz="2200"/>
            </a:lvl8pPr>
            <a:lvl9pPr marL="4075298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7"/>
            <a:ext cx="4663440" cy="1180464"/>
          </a:xfrm>
        </p:spPr>
        <p:txBody>
          <a:bodyPr/>
          <a:lstStyle>
            <a:lvl1pPr marL="0" indent="0">
              <a:buNone/>
              <a:defRPr sz="1600"/>
            </a:lvl1pPr>
            <a:lvl2pPr marL="509412" indent="0">
              <a:buNone/>
              <a:defRPr sz="1300"/>
            </a:lvl2pPr>
            <a:lvl3pPr marL="1018824" indent="0">
              <a:buNone/>
              <a:defRPr sz="1100"/>
            </a:lvl3pPr>
            <a:lvl4pPr marL="1528237" indent="0">
              <a:buNone/>
              <a:defRPr sz="1000"/>
            </a:lvl4pPr>
            <a:lvl5pPr marL="2037649" indent="0">
              <a:buNone/>
              <a:defRPr sz="1000"/>
            </a:lvl5pPr>
            <a:lvl6pPr marL="2547061" indent="0">
              <a:buNone/>
              <a:defRPr sz="1000"/>
            </a:lvl6pPr>
            <a:lvl7pPr marL="3056473" indent="0">
              <a:buNone/>
              <a:defRPr sz="1000"/>
            </a:lvl7pPr>
            <a:lvl8pPr marL="3565886" indent="0">
              <a:buNone/>
              <a:defRPr sz="1000"/>
            </a:lvl8pPr>
            <a:lvl9pPr marL="4075298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101882" tIns="50941" rIns="101882" bIns="5094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2"/>
            <a:ext cx="6995160" cy="6638079"/>
          </a:xfrm>
          <a:prstGeom prst="rect">
            <a:avLst/>
          </a:prstGeom>
        </p:spPr>
        <p:txBody>
          <a:bodyPr vert="horz" lIns="101882" tIns="50941" rIns="101882" bIns="5094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3FBE14-1D66-AF41-9E8F-C7E9C5E53B3F}" type="datetimeFigureOut">
              <a:rPr lang="en-US" smtClean="0"/>
              <a:t>9/3/2021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8"/>
            <a:ext cx="24612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8"/>
            <a:ext cx="1813560" cy="535516"/>
          </a:xfrm>
          <a:prstGeom prst="rect">
            <a:avLst/>
          </a:prstGeom>
        </p:spPr>
        <p:txBody>
          <a:bodyPr vert="horz" lIns="101882" tIns="50941" rIns="101882" bIns="50941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F6ACB6-D4A5-EB48-903D-77973542A393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09412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2059" indent="-382059" algn="l" defTabSz="509412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7795" indent="-318383" algn="l" defTabSz="509412" rtl="0" eaLnBrk="1" latinLnBrk="0" hangingPunct="1">
        <a:spcBef>
          <a:spcPct val="20000"/>
        </a:spcBef>
        <a:buFont typeface="Arial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3531" indent="-254706" algn="l" defTabSz="509412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2943" indent="-254706" algn="l" defTabSz="509412" rtl="0" eaLnBrk="1" latinLnBrk="0" hangingPunct="1">
        <a:spcBef>
          <a:spcPct val="20000"/>
        </a:spcBef>
        <a:buFont typeface="Arial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92355" indent="-254706" algn="l" defTabSz="509412" rtl="0" eaLnBrk="1" latinLnBrk="0" hangingPunct="1">
        <a:spcBef>
          <a:spcPct val="20000"/>
        </a:spcBef>
        <a:buFont typeface="Arial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01767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509412" rtl="0" eaLnBrk="1" latinLnBrk="0" hangingPunct="1">
        <a:spcBef>
          <a:spcPct val="20000"/>
        </a:spcBef>
        <a:buFont typeface="Arial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50941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7ADC0BE-650C-4D24-93F3-88B0283F163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1614"/>
          <a:stretch/>
        </p:blipFill>
        <p:spPr>
          <a:xfrm>
            <a:off x="0" y="-2"/>
            <a:ext cx="7772400" cy="1849293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278" y="1896635"/>
            <a:ext cx="7354957" cy="6712632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Ivan </a:t>
            </a:r>
            <a:r>
              <a:rPr lang="en-US" b="1" dirty="0" err="1">
                <a:solidFill>
                  <a:schemeClr val="tx1"/>
                </a:solidFill>
                <a:latin typeface="Georgia Pro" panose="02040502050405020303" pitchFamily="18" charset="0"/>
              </a:rPr>
              <a:t>Erill</a:t>
            </a:r>
            <a:r>
              <a:rPr lang="en-US" b="1" dirty="0">
                <a:solidFill>
                  <a:schemeClr val="tx1"/>
                </a:solidFill>
                <a:latin typeface="Georgia Pro" panose="02040502050405020303" pitchFamily="18" charset="0"/>
              </a:rPr>
              <a:t>, Ph.D.</a:t>
            </a:r>
          </a:p>
          <a:p>
            <a:endParaRPr lang="en-US" sz="26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600" dirty="0">
                <a:solidFill>
                  <a:schemeClr val="tx1"/>
                </a:solidFill>
                <a:latin typeface="Georgia Pro" panose="02040502050405020303" pitchFamily="18" charset="0"/>
              </a:rPr>
              <a:t>UMBC Biological Sciences</a:t>
            </a:r>
          </a:p>
          <a:p>
            <a:endParaRPr lang="en-US" sz="24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“</a:t>
            </a:r>
            <a:r>
              <a:rPr lang="en-US" sz="3200" b="1" dirty="0">
                <a:solidFill>
                  <a:schemeClr val="tx1"/>
                </a:solidFill>
                <a:latin typeface="Georgia Pro" panose="02040502050405020303" pitchFamily="18" charset="0"/>
              </a:rPr>
              <a:t>Now you see me... Loss and gain of a bacterial transcriptional response via convergent evolution.</a:t>
            </a:r>
            <a:r>
              <a:rPr lang="en-US" sz="2900" b="1" dirty="0">
                <a:solidFill>
                  <a:schemeClr val="tx1"/>
                </a:solidFill>
                <a:latin typeface="Georgia Pro" panose="02040502050405020303" pitchFamily="18" charset="0"/>
              </a:rPr>
              <a:t>”</a:t>
            </a:r>
          </a:p>
          <a:p>
            <a:endParaRPr lang="en-US" sz="2400" b="1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Wednesday, November 3, 2021</a:t>
            </a:r>
          </a:p>
          <a:p>
            <a:r>
              <a:rPr lang="en-US" sz="2200" dirty="0">
                <a:solidFill>
                  <a:schemeClr val="tx1"/>
                </a:solidFill>
                <a:latin typeface="Georgia Pro" panose="02040502050405020303" pitchFamily="18" charset="0"/>
              </a:rPr>
              <a:t>12:00pm-1:00pm</a:t>
            </a:r>
          </a:p>
          <a:p>
            <a:r>
              <a:rPr lang="en-US" sz="2200" dirty="0" err="1">
                <a:solidFill>
                  <a:schemeClr val="tx1"/>
                </a:solidFill>
                <a:latin typeface="Georgia Pro" panose="02040502050405020303" pitchFamily="18" charset="0"/>
              </a:rPr>
              <a:t>Webex</a:t>
            </a:r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sz="2200" dirty="0">
              <a:solidFill>
                <a:schemeClr val="tx1"/>
              </a:solidFill>
              <a:latin typeface="Georgia Pro" panose="02040502050405020303" pitchFamily="18" charset="0"/>
            </a:endParaRPr>
          </a:p>
          <a:p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9916" y="67763"/>
            <a:ext cx="7758596" cy="1764871"/>
          </a:xfrm>
          <a:prstGeom prst="rect">
            <a:avLst/>
          </a:prstGeom>
          <a:noFill/>
        </p:spPr>
        <p:txBody>
          <a:bodyPr wrap="square" lIns="101882" tIns="50941" rIns="101882" bIns="50941" rtlCol="0" anchor="ctr" anchorCtr="1">
            <a:spAutoFit/>
          </a:bodyPr>
          <a:lstStyle/>
          <a:p>
            <a:pPr algn="ctr"/>
            <a:r>
              <a:rPr lang="en-US" sz="3600" dirty="0">
                <a:latin typeface="Georgia Pro Cond" panose="02040506050405020303" pitchFamily="18" charset="0"/>
              </a:rPr>
              <a:t>UMBC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Department of Biological Sciences</a:t>
            </a:r>
          </a:p>
          <a:p>
            <a:pPr algn="ctr"/>
            <a:r>
              <a:rPr lang="en-US" sz="3600" dirty="0">
                <a:latin typeface="Georgia Pro Cond" panose="02040506050405020303" pitchFamily="18" charset="0"/>
              </a:rPr>
              <a:t>Seminar</a:t>
            </a:r>
          </a:p>
        </p:txBody>
      </p:sp>
      <p:pic>
        <p:nvPicPr>
          <p:cNvPr id="8" name="Picture 7" descr="A close up of a white wall&#10;&#10;Description automatically generated">
            <a:extLst>
              <a:ext uri="{FF2B5EF4-FFF2-40B4-BE49-F238E27FC236}">
                <a16:creationId xmlns:a16="http://schemas.microsoft.com/office/drawing/2014/main" id="{3DA9046E-D22C-4077-B753-FA788E91C8C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8" t="73678" r="-668" b="12278"/>
          <a:stretch/>
        </p:blipFill>
        <p:spPr>
          <a:xfrm>
            <a:off x="-1" y="8651479"/>
            <a:ext cx="7871791" cy="1430569"/>
          </a:xfrm>
          <a:prstGeom prst="rect">
            <a:avLst/>
          </a:prstGeom>
        </p:spPr>
      </p:pic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94604C8B-C2C0-4C87-8F07-AEA9A03568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334" y="8874246"/>
            <a:ext cx="4275732" cy="985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612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42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Georgia Pro</vt:lpstr>
      <vt:lpstr>Georgia Pro Cond</vt:lpstr>
      <vt:lpstr>Office Theme</vt:lpstr>
      <vt:lpstr>PowerPoint Presentation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Sue Schneider</dc:creator>
  <cp:lastModifiedBy>Sandra Johnson</cp:lastModifiedBy>
  <cp:revision>40</cp:revision>
  <cp:lastPrinted>2015-11-06T15:24:57Z</cp:lastPrinted>
  <dcterms:created xsi:type="dcterms:W3CDTF">2013-08-14T19:15:37Z</dcterms:created>
  <dcterms:modified xsi:type="dcterms:W3CDTF">2021-09-03T18:16:56Z</dcterms:modified>
</cp:coreProperties>
</file>