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0" r:id="rId2"/>
    <p:sldMasterId id="2147483665" r:id="rId3"/>
    <p:sldMasterId id="2147483655" r:id="rId4"/>
    <p:sldMasterId id="2147483660" r:id="rId5"/>
    <p:sldMasterId id="2147483686" r:id="rId6"/>
    <p:sldMasterId id="2147483692" r:id="rId7"/>
    <p:sldMasterId id="2147483649" r:id="rId8"/>
    <p:sldMasterId id="2147483702" r:id="rId9"/>
  </p:sldMasterIdLst>
  <p:notesMasterIdLst>
    <p:notesMasterId r:id="rId28"/>
  </p:notesMasterIdLst>
  <p:handoutMasterIdLst>
    <p:handoutMasterId r:id="rId29"/>
  </p:handoutMasterIdLst>
  <p:sldIdLst>
    <p:sldId id="496" r:id="rId10"/>
    <p:sldId id="514" r:id="rId11"/>
    <p:sldId id="512" r:id="rId12"/>
    <p:sldId id="502" r:id="rId13"/>
    <p:sldId id="511" r:id="rId14"/>
    <p:sldId id="518" r:id="rId15"/>
    <p:sldId id="466" r:id="rId16"/>
    <p:sldId id="470" r:id="rId17"/>
    <p:sldId id="471" r:id="rId18"/>
    <p:sldId id="498" r:id="rId19"/>
    <p:sldId id="499" r:id="rId20"/>
    <p:sldId id="459" r:id="rId21"/>
    <p:sldId id="508" r:id="rId22"/>
    <p:sldId id="510" r:id="rId23"/>
    <p:sldId id="509" r:id="rId24"/>
    <p:sldId id="517" r:id="rId25"/>
    <p:sldId id="515" r:id="rId26"/>
    <p:sldId id="481" r:id="rId27"/>
  </p:sldIdLst>
  <p:sldSz cx="9144000" cy="6858000" type="screen4x3"/>
  <p:notesSz cx="6985000" cy="9283700"/>
  <p:defaultTextStyle>
    <a:defPPr>
      <a:defRPr lang="en-US"/>
    </a:defPPr>
    <a:lvl1pPr algn="l" rtl="0" fontAlgn="base">
      <a:spcBef>
        <a:spcPct val="0"/>
      </a:spcBef>
      <a:spcAft>
        <a:spcPct val="0"/>
      </a:spcAft>
      <a:defRPr sz="3000" kern="1200">
        <a:solidFill>
          <a:schemeClr val="tx1"/>
        </a:solidFill>
        <a:latin typeface="Bodoni MT Black" pitchFamily="18" charset="0"/>
        <a:ea typeface="ＭＳ Ｐゴシック" pitchFamily="4" charset="-128"/>
        <a:cs typeface="ＭＳ Ｐゴシック" pitchFamily="4" charset="-128"/>
      </a:defRPr>
    </a:lvl1pPr>
    <a:lvl2pPr marL="457200" algn="l" rtl="0" fontAlgn="base">
      <a:spcBef>
        <a:spcPct val="0"/>
      </a:spcBef>
      <a:spcAft>
        <a:spcPct val="0"/>
      </a:spcAft>
      <a:defRPr sz="3000" kern="1200">
        <a:solidFill>
          <a:schemeClr val="tx1"/>
        </a:solidFill>
        <a:latin typeface="Bodoni MT Black" pitchFamily="18" charset="0"/>
        <a:ea typeface="ＭＳ Ｐゴシック" pitchFamily="4" charset="-128"/>
        <a:cs typeface="ＭＳ Ｐゴシック" pitchFamily="4" charset="-128"/>
      </a:defRPr>
    </a:lvl2pPr>
    <a:lvl3pPr marL="914400" algn="l" rtl="0" fontAlgn="base">
      <a:spcBef>
        <a:spcPct val="0"/>
      </a:spcBef>
      <a:spcAft>
        <a:spcPct val="0"/>
      </a:spcAft>
      <a:defRPr sz="3000" kern="1200">
        <a:solidFill>
          <a:schemeClr val="tx1"/>
        </a:solidFill>
        <a:latin typeface="Bodoni MT Black" pitchFamily="18" charset="0"/>
        <a:ea typeface="ＭＳ Ｐゴシック" pitchFamily="4" charset="-128"/>
        <a:cs typeface="ＭＳ Ｐゴシック" pitchFamily="4" charset="-128"/>
      </a:defRPr>
    </a:lvl3pPr>
    <a:lvl4pPr marL="1371600" algn="l" rtl="0" fontAlgn="base">
      <a:spcBef>
        <a:spcPct val="0"/>
      </a:spcBef>
      <a:spcAft>
        <a:spcPct val="0"/>
      </a:spcAft>
      <a:defRPr sz="3000" kern="1200">
        <a:solidFill>
          <a:schemeClr val="tx1"/>
        </a:solidFill>
        <a:latin typeface="Bodoni MT Black" pitchFamily="18" charset="0"/>
        <a:ea typeface="ＭＳ Ｐゴシック" pitchFamily="4" charset="-128"/>
        <a:cs typeface="ＭＳ Ｐゴシック" pitchFamily="4" charset="-128"/>
      </a:defRPr>
    </a:lvl4pPr>
    <a:lvl5pPr marL="1828800" algn="l" rtl="0" fontAlgn="base">
      <a:spcBef>
        <a:spcPct val="0"/>
      </a:spcBef>
      <a:spcAft>
        <a:spcPct val="0"/>
      </a:spcAft>
      <a:defRPr sz="3000" kern="1200">
        <a:solidFill>
          <a:schemeClr val="tx1"/>
        </a:solidFill>
        <a:latin typeface="Bodoni MT Black" pitchFamily="18" charset="0"/>
        <a:ea typeface="ＭＳ Ｐゴシック" pitchFamily="4" charset="-128"/>
        <a:cs typeface="ＭＳ Ｐゴシック" pitchFamily="4" charset="-128"/>
      </a:defRPr>
    </a:lvl5pPr>
    <a:lvl6pPr marL="2286000" algn="l" defTabSz="457200" rtl="0" eaLnBrk="1" latinLnBrk="0" hangingPunct="1">
      <a:defRPr sz="3000" kern="1200">
        <a:solidFill>
          <a:schemeClr val="tx1"/>
        </a:solidFill>
        <a:latin typeface="Bodoni MT Black" pitchFamily="18" charset="0"/>
        <a:ea typeface="ＭＳ Ｐゴシック" pitchFamily="4" charset="-128"/>
        <a:cs typeface="ＭＳ Ｐゴシック" pitchFamily="4" charset="-128"/>
      </a:defRPr>
    </a:lvl6pPr>
    <a:lvl7pPr marL="2743200" algn="l" defTabSz="457200" rtl="0" eaLnBrk="1" latinLnBrk="0" hangingPunct="1">
      <a:defRPr sz="3000" kern="1200">
        <a:solidFill>
          <a:schemeClr val="tx1"/>
        </a:solidFill>
        <a:latin typeface="Bodoni MT Black" pitchFamily="18" charset="0"/>
        <a:ea typeface="ＭＳ Ｐゴシック" pitchFamily="4" charset="-128"/>
        <a:cs typeface="ＭＳ Ｐゴシック" pitchFamily="4" charset="-128"/>
      </a:defRPr>
    </a:lvl7pPr>
    <a:lvl8pPr marL="3200400" algn="l" defTabSz="457200" rtl="0" eaLnBrk="1" latinLnBrk="0" hangingPunct="1">
      <a:defRPr sz="3000" kern="1200">
        <a:solidFill>
          <a:schemeClr val="tx1"/>
        </a:solidFill>
        <a:latin typeface="Bodoni MT Black" pitchFamily="18" charset="0"/>
        <a:ea typeface="ＭＳ Ｐゴシック" pitchFamily="4" charset="-128"/>
        <a:cs typeface="ＭＳ Ｐゴシック" pitchFamily="4" charset="-128"/>
      </a:defRPr>
    </a:lvl8pPr>
    <a:lvl9pPr marL="3657600" algn="l" defTabSz="457200" rtl="0" eaLnBrk="1" latinLnBrk="0" hangingPunct="1">
      <a:defRPr sz="3000" kern="1200">
        <a:solidFill>
          <a:schemeClr val="tx1"/>
        </a:solidFill>
        <a:latin typeface="Bodoni MT Black" pitchFamily="18" charset="0"/>
        <a:ea typeface="ＭＳ Ｐゴシック" pitchFamily="4" charset="-128"/>
        <a:cs typeface="ＭＳ Ｐゴシック" pitchFamily="4" charset="-128"/>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D10"/>
    <a:srgbClr val="FDBF21"/>
    <a:srgbClr val="3988B9"/>
    <a:srgbClr val="12A1CD"/>
    <a:srgbClr val="0070C0"/>
    <a:srgbClr val="595959"/>
    <a:srgbClr val="7E0000"/>
    <a:srgbClr val="663300"/>
    <a:srgbClr val="99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2" autoAdjust="0"/>
    <p:restoredTop sz="93606" autoAdjust="0"/>
  </p:normalViewPr>
  <p:slideViewPr>
    <p:cSldViewPr>
      <p:cViewPr varScale="1">
        <p:scale>
          <a:sx n="85" d="100"/>
          <a:sy n="85" d="100"/>
        </p:scale>
        <p:origin x="912" y="78"/>
      </p:cViewPr>
      <p:guideLst>
        <p:guide orient="horz"/>
        <p:guide/>
      </p:guideLst>
    </p:cSldViewPr>
  </p:slideViewPr>
  <p:outlineViewPr>
    <p:cViewPr>
      <p:scale>
        <a:sx n="33" d="100"/>
        <a:sy n="33" d="100"/>
      </p:scale>
      <p:origin x="0" y="0"/>
    </p:cViewPr>
  </p:outlineViewPr>
  <p:notesTextViewPr>
    <p:cViewPr>
      <p:scale>
        <a:sx n="75" d="100"/>
        <a:sy n="75" d="100"/>
      </p:scale>
      <p:origin x="0" y="0"/>
    </p:cViewPr>
  </p:notesTextViewPr>
  <p:sorterViewPr>
    <p:cViewPr>
      <p:scale>
        <a:sx n="90" d="100"/>
        <a:sy n="90" d="100"/>
      </p:scale>
      <p:origin x="0" y="0"/>
    </p:cViewPr>
  </p:sorterViewPr>
  <p:notesViewPr>
    <p:cSldViewPr>
      <p:cViewPr>
        <p:scale>
          <a:sx n="61" d="100"/>
          <a:sy n="61" d="100"/>
        </p:scale>
        <p:origin x="-2700" y="-1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5138"/>
          </a:xfrm>
          <a:prstGeom prst="rect">
            <a:avLst/>
          </a:prstGeom>
          <a:noFill/>
          <a:ln>
            <a:noFill/>
          </a:ln>
          <a:extLst/>
        </p:spPr>
        <p:txBody>
          <a:bodyPr vert="horz" wrap="square" lIns="92697" tIns="46348" rIns="92697" bIns="46348" numCol="1" anchor="t" anchorCtr="0" compatLnSpc="1">
            <a:prstTxWarp prst="textNoShape">
              <a:avLst/>
            </a:prstTxWarp>
          </a:bodyPr>
          <a:lstStyle>
            <a:lvl1pPr defTabSz="924852">
              <a:defRPr sz="1200">
                <a:latin typeface="Arial" pitchFamily="34" charset="0"/>
                <a:ea typeface="ＭＳ Ｐゴシック" pitchFamily="34" charset="-128"/>
                <a:cs typeface="+mn-cs"/>
              </a:defRPr>
            </a:lvl1pPr>
          </a:lstStyle>
          <a:p>
            <a:pPr>
              <a:defRPr/>
            </a:pPr>
            <a:endParaRPr lang="en-US" altLang="en-US" dirty="0"/>
          </a:p>
        </p:txBody>
      </p:sp>
      <p:sp>
        <p:nvSpPr>
          <p:cNvPr id="3075" name="Rectangle 3"/>
          <p:cNvSpPr>
            <a:spLocks noGrp="1" noChangeArrowheads="1"/>
          </p:cNvSpPr>
          <p:nvPr>
            <p:ph type="dt" sz="quarter" idx="1"/>
          </p:nvPr>
        </p:nvSpPr>
        <p:spPr bwMode="auto">
          <a:xfrm>
            <a:off x="3956050" y="0"/>
            <a:ext cx="3027363" cy="465138"/>
          </a:xfrm>
          <a:prstGeom prst="rect">
            <a:avLst/>
          </a:prstGeom>
          <a:noFill/>
          <a:ln>
            <a:noFill/>
          </a:ln>
          <a:extLst/>
        </p:spPr>
        <p:txBody>
          <a:bodyPr vert="horz" wrap="square" lIns="92697" tIns="46348" rIns="92697" bIns="46348" numCol="1" anchor="t" anchorCtr="0" compatLnSpc="1">
            <a:prstTxWarp prst="textNoShape">
              <a:avLst/>
            </a:prstTxWarp>
          </a:bodyPr>
          <a:lstStyle>
            <a:lvl1pPr algn="r" defTabSz="924852">
              <a:defRPr sz="1200">
                <a:latin typeface="Arial" pitchFamily="34" charset="0"/>
                <a:ea typeface="ＭＳ Ｐゴシック" pitchFamily="34" charset="-128"/>
                <a:cs typeface="+mn-cs"/>
              </a:defRPr>
            </a:lvl1pPr>
          </a:lstStyle>
          <a:p>
            <a:pPr>
              <a:defRPr/>
            </a:pPr>
            <a:endParaRPr lang="en-US" altLang="en-US" dirty="0"/>
          </a:p>
        </p:txBody>
      </p:sp>
      <p:sp>
        <p:nvSpPr>
          <p:cNvPr id="3076" name="Rectangle 4"/>
          <p:cNvSpPr>
            <a:spLocks noGrp="1" noChangeArrowheads="1"/>
          </p:cNvSpPr>
          <p:nvPr>
            <p:ph type="ftr" sz="quarter" idx="2"/>
          </p:nvPr>
        </p:nvSpPr>
        <p:spPr bwMode="auto">
          <a:xfrm>
            <a:off x="0" y="8816975"/>
            <a:ext cx="3027363" cy="465138"/>
          </a:xfrm>
          <a:prstGeom prst="rect">
            <a:avLst/>
          </a:prstGeom>
          <a:noFill/>
          <a:ln>
            <a:noFill/>
          </a:ln>
          <a:extLst/>
        </p:spPr>
        <p:txBody>
          <a:bodyPr vert="horz" wrap="square" lIns="92697" tIns="46348" rIns="92697" bIns="46348" numCol="1" anchor="b" anchorCtr="0" compatLnSpc="1">
            <a:prstTxWarp prst="textNoShape">
              <a:avLst/>
            </a:prstTxWarp>
          </a:bodyPr>
          <a:lstStyle>
            <a:lvl1pPr defTabSz="924852">
              <a:defRPr sz="1200">
                <a:latin typeface="Arial" pitchFamily="34" charset="0"/>
                <a:ea typeface="ＭＳ Ｐゴシック" pitchFamily="34" charset="-128"/>
                <a:cs typeface="+mn-cs"/>
              </a:defRPr>
            </a:lvl1pPr>
          </a:lstStyle>
          <a:p>
            <a:pPr>
              <a:defRPr/>
            </a:pPr>
            <a:endParaRPr lang="en-US" altLang="en-US" dirty="0"/>
          </a:p>
        </p:txBody>
      </p:sp>
      <p:sp>
        <p:nvSpPr>
          <p:cNvPr id="3077" name="Rectangle 5"/>
          <p:cNvSpPr>
            <a:spLocks noGrp="1" noChangeArrowheads="1"/>
          </p:cNvSpPr>
          <p:nvPr>
            <p:ph type="sldNum" sz="quarter" idx="3"/>
          </p:nvPr>
        </p:nvSpPr>
        <p:spPr bwMode="auto">
          <a:xfrm>
            <a:off x="3956050" y="8816975"/>
            <a:ext cx="3027363" cy="465138"/>
          </a:xfrm>
          <a:prstGeom prst="rect">
            <a:avLst/>
          </a:prstGeom>
          <a:noFill/>
          <a:ln>
            <a:noFill/>
          </a:ln>
          <a:extLst/>
        </p:spPr>
        <p:txBody>
          <a:bodyPr vert="horz" wrap="square" lIns="92697" tIns="46348" rIns="92697" bIns="46348" numCol="1" anchor="b" anchorCtr="0" compatLnSpc="1">
            <a:prstTxWarp prst="textNoShape">
              <a:avLst/>
            </a:prstTxWarp>
          </a:bodyPr>
          <a:lstStyle>
            <a:lvl1pPr algn="r" defTabSz="920750">
              <a:defRPr sz="1200">
                <a:latin typeface="Arial" pitchFamily="4" charset="0"/>
              </a:defRPr>
            </a:lvl1pPr>
          </a:lstStyle>
          <a:p>
            <a:fld id="{CB0F3A5D-DEDC-584A-8AA6-A088AA735FD3}" type="slidenum">
              <a:rPr lang="en-US"/>
              <a:pPr/>
              <a:t>‹#›</a:t>
            </a:fld>
            <a:endParaRPr lang="en-US" dirty="0"/>
          </a:p>
        </p:txBody>
      </p:sp>
    </p:spTree>
    <p:extLst>
      <p:ext uri="{BB962C8B-B14F-4D97-AF65-F5344CB8AC3E}">
        <p14:creationId xmlns:p14="http://schemas.microsoft.com/office/powerpoint/2010/main" val="240984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363" cy="465138"/>
          </a:xfrm>
          <a:prstGeom prst="rect">
            <a:avLst/>
          </a:prstGeom>
          <a:noFill/>
          <a:ln>
            <a:noFill/>
          </a:ln>
          <a:extLst/>
        </p:spPr>
        <p:txBody>
          <a:bodyPr vert="horz" wrap="square" lIns="92697" tIns="46348" rIns="92697" bIns="46348" numCol="1" anchor="t" anchorCtr="0" compatLnSpc="1">
            <a:prstTxWarp prst="textNoShape">
              <a:avLst/>
            </a:prstTxWarp>
          </a:bodyPr>
          <a:lstStyle>
            <a:lvl1pPr defTabSz="924852">
              <a:defRPr sz="1200">
                <a:latin typeface="Arial" pitchFamily="34" charset="0"/>
                <a:ea typeface="ＭＳ Ｐゴシック" pitchFamily="34" charset="-128"/>
                <a:cs typeface="+mn-cs"/>
              </a:defRPr>
            </a:lvl1pPr>
          </a:lstStyle>
          <a:p>
            <a:pPr>
              <a:defRPr/>
            </a:pPr>
            <a:endParaRPr lang="en-US" altLang="en-US" dirty="0"/>
          </a:p>
        </p:txBody>
      </p:sp>
      <p:sp>
        <p:nvSpPr>
          <p:cNvPr id="4099" name="Rectangle 3"/>
          <p:cNvSpPr>
            <a:spLocks noGrp="1" noChangeArrowheads="1"/>
          </p:cNvSpPr>
          <p:nvPr>
            <p:ph type="dt" idx="1"/>
          </p:nvPr>
        </p:nvSpPr>
        <p:spPr bwMode="auto">
          <a:xfrm>
            <a:off x="3956050" y="0"/>
            <a:ext cx="3027363" cy="465138"/>
          </a:xfrm>
          <a:prstGeom prst="rect">
            <a:avLst/>
          </a:prstGeom>
          <a:noFill/>
          <a:ln>
            <a:noFill/>
          </a:ln>
          <a:extLst/>
        </p:spPr>
        <p:txBody>
          <a:bodyPr vert="horz" wrap="square" lIns="92697" tIns="46348" rIns="92697" bIns="46348" numCol="1" anchor="t" anchorCtr="0" compatLnSpc="1">
            <a:prstTxWarp prst="textNoShape">
              <a:avLst/>
            </a:prstTxWarp>
          </a:bodyPr>
          <a:lstStyle>
            <a:lvl1pPr algn="r" defTabSz="924852">
              <a:defRPr sz="1200">
                <a:latin typeface="Arial" pitchFamily="34" charset="0"/>
                <a:ea typeface="ＭＳ Ｐゴシック" pitchFamily="34" charset="-128"/>
                <a:cs typeface="+mn-cs"/>
              </a:defRPr>
            </a:lvl1pPr>
          </a:lstStyle>
          <a:p>
            <a:pPr>
              <a:defRPr/>
            </a:pPr>
            <a:endParaRPr lang="en-US" altLang="en-US" dirty="0"/>
          </a:p>
        </p:txBody>
      </p:sp>
      <p:sp>
        <p:nvSpPr>
          <p:cNvPr id="9220"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8500" y="4410075"/>
            <a:ext cx="5588000" cy="4178300"/>
          </a:xfrm>
          <a:prstGeom prst="rect">
            <a:avLst/>
          </a:prstGeom>
          <a:noFill/>
          <a:ln>
            <a:noFill/>
          </a:ln>
          <a:extLst/>
        </p:spPr>
        <p:txBody>
          <a:bodyPr vert="horz" wrap="square" lIns="92697" tIns="46348" rIns="92697" bIns="463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16975"/>
            <a:ext cx="3027363" cy="465138"/>
          </a:xfrm>
          <a:prstGeom prst="rect">
            <a:avLst/>
          </a:prstGeom>
          <a:noFill/>
          <a:ln>
            <a:noFill/>
          </a:ln>
          <a:extLst/>
        </p:spPr>
        <p:txBody>
          <a:bodyPr vert="horz" wrap="square" lIns="92697" tIns="46348" rIns="92697" bIns="46348" numCol="1" anchor="b" anchorCtr="0" compatLnSpc="1">
            <a:prstTxWarp prst="textNoShape">
              <a:avLst/>
            </a:prstTxWarp>
          </a:bodyPr>
          <a:lstStyle>
            <a:lvl1pPr defTabSz="924852">
              <a:defRPr sz="1200">
                <a:latin typeface="Arial" pitchFamily="34" charset="0"/>
                <a:ea typeface="ＭＳ Ｐゴシック" pitchFamily="34" charset="-128"/>
                <a:cs typeface="+mn-cs"/>
              </a:defRPr>
            </a:lvl1pPr>
          </a:lstStyle>
          <a:p>
            <a:pPr>
              <a:defRPr/>
            </a:pPr>
            <a:endParaRPr lang="en-US" altLang="en-US" dirty="0"/>
          </a:p>
        </p:txBody>
      </p:sp>
      <p:sp>
        <p:nvSpPr>
          <p:cNvPr id="4103" name="Rectangle 7"/>
          <p:cNvSpPr>
            <a:spLocks noGrp="1" noChangeArrowheads="1"/>
          </p:cNvSpPr>
          <p:nvPr>
            <p:ph type="sldNum" sz="quarter" idx="5"/>
          </p:nvPr>
        </p:nvSpPr>
        <p:spPr bwMode="auto">
          <a:xfrm>
            <a:off x="3956050" y="8816975"/>
            <a:ext cx="3027363" cy="465138"/>
          </a:xfrm>
          <a:prstGeom prst="rect">
            <a:avLst/>
          </a:prstGeom>
          <a:noFill/>
          <a:ln>
            <a:noFill/>
          </a:ln>
          <a:extLst/>
        </p:spPr>
        <p:txBody>
          <a:bodyPr vert="horz" wrap="square" lIns="92697" tIns="46348" rIns="92697" bIns="46348" numCol="1" anchor="b" anchorCtr="0" compatLnSpc="1">
            <a:prstTxWarp prst="textNoShape">
              <a:avLst/>
            </a:prstTxWarp>
          </a:bodyPr>
          <a:lstStyle>
            <a:lvl1pPr algn="r" defTabSz="920750">
              <a:defRPr sz="1200">
                <a:latin typeface="Arial" pitchFamily="4" charset="0"/>
              </a:defRPr>
            </a:lvl1pPr>
          </a:lstStyle>
          <a:p>
            <a:fld id="{77CDE18C-B419-A344-AE48-C22A028B8AF5}" type="slidenum">
              <a:rPr lang="en-US"/>
              <a:pPr/>
              <a:t>‹#›</a:t>
            </a:fld>
            <a:endParaRPr lang="en-US" dirty="0"/>
          </a:p>
        </p:txBody>
      </p:sp>
    </p:spTree>
    <p:extLst>
      <p:ext uri="{BB962C8B-B14F-4D97-AF65-F5344CB8AC3E}">
        <p14:creationId xmlns:p14="http://schemas.microsoft.com/office/powerpoint/2010/main" val="796435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When people who are unfamiliar with the agency ask what we do, the typical response is “signals intelligence.”  </a:t>
            </a:r>
          </a:p>
          <a:p>
            <a:endParaRPr lang="en-US" sz="1000" dirty="0"/>
          </a:p>
          <a:p>
            <a:r>
              <a:rPr lang="en-US" sz="1000" dirty="0"/>
              <a:t>A longer answer is that we defend information networks – which is called </a:t>
            </a:r>
            <a:r>
              <a:rPr lang="en-US" sz="1000" dirty="0" err="1"/>
              <a:t>cybersecuity</a:t>
            </a:r>
            <a:r>
              <a:rPr lang="en-US" sz="1000" dirty="0"/>
              <a:t> – and we produce foreign intelligence, which is done through signals intelligence.</a:t>
            </a:r>
          </a:p>
          <a:p>
            <a:endParaRPr lang="en-US" sz="1000" dirty="0"/>
          </a:p>
          <a:p>
            <a:r>
              <a:rPr lang="en-US" sz="1000" dirty="0"/>
              <a:t>But to what end? What’s the bigger picture?</a:t>
            </a:r>
          </a:p>
          <a:p>
            <a:endParaRPr lang="en-US" sz="1000" dirty="0"/>
          </a:p>
          <a:p>
            <a:r>
              <a:rPr lang="en-US" sz="1000" dirty="0"/>
              <a:t>The most simple, concise answer is that we are here to SAVE LIVES. We never want another 9/11. </a:t>
            </a:r>
          </a:p>
          <a:p>
            <a:endParaRPr lang="en-US" sz="1000" dirty="0"/>
          </a:p>
          <a:p>
            <a:r>
              <a:rPr lang="en-US" sz="1000" dirty="0"/>
              <a:t>If we can save even one human life, whether a civilian here in America or one of our soldiers overseas, we will have done our job.</a:t>
            </a:r>
          </a:p>
          <a:p>
            <a:endParaRPr lang="en-US" sz="1000" dirty="0"/>
          </a:p>
          <a:p>
            <a:r>
              <a:rPr lang="en-US" sz="1000" dirty="0"/>
              <a:t>That’s our biggest, most important, most vital mission. </a:t>
            </a:r>
          </a:p>
        </p:txBody>
      </p:sp>
      <p:sp>
        <p:nvSpPr>
          <p:cNvPr id="4" name="Slide Number Placeholder 3"/>
          <p:cNvSpPr>
            <a:spLocks noGrp="1"/>
          </p:cNvSpPr>
          <p:nvPr>
            <p:ph type="sldNum" sz="quarter" idx="5"/>
          </p:nvPr>
        </p:nvSpPr>
        <p:spPr/>
        <p:txBody>
          <a:bodyPr/>
          <a:lstStyle/>
          <a:p>
            <a:fld id="{80AC4CDC-6F4C-4D7E-A67E-4039BE6B7704}" type="slidenum">
              <a:rPr lang="en-US" smtClean="0"/>
              <a:t>2</a:t>
            </a:fld>
            <a:endParaRPr lang="en-US"/>
          </a:p>
        </p:txBody>
      </p:sp>
    </p:spTree>
    <p:extLst>
      <p:ext uri="{BB962C8B-B14F-4D97-AF65-F5344CB8AC3E}">
        <p14:creationId xmlns:p14="http://schemas.microsoft.com/office/powerpoint/2010/main" val="228901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11</a:t>
            </a:fld>
            <a:endParaRPr lang="en-US" dirty="0"/>
          </a:p>
        </p:txBody>
      </p:sp>
    </p:spTree>
    <p:extLst>
      <p:ext uri="{BB962C8B-B14F-4D97-AF65-F5344CB8AC3E}">
        <p14:creationId xmlns:p14="http://schemas.microsoft.com/office/powerpoint/2010/main" val="163835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12</a:t>
            </a:fld>
            <a:endParaRPr lang="en-US" dirty="0"/>
          </a:p>
        </p:txBody>
      </p:sp>
    </p:spTree>
    <p:extLst>
      <p:ext uri="{BB962C8B-B14F-4D97-AF65-F5344CB8AC3E}">
        <p14:creationId xmlns:p14="http://schemas.microsoft.com/office/powerpoint/2010/main" val="340874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13</a:t>
            </a:fld>
            <a:endParaRPr lang="en-US" dirty="0"/>
          </a:p>
        </p:txBody>
      </p:sp>
    </p:spTree>
    <p:extLst>
      <p:ext uri="{BB962C8B-B14F-4D97-AF65-F5344CB8AC3E}">
        <p14:creationId xmlns:p14="http://schemas.microsoft.com/office/powerpoint/2010/main" val="124480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14</a:t>
            </a:fld>
            <a:endParaRPr lang="en-US" dirty="0"/>
          </a:p>
        </p:txBody>
      </p:sp>
    </p:spTree>
    <p:extLst>
      <p:ext uri="{BB962C8B-B14F-4D97-AF65-F5344CB8AC3E}">
        <p14:creationId xmlns:p14="http://schemas.microsoft.com/office/powerpoint/2010/main" val="3003619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15</a:t>
            </a:fld>
            <a:endParaRPr lang="en-US" dirty="0"/>
          </a:p>
        </p:txBody>
      </p:sp>
    </p:spTree>
    <p:extLst>
      <p:ext uri="{BB962C8B-B14F-4D97-AF65-F5344CB8AC3E}">
        <p14:creationId xmlns:p14="http://schemas.microsoft.com/office/powerpoint/2010/main" val="330717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16</a:t>
            </a:fld>
            <a:endParaRPr lang="en-US" dirty="0"/>
          </a:p>
        </p:txBody>
      </p:sp>
    </p:spTree>
    <p:extLst>
      <p:ext uri="{BB962C8B-B14F-4D97-AF65-F5344CB8AC3E}">
        <p14:creationId xmlns:p14="http://schemas.microsoft.com/office/powerpoint/2010/main" val="8431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a:t>At NSA, career development begins on day one and continues throughout your career.</a:t>
            </a:r>
          </a:p>
          <a:p>
            <a:pPr eaLnBrk="1" hangingPunct="1"/>
            <a:endParaRPr lang="en-US" sz="1000" dirty="0"/>
          </a:p>
          <a:p>
            <a:pPr eaLnBrk="1" hangingPunct="1"/>
            <a:r>
              <a:rPr lang="en-US" sz="1000" dirty="0"/>
              <a:t>We offer a variety of entry-level, mid-career and senior-level programs to help employees grow professionally.</a:t>
            </a:r>
          </a:p>
          <a:p>
            <a:pPr eaLnBrk="1" hangingPunct="1"/>
            <a:endParaRPr lang="en-US" sz="1000" dirty="0"/>
          </a:p>
          <a:p>
            <a:pPr eaLnBrk="1" hangingPunct="1"/>
            <a:r>
              <a:rPr lang="en-US" sz="1000" dirty="0"/>
              <a:t>Most programs are three years in length, with rotational tours.</a:t>
            </a:r>
          </a:p>
          <a:p>
            <a:endParaRPr lang="en-US" dirty="0"/>
          </a:p>
        </p:txBody>
      </p:sp>
      <p:sp>
        <p:nvSpPr>
          <p:cNvPr id="4" name="Slide Number Placeholder 3"/>
          <p:cNvSpPr>
            <a:spLocks noGrp="1"/>
          </p:cNvSpPr>
          <p:nvPr>
            <p:ph type="sldNum" sz="quarter" idx="5"/>
          </p:nvPr>
        </p:nvSpPr>
        <p:spPr/>
        <p:txBody>
          <a:bodyPr/>
          <a:lstStyle/>
          <a:p>
            <a:fld id="{80AC4CDC-6F4C-4D7E-A67E-4039BE6B7704}" type="slidenum">
              <a:rPr lang="en-US" smtClean="0"/>
              <a:t>17</a:t>
            </a:fld>
            <a:endParaRPr lang="en-US"/>
          </a:p>
        </p:txBody>
      </p:sp>
    </p:spTree>
    <p:extLst>
      <p:ext uri="{BB962C8B-B14F-4D97-AF65-F5344CB8AC3E}">
        <p14:creationId xmlns:p14="http://schemas.microsoft.com/office/powerpoint/2010/main" val="58336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eaLnBrk="1" hangingPunct="1">
              <a:defRPr/>
            </a:pPr>
            <a:r>
              <a:rPr lang="en-US" sz="1000" dirty="0">
                <a:solidFill>
                  <a:srgbClr val="000000"/>
                </a:solidFill>
              </a:rPr>
              <a:t>NSA relies on many, many different types of professionals to do the things we’</a:t>
            </a:r>
            <a:r>
              <a:rPr lang="en-US" altLang="ja-JP" sz="1000" dirty="0">
                <a:solidFill>
                  <a:srgbClr val="000000"/>
                </a:solidFill>
              </a:rPr>
              <a:t>ve been talking about today. We have career opportunities in all of these fields. To apply for any position at NSA, you must be a U.S. citizen.</a:t>
            </a:r>
          </a:p>
          <a:p>
            <a:pPr defTabSz="916503" eaLnBrk="1" hangingPunct="1">
              <a:defRPr/>
            </a:pPr>
            <a:endParaRPr lang="en-US" sz="1000" dirty="0">
              <a:solidFill>
                <a:srgbClr val="000000"/>
              </a:solidFill>
            </a:endParaRPr>
          </a:p>
          <a:p>
            <a:pPr defTabSz="916503" eaLnBrk="1" hangingPunct="1">
              <a:defRPr/>
            </a:pPr>
            <a:r>
              <a:rPr lang="en-US" sz="1000" dirty="0">
                <a:solidFill>
                  <a:srgbClr val="000000"/>
                </a:solidFill>
              </a:rPr>
              <a:t>[READ LIST]</a:t>
            </a:r>
          </a:p>
          <a:p>
            <a:pPr defTabSz="916503" eaLnBrk="1" hangingPunct="1">
              <a:defRPr/>
            </a:pPr>
            <a:endParaRPr lang="en-US" sz="1000" dirty="0">
              <a:solidFill>
                <a:srgbClr val="000000"/>
              </a:solidFill>
            </a:endParaRPr>
          </a:p>
          <a:p>
            <a:pPr defTabSz="916503" eaLnBrk="1" hangingPunct="1">
              <a:defRPr/>
            </a:pPr>
            <a:r>
              <a:rPr lang="en-US" sz="1000" dirty="0">
                <a:solidFill>
                  <a:srgbClr val="000000"/>
                </a:solidFill>
              </a:rPr>
              <a:t>If you would</a:t>
            </a:r>
            <a:r>
              <a:rPr lang="en-US" altLang="ja-JP" sz="1000" dirty="0">
                <a:solidFill>
                  <a:srgbClr val="000000"/>
                </a:solidFill>
              </a:rPr>
              <a:t> like to talk more specifically about any of these career fields, please let me know after the presentation. You can also find detailed information on our website, IntelligenceCareers.gov/NSA.</a:t>
            </a:r>
            <a:endParaRPr lang="en-US" sz="10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80AC4CDC-6F4C-4D7E-A67E-4039BE6B7704}" type="slidenum">
              <a:rPr lang="en-US" smtClean="0"/>
              <a:t>3</a:t>
            </a:fld>
            <a:endParaRPr lang="en-US"/>
          </a:p>
        </p:txBody>
      </p:sp>
    </p:spTree>
    <p:extLst>
      <p:ext uri="{BB962C8B-B14F-4D97-AF65-F5344CB8AC3E}">
        <p14:creationId xmlns:p14="http://schemas.microsoft.com/office/powerpoint/2010/main" val="62713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DE18C-B419-A344-AE48-C22A028B8AF5}" type="slidenum">
              <a:rPr lang="en-US" smtClean="0"/>
              <a:pPr/>
              <a:t>4</a:t>
            </a:fld>
            <a:endParaRPr lang="en-US" dirty="0"/>
          </a:p>
        </p:txBody>
      </p:sp>
    </p:spTree>
    <p:extLst>
      <p:ext uri="{BB962C8B-B14F-4D97-AF65-F5344CB8AC3E}">
        <p14:creationId xmlns:p14="http://schemas.microsoft.com/office/powerpoint/2010/main" val="141453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indent="-225425" eaLnBrk="1" hangingPunct="1"/>
            <a:endParaRPr lang="en-US" dirty="0"/>
          </a:p>
        </p:txBody>
      </p:sp>
      <p:sp>
        <p:nvSpPr>
          <p:cNvPr id="4" name="Slide Number Placeholder 3"/>
          <p:cNvSpPr>
            <a:spLocks noGrp="1"/>
          </p:cNvSpPr>
          <p:nvPr>
            <p:ph type="sldNum" sz="quarter" idx="10"/>
          </p:nvPr>
        </p:nvSpPr>
        <p:spPr/>
        <p:txBody>
          <a:bodyPr/>
          <a:lstStyle/>
          <a:p>
            <a:fld id="{77CDE18C-B419-A344-AE48-C22A028B8AF5}" type="slidenum">
              <a:rPr lang="en-US" smtClean="0"/>
              <a:pPr/>
              <a:t>5</a:t>
            </a:fld>
            <a:endParaRPr lang="en-US" dirty="0"/>
          </a:p>
        </p:txBody>
      </p:sp>
    </p:spTree>
    <p:extLst>
      <p:ext uri="{BB962C8B-B14F-4D97-AF65-F5344CB8AC3E}">
        <p14:creationId xmlns:p14="http://schemas.microsoft.com/office/powerpoint/2010/main" val="268705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ea typeface="ＭＳ Ｐゴシック" charset="0"/>
                <a:cs typeface="Arial" charset="0"/>
              </a:rPr>
              <a:t>After receiving a Conditional Job Offer from your recruiter, you’ll be asked to:</a:t>
            </a:r>
          </a:p>
          <a:p>
            <a:pPr marL="171450" indent="-171450">
              <a:buFont typeface="Arial" panose="020B0604020202020204" pitchFamily="34" charset="0"/>
              <a:buChar char="•"/>
            </a:pPr>
            <a:r>
              <a:rPr lang="en-US" sz="1000" b="0" i="0" kern="1200" dirty="0">
                <a:solidFill>
                  <a:schemeClr val="tx1"/>
                </a:solidFill>
                <a:effectLst/>
                <a:ea typeface="ＭＳ Ｐゴシック" charset="0"/>
                <a:cs typeface="Arial" charset="0"/>
              </a:rPr>
              <a:t>Complete security forms.</a:t>
            </a:r>
          </a:p>
          <a:p>
            <a:pPr marL="171450" indent="-171450">
              <a:buFont typeface="Arial" panose="020B0604020202020204" pitchFamily="34" charset="0"/>
              <a:buChar char="•"/>
            </a:pPr>
            <a:r>
              <a:rPr lang="en-US" sz="1000" b="0" i="0" kern="1200" dirty="0">
                <a:solidFill>
                  <a:schemeClr val="tx1"/>
                </a:solidFill>
                <a:effectLst/>
                <a:ea typeface="ＭＳ Ｐゴシック" charset="0"/>
                <a:cs typeface="Arial" charset="0"/>
              </a:rPr>
              <a:t>Inform contacts (family members, neighbors, former employers, roommates, etc.) listed on your security forms they may be contacted by the background investigator reviewing your case.</a:t>
            </a:r>
          </a:p>
          <a:p>
            <a:pPr marL="171450" indent="-171450">
              <a:buFont typeface="Arial" panose="020B0604020202020204" pitchFamily="34" charset="0"/>
              <a:buChar char="•"/>
            </a:pPr>
            <a:r>
              <a:rPr lang="en-US" sz="1000" b="0" i="0" kern="1200" dirty="0">
                <a:solidFill>
                  <a:schemeClr val="tx1"/>
                </a:solidFill>
                <a:effectLst/>
                <a:ea typeface="ＭＳ Ｐゴシック" charset="0"/>
                <a:cs typeface="Arial" charset="0"/>
              </a:rPr>
              <a:t>Successfully complete the required polygraph and psychological evaluations.</a:t>
            </a:r>
          </a:p>
          <a:p>
            <a:pPr marL="171450" indent="-171450">
              <a:buFont typeface="Arial" panose="020B0604020202020204" pitchFamily="34" charset="0"/>
              <a:buChar char="•"/>
            </a:pPr>
            <a:r>
              <a:rPr lang="en-US" sz="1000" b="0" i="0" kern="1200" dirty="0">
                <a:solidFill>
                  <a:schemeClr val="tx1"/>
                </a:solidFill>
                <a:effectLst/>
                <a:ea typeface="ＭＳ Ｐゴシック" charset="0"/>
                <a:cs typeface="Arial" charset="0"/>
              </a:rPr>
              <a:t>Submit documentation and information as requested by your recruiter, NSA Security and/or NSA Psychological Services, including but not limited to transcripts, diplomas, travel information and medical documentation, if applicable.</a:t>
            </a:r>
          </a:p>
          <a:p>
            <a:endParaRPr lang="en-US" dirty="0"/>
          </a:p>
        </p:txBody>
      </p:sp>
      <p:sp>
        <p:nvSpPr>
          <p:cNvPr id="4" name="Slide Number Placeholder 3"/>
          <p:cNvSpPr>
            <a:spLocks noGrp="1"/>
          </p:cNvSpPr>
          <p:nvPr>
            <p:ph type="sldNum" sz="quarter" idx="5"/>
          </p:nvPr>
        </p:nvSpPr>
        <p:spPr/>
        <p:txBody>
          <a:bodyPr/>
          <a:lstStyle/>
          <a:p>
            <a:fld id="{80AC4CDC-6F4C-4D7E-A67E-4039BE6B7704}" type="slidenum">
              <a:rPr lang="en-US" smtClean="0"/>
              <a:t>6</a:t>
            </a:fld>
            <a:endParaRPr lang="en-US"/>
          </a:p>
        </p:txBody>
      </p:sp>
    </p:spTree>
    <p:extLst>
      <p:ext uri="{BB962C8B-B14F-4D97-AF65-F5344CB8AC3E}">
        <p14:creationId xmlns:p14="http://schemas.microsoft.com/office/powerpoint/2010/main" val="384141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DE18C-B419-A344-AE48-C22A028B8AF5}" type="slidenum">
              <a:rPr lang="en-US" smtClean="0"/>
              <a:pPr/>
              <a:t>7</a:t>
            </a:fld>
            <a:endParaRPr lang="en-US" dirty="0"/>
          </a:p>
        </p:txBody>
      </p:sp>
    </p:spTree>
    <p:extLst>
      <p:ext uri="{BB962C8B-B14F-4D97-AF65-F5344CB8AC3E}">
        <p14:creationId xmlns:p14="http://schemas.microsoft.com/office/powerpoint/2010/main" val="272498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We have more than 20 different paid internships available. Interns love the work and the opportunity to network and make friends with their peers from all over the country. Many of our interns return for full-time jobs following graduation.</a:t>
            </a:r>
            <a:endParaRPr lang="en-US" sz="1000" b="1" baseline="30000" dirty="0"/>
          </a:p>
          <a:p>
            <a:endParaRPr lang="en-US" sz="1000" dirty="0"/>
          </a:p>
        </p:txBody>
      </p:sp>
      <p:sp>
        <p:nvSpPr>
          <p:cNvPr id="4" name="Slide Number Placeholder 3"/>
          <p:cNvSpPr>
            <a:spLocks noGrp="1"/>
          </p:cNvSpPr>
          <p:nvPr>
            <p:ph type="sldNum" sz="quarter" idx="5"/>
          </p:nvPr>
        </p:nvSpPr>
        <p:spPr/>
        <p:txBody>
          <a:bodyPr/>
          <a:lstStyle/>
          <a:p>
            <a:fld id="{80AC4CDC-6F4C-4D7E-A67E-4039BE6B7704}" type="slidenum">
              <a:rPr lang="en-US" smtClean="0"/>
              <a:t>8</a:t>
            </a:fld>
            <a:endParaRPr lang="en-US" dirty="0"/>
          </a:p>
        </p:txBody>
      </p:sp>
    </p:spTree>
    <p:extLst>
      <p:ext uri="{BB962C8B-B14F-4D97-AF65-F5344CB8AC3E}">
        <p14:creationId xmlns:p14="http://schemas.microsoft.com/office/powerpoint/2010/main" val="357225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a:t>We offer a wide variety of </a:t>
            </a:r>
            <a:r>
              <a:rPr lang="en-US" altLang="ja-JP" sz="1000" dirty="0"/>
              <a:t>student programs, which offer real-world experience, a real-world paycheck, and the chance to be a part of something that you’ve never even dreamed about – plus, it could lead to a full-time career after you graduate.</a:t>
            </a:r>
          </a:p>
          <a:p>
            <a:pPr eaLnBrk="1" hangingPunct="1"/>
            <a:endParaRPr lang="en-US" altLang="ja-JP" sz="1000" dirty="0"/>
          </a:p>
          <a:p>
            <a:pPr eaLnBrk="1" hangingPunct="1"/>
            <a:r>
              <a:rPr lang="en-US" sz="1000" dirty="0"/>
              <a:t>Internships at NSA provide exciting work and compensation commensurate with academic level.</a:t>
            </a:r>
          </a:p>
          <a:p>
            <a:pPr eaLnBrk="1" hangingPunct="1"/>
            <a:endParaRPr lang="en-US" sz="1000" dirty="0"/>
          </a:p>
          <a:p>
            <a:pPr eaLnBrk="1" hangingPunct="1"/>
            <a:r>
              <a:rPr lang="en-US" sz="1000" dirty="0"/>
              <a:t>If you are working toward an undergraduate, graduate or post-graduate degree in a field critical to NSA’s mission, we can help you gain real-world experience.</a:t>
            </a:r>
          </a:p>
          <a:p>
            <a:pPr eaLnBrk="1" hangingPunct="1"/>
            <a:endParaRPr lang="en-US" sz="1000" dirty="0"/>
          </a:p>
          <a:p>
            <a:pPr eaLnBrk="1" hangingPunct="1"/>
            <a:r>
              <a:rPr lang="en-US" sz="1000" dirty="0"/>
              <a:t>Opportunities exist in many of our most challenging job categories for college students willing to dedicate their time to national security.</a:t>
            </a:r>
          </a:p>
          <a:p>
            <a:pPr eaLnBrk="1" hangingPunct="1"/>
            <a:endParaRPr lang="en-US" sz="1000" b="0" dirty="0"/>
          </a:p>
          <a:p>
            <a:pPr eaLnBrk="1" hangingPunct="1"/>
            <a:r>
              <a:rPr lang="en-US" sz="1000" b="0" dirty="0"/>
              <a:t>The application period for most internships has been moved up to start on Aug. 1 this year, and it will end on Oct. 15. </a:t>
            </a:r>
          </a:p>
          <a:p>
            <a:pPr eaLnBrk="1" hangingPunct="1"/>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For details about each program, including application deadlines and eligibility requirements, visit our Student Programs page on IntelligenceCareers.gov/NSA.</a:t>
            </a:r>
          </a:p>
          <a:p>
            <a:endParaRPr lang="en-US" dirty="0"/>
          </a:p>
        </p:txBody>
      </p:sp>
      <p:sp>
        <p:nvSpPr>
          <p:cNvPr id="4" name="Slide Number Placeholder 3"/>
          <p:cNvSpPr>
            <a:spLocks noGrp="1"/>
          </p:cNvSpPr>
          <p:nvPr>
            <p:ph type="sldNum" sz="quarter" idx="5"/>
          </p:nvPr>
        </p:nvSpPr>
        <p:spPr/>
        <p:txBody>
          <a:bodyPr/>
          <a:lstStyle/>
          <a:p>
            <a:fld id="{80AC4CDC-6F4C-4D7E-A67E-4039BE6B7704}" type="slidenum">
              <a:rPr lang="en-US" smtClean="0"/>
              <a:t>9</a:t>
            </a:fld>
            <a:endParaRPr lang="en-US" dirty="0"/>
          </a:p>
        </p:txBody>
      </p:sp>
    </p:spTree>
    <p:extLst>
      <p:ext uri="{BB962C8B-B14F-4D97-AF65-F5344CB8AC3E}">
        <p14:creationId xmlns:p14="http://schemas.microsoft.com/office/powerpoint/2010/main" val="321122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EC60E-FE71-4744-8824-BDF3598F3907}" type="slidenum">
              <a:rPr lang="en-US" smtClean="0"/>
              <a:t>10</a:t>
            </a:fld>
            <a:endParaRPr lang="en-US" dirty="0"/>
          </a:p>
        </p:txBody>
      </p:sp>
    </p:spTree>
    <p:extLst>
      <p:ext uri="{BB962C8B-B14F-4D97-AF65-F5344CB8AC3E}">
        <p14:creationId xmlns:p14="http://schemas.microsoft.com/office/powerpoint/2010/main" val="170088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extLst>
      <p:ext uri="{BB962C8B-B14F-4D97-AF65-F5344CB8AC3E}">
        <p14:creationId xmlns:p14="http://schemas.microsoft.com/office/powerpoint/2010/main" val="158419995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4724400" y="2286000"/>
            <a:ext cx="4114800" cy="2819400"/>
          </a:xfrm>
          <a:ln w="34925" cap="flat" cmpd="sng" algn="ctr">
            <a:solidFill>
              <a:srgbClr val="0099FF"/>
            </a:solidFill>
            <a:prstDash val="solid"/>
            <a:miter lim="800000"/>
            <a:headEnd type="none" w="med" len="med"/>
            <a:tailEnd type="none" w="med" len="med"/>
          </a:ln>
        </p:spPr>
        <p:txBody>
          <a:bodyPr/>
          <a:lstStyle>
            <a:lvl1pPr marL="285750" indent="-285750">
              <a:buFont typeface="Arial" panose="020B0604020202020204" pitchFamily="34" charset="0"/>
              <a:buChar char="•"/>
              <a:defRPr/>
            </a:lvl1pPr>
          </a:lstStyle>
          <a:p>
            <a:endParaRPr lang="en-US" dirty="0"/>
          </a:p>
        </p:txBody>
      </p:sp>
    </p:spTree>
    <p:extLst>
      <p:ext uri="{BB962C8B-B14F-4D97-AF65-F5344CB8AC3E}">
        <p14:creationId xmlns:p14="http://schemas.microsoft.com/office/powerpoint/2010/main" val="227876463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extLst>
      <p:ext uri="{BB962C8B-B14F-4D97-AF65-F5344CB8AC3E}">
        <p14:creationId xmlns:p14="http://schemas.microsoft.com/office/powerpoint/2010/main" val="30750205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l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5006068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524000"/>
            <a:ext cx="8229600" cy="38862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extLst>
      <p:ext uri="{BB962C8B-B14F-4D97-AF65-F5344CB8AC3E}">
        <p14:creationId xmlns:p14="http://schemas.microsoft.com/office/powerpoint/2010/main" val="399694515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lvl5pPr>
              <a:buClr>
                <a:srgbClr val="5F5FB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1"/>
          </p:nvPr>
        </p:nvSpPr>
        <p:spPr>
          <a:xfrm>
            <a:off x="4724400" y="2286000"/>
            <a:ext cx="4114800" cy="2819400"/>
          </a:xfrm>
          <a:ln w="34925" cap="flat" cmpd="sng" algn="ctr">
            <a:solidFill>
              <a:srgbClr val="6600CC"/>
            </a:solidFill>
            <a:prstDash val="solid"/>
            <a:miter lim="800000"/>
            <a:headEnd type="none" w="med" len="med"/>
            <a:tailEnd type="none" w="med" len="med"/>
          </a:ln>
        </p:spPr>
        <p:txBody>
          <a:bodyPr/>
          <a:lstStyle/>
          <a:p>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1148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4724400" y="2286000"/>
            <a:ext cx="4114800" cy="2819400"/>
          </a:xfrm>
          <a:ln w="34925" cap="flat" cmpd="sng" algn="ctr">
            <a:solidFill>
              <a:srgbClr val="0070C0"/>
            </a:solidFill>
            <a:prstDash val="solid"/>
            <a:miter lim="800000"/>
            <a:headEnd type="none" w="med" len="med"/>
            <a:tailEnd type="none" w="med" len="med"/>
          </a:ln>
        </p:spPr>
        <p:txBody>
          <a:bodyPr/>
          <a:lstStyle>
            <a:lvl1pPr marL="285750" indent="-285750">
              <a:buFont typeface="Arial" panose="020B0604020202020204" pitchFamily="34" charset="0"/>
              <a:buChar char="•"/>
              <a:defRPr/>
            </a:lvl1pPr>
          </a:lstStyle>
          <a:p>
            <a:endParaRPr lang="en-US" dirty="0"/>
          </a:p>
        </p:txBody>
      </p:sp>
    </p:spTree>
    <p:extLst>
      <p:ext uri="{BB962C8B-B14F-4D97-AF65-F5344CB8AC3E}">
        <p14:creationId xmlns:p14="http://schemas.microsoft.com/office/powerpoint/2010/main" val="31529093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1"/>
          </p:nvPr>
        </p:nvSpPr>
        <p:spPr>
          <a:xfrm>
            <a:off x="4724400" y="2286000"/>
            <a:ext cx="4114800" cy="2819400"/>
          </a:xfrm>
          <a:ln w="34925" cap="flat" cmpd="sng" algn="ctr">
            <a:solidFill>
              <a:srgbClr val="009900"/>
            </a:solidFill>
            <a:prstDash val="solid"/>
            <a:miter lim="800000"/>
            <a:headEnd type="none" w="med" len="med"/>
            <a:tailEnd type="none" w="med" len="med"/>
          </a:ln>
        </p:spPr>
        <p:txBody>
          <a:bodyPr/>
          <a:lstStyle/>
          <a:p>
            <a:endParaRPr lang="en-US"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1148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1"/>
          </p:nvPr>
        </p:nvSpPr>
        <p:spPr>
          <a:xfrm>
            <a:off x="4724400" y="2286000"/>
            <a:ext cx="4114800" cy="2819400"/>
          </a:xfrm>
          <a:ln w="34925" cap="flat" cmpd="sng" algn="ctr">
            <a:solidFill>
              <a:srgbClr val="ED0000"/>
            </a:solidFill>
            <a:prstDash val="solid"/>
            <a:miter lim="800000"/>
            <a:headEnd type="none" w="med" len="med"/>
            <a:tailEnd type="none" w="med" len="med"/>
          </a:ln>
        </p:spPr>
        <p:txBody>
          <a:bodyPr/>
          <a:lstStyle/>
          <a:p>
            <a:endParaRPr lang="en-US"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1148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extLst>
      <p:ext uri="{BB962C8B-B14F-4D97-AF65-F5344CB8AC3E}">
        <p14:creationId xmlns:p14="http://schemas.microsoft.com/office/powerpoint/2010/main" val="99827971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extLst>
      <p:ext uri="{BB962C8B-B14F-4D97-AF65-F5344CB8AC3E}">
        <p14:creationId xmlns:p14="http://schemas.microsoft.com/office/powerpoint/2010/main" val="428655965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1"/>
          </p:nvPr>
        </p:nvSpPr>
        <p:spPr>
          <a:xfrm>
            <a:off x="4724400" y="2286000"/>
            <a:ext cx="4114800" cy="2819400"/>
          </a:xfrm>
          <a:ln w="34925" cap="flat" cmpd="sng" algn="ctr">
            <a:solidFill>
              <a:srgbClr val="FF9D10"/>
            </a:solidFill>
            <a:prstDash val="solid"/>
            <a:miter lim="800000"/>
            <a:headEnd type="none" w="med" len="med"/>
            <a:tailEnd type="none" w="med" len="med"/>
          </a:ln>
        </p:spPr>
        <p:txBody>
          <a:bodyPr/>
          <a:lstStyle/>
          <a:p>
            <a:endParaRPr lang="en-US" dirty="0"/>
          </a:p>
        </p:txBody>
      </p:sp>
    </p:spTree>
    <p:extLst>
      <p:ext uri="{BB962C8B-B14F-4D97-AF65-F5344CB8AC3E}">
        <p14:creationId xmlns:p14="http://schemas.microsoft.com/office/powerpoint/2010/main" val="155856924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extLst>
      <p:ext uri="{BB962C8B-B14F-4D97-AF65-F5344CB8AC3E}">
        <p14:creationId xmlns:p14="http://schemas.microsoft.com/office/powerpoint/2010/main" val="194796295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1871602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1148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extLst>
      <p:ext uri="{BB962C8B-B14F-4D97-AF65-F5344CB8AC3E}">
        <p14:creationId xmlns:p14="http://schemas.microsoft.com/office/powerpoint/2010/main" val="107507645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extLst>
      <p:ext uri="{BB962C8B-B14F-4D97-AF65-F5344CB8AC3E}">
        <p14:creationId xmlns:p14="http://schemas.microsoft.com/office/powerpoint/2010/main" val="418788448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a:t>
            </a:fld>
            <a:endParaRPr lang="en-US" dirty="0"/>
          </a:p>
        </p:txBody>
      </p:sp>
      <p:sp>
        <p:nvSpPr>
          <p:cNvPr id="4" name="Content Placeholder 2"/>
          <p:cNvSpPr>
            <a:spLocks noGrp="1"/>
          </p:cNvSpPr>
          <p:nvPr>
            <p:ph idx="1"/>
          </p:nvPr>
        </p:nvSpPr>
        <p:spPr>
          <a:xfrm>
            <a:off x="457200" y="1482724"/>
            <a:ext cx="3886200" cy="4308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1"/>
          </p:nvPr>
        </p:nvSpPr>
        <p:spPr>
          <a:xfrm>
            <a:off x="4724400" y="2286000"/>
            <a:ext cx="4114800" cy="2819400"/>
          </a:xfrm>
          <a:ln w="34925" cap="flat" cmpd="sng" algn="ctr">
            <a:solidFill>
              <a:srgbClr val="996600"/>
            </a:solidFill>
            <a:prstDash val="solid"/>
            <a:miter lim="800000"/>
            <a:headEnd type="none" w="med" len="med"/>
            <a:tailEnd type="none" w="med" len="med"/>
          </a:ln>
        </p:spPr>
        <p:txBody>
          <a:bodyPr/>
          <a:lstStyle/>
          <a:p>
            <a:endParaRPr lang="en-US" dirty="0"/>
          </a:p>
        </p:txBody>
      </p:sp>
    </p:spTree>
    <p:extLst>
      <p:ext uri="{BB962C8B-B14F-4D97-AF65-F5344CB8AC3E}">
        <p14:creationId xmlns:p14="http://schemas.microsoft.com/office/powerpoint/2010/main" val="217359425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C0874AA8-CEC4-CE4A-A094-08F6A4A3C2CE}" type="slidenum">
              <a:rPr lang="en-US"/>
              <a:pPr/>
              <a:t>‹#›</a:t>
            </a:fld>
            <a:endParaRPr lang="en-US" dirty="0"/>
          </a:p>
        </p:txBody>
      </p:sp>
    </p:spTree>
    <p:extLst>
      <p:ext uri="{BB962C8B-B14F-4D97-AF65-F5344CB8AC3E}">
        <p14:creationId xmlns:p14="http://schemas.microsoft.com/office/powerpoint/2010/main" val="344075727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own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4484745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1148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extLst>
      <p:ext uri="{BB962C8B-B14F-4D97-AF65-F5344CB8AC3E}">
        <p14:creationId xmlns:p14="http://schemas.microsoft.com/office/powerpoint/2010/main" val="371378384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9448800" y="5638800"/>
            <a:ext cx="609600" cy="476250"/>
          </a:xfrm>
          <a:ln/>
        </p:spPr>
        <p:txBody>
          <a:bodyPr/>
          <a:lstStyle>
            <a:lvl1pPr>
              <a:defRPr/>
            </a:lvl1pPr>
          </a:lstStyle>
          <a:p>
            <a:fld id="{A6AA337D-316C-ED44-8E70-3F54331BB835}" type="slidenum">
              <a:rPr lang="en-US"/>
              <a:pPr/>
              <a:t>‹#›</a:t>
            </a:fld>
            <a:endParaRPr lang="en-US" dirty="0"/>
          </a:p>
        </p:txBody>
      </p:sp>
      <p:sp>
        <p:nvSpPr>
          <p:cNvPr id="5" name="Content Placeholder 4"/>
          <p:cNvSpPr>
            <a:spLocks noGrp="1" noChangeArrowheads="1"/>
          </p:cNvSpPr>
          <p:nvPr>
            <p:ph idx="1"/>
          </p:nvPr>
        </p:nvSpPr>
        <p:spPr bwMode="auto">
          <a:xfrm>
            <a:off x="1028700" y="3352800"/>
            <a:ext cx="70866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a:defRPr sz="1800" b="0" i="0">
                <a:solidFill>
                  <a:srgbClr val="A6A6A6"/>
                </a:solidFill>
                <a:latin typeface="+mn-lt"/>
                <a:cs typeface="DIN-Regular"/>
              </a:defRPr>
            </a:lvl1pPr>
          </a:lstStyle>
          <a:p>
            <a:pPr lvl="0"/>
            <a:r>
              <a:rPr lang="en-US" dirty="0"/>
              <a:t>Click to edit Master text styles</a:t>
            </a:r>
          </a:p>
        </p:txBody>
      </p:sp>
      <p:sp>
        <p:nvSpPr>
          <p:cNvPr id="6" name="Rectangle 6"/>
          <p:cNvSpPr>
            <a:spLocks noGrp="1" noChangeArrowheads="1"/>
          </p:cNvSpPr>
          <p:nvPr>
            <p:ph type="title"/>
          </p:nvPr>
        </p:nvSpPr>
        <p:spPr bwMode="auto">
          <a:xfrm>
            <a:off x="304800" y="2286000"/>
            <a:ext cx="8534400"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sz="4400" b="1" i="0">
                <a:latin typeface="+mj-lt"/>
                <a:cs typeface="DIN-Bold"/>
              </a:defRPr>
            </a:lvl1pPr>
          </a:lstStyle>
          <a:p>
            <a:pPr lvl="0"/>
            <a:r>
              <a:rPr lang="en-US" dirty="0"/>
              <a:t>Click to edit Master title style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5"/>
          <p:cNvSpPr>
            <a:spLocks noGrp="1" noChangeArrowheads="1"/>
          </p:cNvSpPr>
          <p:nvPr>
            <p:ph type="sldNum" sz="quarter" idx="10"/>
          </p:nvPr>
        </p:nvSpPr>
        <p:spPr>
          <a:ln/>
        </p:spPr>
        <p:txBody>
          <a:bodyPr/>
          <a:lstStyle>
            <a:lvl1pPr>
              <a:defRPr/>
            </a:lvl1pPr>
          </a:lstStyle>
          <a:p>
            <a:fld id="{EDB707EA-7B85-FA40-88F9-30BDD4C3A2A8}" type="slidenum">
              <a:rPr lang="en-US"/>
              <a:pPr/>
              <a:t>‹#›</a:t>
            </a:fld>
            <a:endParaRPr lang="en-US" dirty="0"/>
          </a:p>
        </p:txBody>
      </p:sp>
      <p:sp>
        <p:nvSpPr>
          <p:cNvPr id="3" name="Title 1"/>
          <p:cNvSpPr>
            <a:spLocks noGrp="1"/>
          </p:cNvSpPr>
          <p:nvPr>
            <p:ph type="title"/>
          </p:nvPr>
        </p:nvSpPr>
        <p:spPr>
          <a:xfrm>
            <a:off x="1066800" y="2895600"/>
            <a:ext cx="7162800" cy="838200"/>
          </a:xfrm>
        </p:spPr>
        <p:txBody>
          <a:bodyPr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76246341"/>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55ED03-7514-471B-91F1-917399CCD6AF}"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CD4CD1-026C-4DC3-B4CD-AC6CBBFE77BE}"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140965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627F7-5D94-4194-BCB8-A3E162231A64}"/>
              </a:ext>
            </a:extLst>
          </p:cNvPr>
          <p:cNvSpPr>
            <a:spLocks noGrp="1"/>
          </p:cNvSpPr>
          <p:nvPr>
            <p:ph type="title" hasCustomPrompt="1"/>
          </p:nvPr>
        </p:nvSpPr>
        <p:spPr>
          <a:xfrm>
            <a:off x="628650" y="82498"/>
            <a:ext cx="7886700" cy="881784"/>
          </a:xfrm>
        </p:spPr>
        <p:txBody>
          <a:bodyPr>
            <a:normAutofit/>
          </a:bodyPr>
          <a:lstStyle>
            <a:lvl1pPr algn="ctr">
              <a:defRPr sz="3150" spc="-75" baseline="0">
                <a:solidFill>
                  <a:srgbClr val="11669D"/>
                </a:solidFill>
                <a:latin typeface="Bahnschrift SemiCondensed" panose="020B0502040204020203" pitchFamily="34" charset="0"/>
                <a:cs typeface="Arial" panose="020B0604020202020204" pitchFamily="34" charset="0"/>
              </a:defRPr>
            </a:lvl1pPr>
          </a:lstStyle>
          <a:p>
            <a:r>
              <a:rPr lang="en-US" dirty="0"/>
              <a:t>The Headline Would Go Here</a:t>
            </a:r>
          </a:p>
        </p:txBody>
      </p:sp>
      <p:sp>
        <p:nvSpPr>
          <p:cNvPr id="8" name="Content Placeholder 2">
            <a:extLst>
              <a:ext uri="{FF2B5EF4-FFF2-40B4-BE49-F238E27FC236}">
                <a16:creationId xmlns:a16="http://schemas.microsoft.com/office/drawing/2014/main" id="{AFAABFB2-78F6-4426-9D91-E542EE87052E}"/>
              </a:ext>
            </a:extLst>
          </p:cNvPr>
          <p:cNvSpPr>
            <a:spLocks noGrp="1"/>
          </p:cNvSpPr>
          <p:nvPr>
            <p:ph sz="half" idx="13"/>
          </p:nvPr>
        </p:nvSpPr>
        <p:spPr>
          <a:xfrm>
            <a:off x="757238" y="1808228"/>
            <a:ext cx="3886200" cy="1068322"/>
          </a:xfrm>
        </p:spPr>
        <p:txBody>
          <a:bodyPr/>
          <a:lstStyle>
            <a:lvl1pPr marL="0" indent="0">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A57CA6C5-58E3-4BB3-A513-CBE8BEB063B1}"/>
              </a:ext>
            </a:extLst>
          </p:cNvPr>
          <p:cNvSpPr>
            <a:spLocks noGrp="1"/>
          </p:cNvSpPr>
          <p:nvPr>
            <p:ph sz="half" idx="1" hasCustomPrompt="1"/>
          </p:nvPr>
        </p:nvSpPr>
        <p:spPr>
          <a:xfrm>
            <a:off x="628651" y="839093"/>
            <a:ext cx="7886699" cy="378730"/>
          </a:xfrm>
        </p:spPr>
        <p:txBody>
          <a:bodyPr>
            <a:normAutofit/>
          </a:bodyPr>
          <a:lstStyle>
            <a:lvl1pPr marL="0" indent="0" algn="ctr">
              <a:buFontTx/>
              <a:buNone/>
              <a:defRPr sz="1350">
                <a:solidFill>
                  <a:srgbClr val="797979"/>
                </a:solidFill>
                <a:latin typeface="Arial" panose="020B0604020202020204" pitchFamily="34" charset="0"/>
                <a:cs typeface="Arial" panose="020B0604020202020204" pitchFamily="34" charset="0"/>
              </a:defRPr>
            </a:lvl1pPr>
          </a:lstStyle>
          <a:p>
            <a:pPr lvl="0"/>
            <a:r>
              <a:rPr lang="en-US" dirty="0"/>
              <a:t>Subhead goes here</a:t>
            </a:r>
          </a:p>
        </p:txBody>
      </p:sp>
      <p:sp>
        <p:nvSpPr>
          <p:cNvPr id="10" name="Content Placeholder 2">
            <a:extLst>
              <a:ext uri="{FF2B5EF4-FFF2-40B4-BE49-F238E27FC236}">
                <a16:creationId xmlns:a16="http://schemas.microsoft.com/office/drawing/2014/main" id="{14AE4B2E-2E4F-4E45-AB96-958601079AE2}"/>
              </a:ext>
            </a:extLst>
          </p:cNvPr>
          <p:cNvSpPr>
            <a:spLocks noGrp="1"/>
          </p:cNvSpPr>
          <p:nvPr>
            <p:ph sz="half" idx="14"/>
          </p:nvPr>
        </p:nvSpPr>
        <p:spPr>
          <a:xfrm>
            <a:off x="757238" y="2265283"/>
            <a:ext cx="2143125" cy="3383042"/>
          </a:xfrm>
        </p:spPr>
        <p:txBody>
          <a:bodyPr>
            <a:normAutofit/>
          </a:bodyPr>
          <a:lstStyle>
            <a:lvl1pPr marL="85725" indent="-85725">
              <a:lnSpc>
                <a:spcPts val="1500"/>
              </a:lnSpc>
              <a:spcBef>
                <a:spcPts val="0"/>
              </a:spcBef>
              <a:spcAft>
                <a:spcPts val="112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13792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E0D4830-188D-42D2-BEA3-CB0A67A6AFFD}"/>
              </a:ext>
            </a:extLst>
          </p:cNvPr>
          <p:cNvSpPr>
            <a:spLocks noGrp="1"/>
          </p:cNvSpPr>
          <p:nvPr>
            <p:ph type="title" hasCustomPrompt="1"/>
          </p:nvPr>
        </p:nvSpPr>
        <p:spPr>
          <a:xfrm>
            <a:off x="628650" y="82498"/>
            <a:ext cx="7886700" cy="881784"/>
          </a:xfrm>
        </p:spPr>
        <p:txBody>
          <a:bodyPr>
            <a:normAutofit/>
          </a:bodyPr>
          <a:lstStyle>
            <a:lvl1pPr algn="ctr">
              <a:defRPr sz="3150" spc="-75" baseline="0">
                <a:solidFill>
                  <a:srgbClr val="11669D"/>
                </a:solidFill>
                <a:latin typeface="Bahnschrift SemiCondensed" panose="020B0502040204020203" pitchFamily="34" charset="0"/>
                <a:cs typeface="Arial" panose="020B0604020202020204" pitchFamily="34" charset="0"/>
              </a:defRPr>
            </a:lvl1pPr>
          </a:lstStyle>
          <a:p>
            <a:r>
              <a:rPr lang="en-US" dirty="0"/>
              <a:t>The Headline Would Go Here</a:t>
            </a:r>
          </a:p>
        </p:txBody>
      </p:sp>
      <p:sp>
        <p:nvSpPr>
          <p:cNvPr id="16" name="Content Placeholder 2">
            <a:extLst>
              <a:ext uri="{FF2B5EF4-FFF2-40B4-BE49-F238E27FC236}">
                <a16:creationId xmlns:a16="http://schemas.microsoft.com/office/drawing/2014/main" id="{AA759D03-6F56-4199-BB64-670744B77258}"/>
              </a:ext>
            </a:extLst>
          </p:cNvPr>
          <p:cNvSpPr>
            <a:spLocks noGrp="1"/>
          </p:cNvSpPr>
          <p:nvPr>
            <p:ph sz="half" idx="1" hasCustomPrompt="1"/>
          </p:nvPr>
        </p:nvSpPr>
        <p:spPr>
          <a:xfrm>
            <a:off x="628651" y="839093"/>
            <a:ext cx="7886699" cy="378730"/>
          </a:xfrm>
        </p:spPr>
        <p:txBody>
          <a:bodyPr>
            <a:normAutofit/>
          </a:bodyPr>
          <a:lstStyle>
            <a:lvl1pPr marL="0" indent="0" algn="ctr">
              <a:buFontTx/>
              <a:buNone/>
              <a:defRPr sz="1350">
                <a:solidFill>
                  <a:srgbClr val="797979"/>
                </a:solidFill>
                <a:latin typeface="Arial" panose="020B0604020202020204" pitchFamily="34" charset="0"/>
                <a:cs typeface="Arial" panose="020B0604020202020204" pitchFamily="34" charset="0"/>
              </a:defRPr>
            </a:lvl1pPr>
          </a:lstStyle>
          <a:p>
            <a:pPr lvl="0"/>
            <a:r>
              <a:rPr lang="en-US" dirty="0"/>
              <a:t>Subhead goes here</a:t>
            </a:r>
          </a:p>
        </p:txBody>
      </p:sp>
      <p:sp>
        <p:nvSpPr>
          <p:cNvPr id="22" name="Content Placeholder 2">
            <a:extLst>
              <a:ext uri="{FF2B5EF4-FFF2-40B4-BE49-F238E27FC236}">
                <a16:creationId xmlns:a16="http://schemas.microsoft.com/office/drawing/2014/main" id="{CBA32836-5F0D-473C-B2F1-098AEA010417}"/>
              </a:ext>
            </a:extLst>
          </p:cNvPr>
          <p:cNvSpPr>
            <a:spLocks noGrp="1"/>
          </p:cNvSpPr>
          <p:nvPr>
            <p:ph sz="half" idx="13"/>
          </p:nvPr>
        </p:nvSpPr>
        <p:spPr>
          <a:xfrm>
            <a:off x="707231" y="3276601"/>
            <a:ext cx="2043113" cy="849247"/>
          </a:xfrm>
        </p:spPr>
        <p:txBody>
          <a:bodyPr/>
          <a:lstStyle>
            <a:lvl1pPr marL="0" indent="0" algn="ctr">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DB15878B-97BE-4085-ADF4-4F9FE053EADC}"/>
              </a:ext>
            </a:extLst>
          </p:cNvPr>
          <p:cNvSpPr>
            <a:spLocks noGrp="1"/>
          </p:cNvSpPr>
          <p:nvPr>
            <p:ph sz="half" idx="14"/>
          </p:nvPr>
        </p:nvSpPr>
        <p:spPr>
          <a:xfrm>
            <a:off x="942975" y="4082815"/>
            <a:ext cx="1514475" cy="2830630"/>
          </a:xfrm>
        </p:spPr>
        <p:txBody>
          <a:bodyPr>
            <a:normAutofit/>
          </a:bodyPr>
          <a:lstStyle>
            <a:lvl1pPr marL="85725" indent="-85725">
              <a:lnSpc>
                <a:spcPts val="1500"/>
              </a:lnSpc>
              <a:spcBef>
                <a:spcPts val="0"/>
              </a:spcBef>
              <a:spcAft>
                <a:spcPts val="37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Content Placeholder 2">
            <a:extLst>
              <a:ext uri="{FF2B5EF4-FFF2-40B4-BE49-F238E27FC236}">
                <a16:creationId xmlns:a16="http://schemas.microsoft.com/office/drawing/2014/main" id="{A3378A9C-633F-4925-85CB-DEBE790A420E}"/>
              </a:ext>
            </a:extLst>
          </p:cNvPr>
          <p:cNvSpPr>
            <a:spLocks noGrp="1"/>
          </p:cNvSpPr>
          <p:nvPr>
            <p:ph sz="half" idx="15"/>
          </p:nvPr>
        </p:nvSpPr>
        <p:spPr>
          <a:xfrm>
            <a:off x="3400425" y="3273374"/>
            <a:ext cx="2043113" cy="849247"/>
          </a:xfrm>
        </p:spPr>
        <p:txBody>
          <a:bodyPr/>
          <a:lstStyle>
            <a:lvl1pPr marL="0" indent="0" algn="ctr">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5" name="Content Placeholder 2">
            <a:extLst>
              <a:ext uri="{FF2B5EF4-FFF2-40B4-BE49-F238E27FC236}">
                <a16:creationId xmlns:a16="http://schemas.microsoft.com/office/drawing/2014/main" id="{CA037073-E7B2-4309-A8F0-AB0BE2142C3E}"/>
              </a:ext>
            </a:extLst>
          </p:cNvPr>
          <p:cNvSpPr>
            <a:spLocks noGrp="1"/>
          </p:cNvSpPr>
          <p:nvPr>
            <p:ph sz="half" idx="16"/>
          </p:nvPr>
        </p:nvSpPr>
        <p:spPr>
          <a:xfrm>
            <a:off x="3529013" y="4494095"/>
            <a:ext cx="1514475" cy="2830630"/>
          </a:xfrm>
        </p:spPr>
        <p:txBody>
          <a:bodyPr>
            <a:normAutofit/>
          </a:bodyPr>
          <a:lstStyle>
            <a:lvl1pPr marL="85725" indent="-85725">
              <a:lnSpc>
                <a:spcPts val="1500"/>
              </a:lnSpc>
              <a:spcBef>
                <a:spcPts val="0"/>
              </a:spcBef>
              <a:spcAft>
                <a:spcPts val="37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6" name="Content Placeholder 2">
            <a:extLst>
              <a:ext uri="{FF2B5EF4-FFF2-40B4-BE49-F238E27FC236}">
                <a16:creationId xmlns:a16="http://schemas.microsoft.com/office/drawing/2014/main" id="{BA6E5C6A-2F6B-43E6-AEC5-481827AB422D}"/>
              </a:ext>
            </a:extLst>
          </p:cNvPr>
          <p:cNvSpPr>
            <a:spLocks noGrp="1"/>
          </p:cNvSpPr>
          <p:nvPr>
            <p:ph sz="half" idx="17"/>
          </p:nvPr>
        </p:nvSpPr>
        <p:spPr>
          <a:xfrm>
            <a:off x="6300787" y="3273374"/>
            <a:ext cx="2043113" cy="849247"/>
          </a:xfrm>
        </p:spPr>
        <p:txBody>
          <a:bodyPr/>
          <a:lstStyle>
            <a:lvl1pPr marL="0" indent="0" algn="ctr">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B7C091E5-5170-47E8-B84F-5BA0D400EE1B}"/>
              </a:ext>
            </a:extLst>
          </p:cNvPr>
          <p:cNvSpPr>
            <a:spLocks noGrp="1"/>
          </p:cNvSpPr>
          <p:nvPr>
            <p:ph sz="half" idx="18"/>
          </p:nvPr>
        </p:nvSpPr>
        <p:spPr>
          <a:xfrm>
            <a:off x="6243637" y="4130440"/>
            <a:ext cx="2100263" cy="2830630"/>
          </a:xfrm>
        </p:spPr>
        <p:txBody>
          <a:bodyPr>
            <a:normAutofit/>
          </a:bodyPr>
          <a:lstStyle>
            <a:lvl1pPr marL="85725" indent="-85725">
              <a:lnSpc>
                <a:spcPts val="1500"/>
              </a:lnSpc>
              <a:spcBef>
                <a:spcPts val="0"/>
              </a:spcBef>
              <a:spcAft>
                <a:spcPts val="37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28336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664F-742E-408A-931C-2A219952AC2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A65153E-B06B-4DD2-9C11-E2105B704D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359089-6B07-4918-A937-ADD80E4140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334DFE3-C366-4242-982F-5E40608B2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0C52BC-6636-4DF5-B3FF-8C15F6421DA4}"/>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1269403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B47C-7871-43A2-9E69-A659E29BF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05571-B623-427E-B268-6DA5BB74039F}"/>
              </a:ext>
            </a:extLst>
          </p:cNvPr>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995A9E4-B2F3-4DF5-B2C2-212F525253E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E1223-C5C2-4577-9DCB-8B04D5365E4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B9E7AD4-AD2F-4643-BC80-68AB3AFBEB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3B71E2-20BB-468C-94E1-40123305EE67}"/>
              </a:ext>
            </a:extLst>
          </p:cNvPr>
          <p:cNvSpPr>
            <a:spLocks noGrp="1"/>
          </p:cNvSpPr>
          <p:nvPr>
            <p:ph type="sldNum" sz="quarter" idx="12"/>
          </p:nvPr>
        </p:nvSpPr>
        <p:spPr>
          <a:xfrm>
            <a:off x="6457950" y="6356351"/>
            <a:ext cx="2057400" cy="365125"/>
          </a:xfrm>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3069590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CA8C-738D-4A1B-9942-1B2F6993CA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1A4F8-DED5-4A61-8802-E44C7C2788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D959-D4DD-4C94-8CF3-C6E7CCC65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6F22C-B92E-4538-BB2A-E0E6A4A8E20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B3E01-23D2-4FCE-A087-E8EC72DB856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689A-E3FF-4FC0-9132-9F2C4D4440A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3DF1436-5424-41D3-A97D-052D6FFF7A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39D32D-9081-48A4-9F98-BC4AE7819675}"/>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160196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F3C3-E377-4AF8-B56C-ADD2D06DAA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733F4-DE62-4411-B4F7-8999F762704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1F2F6FD-CCD8-4ED4-BB77-8D4CE99BF0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E7C3139-0271-413C-A88C-932C70B0DCB0}"/>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2090287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C041C-67C8-4718-A0A0-EE156865028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980543F-C901-481C-BA51-9C13C25EE7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5DEC89-7511-4BEA-BB39-55954E5D3FA4}"/>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3908166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517C-459E-49C2-8B62-B7FDCEEE525B}"/>
              </a:ext>
            </a:extLst>
          </p:cNvPr>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5D2962A1-1288-4ABF-81C1-66CD0277282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E2CB565-6BB0-4621-AEFE-BC3CE2F206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2F72CA87-FA94-441D-B35D-03CA85D0F93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B900BE-7601-4541-B72C-457CE877A2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AF5AA0-B93E-48FA-93DD-884CBF9FCD41}"/>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1803665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C0AD-2866-410D-9A96-7A3ABA985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1E92253-B4C3-4E44-88B8-1220D5D6C2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1E7F7B2-F5CA-4870-8E52-56D958735E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742A7F-ED94-4176-9785-1694D3A66A9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A8CBA9-B201-4414-9D0C-C4A915D29A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C8E8A0-DC11-4300-9DDF-A67C324031C6}"/>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41846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62800" cy="838200"/>
          </a:xfrm>
        </p:spPr>
        <p:txBody>
          <a:bodyPr/>
          <a:lstStyle/>
          <a:p>
            <a:r>
              <a:rPr lang="en-US" dirty="0"/>
              <a:t>Click to edit Master title style</a:t>
            </a:r>
          </a:p>
        </p:txBody>
      </p:sp>
      <p:sp>
        <p:nvSpPr>
          <p:cNvPr id="3" name="Table Placeholder 2"/>
          <p:cNvSpPr>
            <a:spLocks noGrp="1"/>
          </p:cNvSpPr>
          <p:nvPr>
            <p:ph type="tbl" idx="1"/>
          </p:nvPr>
        </p:nvSpPr>
        <p:spPr>
          <a:xfrm>
            <a:off x="457200" y="1524000"/>
            <a:ext cx="8229600" cy="38862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fld id="{1B654D4A-8E06-7E41-9107-8C8E1DDCD47D}" type="slidenum">
              <a:rPr lang="en-US"/>
              <a:pPr/>
              <a:t>‹#›</a:t>
            </a:fld>
            <a:endParaRPr lang="en-US" dirty="0"/>
          </a:p>
        </p:txBody>
      </p:sp>
    </p:spTree>
    <p:extLst>
      <p:ext uri="{BB962C8B-B14F-4D97-AF65-F5344CB8AC3E}">
        <p14:creationId xmlns:p14="http://schemas.microsoft.com/office/powerpoint/2010/main" val="415217880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3F60-67EA-467F-B95F-7A84F90E9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BAE4DF-1CCD-4590-AD30-38E4FB0B6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9519F-E307-4D07-A9F2-F9DD95F0C6C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BE605E8-ADE8-432A-9BFE-1107A151F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211C02-E860-4F62-8F76-70AC461E4355}"/>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3907200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80F52-F9B5-472E-9DA3-5A6F85E4150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F3F763-3964-4B96-8051-132E7ED3800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2BF49-3B3E-49A4-B97A-D92CDEEA5C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9E9B612-2A90-45D7-9A29-42102DF07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6CE32A-86DE-45A4-A65C-6DB5C9C066C3}"/>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425490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CA8C-738D-4A1B-9942-1B2F6993CA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1A4F8-DED5-4A61-8802-E44C7C2788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D959-D4DD-4C94-8CF3-C6E7CCC65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6F22C-B92E-4538-BB2A-E0E6A4A8E20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B3E01-23D2-4FCE-A087-E8EC72DB856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689A-E3FF-4FC0-9132-9F2C4D4440A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3DF1436-5424-41D3-A97D-052D6FFF7A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39D32D-9081-48A4-9F98-BC4AE7819675}"/>
              </a:ext>
            </a:extLst>
          </p:cNvPr>
          <p:cNvSpPr>
            <a:spLocks noGrp="1"/>
          </p:cNvSpPr>
          <p:nvPr>
            <p:ph type="sldNum" sz="quarter" idx="12"/>
          </p:nvPr>
        </p:nvSpPr>
        <p:spPr/>
        <p:txBody>
          <a:bodyPr/>
          <a:lstStyle/>
          <a:p>
            <a:fld id="{9FDD84CE-9E19-41FE-B0DF-B4ADC6A0FBC7}" type="slidenum">
              <a:rPr lang="en-US" smtClean="0"/>
              <a:t>‹#›</a:t>
            </a:fld>
            <a:endParaRPr lang="en-US" dirty="0"/>
          </a:p>
        </p:txBody>
      </p:sp>
    </p:spTree>
    <p:extLst>
      <p:ext uri="{BB962C8B-B14F-4D97-AF65-F5344CB8AC3E}">
        <p14:creationId xmlns:p14="http://schemas.microsoft.com/office/powerpoint/2010/main" val="59160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E0D4830-188D-42D2-BEA3-CB0A67A6AFFD}"/>
              </a:ext>
            </a:extLst>
          </p:cNvPr>
          <p:cNvSpPr>
            <a:spLocks noGrp="1"/>
          </p:cNvSpPr>
          <p:nvPr>
            <p:ph type="title" hasCustomPrompt="1"/>
          </p:nvPr>
        </p:nvSpPr>
        <p:spPr>
          <a:xfrm>
            <a:off x="628650" y="82498"/>
            <a:ext cx="7886700" cy="881784"/>
          </a:xfrm>
        </p:spPr>
        <p:txBody>
          <a:bodyPr>
            <a:normAutofit/>
          </a:bodyPr>
          <a:lstStyle>
            <a:lvl1pPr algn="ctr">
              <a:defRPr sz="3150" spc="-75" baseline="0">
                <a:solidFill>
                  <a:srgbClr val="11669D"/>
                </a:solidFill>
                <a:latin typeface="Bahnschrift SemiCondensed" panose="020B0502040204020203" pitchFamily="34" charset="0"/>
                <a:cs typeface="Arial" panose="020B0604020202020204" pitchFamily="34" charset="0"/>
              </a:defRPr>
            </a:lvl1pPr>
          </a:lstStyle>
          <a:p>
            <a:r>
              <a:rPr lang="en-US" dirty="0"/>
              <a:t>The Headline Would Go Here</a:t>
            </a:r>
          </a:p>
        </p:txBody>
      </p:sp>
      <p:sp>
        <p:nvSpPr>
          <p:cNvPr id="16" name="Content Placeholder 2">
            <a:extLst>
              <a:ext uri="{FF2B5EF4-FFF2-40B4-BE49-F238E27FC236}">
                <a16:creationId xmlns:a16="http://schemas.microsoft.com/office/drawing/2014/main" id="{AA759D03-6F56-4199-BB64-670744B77258}"/>
              </a:ext>
            </a:extLst>
          </p:cNvPr>
          <p:cNvSpPr>
            <a:spLocks noGrp="1"/>
          </p:cNvSpPr>
          <p:nvPr>
            <p:ph sz="half" idx="1" hasCustomPrompt="1"/>
          </p:nvPr>
        </p:nvSpPr>
        <p:spPr>
          <a:xfrm>
            <a:off x="628651" y="839093"/>
            <a:ext cx="7886699" cy="378730"/>
          </a:xfrm>
        </p:spPr>
        <p:txBody>
          <a:bodyPr>
            <a:normAutofit/>
          </a:bodyPr>
          <a:lstStyle>
            <a:lvl1pPr marL="0" indent="0" algn="ctr">
              <a:buFontTx/>
              <a:buNone/>
              <a:defRPr sz="1350">
                <a:solidFill>
                  <a:srgbClr val="797979"/>
                </a:solidFill>
                <a:latin typeface="Arial" panose="020B0604020202020204" pitchFamily="34" charset="0"/>
                <a:cs typeface="Arial" panose="020B0604020202020204" pitchFamily="34" charset="0"/>
              </a:defRPr>
            </a:lvl1pPr>
          </a:lstStyle>
          <a:p>
            <a:pPr lvl="0"/>
            <a:r>
              <a:rPr lang="en-US" dirty="0"/>
              <a:t>Subhead goes here</a:t>
            </a:r>
          </a:p>
        </p:txBody>
      </p:sp>
      <p:sp>
        <p:nvSpPr>
          <p:cNvPr id="22" name="Content Placeholder 2">
            <a:extLst>
              <a:ext uri="{FF2B5EF4-FFF2-40B4-BE49-F238E27FC236}">
                <a16:creationId xmlns:a16="http://schemas.microsoft.com/office/drawing/2014/main" id="{CBA32836-5F0D-473C-B2F1-098AEA010417}"/>
              </a:ext>
            </a:extLst>
          </p:cNvPr>
          <p:cNvSpPr>
            <a:spLocks noGrp="1"/>
          </p:cNvSpPr>
          <p:nvPr>
            <p:ph sz="half" idx="13"/>
          </p:nvPr>
        </p:nvSpPr>
        <p:spPr>
          <a:xfrm>
            <a:off x="707231" y="3276601"/>
            <a:ext cx="2043113" cy="849247"/>
          </a:xfrm>
        </p:spPr>
        <p:txBody>
          <a:bodyPr/>
          <a:lstStyle>
            <a:lvl1pPr marL="0" indent="0" algn="ctr">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DB15878B-97BE-4085-ADF4-4F9FE053EADC}"/>
              </a:ext>
            </a:extLst>
          </p:cNvPr>
          <p:cNvSpPr>
            <a:spLocks noGrp="1"/>
          </p:cNvSpPr>
          <p:nvPr>
            <p:ph sz="half" idx="14"/>
          </p:nvPr>
        </p:nvSpPr>
        <p:spPr>
          <a:xfrm>
            <a:off x="942975" y="4082815"/>
            <a:ext cx="1514475" cy="2830630"/>
          </a:xfrm>
        </p:spPr>
        <p:txBody>
          <a:bodyPr>
            <a:normAutofit/>
          </a:bodyPr>
          <a:lstStyle>
            <a:lvl1pPr marL="85725" indent="-85725">
              <a:lnSpc>
                <a:spcPts val="1500"/>
              </a:lnSpc>
              <a:spcBef>
                <a:spcPts val="0"/>
              </a:spcBef>
              <a:spcAft>
                <a:spcPts val="37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Content Placeholder 2">
            <a:extLst>
              <a:ext uri="{FF2B5EF4-FFF2-40B4-BE49-F238E27FC236}">
                <a16:creationId xmlns:a16="http://schemas.microsoft.com/office/drawing/2014/main" id="{A3378A9C-633F-4925-85CB-DEBE790A420E}"/>
              </a:ext>
            </a:extLst>
          </p:cNvPr>
          <p:cNvSpPr>
            <a:spLocks noGrp="1"/>
          </p:cNvSpPr>
          <p:nvPr>
            <p:ph sz="half" idx="15"/>
          </p:nvPr>
        </p:nvSpPr>
        <p:spPr>
          <a:xfrm>
            <a:off x="3400425" y="3273374"/>
            <a:ext cx="2043113" cy="849247"/>
          </a:xfrm>
        </p:spPr>
        <p:txBody>
          <a:bodyPr/>
          <a:lstStyle>
            <a:lvl1pPr marL="0" indent="0" algn="ctr">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5" name="Content Placeholder 2">
            <a:extLst>
              <a:ext uri="{FF2B5EF4-FFF2-40B4-BE49-F238E27FC236}">
                <a16:creationId xmlns:a16="http://schemas.microsoft.com/office/drawing/2014/main" id="{CA037073-E7B2-4309-A8F0-AB0BE2142C3E}"/>
              </a:ext>
            </a:extLst>
          </p:cNvPr>
          <p:cNvSpPr>
            <a:spLocks noGrp="1"/>
          </p:cNvSpPr>
          <p:nvPr>
            <p:ph sz="half" idx="16"/>
          </p:nvPr>
        </p:nvSpPr>
        <p:spPr>
          <a:xfrm>
            <a:off x="3529013" y="4494095"/>
            <a:ext cx="1514475" cy="2830630"/>
          </a:xfrm>
        </p:spPr>
        <p:txBody>
          <a:bodyPr>
            <a:normAutofit/>
          </a:bodyPr>
          <a:lstStyle>
            <a:lvl1pPr marL="85725" indent="-85725">
              <a:lnSpc>
                <a:spcPts val="1500"/>
              </a:lnSpc>
              <a:spcBef>
                <a:spcPts val="0"/>
              </a:spcBef>
              <a:spcAft>
                <a:spcPts val="37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6" name="Content Placeholder 2">
            <a:extLst>
              <a:ext uri="{FF2B5EF4-FFF2-40B4-BE49-F238E27FC236}">
                <a16:creationId xmlns:a16="http://schemas.microsoft.com/office/drawing/2014/main" id="{BA6E5C6A-2F6B-43E6-AEC5-481827AB422D}"/>
              </a:ext>
            </a:extLst>
          </p:cNvPr>
          <p:cNvSpPr>
            <a:spLocks noGrp="1"/>
          </p:cNvSpPr>
          <p:nvPr>
            <p:ph sz="half" idx="17"/>
          </p:nvPr>
        </p:nvSpPr>
        <p:spPr>
          <a:xfrm>
            <a:off x="6300787" y="3273374"/>
            <a:ext cx="2043113" cy="849247"/>
          </a:xfrm>
        </p:spPr>
        <p:txBody>
          <a:bodyPr/>
          <a:lstStyle>
            <a:lvl1pPr marL="0" indent="0" algn="ctr">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B7C091E5-5170-47E8-B84F-5BA0D400EE1B}"/>
              </a:ext>
            </a:extLst>
          </p:cNvPr>
          <p:cNvSpPr>
            <a:spLocks noGrp="1"/>
          </p:cNvSpPr>
          <p:nvPr>
            <p:ph sz="half" idx="18"/>
          </p:nvPr>
        </p:nvSpPr>
        <p:spPr>
          <a:xfrm>
            <a:off x="6243637" y="4130440"/>
            <a:ext cx="2100263" cy="2830630"/>
          </a:xfrm>
        </p:spPr>
        <p:txBody>
          <a:bodyPr>
            <a:normAutofit/>
          </a:bodyPr>
          <a:lstStyle>
            <a:lvl1pPr marL="85725" indent="-85725">
              <a:lnSpc>
                <a:spcPts val="1500"/>
              </a:lnSpc>
              <a:spcBef>
                <a:spcPts val="0"/>
              </a:spcBef>
              <a:spcAft>
                <a:spcPts val="37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624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de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627F7-5D94-4194-BCB8-A3E162231A64}"/>
              </a:ext>
            </a:extLst>
          </p:cNvPr>
          <p:cNvSpPr>
            <a:spLocks noGrp="1"/>
          </p:cNvSpPr>
          <p:nvPr>
            <p:ph type="title" hasCustomPrompt="1"/>
          </p:nvPr>
        </p:nvSpPr>
        <p:spPr>
          <a:xfrm>
            <a:off x="628650" y="82498"/>
            <a:ext cx="7886700" cy="881784"/>
          </a:xfrm>
        </p:spPr>
        <p:txBody>
          <a:bodyPr>
            <a:normAutofit/>
          </a:bodyPr>
          <a:lstStyle>
            <a:lvl1pPr algn="ctr">
              <a:defRPr sz="3150" spc="-75" baseline="0">
                <a:solidFill>
                  <a:srgbClr val="11669D"/>
                </a:solidFill>
                <a:latin typeface="Bahnschrift SemiCondensed" panose="020B0502040204020203" pitchFamily="34" charset="0"/>
                <a:cs typeface="Arial" panose="020B0604020202020204" pitchFamily="34" charset="0"/>
              </a:defRPr>
            </a:lvl1pPr>
          </a:lstStyle>
          <a:p>
            <a:r>
              <a:rPr lang="en-US" dirty="0"/>
              <a:t>The Headline Would Go Here</a:t>
            </a:r>
          </a:p>
        </p:txBody>
      </p:sp>
      <p:sp>
        <p:nvSpPr>
          <p:cNvPr id="8" name="Content Placeholder 2">
            <a:extLst>
              <a:ext uri="{FF2B5EF4-FFF2-40B4-BE49-F238E27FC236}">
                <a16:creationId xmlns:a16="http://schemas.microsoft.com/office/drawing/2014/main" id="{AFAABFB2-78F6-4426-9D91-E542EE87052E}"/>
              </a:ext>
            </a:extLst>
          </p:cNvPr>
          <p:cNvSpPr>
            <a:spLocks noGrp="1"/>
          </p:cNvSpPr>
          <p:nvPr>
            <p:ph sz="half" idx="13"/>
          </p:nvPr>
        </p:nvSpPr>
        <p:spPr>
          <a:xfrm>
            <a:off x="757238" y="1808228"/>
            <a:ext cx="3886200" cy="1068322"/>
          </a:xfrm>
        </p:spPr>
        <p:txBody>
          <a:bodyPr/>
          <a:lstStyle>
            <a:lvl1pPr marL="0" indent="0">
              <a:buFontTx/>
              <a:buNone/>
              <a:defRPr sz="1800">
                <a:solidFill>
                  <a:srgbClr val="69B0B9"/>
                </a:solidFill>
                <a:latin typeface="Arial" panose="020B0604020202020204" pitchFamily="34" charset="0"/>
                <a:cs typeface="Arial" panose="020B0604020202020204" pitchFamily="34" charset="0"/>
              </a:defRPr>
            </a:lvl1pPr>
            <a:lvl2pPr marL="85725" indent="-85725">
              <a:lnSpc>
                <a:spcPts val="1500"/>
              </a:lnSpc>
              <a:spcBef>
                <a:spcPts val="450"/>
              </a:spcBef>
              <a:spcAft>
                <a:spcPts val="750"/>
              </a:spcAft>
              <a:defRPr sz="1050">
                <a:solidFill>
                  <a:srgbClr val="8D8D8D"/>
                </a:solidFill>
                <a:latin typeface="Arial" panose="020B0604020202020204" pitchFamily="34" charset="0"/>
                <a:cs typeface="Arial" panose="020B0604020202020204" pitchFamily="34" charset="0"/>
              </a:defRPr>
            </a:lvl2pPr>
            <a:lvl3pPr marL="85725" indent="-85725">
              <a:lnSpc>
                <a:spcPts val="1500"/>
              </a:lnSpc>
              <a:spcBef>
                <a:spcPts val="0"/>
              </a:spcBef>
              <a:spcAft>
                <a:spcPts val="900"/>
              </a:spcAft>
              <a:defRPr sz="1050">
                <a:solidFill>
                  <a:srgbClr val="8D8D8D"/>
                </a:solidFill>
                <a:latin typeface="Arial" panose="020B0604020202020204" pitchFamily="34" charset="0"/>
                <a:cs typeface="Arial" panose="020B0604020202020204" pitchFamily="34" charset="0"/>
              </a:defRPr>
            </a:lvl3pPr>
            <a:lvl4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4pPr>
            <a:lvl5pPr marL="85725" indent="-85725">
              <a:lnSpc>
                <a:spcPts val="1500"/>
              </a:lnSpc>
              <a:spcBef>
                <a:spcPts val="0"/>
              </a:spcBef>
              <a:spcAft>
                <a:spcPts val="750"/>
              </a:spcAft>
              <a:defRPr sz="1050">
                <a:solidFill>
                  <a:srgbClr val="8D8D8D"/>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A57CA6C5-58E3-4BB3-A513-CBE8BEB063B1}"/>
              </a:ext>
            </a:extLst>
          </p:cNvPr>
          <p:cNvSpPr>
            <a:spLocks noGrp="1"/>
          </p:cNvSpPr>
          <p:nvPr>
            <p:ph sz="half" idx="1" hasCustomPrompt="1"/>
          </p:nvPr>
        </p:nvSpPr>
        <p:spPr>
          <a:xfrm>
            <a:off x="628651" y="839093"/>
            <a:ext cx="7886699" cy="378730"/>
          </a:xfrm>
        </p:spPr>
        <p:txBody>
          <a:bodyPr>
            <a:normAutofit/>
          </a:bodyPr>
          <a:lstStyle>
            <a:lvl1pPr marL="0" indent="0" algn="ctr">
              <a:buFontTx/>
              <a:buNone/>
              <a:defRPr sz="1350">
                <a:solidFill>
                  <a:srgbClr val="797979"/>
                </a:solidFill>
                <a:latin typeface="Arial" panose="020B0604020202020204" pitchFamily="34" charset="0"/>
                <a:cs typeface="Arial" panose="020B0604020202020204" pitchFamily="34" charset="0"/>
              </a:defRPr>
            </a:lvl1pPr>
          </a:lstStyle>
          <a:p>
            <a:pPr lvl="0"/>
            <a:r>
              <a:rPr lang="en-US" dirty="0"/>
              <a:t>Subhead goes here</a:t>
            </a:r>
          </a:p>
        </p:txBody>
      </p:sp>
      <p:sp>
        <p:nvSpPr>
          <p:cNvPr id="10" name="Content Placeholder 2">
            <a:extLst>
              <a:ext uri="{FF2B5EF4-FFF2-40B4-BE49-F238E27FC236}">
                <a16:creationId xmlns:a16="http://schemas.microsoft.com/office/drawing/2014/main" id="{14AE4B2E-2E4F-4E45-AB96-958601079AE2}"/>
              </a:ext>
            </a:extLst>
          </p:cNvPr>
          <p:cNvSpPr>
            <a:spLocks noGrp="1"/>
          </p:cNvSpPr>
          <p:nvPr>
            <p:ph sz="half" idx="14"/>
          </p:nvPr>
        </p:nvSpPr>
        <p:spPr>
          <a:xfrm>
            <a:off x="757238" y="2265283"/>
            <a:ext cx="2143125" cy="3383042"/>
          </a:xfrm>
        </p:spPr>
        <p:txBody>
          <a:bodyPr>
            <a:normAutofit/>
          </a:bodyPr>
          <a:lstStyle>
            <a:lvl1pPr marL="85725" indent="-85725">
              <a:lnSpc>
                <a:spcPts val="1500"/>
              </a:lnSpc>
              <a:spcBef>
                <a:spcPts val="0"/>
              </a:spcBef>
              <a:spcAft>
                <a:spcPts val="1125"/>
              </a:spcAft>
              <a:defRPr sz="1050">
                <a:solidFill>
                  <a:srgbClr val="797979"/>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95393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ln/>
        </p:spPr>
        <p:txBody>
          <a:bodyPr/>
          <a:lstStyle>
            <a:lvl1pPr>
              <a:defRPr/>
            </a:lvl1pPr>
          </a:lstStyle>
          <a:p>
            <a:fld id="{E4A2DBD9-58E7-C04A-83C8-13CA7AFC396E}" type="slidenum">
              <a:rPr lang="en-US"/>
              <a:pPr/>
              <a:t>‹#›</a:t>
            </a:fld>
            <a:endParaRPr lang="en-US" dirty="0"/>
          </a:p>
        </p:txBody>
      </p:sp>
    </p:spTree>
    <p:extLst>
      <p:ext uri="{BB962C8B-B14F-4D97-AF65-F5344CB8AC3E}">
        <p14:creationId xmlns:p14="http://schemas.microsoft.com/office/powerpoint/2010/main" val="1521328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image" Target="../media/image5.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6.xml"/><Relationship Id="rId7"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1.xml"/><Relationship Id="rId7" Type="http://schemas.openxmlformats.org/officeDocument/2006/relationships/image" Target="../media/image1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6.xml"/><Relationship Id="rId7" Type="http://schemas.openxmlformats.org/officeDocument/2006/relationships/image" Target="../media/image17.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31.xml"/><Relationship Id="rId7" Type="http://schemas.openxmlformats.org/officeDocument/2006/relationships/image" Target="../media/image17.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36.xml"/><Relationship Id="rId7" Type="http://schemas.openxmlformats.org/officeDocument/2006/relationships/image" Target="../media/image17.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7.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6.jpeg"/><Relationship Id="rId4" Type="http://schemas.openxmlformats.org/officeDocument/2006/relationships/image" Target="../media/image2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8.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9.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3482330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99" r:id="rId6"/>
    <p:sldLayoutId id="2147483714" r:id="rId7"/>
    <p:sldLayoutId id="2147483716" r:id="rId8"/>
  </p:sldLayoutIdLst>
  <p:transition spd="med">
    <p:fade/>
  </p:transition>
  <p:hf hdr="0" ftr="0" dt="0"/>
  <p:txStyles>
    <p:titleStyle>
      <a:lvl1pPr algn="l" rtl="0" eaLnBrk="0" fontAlgn="base" hangingPunct="0">
        <a:spcBef>
          <a:spcPct val="0"/>
        </a:spcBef>
        <a:spcAft>
          <a:spcPct val="0"/>
        </a:spcAft>
        <a:defRPr sz="2800" b="1" i="0">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493055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ransition spd="med">
    <p:fade/>
  </p:transition>
  <p:hf hdr="0" ftr="0" dt="0"/>
  <p:txStyles>
    <p:titleStyle>
      <a:lvl1pPr algn="l" rtl="0" eaLnBrk="0" fontAlgn="base" hangingPunct="0">
        <a:spcBef>
          <a:spcPct val="0"/>
        </a:spcBef>
        <a:spcAft>
          <a:spcPct val="0"/>
        </a:spcAft>
        <a:defRPr sz="2800" b="1" i="0">
          <a:solidFill>
            <a:srgbClr val="0099FF"/>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0099FF"/>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99FF"/>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99FF"/>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99FF"/>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99FF"/>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6" r:id="rId1"/>
    <p:sldLayoutId id="2147483671" r:id="rId2"/>
    <p:sldLayoutId id="2147483667" r:id="rId3"/>
    <p:sldLayoutId id="2147483668" r:id="rId4"/>
    <p:sldLayoutId id="2147483669" r:id="rId5"/>
  </p:sldLayoutIdLst>
  <p:transition spd="med">
    <p:fade/>
  </p:transition>
  <p:hf hdr="0" ftr="0" dt="0"/>
  <p:txStyles>
    <p:titleStyle>
      <a:lvl1pPr algn="l" rtl="0" eaLnBrk="0" fontAlgn="base" hangingPunct="0">
        <a:spcBef>
          <a:spcPct val="0"/>
        </a:spcBef>
        <a:spcAft>
          <a:spcPct val="0"/>
        </a:spcAft>
        <a:defRPr sz="2800" b="1" i="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6600CC"/>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6600CC"/>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6600CC"/>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6600CC"/>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6600CC"/>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6" r:id="rId1"/>
    <p:sldLayoutId id="2147483672" r:id="rId2"/>
    <p:sldLayoutId id="2147483657" r:id="rId3"/>
    <p:sldLayoutId id="2147483658" r:id="rId4"/>
    <p:sldLayoutId id="2147483659" r:id="rId5"/>
  </p:sldLayoutIdLst>
  <p:transition spd="med">
    <p:fade/>
  </p:transition>
  <p:hf hdr="0" ftr="0" dt="0"/>
  <p:txStyles>
    <p:titleStyle>
      <a:lvl1pPr algn="l" rtl="0" eaLnBrk="0" fontAlgn="base" hangingPunct="0">
        <a:spcBef>
          <a:spcPct val="0"/>
        </a:spcBef>
        <a:spcAft>
          <a:spcPct val="0"/>
        </a:spcAft>
        <a:defRPr sz="2800" b="1" i="0">
          <a:solidFill>
            <a:srgbClr val="009900"/>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00990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990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99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99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99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Lst>
  <p:transition spd="med">
    <p:fade/>
  </p:transition>
  <p:hf hdr="0" ftr="0" dt="0"/>
  <p:txStyles>
    <p:titleStyle>
      <a:lvl1pPr algn="l" rtl="0" eaLnBrk="0" fontAlgn="base" hangingPunct="0">
        <a:spcBef>
          <a:spcPct val="0"/>
        </a:spcBef>
        <a:spcAft>
          <a:spcPct val="0"/>
        </a:spcAft>
        <a:defRPr sz="2800" b="1" i="0">
          <a:solidFill>
            <a:srgbClr val="ED0000"/>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ED000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ED000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ED00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ED00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ED00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9613413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ransition spd="med">
    <p:fade/>
  </p:transition>
  <p:hf hdr="0" ftr="0" dt="0"/>
  <p:txStyles>
    <p:titleStyle>
      <a:lvl1pPr algn="l" rtl="0" eaLnBrk="0" fontAlgn="base" hangingPunct="0">
        <a:spcBef>
          <a:spcPct val="0"/>
        </a:spcBef>
        <a:spcAft>
          <a:spcPct val="0"/>
        </a:spcAft>
        <a:defRPr sz="2800" b="1" i="0">
          <a:solidFill>
            <a:srgbClr val="FF9D10"/>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FF9D1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FF9D1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FF9D1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FF9D1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FF9D1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6" name="Rectangle 4"/>
          <p:cNvSpPr>
            <a:spLocks noGrp="1" noChangeArrowheads="1"/>
          </p:cNvSpPr>
          <p:nvPr>
            <p:ph type="body" idx="1"/>
          </p:nvPr>
        </p:nvSpPr>
        <p:spPr bwMode="auto">
          <a:xfrm>
            <a:off x="457200" y="1482725"/>
            <a:ext cx="8229600" cy="374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sldNum" sz="quarter" idx="4"/>
          </p:nvPr>
        </p:nvSpPr>
        <p:spPr bwMode="auto">
          <a:xfrm>
            <a:off x="8458200" y="6172200"/>
            <a:ext cx="56832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F7F7F"/>
                </a:solidFill>
                <a:latin typeface="Arial" pitchFamily="4" charset="0"/>
              </a:defRPr>
            </a:lvl1pPr>
          </a:lstStyle>
          <a:p>
            <a:fld id="{76E0CAFF-8BD1-294D-A79E-C474E64375B1}" type="slidenum">
              <a:rPr lang="en-US"/>
              <a:pPr/>
              <a:t>‹#›</a:t>
            </a:fld>
            <a:endParaRPr lang="en-US" dirty="0"/>
          </a:p>
        </p:txBody>
      </p:sp>
      <p:sp>
        <p:nvSpPr>
          <p:cNvPr id="1028" name="Rectangle 7"/>
          <p:cNvSpPr>
            <a:spLocks noGrp="1" noChangeArrowheads="1"/>
          </p:cNvSpPr>
          <p:nvPr>
            <p:ph type="title"/>
          </p:nvPr>
        </p:nvSpPr>
        <p:spPr bwMode="auto">
          <a:xfrm>
            <a:off x="457200" y="4572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474842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ransition spd="med">
    <p:fade/>
  </p:transition>
  <p:hf hdr="0" ftr="0" dt="0"/>
  <p:txStyles>
    <p:titleStyle>
      <a:lvl1pPr algn="l" rtl="0" eaLnBrk="0" fontAlgn="base" hangingPunct="0">
        <a:spcBef>
          <a:spcPct val="0"/>
        </a:spcBef>
        <a:spcAft>
          <a:spcPct val="0"/>
        </a:spcAft>
        <a:defRPr sz="2800" b="1" i="0">
          <a:solidFill>
            <a:srgbClr val="996600"/>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6666"/>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ct val="120000"/>
        </a:lnSpc>
        <a:spcBef>
          <a:spcPct val="20000"/>
        </a:spcBef>
        <a:spcAft>
          <a:spcPct val="0"/>
        </a:spcAft>
        <a:buClr>
          <a:srgbClr val="99660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99660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9966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9966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99660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Rectangle 5"/>
          <p:cNvSpPr>
            <a:spLocks noGrp="1" noChangeArrowheads="1"/>
          </p:cNvSpPr>
          <p:nvPr>
            <p:ph type="sldNum" sz="quarter" idx="4"/>
          </p:nvPr>
        </p:nvSpPr>
        <p:spPr bwMode="auto">
          <a:xfrm>
            <a:off x="9296400" y="556260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4" charset="0"/>
              </a:defRPr>
            </a:lvl1pPr>
          </a:lstStyle>
          <a:p>
            <a:fld id="{7C152E89-FEDA-A24A-B86D-96D393DE7D0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700" r:id="rId2"/>
  </p:sldLayoutIdLst>
  <p:transition spd="med">
    <p:fade/>
  </p:transition>
  <p:hf hdr="0" ftr="0" dt="0"/>
  <p:txStyles>
    <p:titleStyle>
      <a:lvl1pPr algn="ctr" rtl="0" eaLnBrk="0" fontAlgn="base" hangingPunct="0">
        <a:spcBef>
          <a:spcPct val="0"/>
        </a:spcBef>
        <a:spcAft>
          <a:spcPct val="0"/>
        </a:spcAft>
        <a:defRPr sz="3200" b="1">
          <a:solidFill>
            <a:srgbClr val="FF6600"/>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ctr" rtl="0" eaLnBrk="0" fontAlgn="base" hangingPunct="0">
        <a:lnSpc>
          <a:spcPct val="120000"/>
        </a:lnSpc>
        <a:spcBef>
          <a:spcPct val="20000"/>
        </a:spcBef>
        <a:spcAft>
          <a:spcPct val="0"/>
        </a:spcAft>
        <a:buClr>
          <a:srgbClr val="E08500"/>
        </a:buClr>
        <a:buFont typeface="Wingdings" pitchFamily="4" charset="2"/>
        <a:defRPr>
          <a:solidFill>
            <a:srgbClr val="A6A6A6"/>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E08500"/>
        </a:buClr>
        <a:buFont typeface="Wingdings" pitchFamily="4" charset="2"/>
        <a:defRPr sz="1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E08500"/>
        </a:buClr>
        <a:buFont typeface="Wingdings" pitchFamily="2" charset="2"/>
        <a:defRPr sz="1400">
          <a:solidFill>
            <a:schemeClr val="tx1"/>
          </a:solidFill>
          <a:latin typeface="+mn-lt"/>
        </a:defRPr>
      </a:lvl6pPr>
      <a:lvl7pPr marL="2971800" indent="-228600" algn="l" rtl="0" fontAlgn="base">
        <a:spcBef>
          <a:spcPct val="20000"/>
        </a:spcBef>
        <a:spcAft>
          <a:spcPct val="0"/>
        </a:spcAft>
        <a:buClr>
          <a:srgbClr val="E08500"/>
        </a:buClr>
        <a:buFont typeface="Wingdings" pitchFamily="2" charset="2"/>
        <a:defRPr sz="1400">
          <a:solidFill>
            <a:schemeClr val="tx1"/>
          </a:solidFill>
          <a:latin typeface="+mn-lt"/>
        </a:defRPr>
      </a:lvl7pPr>
      <a:lvl8pPr marL="3429000" indent="-228600" algn="l" rtl="0" fontAlgn="base">
        <a:spcBef>
          <a:spcPct val="20000"/>
        </a:spcBef>
        <a:spcAft>
          <a:spcPct val="0"/>
        </a:spcAft>
        <a:buClr>
          <a:srgbClr val="E08500"/>
        </a:buClr>
        <a:buFont typeface="Wingdings" pitchFamily="2" charset="2"/>
        <a:defRPr sz="1400">
          <a:solidFill>
            <a:schemeClr val="tx1"/>
          </a:solidFill>
          <a:latin typeface="+mn-lt"/>
        </a:defRPr>
      </a:lvl8pPr>
      <a:lvl9pPr marL="3886200" indent="-228600" algn="l" rtl="0" fontAlgn="base">
        <a:spcBef>
          <a:spcPct val="20000"/>
        </a:spcBef>
        <a:spcAft>
          <a:spcPct val="0"/>
        </a:spcAft>
        <a:buClr>
          <a:srgbClr val="E08500"/>
        </a:buClr>
        <a:buFont typeface="Wingdings" pitchFamily="2" charset="2"/>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9C961-2823-4CDD-9BC3-4FDB2898079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3C67BF-052A-408A-9109-B479F60503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73364-A933-407D-B682-B8491DF4E6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61625BF-CA27-4104-8EBD-5A27A2D14D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D5882E-438A-496F-8DED-090C45175AA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DD84CE-9E19-41FE-B0DF-B4ADC6A0FBC7}" type="slidenum">
              <a:rPr lang="en-US" smtClean="0"/>
              <a:t>‹#›</a:t>
            </a:fld>
            <a:endParaRPr lang="en-US" dirty="0"/>
          </a:p>
        </p:txBody>
      </p:sp>
      <p:pic>
        <p:nvPicPr>
          <p:cNvPr id="8" name="Picture 7" descr="A close up of a logo&#10;&#10;Description automatically generated">
            <a:extLst>
              <a:ext uri="{FF2B5EF4-FFF2-40B4-BE49-F238E27FC236}">
                <a16:creationId xmlns:a16="http://schemas.microsoft.com/office/drawing/2014/main" id="{D90F1BCC-6EA3-44F9-940E-38226ECC4A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6">
            <a:extLst>
              <a:ext uri="{FF2B5EF4-FFF2-40B4-BE49-F238E27FC236}">
                <a16:creationId xmlns:a16="http://schemas.microsoft.com/office/drawing/2014/main" id="{4DF19D42-7C39-4077-AF04-703E58391683}"/>
              </a:ext>
            </a:extLst>
          </p:cNvPr>
          <p:cNvSpPr txBox="1">
            <a:spLocks/>
          </p:cNvSpPr>
          <p:nvPr userDrawn="1"/>
        </p:nvSpPr>
        <p:spPr>
          <a:xfrm>
            <a:off x="8715374" y="249658"/>
            <a:ext cx="700088" cy="378730"/>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DD84CE-9E19-41FE-B0DF-B4ADC6A0FBC7}" type="slidenum">
              <a:rPr lang="en-US" sz="675" smtClean="0"/>
              <a:pPr/>
              <a:t>‹#›</a:t>
            </a:fld>
            <a:endParaRPr lang="en-US" sz="675" dirty="0"/>
          </a:p>
        </p:txBody>
      </p:sp>
    </p:spTree>
    <p:extLst>
      <p:ext uri="{BB962C8B-B14F-4D97-AF65-F5344CB8AC3E}">
        <p14:creationId xmlns:p14="http://schemas.microsoft.com/office/powerpoint/2010/main" val="33436479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hyperlink" Target="https://apply.intelligencecareers.gov/student-program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apply.intelligencecareers.gov/student-program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s://apply.intelligencecareers.gov/"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hyperlink" Target="https://apply.intelligencecareers.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apply.intelligencecareers.gov/"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2" Type="http://schemas.openxmlformats.org/officeDocument/2006/relationships/hyperlink" Target="https://apply.intelligencecareers.gov/student-programs" TargetMode="Externa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7.xml"/><Relationship Id="rId16" Type="http://schemas.openxmlformats.org/officeDocument/2006/relationships/image" Target="../media/image54.png"/><Relationship Id="rId1" Type="http://schemas.openxmlformats.org/officeDocument/2006/relationships/slideLayout" Target="../slideLayouts/slideLayout4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https://apply.intelligencecareers.gov/student-programs" TargetMode="External"/><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600"/>
            <a:ext cx="7543800" cy="990600"/>
          </a:xfrm>
        </p:spPr>
        <p:txBody>
          <a:bodyPr/>
          <a:lstStyle/>
          <a:p>
            <a:r>
              <a:rPr lang="en-US" sz="4000" b="0" dirty="0" smtClean="0">
                <a:effectLst>
                  <a:outerShdw blurRad="38100" dist="38100" dir="2700000" algn="tl">
                    <a:srgbClr val="000000">
                      <a:alpha val="43137"/>
                    </a:srgbClr>
                  </a:outerShdw>
                </a:effectLst>
                <a:latin typeface="Arial Rounded MT Bold" panose="020F0704030504030204" pitchFamily="34" charset="0"/>
              </a:rPr>
              <a:t>NSA Student Programs:</a:t>
            </a:r>
            <a:br>
              <a:rPr lang="en-US" sz="4000" b="0" dirty="0" smtClean="0">
                <a:effectLst>
                  <a:outerShdw blurRad="38100" dist="38100" dir="2700000" algn="tl">
                    <a:srgbClr val="000000">
                      <a:alpha val="43137"/>
                    </a:srgbClr>
                  </a:outerShdw>
                </a:effectLst>
                <a:latin typeface="Arial Rounded MT Bold" panose="020F0704030504030204" pitchFamily="34" charset="0"/>
              </a:rPr>
            </a:br>
            <a:r>
              <a:rPr lang="en-US" sz="3200" b="0" dirty="0" smtClean="0">
                <a:effectLst>
                  <a:outerShdw blurRad="38100" dist="38100" dir="2700000" algn="tl">
                    <a:srgbClr val="000000">
                      <a:alpha val="43137"/>
                    </a:srgbClr>
                  </a:outerShdw>
                </a:effectLst>
                <a:latin typeface="Arial Rounded MT Bold" panose="020F0704030504030204" pitchFamily="34" charset="0"/>
              </a:rPr>
              <a:t>__________________________</a:t>
            </a:r>
            <a:endParaRPr lang="en-US" sz="3200" b="0"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533400" y="1202184"/>
            <a:ext cx="8458200" cy="220979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 name="TextBox 4"/>
          <p:cNvSpPr txBox="1"/>
          <p:nvPr/>
        </p:nvSpPr>
        <p:spPr>
          <a:xfrm>
            <a:off x="533400" y="1221054"/>
            <a:ext cx="8458200" cy="1200329"/>
          </a:xfrm>
          <a:prstGeom prst="rect">
            <a:avLst/>
          </a:prstGeom>
          <a:noFill/>
        </p:spPr>
        <p:txBody>
          <a:bodyPr wrap="square" rtlCol="0">
            <a:spAutoFit/>
          </a:bodyPr>
          <a:lstStyle/>
          <a:p>
            <a:pPr algn="ctr"/>
            <a:r>
              <a:rPr lang="en-US" sz="5400" b="1" spc="-75" dirty="0" smtClean="0">
                <a:solidFill>
                  <a:srgbClr val="FF9D10"/>
                </a:solidFill>
                <a:latin typeface="Euphemia" panose="020B0503040102020104"/>
                <a:ea typeface="Verdana" panose="020B0604030504040204" pitchFamily="34" charset="0"/>
                <a:cs typeface="Verdana" panose="020B0604030504040204" pitchFamily="34" charset="0"/>
              </a:rPr>
              <a:t>Exploring</a:t>
            </a:r>
            <a:r>
              <a:rPr lang="en-US" sz="7200" b="1" dirty="0">
                <a:solidFill>
                  <a:srgbClr val="FF9D10"/>
                </a:solidFill>
                <a:latin typeface="+mj-lt"/>
                <a:cs typeface="Verdana" panose="020B0604030504040204" pitchFamily="34" charset="0"/>
              </a:rPr>
              <a:t> </a:t>
            </a:r>
            <a:r>
              <a:rPr lang="en-US" sz="5400" b="1" spc="-75" dirty="0" smtClean="0">
                <a:solidFill>
                  <a:srgbClr val="FF9D10"/>
                </a:solidFill>
                <a:latin typeface="Euphemia" panose="020B0503040102020104"/>
                <a:ea typeface="Verdana" panose="020B0604030504040204" pitchFamily="34" charset="0"/>
                <a:cs typeface="Verdana" panose="020B0604030504040204" pitchFamily="34" charset="0"/>
              </a:rPr>
              <a:t>Future </a:t>
            </a:r>
            <a:r>
              <a:rPr lang="en-US" sz="5400" b="1" spc="-75" dirty="0">
                <a:solidFill>
                  <a:srgbClr val="FF9D10"/>
                </a:solidFill>
                <a:latin typeface="Euphemia" panose="020B0503040102020104"/>
                <a:ea typeface="Verdana" panose="020B0604030504040204" pitchFamily="34" charset="0"/>
                <a:cs typeface="Verdana" panose="020B0604030504040204" pitchFamily="34" charset="0"/>
              </a:rPr>
              <a:t>Pathways</a:t>
            </a:r>
          </a:p>
        </p:txBody>
      </p:sp>
      <p:sp>
        <p:nvSpPr>
          <p:cNvPr id="6" name="TextBox 5">
            <a:extLst>
              <a:ext uri="{FF2B5EF4-FFF2-40B4-BE49-F238E27FC236}">
                <a16:creationId xmlns:a16="http://schemas.microsoft.com/office/drawing/2014/main" id="{CA7CD32F-B3EE-489A-831B-777999924A8F}"/>
              </a:ext>
            </a:extLst>
          </p:cNvPr>
          <p:cNvSpPr txBox="1"/>
          <p:nvPr/>
        </p:nvSpPr>
        <p:spPr>
          <a:xfrm>
            <a:off x="561622" y="2378910"/>
            <a:ext cx="8458200" cy="830997"/>
          </a:xfrm>
          <a:prstGeom prst="rect">
            <a:avLst/>
          </a:prstGeom>
          <a:noFill/>
        </p:spPr>
        <p:txBody>
          <a:bodyPr wrap="square" rtlCol="0">
            <a:spAutoFit/>
          </a:bodyPr>
          <a:lstStyle/>
          <a:p>
            <a:pPr algn="ctr"/>
            <a:r>
              <a:rPr lang="en-US" sz="2800" spc="-75" dirty="0">
                <a:solidFill>
                  <a:schemeClr val="accent1">
                    <a:lumMod val="50000"/>
                  </a:schemeClr>
                </a:solidFill>
                <a:latin typeface="Euphemia" panose="020B0503040102020104"/>
                <a:ea typeface="Verdana" panose="020B0604030504040204" pitchFamily="34" charset="0"/>
                <a:cs typeface="Verdana" panose="020B0604030504040204" pitchFamily="34" charset="0"/>
              </a:rPr>
              <a:t>Career</a:t>
            </a:r>
            <a:r>
              <a:rPr lang="en-US" sz="2000" dirty="0">
                <a:solidFill>
                  <a:schemeClr val="accent1">
                    <a:lumMod val="50000"/>
                  </a:schemeClr>
                </a:solidFill>
                <a:latin typeface="+mj-lt"/>
              </a:rPr>
              <a:t> </a:t>
            </a:r>
            <a:r>
              <a:rPr lang="en-US" sz="2800" spc="-75" dirty="0">
                <a:solidFill>
                  <a:schemeClr val="accent1">
                    <a:lumMod val="50000"/>
                  </a:schemeClr>
                </a:solidFill>
                <a:latin typeface="Euphemia" panose="020B0503040102020104"/>
                <a:ea typeface="Verdana" panose="020B0604030504040204" pitchFamily="34" charset="0"/>
                <a:cs typeface="Verdana" panose="020B0604030504040204" pitchFamily="34" charset="0"/>
              </a:rPr>
              <a:t>Opportunities at the National Security Agency</a:t>
            </a:r>
          </a:p>
          <a:p>
            <a:pPr algn="ct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42611825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886700" cy="1325563"/>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US" dirty="0">
                <a:latin typeface="Euphemia" panose="020B0503040102020104"/>
              </a:rPr>
              <a:t>Summer Program Opportunities 	</a:t>
            </a:r>
          </a:p>
        </p:txBody>
      </p:sp>
      <p:sp>
        <p:nvSpPr>
          <p:cNvPr id="2" name="Content Placeholder 1"/>
          <p:cNvSpPr>
            <a:spLocks noGrp="1"/>
          </p:cNvSpPr>
          <p:nvPr>
            <p:ph sz="quarter" idx="2"/>
          </p:nvPr>
        </p:nvSpPr>
        <p:spPr>
          <a:xfrm>
            <a:off x="632664" y="1554163"/>
            <a:ext cx="3868340" cy="4626749"/>
          </a:xfrm>
        </p:spPr>
        <p:txBody>
          <a:bodyPr>
            <a:noAutofit/>
          </a:bodyPr>
          <a:lstStyle/>
          <a:p>
            <a:r>
              <a:rPr lang="en-US" sz="1400" dirty="0" smtClean="0">
                <a:solidFill>
                  <a:schemeClr val="tx1"/>
                </a:solidFill>
                <a:latin typeface="Euphemia" panose="020B0503040102020104" pitchFamily="34" charset="0"/>
              </a:rPr>
              <a:t>Director’s Summer Program (DSP)</a:t>
            </a:r>
          </a:p>
          <a:p>
            <a:r>
              <a:rPr lang="en-US" sz="1400" dirty="0" smtClean="0">
                <a:solidFill>
                  <a:schemeClr val="tx1"/>
                </a:solidFill>
                <a:latin typeface="Euphemia" panose="020B0503040102020104" pitchFamily="34" charset="0"/>
              </a:rPr>
              <a:t>Cryptanalysis/Signals Analysis Summer Program (CASA SP)</a:t>
            </a:r>
          </a:p>
          <a:p>
            <a:r>
              <a:rPr lang="en-US" sz="1400" dirty="0" smtClean="0">
                <a:solidFill>
                  <a:schemeClr val="tx1"/>
                </a:solidFill>
                <a:latin typeface="Euphemia" panose="020B0503040102020104" pitchFamily="34" charset="0"/>
              </a:rPr>
              <a:t>Graduate Mathematics Program (GMP)</a:t>
            </a:r>
          </a:p>
          <a:p>
            <a:pPr marL="400050"/>
            <a:r>
              <a:rPr lang="en-US" sz="1400" dirty="0" smtClean="0">
                <a:solidFill>
                  <a:schemeClr val="tx1"/>
                </a:solidFill>
                <a:latin typeface="Euphemia" panose="020B0503040102020104" pitchFamily="34" charset="0"/>
              </a:rPr>
              <a:t>Computer </a:t>
            </a:r>
            <a:r>
              <a:rPr lang="en-US" sz="1400" dirty="0">
                <a:solidFill>
                  <a:schemeClr val="tx1"/>
                </a:solidFill>
                <a:latin typeface="Euphemia" panose="020B0503040102020104" pitchFamily="34" charset="0"/>
              </a:rPr>
              <a:t>Science Intern Program (CSIP)</a:t>
            </a:r>
          </a:p>
          <a:p>
            <a:pPr marL="400050"/>
            <a:r>
              <a:rPr lang="en-US" sz="1400" dirty="0">
                <a:solidFill>
                  <a:schemeClr val="tx1"/>
                </a:solidFill>
                <a:latin typeface="Euphemia" panose="020B0503040102020104" pitchFamily="34" charset="0"/>
              </a:rPr>
              <a:t>CAE in Cyber Operations Summer Intern Program</a:t>
            </a:r>
          </a:p>
          <a:p>
            <a:pPr marL="400050"/>
            <a:r>
              <a:rPr lang="en-US" sz="1400" dirty="0">
                <a:solidFill>
                  <a:schemeClr val="tx1"/>
                </a:solidFill>
                <a:latin typeface="Euphemia" panose="020B0503040102020104" pitchFamily="34" charset="0"/>
              </a:rPr>
              <a:t>Cyber Summer Program</a:t>
            </a:r>
          </a:p>
          <a:p>
            <a:pPr marL="400050"/>
            <a:r>
              <a:rPr lang="en-US" sz="1400" dirty="0">
                <a:solidFill>
                  <a:schemeClr val="tx1"/>
                </a:solidFill>
                <a:latin typeface="Euphemia" panose="020B0503040102020104" pitchFamily="34" charset="0"/>
              </a:rPr>
              <a:t>Data Center Management (DCM)</a:t>
            </a:r>
          </a:p>
          <a:p>
            <a:pPr marL="400050"/>
            <a:r>
              <a:rPr lang="en-US" sz="1400" dirty="0">
                <a:solidFill>
                  <a:schemeClr val="tx1"/>
                </a:solidFill>
                <a:latin typeface="Euphemia" panose="020B0503040102020104" pitchFamily="34" charset="0"/>
              </a:rPr>
              <a:t>Installations &amp; Logistics Intern Program</a:t>
            </a:r>
          </a:p>
          <a:p>
            <a:pPr marL="400050"/>
            <a:r>
              <a:rPr lang="en-US" sz="1400" dirty="0">
                <a:solidFill>
                  <a:schemeClr val="tx1"/>
                </a:solidFill>
                <a:latin typeface="Euphemia" panose="020B0503040102020104" pitchFamily="34" charset="0"/>
              </a:rPr>
              <a:t>Signals Intelligence Collection Program</a:t>
            </a:r>
          </a:p>
        </p:txBody>
      </p:sp>
      <p:sp>
        <p:nvSpPr>
          <p:cNvPr id="6" name="Content Placeholder 5"/>
          <p:cNvSpPr>
            <a:spLocks noGrp="1"/>
          </p:cNvSpPr>
          <p:nvPr>
            <p:ph sz="quarter" idx="4"/>
          </p:nvPr>
        </p:nvSpPr>
        <p:spPr>
          <a:xfrm>
            <a:off x="4489276" y="1554163"/>
            <a:ext cx="4027266" cy="4626749"/>
          </a:xfrm>
        </p:spPr>
        <p:txBody>
          <a:bodyPr>
            <a:noAutofit/>
          </a:bodyPr>
          <a:lstStyle/>
          <a:p>
            <a:pPr lvl="1"/>
            <a:r>
              <a:rPr lang="en-US" sz="1400" dirty="0">
                <a:solidFill>
                  <a:schemeClr val="tx1"/>
                </a:solidFill>
                <a:latin typeface="Euphemia" panose="020B0503040102020104" pitchFamily="34" charset="0"/>
              </a:rPr>
              <a:t>Summer Intern Program for Information Assurance</a:t>
            </a:r>
          </a:p>
          <a:p>
            <a:pPr lvl="1"/>
            <a:r>
              <a:rPr lang="en-US" sz="1400" dirty="0">
                <a:solidFill>
                  <a:schemeClr val="tx1"/>
                </a:solidFill>
                <a:latin typeface="Euphemia" panose="020B0503040102020104" pitchFamily="34" charset="0"/>
              </a:rPr>
              <a:t>Summer Intern Program for Science and Technology</a:t>
            </a:r>
          </a:p>
          <a:p>
            <a:pPr lvl="1"/>
            <a:r>
              <a:rPr lang="en-US" sz="1400" dirty="0">
                <a:solidFill>
                  <a:schemeClr val="tx1"/>
                </a:solidFill>
                <a:latin typeface="Euphemia" panose="020B0503040102020104" pitchFamily="34" charset="0"/>
              </a:rPr>
              <a:t>Summer Program for Operations Research Technology</a:t>
            </a:r>
          </a:p>
          <a:p>
            <a:pPr lvl="1"/>
            <a:r>
              <a:rPr lang="en-US" sz="1400" dirty="0">
                <a:solidFill>
                  <a:srgbClr val="0070C0"/>
                </a:solidFill>
                <a:latin typeface="Euphemia" panose="020B0503040102020104" pitchFamily="34" charset="0"/>
              </a:rPr>
              <a:t>**NSA Colorado Summer Intern Program</a:t>
            </a:r>
          </a:p>
          <a:p>
            <a:pPr lvl="1"/>
            <a:r>
              <a:rPr lang="en-US" sz="1400" dirty="0">
                <a:solidFill>
                  <a:srgbClr val="0070C0"/>
                </a:solidFill>
                <a:latin typeface="Euphemia" panose="020B0503040102020104" pitchFamily="34" charset="0"/>
              </a:rPr>
              <a:t>**NSA Georgia Summer Intern Program</a:t>
            </a:r>
          </a:p>
          <a:p>
            <a:pPr lvl="1"/>
            <a:r>
              <a:rPr lang="en-US" sz="1400" dirty="0">
                <a:solidFill>
                  <a:srgbClr val="0070C0"/>
                </a:solidFill>
                <a:latin typeface="Euphemia" panose="020B0503040102020104" pitchFamily="34" charset="0"/>
              </a:rPr>
              <a:t>**NSA Hawaii Summer Intern Program</a:t>
            </a:r>
          </a:p>
          <a:p>
            <a:pPr lvl="1"/>
            <a:r>
              <a:rPr lang="en-US" sz="1400" dirty="0">
                <a:solidFill>
                  <a:srgbClr val="0070C0"/>
                </a:solidFill>
                <a:latin typeface="Euphemia" panose="020B0503040102020104" pitchFamily="34" charset="0"/>
              </a:rPr>
              <a:t>**NSA Texas Summer Intern Program</a:t>
            </a:r>
          </a:p>
          <a:p>
            <a:pPr lvl="1">
              <a:buClr>
                <a:schemeClr val="bg1"/>
              </a:buClr>
            </a:pPr>
            <a:endParaRPr lang="en-US" sz="1400" dirty="0">
              <a:solidFill>
                <a:schemeClr val="tx1"/>
              </a:solidFill>
              <a:latin typeface="Euphemia" panose="020B0503040102020104" pitchFamily="34" charset="0"/>
            </a:endParaRPr>
          </a:p>
        </p:txBody>
      </p:sp>
      <p:sp>
        <p:nvSpPr>
          <p:cNvPr id="5" name="Content Placeholder 5"/>
          <p:cNvSpPr txBox="1">
            <a:spLocks/>
          </p:cNvSpPr>
          <p:nvPr/>
        </p:nvSpPr>
        <p:spPr bwMode="auto">
          <a:xfrm>
            <a:off x="1225595" y="5181913"/>
            <a:ext cx="6550818" cy="970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a:lstStyle>
          <a:p>
            <a:pPr marL="457200" lvl="1" indent="0" algn="ctr">
              <a:buClr>
                <a:schemeClr val="bg1"/>
              </a:buClr>
              <a:buNone/>
            </a:pPr>
            <a:r>
              <a:rPr lang="en-US" sz="1400" kern="0" dirty="0">
                <a:solidFill>
                  <a:schemeClr val="tx1">
                    <a:lumMod val="50000"/>
                    <a:lumOff val="50000"/>
                  </a:schemeClr>
                </a:solidFill>
                <a:latin typeface="Euphemia" panose="020B0503040102020104" pitchFamily="34" charset="0"/>
              </a:rPr>
              <a:t>The application deadline for all internships is </a:t>
            </a:r>
            <a:r>
              <a:rPr lang="en-US" sz="1400" b="1" kern="0" dirty="0">
                <a:solidFill>
                  <a:schemeClr val="tx1">
                    <a:lumMod val="50000"/>
                    <a:lumOff val="50000"/>
                  </a:schemeClr>
                </a:solidFill>
                <a:latin typeface="Euphemia" panose="020B0503040102020104" pitchFamily="34" charset="0"/>
              </a:rPr>
              <a:t>31 October 2020!</a:t>
            </a:r>
          </a:p>
          <a:p>
            <a:pPr marL="457200" lvl="1" indent="0" algn="ctr">
              <a:buClr>
                <a:schemeClr val="bg1"/>
              </a:buClr>
              <a:buNone/>
            </a:pPr>
            <a:r>
              <a:rPr lang="en-US" sz="1400" kern="0" dirty="0">
                <a:solidFill>
                  <a:schemeClr val="tx1">
                    <a:lumMod val="50000"/>
                    <a:lumOff val="50000"/>
                  </a:schemeClr>
                </a:solidFill>
                <a:latin typeface="Euphemia" panose="020B0503040102020104" pitchFamily="34" charset="0"/>
              </a:rPr>
              <a:t>Visit our Student Programs page for details about each program and to apply:</a:t>
            </a:r>
          </a:p>
          <a:p>
            <a:pPr marL="457200" lvl="1" indent="0" algn="ctr">
              <a:buClr>
                <a:schemeClr val="bg1"/>
              </a:buClr>
              <a:buNone/>
            </a:pPr>
            <a:r>
              <a:rPr lang="en-US" sz="1400" kern="0" dirty="0" smtClean="0">
                <a:solidFill>
                  <a:schemeClr val="tx1"/>
                </a:solidFill>
                <a:latin typeface="Euphemia" panose="020B0503040102020104" pitchFamily="34" charset="0"/>
                <a:hlinkClick r:id="rId3"/>
              </a:rPr>
              <a:t>https://apply.intelligencecareers.gov/student-programs</a:t>
            </a:r>
            <a:r>
              <a:rPr lang="en-US" sz="1400" kern="0" dirty="0" smtClean="0">
                <a:solidFill>
                  <a:schemeClr val="tx1"/>
                </a:solidFill>
                <a:latin typeface="Euphemia" panose="020B0503040102020104" pitchFamily="34" charset="0"/>
              </a:rPr>
              <a:t> </a:t>
            </a:r>
          </a:p>
          <a:p>
            <a:pPr lvl="1" algn="ctr">
              <a:buClr>
                <a:schemeClr val="bg1"/>
              </a:buClr>
            </a:pPr>
            <a:endParaRPr lang="en-US" sz="1400" kern="0" dirty="0">
              <a:solidFill>
                <a:schemeClr val="tx1"/>
              </a:solidFill>
              <a:latin typeface="Euphemia" panose="020B0503040102020104" pitchFamily="34" charset="0"/>
            </a:endParaRPr>
          </a:p>
        </p:txBody>
      </p:sp>
    </p:spTree>
    <p:extLst>
      <p:ext uri="{BB962C8B-B14F-4D97-AF65-F5344CB8AC3E}">
        <p14:creationId xmlns:p14="http://schemas.microsoft.com/office/powerpoint/2010/main" val="111717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7351"/>
            <a:ext cx="7886700" cy="1325563"/>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US" dirty="0">
                <a:latin typeface="Euphemia" panose="020B0503040102020104"/>
              </a:rPr>
              <a:t>Non Technical Summer Program Opportunities 	</a:t>
            </a:r>
          </a:p>
        </p:txBody>
      </p:sp>
      <p:sp>
        <p:nvSpPr>
          <p:cNvPr id="2" name="Content Placeholder 1"/>
          <p:cNvSpPr>
            <a:spLocks noGrp="1"/>
          </p:cNvSpPr>
          <p:nvPr>
            <p:ph sz="quarter" idx="2"/>
          </p:nvPr>
        </p:nvSpPr>
        <p:spPr>
          <a:xfrm>
            <a:off x="629842" y="1562914"/>
            <a:ext cx="3868340" cy="4626749"/>
          </a:xfrm>
        </p:spPr>
        <p:txBody>
          <a:bodyPr>
            <a:noAutofit/>
          </a:bodyPr>
          <a:lstStyle/>
          <a:p>
            <a:pPr lvl="1">
              <a:lnSpc>
                <a:spcPct val="120000"/>
              </a:lnSpc>
              <a:spcBef>
                <a:spcPts val="0"/>
              </a:spcBef>
            </a:pPr>
            <a:r>
              <a:rPr lang="en-US" sz="1400" dirty="0" smtClean="0">
                <a:solidFill>
                  <a:schemeClr val="tx1"/>
                </a:solidFill>
                <a:latin typeface="Euphemia" panose="020B0503040102020104" pitchFamily="34" charset="0"/>
              </a:rPr>
              <a:t>Intelligence </a:t>
            </a:r>
            <a:r>
              <a:rPr lang="en-US" sz="1400" dirty="0">
                <a:solidFill>
                  <a:schemeClr val="tx1"/>
                </a:solidFill>
                <a:latin typeface="Euphemia" panose="020B0503040102020104" pitchFamily="34" charset="0"/>
              </a:rPr>
              <a:t>Analysis Intern Program</a:t>
            </a:r>
          </a:p>
          <a:p>
            <a:pPr lvl="1">
              <a:lnSpc>
                <a:spcPct val="120000"/>
              </a:lnSpc>
              <a:spcBef>
                <a:spcPts val="0"/>
              </a:spcBef>
            </a:pPr>
            <a:r>
              <a:rPr lang="en-US" sz="1400" dirty="0">
                <a:solidFill>
                  <a:schemeClr val="tx1"/>
                </a:solidFill>
                <a:latin typeface="Euphemia" panose="020B0503040102020104" pitchFamily="34" charset="0"/>
              </a:rPr>
              <a:t>Summer Language Program</a:t>
            </a:r>
          </a:p>
          <a:p>
            <a:pPr lvl="1">
              <a:lnSpc>
                <a:spcPct val="120000"/>
              </a:lnSpc>
              <a:spcBef>
                <a:spcPts val="0"/>
              </a:spcBef>
            </a:pPr>
            <a:r>
              <a:rPr lang="en-US" sz="1400" dirty="0">
                <a:solidFill>
                  <a:schemeClr val="tx1"/>
                </a:solidFill>
                <a:latin typeface="Euphemia" panose="020B0503040102020104" pitchFamily="34" charset="0"/>
              </a:rPr>
              <a:t>Civil Liberties, Privacy and Transparency (CLPT) Summer Intern </a:t>
            </a:r>
            <a:r>
              <a:rPr lang="en-US" sz="1400" dirty="0" smtClean="0">
                <a:solidFill>
                  <a:schemeClr val="tx1"/>
                </a:solidFill>
                <a:latin typeface="Euphemia" panose="020B0503040102020104" pitchFamily="34" charset="0"/>
              </a:rPr>
              <a:t>Program</a:t>
            </a:r>
          </a:p>
          <a:p>
            <a:pPr lvl="1">
              <a:lnSpc>
                <a:spcPct val="120000"/>
              </a:lnSpc>
              <a:spcBef>
                <a:spcPts val="0"/>
              </a:spcBef>
            </a:pPr>
            <a:r>
              <a:rPr lang="en-US" sz="1400" dirty="0">
                <a:solidFill>
                  <a:schemeClr val="tx1"/>
                </a:solidFill>
                <a:latin typeface="Euphemia" panose="020B0503040102020104" pitchFamily="34" charset="0"/>
              </a:rPr>
              <a:t>Business Management &amp; Acquisition Intern </a:t>
            </a:r>
            <a:r>
              <a:rPr lang="en-US" sz="1400" dirty="0" smtClean="0">
                <a:solidFill>
                  <a:schemeClr val="tx1"/>
                </a:solidFill>
                <a:latin typeface="Euphemia" panose="020B0503040102020104" pitchFamily="34" charset="0"/>
              </a:rPr>
              <a:t>Program</a:t>
            </a:r>
          </a:p>
          <a:p>
            <a:pPr lvl="1">
              <a:lnSpc>
                <a:spcPct val="120000"/>
              </a:lnSpc>
              <a:spcBef>
                <a:spcPts val="0"/>
              </a:spcBef>
            </a:pPr>
            <a:r>
              <a:rPr lang="en-US" sz="1400" dirty="0">
                <a:solidFill>
                  <a:schemeClr val="tx1"/>
                </a:solidFill>
                <a:latin typeface="Euphemia" panose="020B0503040102020104" pitchFamily="34" charset="0"/>
              </a:rPr>
              <a:t>Office of Reasonable Accommodations Internship (Graduate level) </a:t>
            </a:r>
          </a:p>
          <a:p>
            <a:pPr lvl="1">
              <a:lnSpc>
                <a:spcPct val="120000"/>
              </a:lnSpc>
              <a:spcBef>
                <a:spcPts val="0"/>
              </a:spcBef>
            </a:pPr>
            <a:r>
              <a:rPr lang="en-US" sz="1400" dirty="0">
                <a:solidFill>
                  <a:schemeClr val="tx1"/>
                </a:solidFill>
                <a:latin typeface="Euphemia" panose="020B0503040102020104" pitchFamily="34" charset="0"/>
              </a:rPr>
              <a:t>Occupational Health Environmental and Safety Services </a:t>
            </a:r>
            <a:r>
              <a:rPr lang="en-US" sz="1400" dirty="0" smtClean="0">
                <a:solidFill>
                  <a:schemeClr val="tx1"/>
                </a:solidFill>
                <a:latin typeface="Euphemia" panose="020B0503040102020104" pitchFamily="34" charset="0"/>
              </a:rPr>
              <a:t>Intern</a:t>
            </a:r>
            <a:endParaRPr lang="en-US" sz="1400" dirty="0">
              <a:solidFill>
                <a:schemeClr val="tx1"/>
              </a:solidFill>
              <a:latin typeface="Euphemia" panose="020B0503040102020104" pitchFamily="34" charset="0"/>
            </a:endParaRPr>
          </a:p>
          <a:p>
            <a:pPr lvl="1">
              <a:lnSpc>
                <a:spcPct val="120000"/>
              </a:lnSpc>
              <a:spcBef>
                <a:spcPts val="0"/>
              </a:spcBef>
            </a:pPr>
            <a:endParaRPr lang="en-US" sz="1400" dirty="0">
              <a:solidFill>
                <a:schemeClr val="tx1"/>
              </a:solidFill>
              <a:latin typeface="Euphemia" panose="020B0503040102020104" pitchFamily="34" charset="0"/>
            </a:endParaRPr>
          </a:p>
          <a:p>
            <a:pPr lvl="1">
              <a:lnSpc>
                <a:spcPct val="120000"/>
              </a:lnSpc>
              <a:spcBef>
                <a:spcPts val="0"/>
              </a:spcBef>
            </a:pPr>
            <a:endParaRPr lang="en-US" sz="1400" dirty="0">
              <a:solidFill>
                <a:schemeClr val="tx1"/>
              </a:solidFill>
              <a:latin typeface="Euphemia" panose="020B0503040102020104" pitchFamily="34" charset="0"/>
            </a:endParaRPr>
          </a:p>
          <a:p>
            <a:pPr lvl="1"/>
            <a:endParaRPr lang="en-US" sz="1200" dirty="0">
              <a:solidFill>
                <a:schemeClr val="tx1"/>
              </a:solidFill>
              <a:latin typeface="Euphemia" panose="020B0503040102020104" pitchFamily="34" charset="0"/>
            </a:endParaRPr>
          </a:p>
        </p:txBody>
      </p:sp>
      <p:sp>
        <p:nvSpPr>
          <p:cNvPr id="6" name="Content Placeholder 5"/>
          <p:cNvSpPr>
            <a:spLocks noGrp="1"/>
          </p:cNvSpPr>
          <p:nvPr>
            <p:ph sz="quarter" idx="4"/>
          </p:nvPr>
        </p:nvSpPr>
        <p:spPr>
          <a:xfrm>
            <a:off x="4489276" y="1562914"/>
            <a:ext cx="3887391" cy="4626749"/>
          </a:xfrm>
        </p:spPr>
        <p:txBody>
          <a:bodyPr>
            <a:noAutofit/>
          </a:bodyPr>
          <a:lstStyle/>
          <a:p>
            <a:pPr lvl="1">
              <a:lnSpc>
                <a:spcPct val="120000"/>
              </a:lnSpc>
              <a:spcBef>
                <a:spcPts val="0"/>
              </a:spcBef>
            </a:pPr>
            <a:r>
              <a:rPr lang="en-US" sz="1400" dirty="0">
                <a:solidFill>
                  <a:schemeClr val="tx1"/>
                </a:solidFill>
                <a:latin typeface="Euphemia" panose="020B0503040102020104" pitchFamily="34" charset="0"/>
              </a:rPr>
              <a:t>Inspector General Summer Program</a:t>
            </a:r>
          </a:p>
          <a:p>
            <a:pPr lvl="1">
              <a:lnSpc>
                <a:spcPct val="120000"/>
              </a:lnSpc>
              <a:spcBef>
                <a:spcPts val="0"/>
              </a:spcBef>
            </a:pPr>
            <a:r>
              <a:rPr lang="en-US" sz="1400" dirty="0">
                <a:solidFill>
                  <a:schemeClr val="tx1"/>
                </a:solidFill>
                <a:latin typeface="Euphemia" panose="020B0503040102020104" pitchFamily="34" charset="0"/>
              </a:rPr>
              <a:t>Health Promotion and Wellness Intern Program</a:t>
            </a:r>
          </a:p>
          <a:p>
            <a:pPr lvl="1">
              <a:lnSpc>
                <a:spcPct val="120000"/>
              </a:lnSpc>
              <a:spcBef>
                <a:spcPts val="0"/>
              </a:spcBef>
            </a:pPr>
            <a:r>
              <a:rPr lang="en-US" sz="1400" dirty="0">
                <a:solidFill>
                  <a:schemeClr val="tx1"/>
                </a:solidFill>
                <a:latin typeface="Euphemia" panose="020B0503040102020104" pitchFamily="34" charset="0"/>
              </a:rPr>
              <a:t>Summer Strategic Communications Intern Program (SSCIP)</a:t>
            </a:r>
          </a:p>
          <a:p>
            <a:pPr lvl="1">
              <a:lnSpc>
                <a:spcPct val="120000"/>
              </a:lnSpc>
              <a:spcBef>
                <a:spcPts val="0"/>
              </a:spcBef>
            </a:pPr>
            <a:r>
              <a:rPr lang="en-US" sz="1400" dirty="0">
                <a:solidFill>
                  <a:schemeClr val="tx1"/>
                </a:solidFill>
                <a:latin typeface="Euphemia" panose="020B0503040102020104" pitchFamily="34" charset="0"/>
              </a:rPr>
              <a:t>Security and Counterintelligence Intern Program</a:t>
            </a:r>
          </a:p>
          <a:p>
            <a:pPr lvl="1">
              <a:lnSpc>
                <a:spcPct val="120000"/>
              </a:lnSpc>
              <a:spcBef>
                <a:spcPts val="0"/>
              </a:spcBef>
            </a:pPr>
            <a:r>
              <a:rPr lang="en-US" sz="1400" dirty="0">
                <a:solidFill>
                  <a:schemeClr val="tx1"/>
                </a:solidFill>
                <a:latin typeface="Euphemia" panose="020B0503040102020104" pitchFamily="34" charset="0"/>
              </a:rPr>
              <a:t>Human Resources Intern Program</a:t>
            </a:r>
          </a:p>
          <a:p>
            <a:pPr lvl="1">
              <a:lnSpc>
                <a:spcPct val="120000"/>
              </a:lnSpc>
              <a:spcBef>
                <a:spcPts val="0"/>
              </a:spcBef>
            </a:pPr>
            <a:r>
              <a:rPr lang="en-US" sz="1400" dirty="0">
                <a:solidFill>
                  <a:schemeClr val="tx1"/>
                </a:solidFill>
                <a:latin typeface="Euphemia" panose="020B0503040102020104" pitchFamily="34" charset="0"/>
              </a:rPr>
              <a:t>Industrial and Organizational Psychology Intern </a:t>
            </a:r>
            <a:r>
              <a:rPr lang="en-US" sz="1400" dirty="0" smtClean="0">
                <a:solidFill>
                  <a:schemeClr val="tx1"/>
                </a:solidFill>
                <a:latin typeface="Euphemia" panose="020B0503040102020104" pitchFamily="34" charset="0"/>
              </a:rPr>
              <a:t>Program</a:t>
            </a:r>
          </a:p>
        </p:txBody>
      </p:sp>
      <p:sp>
        <p:nvSpPr>
          <p:cNvPr id="8" name="Content Placeholder 5"/>
          <p:cNvSpPr txBox="1">
            <a:spLocks/>
          </p:cNvSpPr>
          <p:nvPr/>
        </p:nvSpPr>
        <p:spPr bwMode="auto">
          <a:xfrm>
            <a:off x="1310482" y="4953000"/>
            <a:ext cx="6550818" cy="970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a:lstStyle>
          <a:p>
            <a:pPr marL="457200" lvl="1" indent="0" algn="ctr">
              <a:buClr>
                <a:schemeClr val="bg1"/>
              </a:buClr>
              <a:buNone/>
            </a:pPr>
            <a:r>
              <a:rPr lang="en-US" sz="1400" kern="0" dirty="0">
                <a:solidFill>
                  <a:schemeClr val="tx1">
                    <a:lumMod val="50000"/>
                    <a:lumOff val="50000"/>
                  </a:schemeClr>
                </a:solidFill>
                <a:latin typeface="Euphemia" panose="020B0503040102020104" pitchFamily="34" charset="0"/>
              </a:rPr>
              <a:t>The application deadline for all internships is </a:t>
            </a:r>
            <a:r>
              <a:rPr lang="en-US" sz="1400" b="1" kern="0" dirty="0">
                <a:solidFill>
                  <a:schemeClr val="tx1">
                    <a:lumMod val="50000"/>
                    <a:lumOff val="50000"/>
                  </a:schemeClr>
                </a:solidFill>
                <a:latin typeface="Euphemia" panose="020B0503040102020104" pitchFamily="34" charset="0"/>
              </a:rPr>
              <a:t>31 October 2020!</a:t>
            </a:r>
          </a:p>
          <a:p>
            <a:pPr marL="457200" lvl="1" indent="0" algn="ctr">
              <a:buClr>
                <a:schemeClr val="bg1"/>
              </a:buClr>
              <a:buNone/>
            </a:pPr>
            <a:r>
              <a:rPr lang="en-US" sz="1400" kern="0" dirty="0">
                <a:solidFill>
                  <a:schemeClr val="tx1">
                    <a:lumMod val="50000"/>
                    <a:lumOff val="50000"/>
                  </a:schemeClr>
                </a:solidFill>
                <a:latin typeface="Euphemia" panose="020B0503040102020104" pitchFamily="34" charset="0"/>
              </a:rPr>
              <a:t>Visit our Student Programs page for details about each program and to apply:</a:t>
            </a:r>
          </a:p>
          <a:p>
            <a:pPr marL="457200" lvl="1" indent="0" algn="ctr">
              <a:buClr>
                <a:schemeClr val="bg1"/>
              </a:buClr>
              <a:buNone/>
            </a:pPr>
            <a:r>
              <a:rPr lang="en-US" sz="1400" kern="0" dirty="0" smtClean="0">
                <a:solidFill>
                  <a:schemeClr val="tx1"/>
                </a:solidFill>
                <a:latin typeface="Euphemia" panose="020B0503040102020104" pitchFamily="34" charset="0"/>
                <a:hlinkClick r:id="rId3"/>
              </a:rPr>
              <a:t>https://apply.intelligencecareers.gov/student-programs</a:t>
            </a:r>
            <a:r>
              <a:rPr lang="en-US" sz="1400" kern="0" dirty="0" smtClean="0">
                <a:solidFill>
                  <a:schemeClr val="tx1"/>
                </a:solidFill>
                <a:latin typeface="Euphemia" panose="020B0503040102020104" pitchFamily="34" charset="0"/>
              </a:rPr>
              <a:t> </a:t>
            </a:r>
          </a:p>
          <a:p>
            <a:pPr lvl="1" algn="ctr">
              <a:buClr>
                <a:schemeClr val="bg1"/>
              </a:buClr>
            </a:pPr>
            <a:endParaRPr lang="en-US" sz="1400" kern="0" dirty="0">
              <a:solidFill>
                <a:schemeClr val="tx1"/>
              </a:solidFill>
              <a:latin typeface="Euphemia" panose="020B0503040102020104" pitchFamily="34" charset="0"/>
            </a:endParaRPr>
          </a:p>
        </p:txBody>
      </p:sp>
    </p:spTree>
    <p:extLst>
      <p:ext uri="{BB962C8B-B14F-4D97-AF65-F5344CB8AC3E}">
        <p14:creationId xmlns:p14="http://schemas.microsoft.com/office/powerpoint/2010/main" val="376206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29761"/>
          </a:xfrm>
          <a:noFill/>
          <a:ln w="9525">
            <a:noFill/>
            <a:miter lim="800000"/>
            <a:headEnd/>
            <a:tailEnd/>
          </a:ln>
        </p:spPr>
        <p:txBody>
          <a:bodyPr vert="horz" wrap="square" lIns="0" tIns="0" rIns="0" bIns="0" numCol="1" anchor="b" anchorCtr="0" compatLnSpc="1">
            <a:prstTxWarp prst="textNoShape">
              <a:avLst/>
            </a:prstTxWarp>
          </a:bodyPr>
          <a:lstStyle/>
          <a:p>
            <a:r>
              <a:rPr lang="en-US" sz="6600" kern="1200" spc="-75" dirty="0">
                <a:solidFill>
                  <a:srgbClr val="FF9D10"/>
                </a:solidFill>
                <a:latin typeface="Euphemia" panose="020B0503040102020104"/>
                <a:ea typeface="Verdana" panose="020B0604030504040204" pitchFamily="34" charset="0"/>
                <a:cs typeface="Verdana" panose="020B0604030504040204" pitchFamily="34" charset="0"/>
              </a:rPr>
              <a:t>Cooperative Education Program @ NSA</a:t>
            </a:r>
          </a:p>
        </p:txBody>
      </p:sp>
      <p:sp>
        <p:nvSpPr>
          <p:cNvPr id="6" name="Subtitle 2"/>
          <p:cNvSpPr txBox="1">
            <a:spLocks/>
          </p:cNvSpPr>
          <p:nvPr/>
        </p:nvSpPr>
        <p:spPr bwMode="auto">
          <a:xfrm>
            <a:off x="719667" y="3147739"/>
            <a:ext cx="7772400" cy="119970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ctr" rtl="0" eaLnBrk="0" fontAlgn="base" hangingPunct="0">
              <a:lnSpc>
                <a:spcPct val="120000"/>
              </a:lnSpc>
              <a:spcBef>
                <a:spcPct val="20000"/>
              </a:spcBef>
              <a:spcAft>
                <a:spcPct val="0"/>
              </a:spcAft>
              <a:buClr>
                <a:srgbClr val="E08500"/>
              </a:buClr>
              <a:buFont typeface="Wingdings" pitchFamily="4" charset="2"/>
              <a:defRPr sz="1800" b="0" i="0">
                <a:solidFill>
                  <a:srgbClr val="A6A6A6"/>
                </a:solidFill>
                <a:latin typeface="+mn-lt"/>
                <a:ea typeface="ＭＳ Ｐゴシック" charset="-128"/>
                <a:cs typeface="DIN-Regular"/>
              </a:defRPr>
            </a:lvl1pPr>
            <a:lvl2pPr marL="742950" indent="-285750" algn="l" rtl="0" eaLnBrk="0" fontAlgn="base" hangingPunct="0">
              <a:spcBef>
                <a:spcPct val="20000"/>
              </a:spcBef>
              <a:spcAft>
                <a:spcPct val="0"/>
              </a:spcAft>
              <a:buClr>
                <a:srgbClr val="E08500"/>
              </a:buClr>
              <a:buFont typeface="Wingdings" pitchFamily="4" charset="2"/>
              <a:defRPr sz="1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E08500"/>
              </a:buClr>
              <a:buFont typeface="Wingdings" pitchFamily="2" charset="2"/>
              <a:defRPr sz="1400">
                <a:solidFill>
                  <a:schemeClr val="tx1"/>
                </a:solidFill>
                <a:latin typeface="+mn-lt"/>
              </a:defRPr>
            </a:lvl6pPr>
            <a:lvl7pPr marL="2971800" indent="-228600" algn="l" rtl="0" fontAlgn="base">
              <a:spcBef>
                <a:spcPct val="20000"/>
              </a:spcBef>
              <a:spcAft>
                <a:spcPct val="0"/>
              </a:spcAft>
              <a:buClr>
                <a:srgbClr val="E08500"/>
              </a:buClr>
              <a:buFont typeface="Wingdings" pitchFamily="2" charset="2"/>
              <a:defRPr sz="1400">
                <a:solidFill>
                  <a:schemeClr val="tx1"/>
                </a:solidFill>
                <a:latin typeface="+mn-lt"/>
              </a:defRPr>
            </a:lvl7pPr>
            <a:lvl8pPr marL="3429000" indent="-228600" algn="l" rtl="0" fontAlgn="base">
              <a:spcBef>
                <a:spcPct val="20000"/>
              </a:spcBef>
              <a:spcAft>
                <a:spcPct val="0"/>
              </a:spcAft>
              <a:buClr>
                <a:srgbClr val="E08500"/>
              </a:buClr>
              <a:buFont typeface="Wingdings" pitchFamily="2" charset="2"/>
              <a:defRPr sz="1400">
                <a:solidFill>
                  <a:schemeClr val="tx1"/>
                </a:solidFill>
                <a:latin typeface="+mn-lt"/>
              </a:defRPr>
            </a:lvl8pPr>
            <a:lvl9pPr marL="3886200" indent="-228600" algn="l" rtl="0" fontAlgn="base">
              <a:spcBef>
                <a:spcPct val="20000"/>
              </a:spcBef>
              <a:spcAft>
                <a:spcPct val="0"/>
              </a:spcAft>
              <a:buClr>
                <a:srgbClr val="E08500"/>
              </a:buClr>
              <a:buFont typeface="Wingdings" pitchFamily="2" charset="2"/>
              <a:defRPr sz="1400">
                <a:solidFill>
                  <a:schemeClr val="tx1"/>
                </a:solidFill>
                <a:latin typeface="+mn-lt"/>
              </a:defRPr>
            </a:lvl9pPr>
          </a:lstStyle>
          <a:p>
            <a:r>
              <a:rPr lang="en-US" sz="2800" kern="0" dirty="0" smtClean="0">
                <a:solidFill>
                  <a:schemeClr val="accent3">
                    <a:lumMod val="50000"/>
                  </a:schemeClr>
                </a:solidFill>
                <a:latin typeface="Euphemia" panose="020B0503040102020104"/>
                <a:ea typeface="Verdana" panose="020B0604030504040204" pitchFamily="34" charset="0"/>
                <a:cs typeface="Verdana" panose="020B0604030504040204" pitchFamily="34" charset="0"/>
              </a:rPr>
              <a:t>Where Intelligence Goes to Work</a:t>
            </a:r>
            <a:endParaRPr lang="en-US" sz="2800" kern="0" dirty="0">
              <a:solidFill>
                <a:schemeClr val="accent3">
                  <a:lumMod val="50000"/>
                </a:schemeClr>
              </a:solidFill>
              <a:latin typeface="Euphemia" panose="020B05030401020201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302418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886700" cy="1325563"/>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US" dirty="0">
                <a:latin typeface="Euphemia" panose="020B0503040102020104"/>
              </a:rPr>
              <a:t>Co-Op Program Requirements	</a:t>
            </a:r>
          </a:p>
        </p:txBody>
      </p:sp>
      <p:sp>
        <p:nvSpPr>
          <p:cNvPr id="2" name="Content Placeholder 1"/>
          <p:cNvSpPr>
            <a:spLocks noGrp="1"/>
          </p:cNvSpPr>
          <p:nvPr>
            <p:ph sz="quarter" idx="2"/>
          </p:nvPr>
        </p:nvSpPr>
        <p:spPr>
          <a:xfrm>
            <a:off x="629841" y="1690689"/>
            <a:ext cx="3868340" cy="4641294"/>
          </a:xfrm>
        </p:spPr>
        <p:txBody>
          <a:bodyPr>
            <a:normAutofit/>
          </a:bodyPr>
          <a:lstStyle/>
          <a:p>
            <a:r>
              <a:rPr lang="en-US" sz="1600" dirty="0" smtClean="0">
                <a:solidFill>
                  <a:schemeClr val="tx1"/>
                </a:solidFill>
                <a:latin typeface="Euphemia" panose="020B0503040102020104"/>
              </a:rPr>
              <a:t>Rotational Program</a:t>
            </a:r>
          </a:p>
          <a:p>
            <a:r>
              <a:rPr lang="en-US" sz="1600" dirty="0" smtClean="0">
                <a:solidFill>
                  <a:schemeClr val="tx1"/>
                </a:solidFill>
                <a:latin typeface="Euphemia" panose="020B0503040102020104"/>
              </a:rPr>
              <a:t>2</a:t>
            </a:r>
            <a:r>
              <a:rPr lang="en-US" sz="1600" baseline="30000" dirty="0" smtClean="0">
                <a:solidFill>
                  <a:schemeClr val="tx1"/>
                </a:solidFill>
                <a:latin typeface="Euphemia" panose="020B0503040102020104"/>
              </a:rPr>
              <a:t>nd</a:t>
            </a:r>
            <a:r>
              <a:rPr lang="en-US" sz="1600" dirty="0" smtClean="0">
                <a:solidFill>
                  <a:schemeClr val="tx1"/>
                </a:solidFill>
                <a:latin typeface="Euphemia" panose="020B0503040102020104"/>
              </a:rPr>
              <a:t> semester freshman, sophomore</a:t>
            </a:r>
          </a:p>
          <a:p>
            <a:r>
              <a:rPr lang="en-US" sz="1600" dirty="0" smtClean="0">
                <a:solidFill>
                  <a:schemeClr val="tx1"/>
                </a:solidFill>
                <a:latin typeface="Euphemia" panose="020B0503040102020104"/>
              </a:rPr>
              <a:t>Computer Science, Computer Engineering, Electrical Engineering, Cyber Security (technical track only), Qualifying Language-related major</a:t>
            </a:r>
            <a:endParaRPr lang="en-US" sz="1600" dirty="0">
              <a:solidFill>
                <a:schemeClr val="tx1"/>
              </a:solidFill>
              <a:latin typeface="Euphemia" panose="020B0503040102020104"/>
            </a:endParaRPr>
          </a:p>
          <a:p>
            <a:endParaRPr lang="en-US" sz="1400" dirty="0" smtClean="0">
              <a:solidFill>
                <a:schemeClr val="tx1"/>
              </a:solidFill>
            </a:endParaRPr>
          </a:p>
        </p:txBody>
      </p:sp>
      <p:sp>
        <p:nvSpPr>
          <p:cNvPr id="6" name="Content Placeholder 5"/>
          <p:cNvSpPr>
            <a:spLocks noGrp="1"/>
          </p:cNvSpPr>
          <p:nvPr>
            <p:ph sz="quarter" idx="4"/>
          </p:nvPr>
        </p:nvSpPr>
        <p:spPr>
          <a:xfrm>
            <a:off x="443133" y="3886200"/>
            <a:ext cx="3409353" cy="1669494"/>
          </a:xfrm>
        </p:spPr>
        <p:txBody>
          <a:bodyPr>
            <a:normAutofit/>
          </a:bodyPr>
          <a:lstStyle/>
          <a:p>
            <a:endParaRPr lang="en-US" sz="2000" b="1" dirty="0" smtClean="0">
              <a:solidFill>
                <a:schemeClr val="tx1"/>
              </a:solidFill>
              <a:latin typeface="Euphemia" panose="020B0503040102020104"/>
            </a:endParaRPr>
          </a:p>
          <a:p>
            <a:pPr marL="400050" lvl="1" indent="0">
              <a:buNone/>
            </a:pPr>
            <a:r>
              <a:rPr lang="en-US" sz="1800" b="1" dirty="0" smtClean="0">
                <a:solidFill>
                  <a:schemeClr val="tx1"/>
                </a:solidFill>
                <a:latin typeface="Euphemia" panose="020B0503040102020104"/>
              </a:rPr>
              <a:t>Application Periods-</a:t>
            </a:r>
          </a:p>
          <a:p>
            <a:pPr lvl="1"/>
            <a:r>
              <a:rPr lang="en-US" sz="1800" b="1" dirty="0" smtClean="0">
                <a:solidFill>
                  <a:schemeClr val="tx1"/>
                </a:solidFill>
                <a:latin typeface="Euphemia" panose="020B0503040102020104"/>
              </a:rPr>
              <a:t>1 September- 31 October</a:t>
            </a:r>
          </a:p>
          <a:p>
            <a:pPr lvl="1"/>
            <a:r>
              <a:rPr lang="en-US" sz="1800" b="1" dirty="0" smtClean="0">
                <a:solidFill>
                  <a:schemeClr val="tx1"/>
                </a:solidFill>
                <a:latin typeface="Euphemia" panose="020B0503040102020104"/>
              </a:rPr>
              <a:t>1 February- 31 March</a:t>
            </a:r>
          </a:p>
          <a:p>
            <a:endParaRPr lang="en-US" sz="2000" dirty="0">
              <a:solidFill>
                <a:schemeClr val="tx1"/>
              </a:solidFill>
              <a:latin typeface="Euphemia" panose="020B0503040102020104"/>
            </a:endParaRPr>
          </a:p>
        </p:txBody>
      </p:sp>
      <p:sp>
        <p:nvSpPr>
          <p:cNvPr id="5" name="Content Placeholder 1"/>
          <p:cNvSpPr txBox="1">
            <a:spLocks/>
          </p:cNvSpPr>
          <p:nvPr/>
        </p:nvSpPr>
        <p:spPr bwMode="auto">
          <a:xfrm>
            <a:off x="4684889" y="1690689"/>
            <a:ext cx="3868340" cy="4641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sz="1800" kern="0" dirty="0" smtClean="0">
                <a:solidFill>
                  <a:schemeClr val="tx1"/>
                </a:solidFill>
                <a:latin typeface="Euphemia" panose="020B0503040102020104"/>
              </a:rPr>
              <a:t>Full-time Student</a:t>
            </a:r>
          </a:p>
          <a:p>
            <a:r>
              <a:rPr lang="en-US" sz="1800" kern="0" dirty="0" smtClean="0">
                <a:solidFill>
                  <a:schemeClr val="tx1"/>
                </a:solidFill>
                <a:latin typeface="Euphemia" panose="020B0503040102020104"/>
              </a:rPr>
              <a:t>Prefer GPA of 3.0 or higher</a:t>
            </a:r>
          </a:p>
          <a:p>
            <a:r>
              <a:rPr lang="en-US" sz="1800" kern="0" dirty="0" smtClean="0">
                <a:solidFill>
                  <a:schemeClr val="tx1"/>
                </a:solidFill>
                <a:latin typeface="Euphemia" panose="020B0503040102020104"/>
              </a:rPr>
              <a:t>Transcripts every semester</a:t>
            </a:r>
          </a:p>
          <a:p>
            <a:r>
              <a:rPr lang="en-US" sz="1800" kern="0" dirty="0" smtClean="0">
                <a:solidFill>
                  <a:schemeClr val="tx1"/>
                </a:solidFill>
                <a:latin typeface="Euphemia" panose="020B0503040102020104"/>
              </a:rPr>
              <a:t>Complete at least 52 weeks of work prior to graduation</a:t>
            </a:r>
          </a:p>
          <a:p>
            <a:endParaRPr lang="en-US" sz="1600" kern="0" dirty="0" smtClean="0">
              <a:solidFill>
                <a:schemeClr val="tx1"/>
              </a:solidFill>
            </a:endParaRPr>
          </a:p>
        </p:txBody>
      </p:sp>
      <p:sp>
        <p:nvSpPr>
          <p:cNvPr id="7" name="Content Placeholder 5"/>
          <p:cNvSpPr txBox="1">
            <a:spLocks/>
          </p:cNvSpPr>
          <p:nvPr/>
        </p:nvSpPr>
        <p:spPr bwMode="auto">
          <a:xfrm>
            <a:off x="4248150" y="4308305"/>
            <a:ext cx="4267200" cy="825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a:lstStyle>
          <a:p>
            <a:pPr marL="457200" lvl="1" indent="0" algn="ctr">
              <a:buClr>
                <a:schemeClr val="bg1"/>
              </a:buClr>
              <a:buNone/>
            </a:pPr>
            <a:r>
              <a:rPr lang="en-US" kern="0" dirty="0" smtClean="0">
                <a:solidFill>
                  <a:schemeClr val="tx1"/>
                </a:solidFill>
                <a:latin typeface="Euphemia" panose="020B0503040102020104" pitchFamily="34" charset="0"/>
              </a:rPr>
              <a:t>Visit </a:t>
            </a:r>
            <a:r>
              <a:rPr lang="en-US" kern="0" dirty="0">
                <a:solidFill>
                  <a:schemeClr val="tx1"/>
                </a:solidFill>
                <a:latin typeface="Euphemia" panose="020B0503040102020104" pitchFamily="34" charset="0"/>
              </a:rPr>
              <a:t>our </a:t>
            </a:r>
            <a:r>
              <a:rPr lang="en-US" kern="0" dirty="0" smtClean="0">
                <a:solidFill>
                  <a:schemeClr val="tx1"/>
                </a:solidFill>
                <a:latin typeface="Euphemia" panose="020B0503040102020104" pitchFamily="34" charset="0"/>
              </a:rPr>
              <a:t>webpage </a:t>
            </a:r>
            <a:r>
              <a:rPr lang="en-US" kern="0" dirty="0">
                <a:solidFill>
                  <a:schemeClr val="tx1"/>
                </a:solidFill>
                <a:latin typeface="Euphemia" panose="020B0503040102020104" pitchFamily="34" charset="0"/>
              </a:rPr>
              <a:t>for details about each program and to apply:</a:t>
            </a:r>
          </a:p>
          <a:p>
            <a:pPr marL="457200" lvl="1" indent="0" algn="ctr">
              <a:buClr>
                <a:schemeClr val="bg1"/>
              </a:buClr>
              <a:buNone/>
            </a:pPr>
            <a:r>
              <a:rPr lang="en-US" kern="0" dirty="0" smtClean="0">
                <a:solidFill>
                  <a:schemeClr val="tx1"/>
                </a:solidFill>
                <a:latin typeface="Euphemia" panose="020B0503040102020104" pitchFamily="34" charset="0"/>
                <a:hlinkClick r:id="rId3"/>
              </a:rPr>
              <a:t>https://apply.intelligencecareers.gov/</a:t>
            </a:r>
            <a:r>
              <a:rPr lang="en-US" kern="0" dirty="0" smtClean="0">
                <a:solidFill>
                  <a:schemeClr val="tx1"/>
                </a:solidFill>
                <a:latin typeface="Euphemia" panose="020B0503040102020104" pitchFamily="34" charset="0"/>
              </a:rPr>
              <a:t> </a:t>
            </a:r>
          </a:p>
          <a:p>
            <a:pPr lvl="1" algn="ctr">
              <a:buClr>
                <a:schemeClr val="bg1"/>
              </a:buClr>
            </a:pPr>
            <a:endParaRPr lang="en-US" kern="0" dirty="0">
              <a:solidFill>
                <a:schemeClr val="tx1"/>
              </a:solidFill>
              <a:latin typeface="Euphemia" panose="020B0503040102020104" pitchFamily="34" charset="0"/>
            </a:endParaRPr>
          </a:p>
        </p:txBody>
      </p:sp>
    </p:spTree>
    <p:extLst>
      <p:ext uri="{BB962C8B-B14F-4D97-AF65-F5344CB8AC3E}">
        <p14:creationId xmlns:p14="http://schemas.microsoft.com/office/powerpoint/2010/main" val="4081901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8538"/>
            <a:ext cx="7467600" cy="4845318"/>
          </a:xfrm>
        </p:spPr>
        <p:txBody>
          <a:bodyPr wrap="square">
            <a:noAutofit/>
          </a:bodyPr>
          <a:lstStyle/>
          <a:p>
            <a:r>
              <a:rPr lang="en-US" sz="1600" dirty="0">
                <a:solidFill>
                  <a:schemeClr val="tx1"/>
                </a:solidFill>
                <a:latin typeface="Euphemia" panose="020B0503040102020104"/>
              </a:rPr>
              <a:t>Full-time salary while working (~$33K-~$45K annually), annual promotions based on degree progress (milestones)</a:t>
            </a:r>
          </a:p>
          <a:p>
            <a:r>
              <a:rPr lang="en-US" sz="1600" dirty="0">
                <a:solidFill>
                  <a:schemeClr val="tx1"/>
                </a:solidFill>
                <a:latin typeface="Euphemia" panose="020B0503040102020104"/>
              </a:rPr>
              <a:t>Reimbursement for one technical course while at school</a:t>
            </a:r>
          </a:p>
          <a:p>
            <a:r>
              <a:rPr lang="en-US" sz="1600" dirty="0">
                <a:solidFill>
                  <a:schemeClr val="tx1"/>
                </a:solidFill>
                <a:latin typeface="Euphemia" panose="020B0503040102020104"/>
              </a:rPr>
              <a:t>Real, hands-on experience</a:t>
            </a:r>
          </a:p>
          <a:p>
            <a:pPr lvl="1"/>
            <a:r>
              <a:rPr lang="en-US" dirty="0">
                <a:solidFill>
                  <a:schemeClr val="tx1"/>
                </a:solidFill>
                <a:latin typeface="Euphemia" panose="020B0503040102020104"/>
              </a:rPr>
              <a:t>Design, development, testing and evaluation of electronic communications systems.</a:t>
            </a:r>
          </a:p>
          <a:p>
            <a:pPr lvl="1"/>
            <a:r>
              <a:rPr lang="en-US" dirty="0">
                <a:solidFill>
                  <a:schemeClr val="tx1"/>
                </a:solidFill>
                <a:latin typeface="Euphemia" panose="020B0503040102020104"/>
              </a:rPr>
              <a:t>Object-oriented methodology, multi-media, data warehousing.</a:t>
            </a:r>
          </a:p>
          <a:p>
            <a:pPr lvl="1"/>
            <a:r>
              <a:rPr lang="en-US" dirty="0">
                <a:solidFill>
                  <a:schemeClr val="tx1"/>
                </a:solidFill>
                <a:latin typeface="Euphemia" panose="020B0503040102020104"/>
              </a:rPr>
              <a:t>Defense against Cyber adversaries.</a:t>
            </a:r>
          </a:p>
          <a:p>
            <a:r>
              <a:rPr lang="en-US" sz="1600" dirty="0">
                <a:solidFill>
                  <a:schemeClr val="tx1"/>
                </a:solidFill>
                <a:latin typeface="Euphemia" panose="020B0503040102020104"/>
              </a:rPr>
              <a:t>Potential full-time employment upon graduation</a:t>
            </a:r>
          </a:p>
        </p:txBody>
      </p:sp>
      <p:sp>
        <p:nvSpPr>
          <p:cNvPr id="3" name="Title 2"/>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US" dirty="0">
                <a:latin typeface="Euphemia" panose="020B0503040102020104"/>
              </a:rPr>
              <a:t>Benefits	</a:t>
            </a:r>
          </a:p>
        </p:txBody>
      </p:sp>
      <p:grpSp>
        <p:nvGrpSpPr>
          <p:cNvPr id="21" name="Group 20"/>
          <p:cNvGrpSpPr/>
          <p:nvPr/>
        </p:nvGrpSpPr>
        <p:grpSpPr>
          <a:xfrm>
            <a:off x="1752600" y="4419600"/>
            <a:ext cx="5465765" cy="2246411"/>
            <a:chOff x="2971800" y="4128439"/>
            <a:chExt cx="5867840" cy="2633971"/>
          </a:xfrm>
        </p:grpSpPr>
        <p:sp>
          <p:nvSpPr>
            <p:cNvPr id="4" name="Content Placeholder 8">
              <a:extLst>
                <a:ext uri="{FF2B5EF4-FFF2-40B4-BE49-F238E27FC236}">
                  <a16:creationId xmlns:a16="http://schemas.microsoft.com/office/drawing/2014/main" id="{2A8FBE3F-CFF4-4BCF-A645-D5C00B6C9B95}"/>
                </a:ext>
              </a:extLst>
            </p:cNvPr>
            <p:cNvSpPr txBox="1">
              <a:spLocks/>
            </p:cNvSpPr>
            <p:nvPr/>
          </p:nvSpPr>
          <p:spPr>
            <a:xfrm>
              <a:off x="4588211" y="4694387"/>
              <a:ext cx="849862"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Paid</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Time Off</a:t>
              </a:r>
            </a:p>
          </p:txBody>
        </p:sp>
        <p:sp>
          <p:nvSpPr>
            <p:cNvPr id="5" name="Content Placeholder 8">
              <a:extLst>
                <a:ext uri="{FF2B5EF4-FFF2-40B4-BE49-F238E27FC236}">
                  <a16:creationId xmlns:a16="http://schemas.microsoft.com/office/drawing/2014/main" id="{7E33D68A-7F0E-459B-B1B9-D9DE084EB9EF}"/>
                </a:ext>
              </a:extLst>
            </p:cNvPr>
            <p:cNvSpPr txBox="1">
              <a:spLocks/>
            </p:cNvSpPr>
            <p:nvPr/>
          </p:nvSpPr>
          <p:spPr>
            <a:xfrm>
              <a:off x="5535153" y="4705515"/>
              <a:ext cx="955924" cy="542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Housing</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Assistance*</a:t>
              </a:r>
            </a:p>
          </p:txBody>
        </p:sp>
        <p:sp>
          <p:nvSpPr>
            <p:cNvPr id="6" name="Content Placeholder 8">
              <a:extLst>
                <a:ext uri="{FF2B5EF4-FFF2-40B4-BE49-F238E27FC236}">
                  <a16:creationId xmlns:a16="http://schemas.microsoft.com/office/drawing/2014/main" id="{E04F8CD5-84F4-4D41-8915-EAA3E8780CE3}"/>
                </a:ext>
              </a:extLst>
            </p:cNvPr>
            <p:cNvSpPr txBox="1">
              <a:spLocks/>
            </p:cNvSpPr>
            <p:nvPr/>
          </p:nvSpPr>
          <p:spPr>
            <a:xfrm>
              <a:off x="4567908" y="5685902"/>
              <a:ext cx="870165"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Mentorship</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Programs</a:t>
              </a:r>
            </a:p>
          </p:txBody>
        </p:sp>
        <p:sp>
          <p:nvSpPr>
            <p:cNvPr id="7" name="Content Placeholder 8">
              <a:extLst>
                <a:ext uri="{FF2B5EF4-FFF2-40B4-BE49-F238E27FC236}">
                  <a16:creationId xmlns:a16="http://schemas.microsoft.com/office/drawing/2014/main" id="{4CAC22E0-4295-4757-A636-FA354C7EBC19}"/>
                </a:ext>
              </a:extLst>
            </p:cNvPr>
            <p:cNvSpPr txBox="1">
              <a:spLocks/>
            </p:cNvSpPr>
            <p:nvPr/>
          </p:nvSpPr>
          <p:spPr>
            <a:xfrm>
              <a:off x="3502838" y="4708349"/>
              <a:ext cx="955925" cy="642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Competitive</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Pay</a:t>
              </a:r>
            </a:p>
          </p:txBody>
        </p:sp>
        <p:sp>
          <p:nvSpPr>
            <p:cNvPr id="8" name="Content Placeholder 8">
              <a:extLst>
                <a:ext uri="{FF2B5EF4-FFF2-40B4-BE49-F238E27FC236}">
                  <a16:creationId xmlns:a16="http://schemas.microsoft.com/office/drawing/2014/main" id="{5FAA6AC3-00CB-4593-9BCF-6FB916DE8B5F}"/>
                </a:ext>
              </a:extLst>
            </p:cNvPr>
            <p:cNvSpPr txBox="1">
              <a:spLocks/>
            </p:cNvSpPr>
            <p:nvPr/>
          </p:nvSpPr>
          <p:spPr>
            <a:xfrm>
              <a:off x="6430572" y="4706015"/>
              <a:ext cx="1224152"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Travel</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Reimbursement*</a:t>
              </a:r>
            </a:p>
          </p:txBody>
        </p:sp>
        <p:sp>
          <p:nvSpPr>
            <p:cNvPr id="9" name="Content Placeholder 8">
              <a:extLst>
                <a:ext uri="{FF2B5EF4-FFF2-40B4-BE49-F238E27FC236}">
                  <a16:creationId xmlns:a16="http://schemas.microsoft.com/office/drawing/2014/main" id="{20AA221C-DB80-4EA1-8ED6-494F82D577A1}"/>
                </a:ext>
              </a:extLst>
            </p:cNvPr>
            <p:cNvSpPr txBox="1">
              <a:spLocks/>
            </p:cNvSpPr>
            <p:nvPr/>
          </p:nvSpPr>
          <p:spPr>
            <a:xfrm>
              <a:off x="7349933" y="4699661"/>
              <a:ext cx="1489707" cy="872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Access to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National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Cryptologic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School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Courses</a:t>
              </a:r>
            </a:p>
          </p:txBody>
        </p:sp>
        <p:pic>
          <p:nvPicPr>
            <p:cNvPr id="10" name="Picture 9">
              <a:extLst>
                <a:ext uri="{FF2B5EF4-FFF2-40B4-BE49-F238E27FC236}">
                  <a16:creationId xmlns:a16="http://schemas.microsoft.com/office/drawing/2014/main" id="{A588A673-58C4-4917-9266-CA13CB5116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04271" y="4135561"/>
              <a:ext cx="576391" cy="576391"/>
            </a:xfrm>
            <a:prstGeom prst="rect">
              <a:avLst/>
            </a:prstGeom>
          </p:spPr>
        </p:pic>
        <p:pic>
          <p:nvPicPr>
            <p:cNvPr id="11" name="Picture 10">
              <a:extLst>
                <a:ext uri="{FF2B5EF4-FFF2-40B4-BE49-F238E27FC236}">
                  <a16:creationId xmlns:a16="http://schemas.microsoft.com/office/drawing/2014/main" id="{3621C89F-51A5-4CC0-93E7-64001DB9EB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4917" y="4128439"/>
              <a:ext cx="575393" cy="576391"/>
            </a:xfrm>
            <a:prstGeom prst="rect">
              <a:avLst/>
            </a:prstGeom>
          </p:spPr>
        </p:pic>
        <p:pic>
          <p:nvPicPr>
            <p:cNvPr id="12" name="Picture 11">
              <a:extLst>
                <a:ext uri="{FF2B5EF4-FFF2-40B4-BE49-F238E27FC236}">
                  <a16:creationId xmlns:a16="http://schemas.microsoft.com/office/drawing/2014/main" id="{8164ACAD-8E57-4DBC-852D-5FF2DEB7E4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724884" y="4129149"/>
              <a:ext cx="577390" cy="576391"/>
            </a:xfrm>
            <a:prstGeom prst="rect">
              <a:avLst/>
            </a:prstGeom>
          </p:spPr>
        </p:pic>
        <p:pic>
          <p:nvPicPr>
            <p:cNvPr id="13" name="Picture 12">
              <a:extLst>
                <a:ext uri="{FF2B5EF4-FFF2-40B4-BE49-F238E27FC236}">
                  <a16:creationId xmlns:a16="http://schemas.microsoft.com/office/drawing/2014/main" id="{97A82A9F-59B1-4E0C-8479-AF524E1C8A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13771" y="5119959"/>
              <a:ext cx="575393" cy="576391"/>
            </a:xfrm>
            <a:prstGeom prst="rect">
              <a:avLst/>
            </a:prstGeom>
          </p:spPr>
        </p:pic>
        <p:pic>
          <p:nvPicPr>
            <p:cNvPr id="14" name="Picture 13">
              <a:extLst>
                <a:ext uri="{FF2B5EF4-FFF2-40B4-BE49-F238E27FC236}">
                  <a16:creationId xmlns:a16="http://schemas.microsoft.com/office/drawing/2014/main" id="{970DA206-10CE-4326-8AE3-DBC858F18F7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731360" y="5129794"/>
              <a:ext cx="570914" cy="568945"/>
            </a:xfrm>
            <a:prstGeom prst="rect">
              <a:avLst/>
            </a:prstGeom>
          </p:spPr>
        </p:pic>
        <p:pic>
          <p:nvPicPr>
            <p:cNvPr id="15" name="Picture 14">
              <a:extLst>
                <a:ext uri="{FF2B5EF4-FFF2-40B4-BE49-F238E27FC236}">
                  <a16:creationId xmlns:a16="http://schemas.microsoft.com/office/drawing/2014/main" id="{72FA0C5E-5822-4FC7-8A73-7FB6981B426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03370" y="5128775"/>
              <a:ext cx="570914" cy="570914"/>
            </a:xfrm>
            <a:prstGeom prst="rect">
              <a:avLst/>
            </a:prstGeom>
          </p:spPr>
        </p:pic>
        <p:pic>
          <p:nvPicPr>
            <p:cNvPr id="16" name="Picture 15">
              <a:extLst>
                <a:ext uri="{FF2B5EF4-FFF2-40B4-BE49-F238E27FC236}">
                  <a16:creationId xmlns:a16="http://schemas.microsoft.com/office/drawing/2014/main" id="{2104F3B8-69AE-440C-B7A2-97D781FAFF6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760628" y="4141280"/>
              <a:ext cx="569926" cy="569926"/>
            </a:xfrm>
            <a:prstGeom prst="rect">
              <a:avLst/>
            </a:prstGeom>
          </p:spPr>
        </p:pic>
        <p:pic>
          <p:nvPicPr>
            <p:cNvPr id="17" name="Picture 16">
              <a:extLst>
                <a:ext uri="{FF2B5EF4-FFF2-40B4-BE49-F238E27FC236}">
                  <a16:creationId xmlns:a16="http://schemas.microsoft.com/office/drawing/2014/main" id="{185C91F0-69BC-4804-BCCF-5351C47EB91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799838" y="4137937"/>
              <a:ext cx="570914" cy="570914"/>
            </a:xfrm>
            <a:prstGeom prst="rect">
              <a:avLst/>
            </a:prstGeom>
          </p:spPr>
        </p:pic>
        <p:sp>
          <p:nvSpPr>
            <p:cNvPr id="18" name="Content Placeholder 8">
              <a:extLst>
                <a:ext uri="{FF2B5EF4-FFF2-40B4-BE49-F238E27FC236}">
                  <a16:creationId xmlns:a16="http://schemas.microsoft.com/office/drawing/2014/main" id="{529EC607-2FF4-4D11-9D33-8752E2469356}"/>
                </a:ext>
              </a:extLst>
            </p:cNvPr>
            <p:cNvSpPr txBox="1">
              <a:spLocks/>
            </p:cNvSpPr>
            <p:nvPr/>
          </p:nvSpPr>
          <p:spPr>
            <a:xfrm>
              <a:off x="5479182" y="5687567"/>
              <a:ext cx="1077257" cy="642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Extracurricular</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Activities</a:t>
              </a:r>
            </a:p>
          </p:txBody>
        </p:sp>
        <p:sp>
          <p:nvSpPr>
            <p:cNvPr id="19" name="Content Placeholder 8">
              <a:extLst>
                <a:ext uri="{FF2B5EF4-FFF2-40B4-BE49-F238E27FC236}">
                  <a16:creationId xmlns:a16="http://schemas.microsoft.com/office/drawing/2014/main" id="{A3DCD3A2-0054-4342-B7E5-802347D40496}"/>
                </a:ext>
              </a:extLst>
            </p:cNvPr>
            <p:cNvSpPr txBox="1">
              <a:spLocks/>
            </p:cNvSpPr>
            <p:nvPr/>
          </p:nvSpPr>
          <p:spPr>
            <a:xfrm>
              <a:off x="3521773" y="5685817"/>
              <a:ext cx="955924" cy="642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Holiday &amp;</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Sick Leave</a:t>
              </a:r>
            </a:p>
          </p:txBody>
        </p:sp>
        <p:sp>
          <p:nvSpPr>
            <p:cNvPr id="20" name="Content Placeholder 8">
              <a:extLst>
                <a:ext uri="{FF2B5EF4-FFF2-40B4-BE49-F238E27FC236}">
                  <a16:creationId xmlns:a16="http://schemas.microsoft.com/office/drawing/2014/main" id="{7C1BA60C-BF8D-4913-9DEA-803A8DD5F030}"/>
                </a:ext>
              </a:extLst>
            </p:cNvPr>
            <p:cNvSpPr txBox="1">
              <a:spLocks/>
            </p:cNvSpPr>
            <p:nvPr/>
          </p:nvSpPr>
          <p:spPr>
            <a:xfrm>
              <a:off x="2971800" y="6096000"/>
              <a:ext cx="3448027" cy="666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75"/>
                </a:lnSpc>
                <a:buNone/>
              </a:pPr>
              <a:r>
                <a:rPr lang="en-US" sz="750" i="1" dirty="0">
                  <a:solidFill>
                    <a:schemeClr val="tx1">
                      <a:lumMod val="50000"/>
                      <a:lumOff val="50000"/>
                    </a:schemeClr>
                  </a:solidFill>
                  <a:latin typeface="Arial" panose="020B0604020202020204" pitchFamily="34" charset="0"/>
                  <a:cs typeface="Arial" panose="020B0604020202020204" pitchFamily="34" charset="0"/>
                </a:rPr>
                <a:t>*If eligible. See our website for more information.</a:t>
              </a:r>
            </a:p>
          </p:txBody>
        </p:sp>
      </p:grpSp>
    </p:spTree>
    <p:extLst>
      <p:ext uri="{BB962C8B-B14F-4D97-AF65-F5344CB8AC3E}">
        <p14:creationId xmlns:p14="http://schemas.microsoft.com/office/powerpoint/2010/main" val="250637123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98437"/>
            <a:ext cx="7886700" cy="1325563"/>
          </a:xfrm>
        </p:spPr>
        <p:txBody>
          <a:bodyPr>
            <a:normAutofit/>
          </a:bodyPr>
          <a:lstStyle/>
          <a:p>
            <a:r>
              <a:rPr lang="en-US" dirty="0" smtClean="0">
                <a:latin typeface="Euphemia" panose="020B0503040102020104"/>
              </a:rPr>
              <a:t>Co-Op Program Opportunities </a:t>
            </a:r>
            <a:endParaRPr lang="en-US" dirty="0">
              <a:latin typeface="Euphemia" panose="020B0503040102020104"/>
            </a:endParaRPr>
          </a:p>
        </p:txBody>
      </p:sp>
      <p:sp>
        <p:nvSpPr>
          <p:cNvPr id="2" name="Content Placeholder 1"/>
          <p:cNvSpPr>
            <a:spLocks noGrp="1"/>
          </p:cNvSpPr>
          <p:nvPr>
            <p:ph sz="quarter" idx="2"/>
          </p:nvPr>
        </p:nvSpPr>
        <p:spPr>
          <a:xfrm>
            <a:off x="629842" y="1524000"/>
            <a:ext cx="6990158" cy="4641294"/>
          </a:xfrm>
        </p:spPr>
        <p:txBody>
          <a:bodyPr>
            <a:normAutofit/>
          </a:bodyPr>
          <a:lstStyle/>
          <a:p>
            <a:r>
              <a:rPr lang="en-US" sz="1600" dirty="0" smtClean="0">
                <a:solidFill>
                  <a:schemeClr val="tx1"/>
                </a:solidFill>
                <a:latin typeface="Euphemia" panose="020B0503040102020104"/>
              </a:rPr>
              <a:t>Computer </a:t>
            </a:r>
            <a:r>
              <a:rPr lang="en-US" sz="1600" dirty="0">
                <a:solidFill>
                  <a:schemeClr val="tx1"/>
                </a:solidFill>
                <a:latin typeface="Euphemia" panose="020B0503040102020104"/>
              </a:rPr>
              <a:t>Science majors explore high-tech opportunities such as object-oriented methodology, multimedia, data warehousing/data mining, design/analysis development of software and systems, client/server development, networking, and Internet technology. </a:t>
            </a:r>
            <a:endParaRPr lang="en-US" sz="1600" dirty="0" smtClean="0">
              <a:solidFill>
                <a:schemeClr val="tx1"/>
              </a:solidFill>
              <a:latin typeface="Euphemia" panose="020B0503040102020104"/>
            </a:endParaRPr>
          </a:p>
          <a:p>
            <a:endParaRPr lang="en-US" sz="1600" dirty="0">
              <a:solidFill>
                <a:schemeClr val="tx1"/>
              </a:solidFill>
              <a:latin typeface="Euphemia" panose="020B0503040102020104"/>
            </a:endParaRPr>
          </a:p>
          <a:p>
            <a:r>
              <a:rPr lang="en-US" sz="1600" dirty="0" smtClean="0">
                <a:solidFill>
                  <a:schemeClr val="tx1"/>
                </a:solidFill>
                <a:latin typeface="Euphemia" panose="020B0503040102020104"/>
              </a:rPr>
              <a:t>Students </a:t>
            </a:r>
            <a:r>
              <a:rPr lang="en-US" sz="1600" dirty="0">
                <a:solidFill>
                  <a:schemeClr val="tx1"/>
                </a:solidFill>
                <a:latin typeface="Euphemia" panose="020B0503040102020104"/>
              </a:rPr>
              <a:t>in the Computer or Electrical Engineering fields will be involved in the design, development, testing, and evaluation of electronic communications systems</a:t>
            </a:r>
            <a:r>
              <a:rPr lang="en-US" sz="1600" dirty="0" smtClean="0">
                <a:solidFill>
                  <a:schemeClr val="tx1"/>
                </a:solidFill>
                <a:latin typeface="Euphemia" panose="020B0503040102020104"/>
              </a:rPr>
              <a:t>.</a:t>
            </a:r>
          </a:p>
          <a:p>
            <a:pPr marL="0" indent="0">
              <a:buNone/>
            </a:pPr>
            <a:endParaRPr lang="en-US" sz="1600" dirty="0">
              <a:solidFill>
                <a:schemeClr val="tx1"/>
              </a:solidFill>
              <a:latin typeface="Euphemia" panose="020B0503040102020104"/>
            </a:endParaRPr>
          </a:p>
          <a:p>
            <a:r>
              <a:rPr lang="en-US" sz="1600" dirty="0" smtClean="0">
                <a:solidFill>
                  <a:schemeClr val="tx1"/>
                </a:solidFill>
                <a:latin typeface="Euphemia" panose="020B0503040102020104"/>
              </a:rPr>
              <a:t>Participate in </a:t>
            </a:r>
            <a:r>
              <a:rPr lang="en-US" sz="1600" dirty="0">
                <a:solidFill>
                  <a:schemeClr val="tx1"/>
                </a:solidFill>
                <a:latin typeface="Euphemia" panose="020B0503040102020104"/>
              </a:rPr>
              <a:t>multi-disciplinary assignments will reach to such rapidly advancing areas as optics, lasers, acoustics, and microprocessors. </a:t>
            </a:r>
            <a:endParaRPr lang="en-US" sz="1600" dirty="0" smtClean="0">
              <a:solidFill>
                <a:schemeClr val="tx1"/>
              </a:solidFill>
              <a:latin typeface="Euphemia" panose="020B0503040102020104"/>
            </a:endParaRPr>
          </a:p>
        </p:txBody>
      </p:sp>
      <p:sp>
        <p:nvSpPr>
          <p:cNvPr id="4" name="Content Placeholder 5"/>
          <p:cNvSpPr txBox="1">
            <a:spLocks/>
          </p:cNvSpPr>
          <p:nvPr/>
        </p:nvSpPr>
        <p:spPr bwMode="auto">
          <a:xfrm>
            <a:off x="1295400" y="5410200"/>
            <a:ext cx="6497242" cy="825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a:lstStyle>
          <a:p>
            <a:pPr marL="457200" lvl="1" indent="0" algn="ctr">
              <a:buClr>
                <a:schemeClr val="bg1"/>
              </a:buClr>
              <a:buNone/>
            </a:pPr>
            <a:r>
              <a:rPr lang="en-US" kern="0" dirty="0" smtClean="0">
                <a:solidFill>
                  <a:schemeClr val="tx1">
                    <a:lumMod val="50000"/>
                    <a:lumOff val="50000"/>
                  </a:schemeClr>
                </a:solidFill>
                <a:latin typeface="Euphemia" panose="020B0503040102020104" pitchFamily="34" charset="0"/>
              </a:rPr>
              <a:t>Visit </a:t>
            </a:r>
            <a:r>
              <a:rPr lang="en-US" kern="0" dirty="0">
                <a:solidFill>
                  <a:schemeClr val="tx1">
                    <a:lumMod val="50000"/>
                    <a:lumOff val="50000"/>
                  </a:schemeClr>
                </a:solidFill>
                <a:latin typeface="Euphemia" panose="020B0503040102020104" pitchFamily="34" charset="0"/>
              </a:rPr>
              <a:t>our </a:t>
            </a:r>
            <a:r>
              <a:rPr lang="en-US" kern="0" dirty="0" smtClean="0">
                <a:solidFill>
                  <a:schemeClr val="tx1">
                    <a:lumMod val="50000"/>
                    <a:lumOff val="50000"/>
                  </a:schemeClr>
                </a:solidFill>
                <a:latin typeface="Euphemia" panose="020B0503040102020104" pitchFamily="34" charset="0"/>
              </a:rPr>
              <a:t>webpage </a:t>
            </a:r>
            <a:r>
              <a:rPr lang="en-US" kern="0" dirty="0">
                <a:solidFill>
                  <a:schemeClr val="tx1">
                    <a:lumMod val="50000"/>
                    <a:lumOff val="50000"/>
                  </a:schemeClr>
                </a:solidFill>
                <a:latin typeface="Euphemia" panose="020B0503040102020104" pitchFamily="34" charset="0"/>
              </a:rPr>
              <a:t>for details about each program and to apply:</a:t>
            </a:r>
          </a:p>
          <a:p>
            <a:pPr marL="457200" lvl="1" indent="0" algn="ctr">
              <a:buClr>
                <a:schemeClr val="bg1"/>
              </a:buClr>
              <a:buNone/>
            </a:pPr>
            <a:r>
              <a:rPr lang="en-US" kern="0" dirty="0" smtClean="0">
                <a:solidFill>
                  <a:schemeClr val="tx1"/>
                </a:solidFill>
                <a:latin typeface="Euphemia" panose="020B0503040102020104" pitchFamily="34" charset="0"/>
                <a:hlinkClick r:id="rId3"/>
              </a:rPr>
              <a:t>https://apply.intelligencecareers.gov/</a:t>
            </a:r>
            <a:r>
              <a:rPr lang="en-US" kern="0" dirty="0" smtClean="0">
                <a:solidFill>
                  <a:schemeClr val="tx1"/>
                </a:solidFill>
                <a:latin typeface="Euphemia" panose="020B0503040102020104" pitchFamily="34" charset="0"/>
              </a:rPr>
              <a:t> </a:t>
            </a:r>
          </a:p>
          <a:p>
            <a:pPr lvl="1" algn="ctr">
              <a:buClr>
                <a:schemeClr val="bg1"/>
              </a:buClr>
            </a:pPr>
            <a:endParaRPr lang="en-US" kern="0" dirty="0">
              <a:solidFill>
                <a:schemeClr val="tx1"/>
              </a:solidFill>
              <a:latin typeface="Euphemia" panose="020B0503040102020104" pitchFamily="34" charset="0"/>
            </a:endParaRPr>
          </a:p>
        </p:txBody>
      </p:sp>
    </p:spTree>
    <p:extLst>
      <p:ext uri="{BB962C8B-B14F-4D97-AF65-F5344CB8AC3E}">
        <p14:creationId xmlns:p14="http://schemas.microsoft.com/office/powerpoint/2010/main" val="3816245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556" y="1295400"/>
            <a:ext cx="7772400" cy="1829761"/>
          </a:xfrm>
          <a:noFill/>
          <a:ln w="9525">
            <a:noFill/>
            <a:miter lim="800000"/>
            <a:headEnd/>
            <a:tailEnd/>
          </a:ln>
        </p:spPr>
        <p:txBody>
          <a:bodyPr vert="horz" wrap="square" lIns="0" tIns="0" rIns="0" bIns="0" numCol="1" anchor="b" anchorCtr="0" compatLnSpc="1">
            <a:prstTxWarp prst="textNoShape">
              <a:avLst/>
            </a:prstTxWarp>
          </a:bodyPr>
          <a:lstStyle/>
          <a:p>
            <a:r>
              <a:rPr lang="en-US" sz="6000" kern="1200" spc="-75" dirty="0">
                <a:solidFill>
                  <a:srgbClr val="FF9D10"/>
                </a:solidFill>
                <a:latin typeface="Euphemia" panose="020B0503040102020104"/>
                <a:ea typeface="Verdana" panose="020B0604030504040204" pitchFamily="34" charset="0"/>
                <a:cs typeface="Verdana" panose="020B0604030504040204" pitchFamily="34" charset="0"/>
              </a:rPr>
              <a:t>Development Programs</a:t>
            </a:r>
            <a:br>
              <a:rPr lang="en-US" sz="6000" kern="1200" spc="-75" dirty="0">
                <a:solidFill>
                  <a:srgbClr val="FF9D10"/>
                </a:solidFill>
                <a:latin typeface="Euphemia" panose="020B0503040102020104"/>
                <a:ea typeface="Verdana" panose="020B0604030504040204" pitchFamily="34" charset="0"/>
                <a:cs typeface="Verdana" panose="020B0604030504040204" pitchFamily="34" charset="0"/>
              </a:rPr>
            </a:br>
            <a:r>
              <a:rPr lang="en-US" sz="6000" kern="1200" spc="-75" dirty="0">
                <a:solidFill>
                  <a:srgbClr val="FF9D10"/>
                </a:solidFill>
                <a:latin typeface="Euphemia" panose="020B0503040102020104"/>
                <a:ea typeface="Verdana" panose="020B0604030504040204" pitchFamily="34" charset="0"/>
                <a:cs typeface="Verdana" panose="020B0604030504040204" pitchFamily="34" charset="0"/>
              </a:rPr>
              <a:t>@ NSA</a:t>
            </a:r>
          </a:p>
        </p:txBody>
      </p:sp>
      <p:sp>
        <p:nvSpPr>
          <p:cNvPr id="3" name="Subtitle 2"/>
          <p:cNvSpPr>
            <a:spLocks noGrp="1"/>
          </p:cNvSpPr>
          <p:nvPr>
            <p:ph type="subTitle" idx="1"/>
          </p:nvPr>
        </p:nvSpPr>
        <p:spPr>
          <a:xfrm>
            <a:off x="685800" y="3219896"/>
            <a:ext cx="7772400" cy="1199704"/>
          </a:xfrm>
        </p:spPr>
        <p:txBody>
          <a:bodyPr>
            <a:normAutofit/>
          </a:bodyPr>
          <a:lstStyle/>
          <a:p>
            <a:r>
              <a:rPr lang="en-US" sz="2800" dirty="0">
                <a:solidFill>
                  <a:schemeClr val="accent3">
                    <a:lumMod val="50000"/>
                  </a:schemeClr>
                </a:solidFill>
                <a:latin typeface="Euphemia" panose="020B0503040102020104"/>
                <a:ea typeface="Verdana" panose="020B0604030504040204" pitchFamily="34" charset="0"/>
                <a:cs typeface="Verdana" panose="020B0604030504040204" pitchFamily="34" charset="0"/>
              </a:rPr>
              <a:t>Where Intelligence Goes to Work</a:t>
            </a:r>
          </a:p>
        </p:txBody>
      </p:sp>
    </p:spTree>
    <p:extLst>
      <p:ext uri="{BB962C8B-B14F-4D97-AF65-F5344CB8AC3E}">
        <p14:creationId xmlns:p14="http://schemas.microsoft.com/office/powerpoint/2010/main" val="341995683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F5E9-E01D-49D3-8A5C-D42D2A9E8EF0}"/>
              </a:ext>
            </a:extLst>
          </p:cNvPr>
          <p:cNvSpPr>
            <a:spLocks noGrp="1"/>
          </p:cNvSpPr>
          <p:nvPr>
            <p:ph type="title"/>
          </p:nvPr>
        </p:nvSpPr>
        <p:spPr>
          <a:xfrm>
            <a:off x="297920" y="549111"/>
            <a:ext cx="7886700" cy="661338"/>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sz="2800" dirty="0">
                <a:solidFill>
                  <a:srgbClr val="0070C0"/>
                </a:solidFill>
                <a:latin typeface="Euphemia" panose="020B0503040102020104"/>
                <a:cs typeface="Verdana" panose="020B0604030504040204" pitchFamily="34" charset="0"/>
              </a:rPr>
              <a:t>Employee Development Programs</a:t>
            </a:r>
          </a:p>
        </p:txBody>
      </p:sp>
      <p:sp>
        <p:nvSpPr>
          <p:cNvPr id="4" name="Content Placeholder 3">
            <a:extLst>
              <a:ext uri="{FF2B5EF4-FFF2-40B4-BE49-F238E27FC236}">
                <a16:creationId xmlns:a16="http://schemas.microsoft.com/office/drawing/2014/main" id="{DAD08765-3943-46FF-AD8E-8110F8AB4EA3}"/>
              </a:ext>
            </a:extLst>
          </p:cNvPr>
          <p:cNvSpPr>
            <a:spLocks noGrp="1"/>
          </p:cNvSpPr>
          <p:nvPr>
            <p:ph sz="half" idx="1"/>
          </p:nvPr>
        </p:nvSpPr>
        <p:spPr>
          <a:xfrm>
            <a:off x="339685" y="1446445"/>
            <a:ext cx="7886699" cy="670654"/>
          </a:xfrm>
        </p:spPr>
        <p:txBody>
          <a:bodyPr>
            <a:normAutofit/>
          </a:bodyPr>
          <a:lstStyle/>
          <a:p>
            <a:pPr>
              <a:lnSpc>
                <a:spcPts val="975"/>
              </a:lnSpc>
            </a:pPr>
            <a:r>
              <a:rPr lang="en-US" sz="1800" dirty="0">
                <a:solidFill>
                  <a:schemeClr val="bg2">
                    <a:lumMod val="60000"/>
                    <a:lumOff val="40000"/>
                  </a:schemeClr>
                </a:solidFill>
                <a:latin typeface="Euphemia" panose="020B0503040102020104"/>
                <a:cs typeface="Verdana" panose="020B0604030504040204" pitchFamily="34" charset="0"/>
              </a:rPr>
              <a:t>Full-time jobs with full-on benefits</a:t>
            </a:r>
          </a:p>
        </p:txBody>
      </p:sp>
      <p:cxnSp>
        <p:nvCxnSpPr>
          <p:cNvPr id="6" name="Straight Connector 5">
            <a:extLst>
              <a:ext uri="{FF2B5EF4-FFF2-40B4-BE49-F238E27FC236}">
                <a16:creationId xmlns:a16="http://schemas.microsoft.com/office/drawing/2014/main" id="{A8EA9C1D-6137-47D1-8537-83BAD84F41FB}"/>
              </a:ext>
            </a:extLst>
          </p:cNvPr>
          <p:cNvCxnSpPr>
            <a:cxnSpLocks/>
          </p:cNvCxnSpPr>
          <p:nvPr/>
        </p:nvCxnSpPr>
        <p:spPr>
          <a:xfrm>
            <a:off x="2641886" y="2267762"/>
            <a:ext cx="0" cy="2621054"/>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7EAEB0B3-C54F-43D4-8895-94C31A283659}"/>
              </a:ext>
            </a:extLst>
          </p:cNvPr>
          <p:cNvSpPr>
            <a:spLocks noGrp="1"/>
          </p:cNvSpPr>
          <p:nvPr>
            <p:ph sz="half" idx="14"/>
          </p:nvPr>
        </p:nvSpPr>
        <p:spPr>
          <a:xfrm>
            <a:off x="295708" y="1957182"/>
            <a:ext cx="2346178" cy="3681618"/>
          </a:xfrm>
        </p:spPr>
        <p:txBody>
          <a:bodyPr>
            <a:noAutofit/>
          </a:bodyPr>
          <a:lstStyle/>
          <a:p>
            <a:pPr marL="0" indent="0">
              <a:spcAft>
                <a:spcPts val="900"/>
              </a:spcAft>
              <a:buNone/>
            </a:pPr>
            <a:r>
              <a:rPr lang="en-US" sz="1400" dirty="0">
                <a:solidFill>
                  <a:schemeClr val="bg2">
                    <a:lumMod val="75000"/>
                  </a:schemeClr>
                </a:solidFill>
                <a:latin typeface="Euphemia" panose="020B0503040102020104"/>
                <a:cs typeface="Verdana" panose="020B0604030504040204" pitchFamily="34" charset="0"/>
              </a:rPr>
              <a:t>Entry-level, mid-career and senior-level programs </a:t>
            </a:r>
            <a:br>
              <a:rPr lang="en-US" sz="1400" dirty="0">
                <a:solidFill>
                  <a:schemeClr val="bg2">
                    <a:lumMod val="75000"/>
                  </a:schemeClr>
                </a:solidFill>
                <a:latin typeface="Euphemia" panose="020B0503040102020104"/>
                <a:cs typeface="Verdana" panose="020B0604030504040204" pitchFamily="34" charset="0"/>
              </a:rPr>
            </a:br>
            <a:r>
              <a:rPr lang="en-US" sz="1400" dirty="0">
                <a:solidFill>
                  <a:schemeClr val="bg2">
                    <a:lumMod val="75000"/>
                  </a:schemeClr>
                </a:solidFill>
                <a:latin typeface="Euphemia" panose="020B0503040102020104"/>
                <a:cs typeface="Verdana" panose="020B0604030504040204" pitchFamily="34" charset="0"/>
              </a:rPr>
              <a:t>(in STEM, Intelligence &amp; Language Analysis, and Business) designed to: </a:t>
            </a:r>
          </a:p>
          <a:p>
            <a:pPr marL="342900" lvl="1" indent="-102870">
              <a:lnSpc>
                <a:spcPts val="1350"/>
              </a:lnSpc>
              <a:spcBef>
                <a:spcPts val="0"/>
              </a:spcBef>
              <a:tabLst>
                <a:tab pos="205740" algn="l"/>
              </a:tabLst>
            </a:pPr>
            <a:r>
              <a:rPr lang="en-US" sz="1400" dirty="0">
                <a:solidFill>
                  <a:schemeClr val="bg2">
                    <a:lumMod val="75000"/>
                  </a:schemeClr>
                </a:solidFill>
                <a:latin typeface="Euphemia" panose="020B0503040102020104"/>
              </a:rPr>
              <a:t>Improve understanding </a:t>
            </a:r>
            <a:br>
              <a:rPr lang="en-US" sz="1400" dirty="0">
                <a:solidFill>
                  <a:schemeClr val="bg2">
                    <a:lumMod val="75000"/>
                  </a:schemeClr>
                </a:solidFill>
                <a:latin typeface="Euphemia" panose="020B0503040102020104"/>
              </a:rPr>
            </a:br>
            <a:r>
              <a:rPr lang="en-US" sz="1400" dirty="0">
                <a:solidFill>
                  <a:schemeClr val="bg2">
                    <a:lumMod val="75000"/>
                  </a:schemeClr>
                </a:solidFill>
                <a:latin typeface="Euphemia" panose="020B0503040102020104"/>
              </a:rPr>
              <a:t>of specific disciplines</a:t>
            </a:r>
          </a:p>
          <a:p>
            <a:pPr marL="342900" lvl="1" indent="-102870">
              <a:lnSpc>
                <a:spcPts val="1350"/>
              </a:lnSpc>
              <a:tabLst>
                <a:tab pos="205740" algn="l"/>
              </a:tabLst>
            </a:pPr>
            <a:r>
              <a:rPr lang="en-US" sz="1400" dirty="0">
                <a:solidFill>
                  <a:schemeClr val="bg2">
                    <a:lumMod val="75000"/>
                  </a:schemeClr>
                </a:solidFill>
                <a:latin typeface="Euphemia" panose="020B0503040102020104"/>
              </a:rPr>
              <a:t>Enhance skills and professional networks</a:t>
            </a:r>
          </a:p>
          <a:p>
            <a:pPr marL="342900" lvl="1" indent="-102870">
              <a:lnSpc>
                <a:spcPts val="1350"/>
              </a:lnSpc>
              <a:tabLst>
                <a:tab pos="205740" algn="l"/>
              </a:tabLst>
            </a:pPr>
            <a:r>
              <a:rPr lang="en-US" sz="1400" dirty="0">
                <a:solidFill>
                  <a:schemeClr val="bg2">
                    <a:lumMod val="75000"/>
                  </a:schemeClr>
                </a:solidFill>
                <a:latin typeface="Euphemia" panose="020B0503040102020104"/>
              </a:rPr>
              <a:t>Cross-train into new </a:t>
            </a:r>
            <a:br>
              <a:rPr lang="en-US" sz="1400" dirty="0">
                <a:solidFill>
                  <a:schemeClr val="bg2">
                    <a:lumMod val="75000"/>
                  </a:schemeClr>
                </a:solidFill>
                <a:latin typeface="Euphemia" panose="020B0503040102020104"/>
              </a:rPr>
            </a:br>
            <a:r>
              <a:rPr lang="en-US" sz="1400" dirty="0">
                <a:solidFill>
                  <a:schemeClr val="bg2">
                    <a:lumMod val="75000"/>
                  </a:schemeClr>
                </a:solidFill>
                <a:latin typeface="Euphemia" panose="020B0503040102020104"/>
              </a:rPr>
              <a:t>career fields</a:t>
            </a:r>
          </a:p>
          <a:p>
            <a:pPr marL="0" indent="0">
              <a:spcBef>
                <a:spcPts val="750"/>
              </a:spcBef>
              <a:spcAft>
                <a:spcPts val="0"/>
              </a:spcAft>
              <a:buNone/>
            </a:pPr>
            <a:r>
              <a:rPr lang="en-US" sz="1400" dirty="0">
                <a:solidFill>
                  <a:schemeClr val="bg2">
                    <a:lumMod val="75000"/>
                  </a:schemeClr>
                </a:solidFill>
                <a:latin typeface="Euphemia" panose="020B0503040102020104"/>
                <a:cs typeface="Verdana" panose="020B0604030504040204" pitchFamily="34" charset="0"/>
              </a:rPr>
              <a:t>Most programs are 3 years in length, with rotational tours</a:t>
            </a:r>
          </a:p>
          <a:p>
            <a:pPr marL="0" indent="0">
              <a:spcBef>
                <a:spcPts val="750"/>
              </a:spcBef>
              <a:spcAft>
                <a:spcPts val="0"/>
              </a:spcAft>
              <a:buNone/>
            </a:pPr>
            <a:r>
              <a:rPr lang="en-US" sz="1400" dirty="0">
                <a:solidFill>
                  <a:schemeClr val="bg2">
                    <a:lumMod val="75000"/>
                  </a:schemeClr>
                </a:solidFill>
                <a:latin typeface="Euphemia" panose="020B0503040102020104"/>
                <a:cs typeface="Verdana" panose="020B0604030504040204" pitchFamily="34" charset="0"/>
              </a:rPr>
              <a:t>Applications are open on a rolling basis</a:t>
            </a:r>
          </a:p>
        </p:txBody>
      </p:sp>
      <p:sp>
        <p:nvSpPr>
          <p:cNvPr id="13" name="Content Placeholder 3">
            <a:extLst>
              <a:ext uri="{FF2B5EF4-FFF2-40B4-BE49-F238E27FC236}">
                <a16:creationId xmlns:a16="http://schemas.microsoft.com/office/drawing/2014/main" id="{8E1C165D-F947-47C2-8A22-C7CF6F0E8D25}"/>
              </a:ext>
            </a:extLst>
          </p:cNvPr>
          <p:cNvSpPr txBox="1">
            <a:spLocks/>
          </p:cNvSpPr>
          <p:nvPr/>
        </p:nvSpPr>
        <p:spPr>
          <a:xfrm>
            <a:off x="2866963" y="2270223"/>
            <a:ext cx="2797340" cy="330392"/>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Tx/>
              <a:buNone/>
              <a:defRPr sz="2400" kern="1200">
                <a:solidFill>
                  <a:srgbClr val="69B0B9"/>
                </a:solidFill>
                <a:latin typeface="Arial" panose="020B0604020202020204" pitchFamily="34" charset="0"/>
                <a:ea typeface="+mn-ea"/>
                <a:cs typeface="Arial" panose="020B0604020202020204" pitchFamily="34" charset="0"/>
              </a:defRPr>
            </a:lvl1pPr>
            <a:lvl2pPr marL="114300" indent="-114300" algn="l" defTabSz="914400" rtl="0" eaLnBrk="1" latinLnBrk="0" hangingPunct="1">
              <a:lnSpc>
                <a:spcPts val="2000"/>
              </a:lnSpc>
              <a:spcBef>
                <a:spcPts val="60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2pPr>
            <a:lvl3pPr marL="114300" indent="-114300" algn="l" defTabSz="914400" rtl="0" eaLnBrk="1" latinLnBrk="0" hangingPunct="1">
              <a:lnSpc>
                <a:spcPts val="2000"/>
              </a:lnSpc>
              <a:spcBef>
                <a:spcPts val="0"/>
              </a:spcBef>
              <a:spcAft>
                <a:spcPts val="12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3pPr>
            <a:lvl4pPr marL="114300" indent="-114300" algn="l" defTabSz="914400" rtl="0" eaLnBrk="1" latinLnBrk="0" hangingPunct="1">
              <a:lnSpc>
                <a:spcPts val="2000"/>
              </a:lnSpc>
              <a:spcBef>
                <a:spcPts val="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4pPr>
            <a:lvl5pPr marL="114300" indent="-114300" algn="l" defTabSz="914400" rtl="0" eaLnBrk="1" latinLnBrk="0" hangingPunct="1">
              <a:lnSpc>
                <a:spcPts val="2000"/>
              </a:lnSpc>
              <a:spcBef>
                <a:spcPts val="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FF0000"/>
                </a:solidFill>
                <a:latin typeface="Euphemia" panose="020B0503040102020104"/>
                <a:ea typeface="Verdana" panose="020B0604030504040204" pitchFamily="34" charset="0"/>
                <a:cs typeface="Verdana" panose="020B0604030504040204" pitchFamily="34" charset="0"/>
              </a:rPr>
              <a:t>STEM</a:t>
            </a:r>
            <a:endParaRPr lang="en-US" sz="1600" dirty="0">
              <a:solidFill>
                <a:srgbClr val="FF0000"/>
              </a:solidFill>
              <a:latin typeface="Euphemia" panose="020B0503040102020104"/>
              <a:ea typeface="Verdana" panose="020B0604030504040204" pitchFamily="34" charset="0"/>
              <a:cs typeface="Verdana" panose="020B0604030504040204" pitchFamily="34" charset="0"/>
            </a:endParaRPr>
          </a:p>
        </p:txBody>
      </p:sp>
      <p:sp>
        <p:nvSpPr>
          <p:cNvPr id="15" name="Content Placeholder 3">
            <a:extLst>
              <a:ext uri="{FF2B5EF4-FFF2-40B4-BE49-F238E27FC236}">
                <a16:creationId xmlns:a16="http://schemas.microsoft.com/office/drawing/2014/main" id="{EA49D54B-7982-4FC3-9B3E-0989022360FF}"/>
              </a:ext>
            </a:extLst>
          </p:cNvPr>
          <p:cNvSpPr txBox="1">
            <a:spLocks/>
          </p:cNvSpPr>
          <p:nvPr/>
        </p:nvSpPr>
        <p:spPr>
          <a:xfrm>
            <a:off x="5822863" y="2267762"/>
            <a:ext cx="3006065" cy="622090"/>
          </a:xfrm>
          <a:prstGeom prst="rect">
            <a:avLst/>
          </a:prstGeom>
        </p:spPr>
        <p:txBody>
          <a:bodyPr vert="horz" lIns="68580" tIns="34290" rIns="68580" bIns="34290" rtlCol="0">
            <a:normAutofit/>
          </a:bodyPr>
          <a:lstStyle>
            <a:defPPr>
              <a:defRPr lang="en-US"/>
            </a:defPPr>
            <a:lvl1pPr marL="0" indent="0" algn="ctr" defTabSz="914400" eaLnBrk="1" latinLnBrk="0" hangingPunct="1">
              <a:lnSpc>
                <a:spcPct val="90000"/>
              </a:lnSpc>
              <a:spcBef>
                <a:spcPts val="1000"/>
              </a:spcBef>
              <a:buFontTx/>
              <a:buNone/>
              <a:defRPr sz="1800">
                <a:solidFill>
                  <a:srgbClr val="FF0000"/>
                </a:solidFill>
                <a:latin typeface="Euphemia" panose="020B0503040102020104"/>
                <a:ea typeface="Verdana" panose="020B0604030504040204" pitchFamily="34" charset="0"/>
                <a:cs typeface="Verdana" panose="020B0604030504040204" pitchFamily="34" charset="0"/>
              </a:defRPr>
            </a:lvl1pPr>
            <a:lvl2pPr marL="114300" indent="-114300" defTabSz="914400" eaLnBrk="1" latinLnBrk="0" hangingPunct="1">
              <a:lnSpc>
                <a:spcPts val="2000"/>
              </a:lnSpc>
              <a:spcBef>
                <a:spcPts val="600"/>
              </a:spcBef>
              <a:spcAft>
                <a:spcPts val="10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2pPr>
            <a:lvl3pPr marL="114300" indent="-114300" defTabSz="914400" eaLnBrk="1" latinLnBrk="0" hangingPunct="1">
              <a:lnSpc>
                <a:spcPts val="2000"/>
              </a:lnSpc>
              <a:spcBef>
                <a:spcPts val="0"/>
              </a:spcBef>
              <a:spcAft>
                <a:spcPts val="12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3pPr>
            <a:lvl4pPr marL="114300" indent="-114300" defTabSz="914400" eaLnBrk="1" latinLnBrk="0" hangingPunct="1">
              <a:lnSpc>
                <a:spcPts val="2000"/>
              </a:lnSpc>
              <a:spcBef>
                <a:spcPts val="0"/>
              </a:spcBef>
              <a:spcAft>
                <a:spcPts val="10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4pPr>
            <a:lvl5pPr marL="114300" indent="-114300" defTabSz="914400" eaLnBrk="1" latinLnBrk="0" hangingPunct="1">
              <a:lnSpc>
                <a:spcPts val="2000"/>
              </a:lnSpc>
              <a:spcBef>
                <a:spcPts val="0"/>
              </a:spcBef>
              <a:spcAft>
                <a:spcPts val="10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atin typeface="+mn-lt"/>
                <a:ea typeface="+mn-ea"/>
                <a:cs typeface="+mn-cs"/>
              </a:defRPr>
            </a:lvl6pPr>
            <a:lvl7pPr marL="2971800" indent="-228600" defTabSz="914400">
              <a:lnSpc>
                <a:spcPct val="90000"/>
              </a:lnSpc>
              <a:spcBef>
                <a:spcPts val="500"/>
              </a:spcBef>
              <a:buFont typeface="Arial" panose="020B0604020202020204" pitchFamily="34" charset="0"/>
              <a:buChar char="•"/>
              <a:defRPr sz="1800">
                <a:latin typeface="+mn-lt"/>
                <a:ea typeface="+mn-ea"/>
                <a:cs typeface="+mn-cs"/>
              </a:defRPr>
            </a:lvl7pPr>
            <a:lvl8pPr marL="3429000" indent="-228600" defTabSz="914400">
              <a:lnSpc>
                <a:spcPct val="90000"/>
              </a:lnSpc>
              <a:spcBef>
                <a:spcPts val="500"/>
              </a:spcBef>
              <a:buFont typeface="Arial" panose="020B0604020202020204" pitchFamily="34" charset="0"/>
              <a:buChar char="•"/>
              <a:defRPr sz="1800">
                <a:latin typeface="+mn-lt"/>
                <a:ea typeface="+mn-ea"/>
                <a:cs typeface="+mn-cs"/>
              </a:defRPr>
            </a:lvl8pPr>
            <a:lvl9pPr marL="3886200" indent="-228600" defTabSz="914400">
              <a:lnSpc>
                <a:spcPct val="90000"/>
              </a:lnSpc>
              <a:spcBef>
                <a:spcPts val="500"/>
              </a:spcBef>
              <a:buFont typeface="Arial" panose="020B0604020202020204" pitchFamily="34" charset="0"/>
              <a:buChar char="•"/>
              <a:defRPr sz="1800">
                <a:latin typeface="+mn-lt"/>
                <a:ea typeface="+mn-ea"/>
                <a:cs typeface="+mn-cs"/>
              </a:defRPr>
            </a:lvl9pPr>
          </a:lstStyle>
          <a:p>
            <a:r>
              <a:rPr lang="en-US" sz="1600" dirty="0"/>
              <a:t>Intelligence &amp; Language Analysis</a:t>
            </a:r>
          </a:p>
        </p:txBody>
      </p:sp>
      <p:sp>
        <p:nvSpPr>
          <p:cNvPr id="16" name="Content Placeholder 3">
            <a:extLst>
              <a:ext uri="{FF2B5EF4-FFF2-40B4-BE49-F238E27FC236}">
                <a16:creationId xmlns:a16="http://schemas.microsoft.com/office/drawing/2014/main" id="{A0EA5D56-24DD-455F-B91B-D370FA528DC8}"/>
              </a:ext>
            </a:extLst>
          </p:cNvPr>
          <p:cNvSpPr txBox="1">
            <a:spLocks/>
          </p:cNvSpPr>
          <p:nvPr/>
        </p:nvSpPr>
        <p:spPr>
          <a:xfrm>
            <a:off x="5909789" y="3418508"/>
            <a:ext cx="2797369" cy="433219"/>
          </a:xfrm>
          <a:prstGeom prst="rect">
            <a:avLst/>
          </a:prstGeom>
        </p:spPr>
        <p:txBody>
          <a:bodyPr vert="horz" lIns="68580" tIns="34290" rIns="68580" bIns="34290" rtlCol="0">
            <a:normAutofit/>
          </a:bodyPr>
          <a:lstStyle>
            <a:defPPr>
              <a:defRPr lang="en-US"/>
            </a:defPPr>
            <a:lvl1pPr marL="0" indent="0" algn="ctr" defTabSz="914400" eaLnBrk="1" latinLnBrk="0" hangingPunct="1">
              <a:lnSpc>
                <a:spcPct val="90000"/>
              </a:lnSpc>
              <a:spcBef>
                <a:spcPts val="1000"/>
              </a:spcBef>
              <a:buFontTx/>
              <a:buNone/>
              <a:defRPr sz="1800">
                <a:solidFill>
                  <a:srgbClr val="FF0000"/>
                </a:solidFill>
                <a:latin typeface="Euphemia" panose="020B0503040102020104"/>
                <a:ea typeface="Verdana" panose="020B0604030504040204" pitchFamily="34" charset="0"/>
                <a:cs typeface="Verdana" panose="020B0604030504040204" pitchFamily="34" charset="0"/>
              </a:defRPr>
            </a:lvl1pPr>
            <a:lvl2pPr marL="114300" indent="-114300" defTabSz="914400" eaLnBrk="1" latinLnBrk="0" hangingPunct="1">
              <a:lnSpc>
                <a:spcPts val="2000"/>
              </a:lnSpc>
              <a:spcBef>
                <a:spcPts val="600"/>
              </a:spcBef>
              <a:spcAft>
                <a:spcPts val="10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2pPr>
            <a:lvl3pPr marL="114300" indent="-114300" defTabSz="914400" eaLnBrk="1" latinLnBrk="0" hangingPunct="1">
              <a:lnSpc>
                <a:spcPts val="2000"/>
              </a:lnSpc>
              <a:spcBef>
                <a:spcPts val="0"/>
              </a:spcBef>
              <a:spcAft>
                <a:spcPts val="12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3pPr>
            <a:lvl4pPr marL="114300" indent="-114300" defTabSz="914400" eaLnBrk="1" latinLnBrk="0" hangingPunct="1">
              <a:lnSpc>
                <a:spcPts val="2000"/>
              </a:lnSpc>
              <a:spcBef>
                <a:spcPts val="0"/>
              </a:spcBef>
              <a:spcAft>
                <a:spcPts val="10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4pPr>
            <a:lvl5pPr marL="114300" indent="-114300" defTabSz="914400" eaLnBrk="1" latinLnBrk="0" hangingPunct="1">
              <a:lnSpc>
                <a:spcPts val="2000"/>
              </a:lnSpc>
              <a:spcBef>
                <a:spcPts val="0"/>
              </a:spcBef>
              <a:spcAft>
                <a:spcPts val="1000"/>
              </a:spcAft>
              <a:buFont typeface="Arial" panose="020B0604020202020204" pitchFamily="34" charset="0"/>
              <a:buChar char="•"/>
              <a:defRPr sz="1400">
                <a:solidFill>
                  <a:srgbClr val="8D8D8D"/>
                </a:solidFill>
                <a:latin typeface="Arial" panose="020B0604020202020204" pitchFamily="34" charset="0"/>
                <a:ea typeface="+mn-ea"/>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atin typeface="+mn-lt"/>
                <a:ea typeface="+mn-ea"/>
                <a:cs typeface="+mn-cs"/>
              </a:defRPr>
            </a:lvl6pPr>
            <a:lvl7pPr marL="2971800" indent="-228600" defTabSz="914400">
              <a:lnSpc>
                <a:spcPct val="90000"/>
              </a:lnSpc>
              <a:spcBef>
                <a:spcPts val="500"/>
              </a:spcBef>
              <a:buFont typeface="Arial" panose="020B0604020202020204" pitchFamily="34" charset="0"/>
              <a:buChar char="•"/>
              <a:defRPr sz="1800">
                <a:latin typeface="+mn-lt"/>
                <a:ea typeface="+mn-ea"/>
                <a:cs typeface="+mn-cs"/>
              </a:defRPr>
            </a:lvl7pPr>
            <a:lvl8pPr marL="3429000" indent="-228600" defTabSz="914400">
              <a:lnSpc>
                <a:spcPct val="90000"/>
              </a:lnSpc>
              <a:spcBef>
                <a:spcPts val="500"/>
              </a:spcBef>
              <a:buFont typeface="Arial" panose="020B0604020202020204" pitchFamily="34" charset="0"/>
              <a:buChar char="•"/>
              <a:defRPr sz="1800">
                <a:latin typeface="+mn-lt"/>
                <a:ea typeface="+mn-ea"/>
                <a:cs typeface="+mn-cs"/>
              </a:defRPr>
            </a:lvl8pPr>
            <a:lvl9pPr marL="3886200" indent="-228600" defTabSz="914400">
              <a:lnSpc>
                <a:spcPct val="90000"/>
              </a:lnSpc>
              <a:spcBef>
                <a:spcPts val="500"/>
              </a:spcBef>
              <a:buFont typeface="Arial" panose="020B0604020202020204" pitchFamily="34" charset="0"/>
              <a:buChar char="•"/>
              <a:defRPr sz="1800">
                <a:latin typeface="+mn-lt"/>
                <a:ea typeface="+mn-ea"/>
                <a:cs typeface="+mn-cs"/>
              </a:defRPr>
            </a:lvl9pPr>
          </a:lstStyle>
          <a:p>
            <a:r>
              <a:rPr lang="en-US" dirty="0"/>
              <a:t>Business</a:t>
            </a:r>
          </a:p>
        </p:txBody>
      </p:sp>
      <p:pic>
        <p:nvPicPr>
          <p:cNvPr id="22" name="Picture 21" descr="A screenshot of a cell phone&#10;&#10;Description automatically generated">
            <a:extLst>
              <a:ext uri="{FF2B5EF4-FFF2-40B4-BE49-F238E27FC236}">
                <a16:creationId xmlns:a16="http://schemas.microsoft.com/office/drawing/2014/main" id="{3C0CBD13-C648-45BC-A70C-99AE897C31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75266" y="2652536"/>
            <a:ext cx="2796393" cy="62209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43A8196-FC0F-45DA-8123-64F46E071A2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93203" y="3706272"/>
            <a:ext cx="2796393" cy="492919"/>
          </a:xfrm>
          <a:prstGeom prst="rect">
            <a:avLst/>
          </a:prstGeom>
        </p:spPr>
      </p:pic>
      <p:pic>
        <p:nvPicPr>
          <p:cNvPr id="12" name="Picture 11">
            <a:extLst>
              <a:ext uri="{FF2B5EF4-FFF2-40B4-BE49-F238E27FC236}">
                <a16:creationId xmlns:a16="http://schemas.microsoft.com/office/drawing/2014/main" id="{D06C0ED1-94B8-4647-BBDA-81930EB5E9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20" t="22120" r="4869" b="49216"/>
          <a:stretch/>
        </p:blipFill>
        <p:spPr>
          <a:xfrm>
            <a:off x="2881355" y="2565497"/>
            <a:ext cx="2803357" cy="2180271"/>
          </a:xfrm>
          <a:prstGeom prst="rect">
            <a:avLst/>
          </a:prstGeom>
        </p:spPr>
      </p:pic>
      <p:sp>
        <p:nvSpPr>
          <p:cNvPr id="14" name="Content Placeholder 5"/>
          <p:cNvSpPr txBox="1">
            <a:spLocks/>
          </p:cNvSpPr>
          <p:nvPr/>
        </p:nvSpPr>
        <p:spPr bwMode="auto">
          <a:xfrm>
            <a:off x="1600200" y="5565894"/>
            <a:ext cx="6282798" cy="825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20000"/>
              </a:lnSpc>
              <a:spcBef>
                <a:spcPct val="20000"/>
              </a:spcBef>
              <a:spcAft>
                <a:spcPct val="0"/>
              </a:spcAft>
              <a:buClr>
                <a:srgbClr val="0070C0"/>
              </a:buClr>
              <a:buFont typeface="Arial"/>
              <a:buChar cha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algn="l" rtl="0" fontAlgn="base">
              <a:spcBef>
                <a:spcPct val="20000"/>
              </a:spcBef>
              <a:spcAft>
                <a:spcPct val="0"/>
              </a:spcAft>
              <a:buClr>
                <a:srgbClr val="E08500"/>
              </a:buClr>
              <a:buFont typeface="Wingdings" pitchFamily="2" charset="2"/>
              <a:buChar char="§"/>
              <a:defRPr sz="1400">
                <a:solidFill>
                  <a:srgbClr val="336699"/>
                </a:solidFill>
                <a:latin typeface="+mn-lt"/>
              </a:defRPr>
            </a:lvl9pPr>
          </a:lstStyle>
          <a:p>
            <a:pPr marL="457200" lvl="1" indent="0" algn="ctr">
              <a:buClr>
                <a:schemeClr val="bg1"/>
              </a:buClr>
              <a:buNone/>
            </a:pPr>
            <a:r>
              <a:rPr lang="en-US" kern="0" dirty="0" smtClean="0">
                <a:solidFill>
                  <a:schemeClr val="bg2"/>
                </a:solidFill>
                <a:latin typeface="Euphemia" panose="020B0503040102020104" pitchFamily="34" charset="0"/>
              </a:rPr>
              <a:t>Visit </a:t>
            </a:r>
            <a:r>
              <a:rPr lang="en-US" kern="0" dirty="0">
                <a:solidFill>
                  <a:schemeClr val="bg2"/>
                </a:solidFill>
                <a:latin typeface="Euphemia" panose="020B0503040102020104" pitchFamily="34" charset="0"/>
              </a:rPr>
              <a:t>our </a:t>
            </a:r>
            <a:r>
              <a:rPr lang="en-US" kern="0" dirty="0" smtClean="0">
                <a:solidFill>
                  <a:schemeClr val="bg2"/>
                </a:solidFill>
                <a:latin typeface="Euphemia" panose="020B0503040102020104" pitchFamily="34" charset="0"/>
              </a:rPr>
              <a:t>webpage </a:t>
            </a:r>
            <a:r>
              <a:rPr lang="en-US" kern="0" dirty="0">
                <a:solidFill>
                  <a:schemeClr val="bg2"/>
                </a:solidFill>
                <a:latin typeface="Euphemia" panose="020B0503040102020104" pitchFamily="34" charset="0"/>
              </a:rPr>
              <a:t>for details about each program and to apply</a:t>
            </a:r>
            <a:r>
              <a:rPr lang="en-US" kern="0" dirty="0">
                <a:solidFill>
                  <a:schemeClr val="tx1"/>
                </a:solidFill>
                <a:latin typeface="Euphemia" panose="020B0503040102020104" pitchFamily="34" charset="0"/>
              </a:rPr>
              <a:t>:</a:t>
            </a:r>
          </a:p>
          <a:p>
            <a:pPr marL="457200" lvl="1" indent="0" algn="ctr">
              <a:buClr>
                <a:schemeClr val="bg1"/>
              </a:buClr>
              <a:buNone/>
            </a:pPr>
            <a:r>
              <a:rPr lang="en-US" kern="0" dirty="0" smtClean="0">
                <a:solidFill>
                  <a:schemeClr val="tx1"/>
                </a:solidFill>
                <a:latin typeface="Euphemia" panose="020B0503040102020104" pitchFamily="34" charset="0"/>
                <a:hlinkClick r:id="rId6"/>
              </a:rPr>
              <a:t>https://apply.intelligencecareers.gov/</a:t>
            </a:r>
            <a:r>
              <a:rPr lang="en-US" kern="0" dirty="0" smtClean="0">
                <a:solidFill>
                  <a:schemeClr val="tx1"/>
                </a:solidFill>
                <a:latin typeface="Euphemia" panose="020B0503040102020104" pitchFamily="34" charset="0"/>
              </a:rPr>
              <a:t> </a:t>
            </a:r>
          </a:p>
          <a:p>
            <a:pPr lvl="1" algn="ctr">
              <a:buClr>
                <a:schemeClr val="bg1"/>
              </a:buClr>
            </a:pPr>
            <a:endParaRPr lang="en-US" kern="0" dirty="0">
              <a:solidFill>
                <a:schemeClr val="tx1"/>
              </a:solidFill>
              <a:latin typeface="Euphemia" panose="020B0503040102020104" pitchFamily="34" charset="0"/>
            </a:endParaRPr>
          </a:p>
        </p:txBody>
      </p:sp>
    </p:spTree>
    <p:extLst>
      <p:ext uri="{BB962C8B-B14F-4D97-AF65-F5344CB8AC3E}">
        <p14:creationId xmlns:p14="http://schemas.microsoft.com/office/powerpoint/2010/main" val="362492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par>
                          <p:cTn id="28" fill="hold">
                            <p:stCondLst>
                              <p:cond delay="325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dirty="0">
              <a:latin typeface="Arial Rounded MT Bold" panose="020F0704030504030204" pitchFamily="34" charset="0"/>
            </a:endParaRPr>
          </a:p>
        </p:txBody>
      </p:sp>
      <p:sp>
        <p:nvSpPr>
          <p:cNvPr id="5" name="Rounded Rectangle 4"/>
          <p:cNvSpPr/>
          <p:nvPr/>
        </p:nvSpPr>
        <p:spPr>
          <a:xfrm>
            <a:off x="685800" y="2057400"/>
            <a:ext cx="7848600" cy="1066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08729"/>
            <a:ext cx="8763000" cy="2392363"/>
          </a:xfrm>
          <a:noFill/>
          <a:ln w="9525">
            <a:noFill/>
            <a:miter lim="800000"/>
            <a:headEnd/>
            <a:tailEnd/>
          </a:ln>
        </p:spPr>
        <p:txBody>
          <a:bodyPr vert="horz" wrap="square" lIns="0" tIns="0" rIns="0" bIns="0" numCol="1" anchor="b" anchorCtr="0" compatLnSpc="1">
            <a:prstTxWarp prst="textNoShape">
              <a:avLst/>
            </a:prstTxWarp>
          </a:bodyPr>
          <a:lstStyle/>
          <a:p>
            <a:pPr>
              <a:spcBef>
                <a:spcPct val="0"/>
              </a:spcBef>
            </a:pPr>
            <a:r>
              <a:rPr lang="en-US" sz="2800" b="1" kern="1200" spc="-75" dirty="0" smtClean="0">
                <a:solidFill>
                  <a:srgbClr val="FF9D10"/>
                </a:solidFill>
                <a:latin typeface="Euphemia" panose="020B0503040102020104"/>
                <a:ea typeface="Verdana" panose="020B0604030504040204" pitchFamily="34" charset="0"/>
                <a:cs typeface="Verdana" panose="020B0604030504040204" pitchFamily="34" charset="0"/>
                <a:hlinkClick r:id="rId2"/>
              </a:rPr>
              <a:t>https://apply.intelligencecareers.gov/student-programs</a:t>
            </a:r>
            <a:r>
              <a:rPr lang="en-US" sz="6000" b="1" kern="1200" spc="-75" dirty="0" smtClean="0">
                <a:solidFill>
                  <a:srgbClr val="FF9D10"/>
                </a:solidFill>
                <a:latin typeface="Euphemia" panose="020B0503040102020104"/>
                <a:ea typeface="Verdana" panose="020B0604030504040204" pitchFamily="34" charset="0"/>
                <a:cs typeface="Verdana" panose="020B0604030504040204" pitchFamily="34" charset="0"/>
              </a:rPr>
              <a:t/>
            </a:r>
            <a:br>
              <a:rPr lang="en-US" sz="6000" b="1" kern="1200" spc="-75" dirty="0" smtClean="0">
                <a:solidFill>
                  <a:srgbClr val="FF9D10"/>
                </a:solidFill>
                <a:latin typeface="Euphemia" panose="020B0503040102020104"/>
                <a:ea typeface="Verdana" panose="020B0604030504040204" pitchFamily="34" charset="0"/>
                <a:cs typeface="Verdana" panose="020B0604030504040204" pitchFamily="34" charset="0"/>
              </a:rPr>
            </a:br>
            <a:r>
              <a:rPr lang="en-US" sz="6000" b="1" kern="1200" spc="-75" dirty="0" smtClean="0">
                <a:solidFill>
                  <a:srgbClr val="FF9D10"/>
                </a:solidFill>
                <a:latin typeface="Euphemia" panose="020B0503040102020104"/>
                <a:ea typeface="Verdana" panose="020B0604030504040204" pitchFamily="34" charset="0"/>
                <a:cs typeface="Verdana" panose="020B0604030504040204" pitchFamily="34" charset="0"/>
              </a:rPr>
              <a:t>	</a:t>
            </a:r>
            <a:endParaRPr lang="en-US" sz="6000" b="1" kern="1200" spc="-75" dirty="0">
              <a:solidFill>
                <a:srgbClr val="FF9D10"/>
              </a:solidFill>
              <a:latin typeface="Euphemia" panose="020B0503040102020104"/>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194733" y="212548"/>
            <a:ext cx="8763000" cy="2392363"/>
          </a:xfrm>
          <a:noFill/>
          <a:ln w="9525">
            <a:noFill/>
            <a:miter lim="800000"/>
            <a:headEnd/>
            <a:tailEnd/>
          </a:ln>
        </p:spPr>
        <p:txBody>
          <a:bodyPr vert="horz" wrap="square" lIns="0" tIns="0" rIns="0" bIns="0" numCol="1" anchor="b" anchorCtr="0" compatLnSpc="1">
            <a:prstTxWarp prst="textNoShape">
              <a:avLst/>
            </a:prstTxWarp>
          </a:bodyPr>
          <a:lstStyle>
            <a:lvl1pPr marL="342900" indent="-342900" algn="ctr" rtl="0" eaLnBrk="0" fontAlgn="base" hangingPunct="0">
              <a:lnSpc>
                <a:spcPct val="120000"/>
              </a:lnSpc>
              <a:spcBef>
                <a:spcPct val="20000"/>
              </a:spcBef>
              <a:spcAft>
                <a:spcPct val="0"/>
              </a:spcAft>
              <a:buClr>
                <a:srgbClr val="E08500"/>
              </a:buClr>
              <a:buFont typeface="Wingdings" pitchFamily="4" charset="2"/>
              <a:defRPr>
                <a:solidFill>
                  <a:srgbClr val="A6A6A6"/>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E08500"/>
              </a:buClr>
              <a:buFont typeface="Wingdings" pitchFamily="4" charset="2"/>
              <a:defRPr sz="1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E08500"/>
              </a:buClr>
              <a:buFont typeface="Wingdings" pitchFamily="2" charset="2"/>
              <a:defRPr sz="1400">
                <a:solidFill>
                  <a:schemeClr val="tx1"/>
                </a:solidFill>
                <a:latin typeface="+mn-lt"/>
              </a:defRPr>
            </a:lvl6pPr>
            <a:lvl7pPr marL="2971800" indent="-228600" algn="l" rtl="0" fontAlgn="base">
              <a:spcBef>
                <a:spcPct val="20000"/>
              </a:spcBef>
              <a:spcAft>
                <a:spcPct val="0"/>
              </a:spcAft>
              <a:buClr>
                <a:srgbClr val="E08500"/>
              </a:buClr>
              <a:buFont typeface="Wingdings" pitchFamily="2" charset="2"/>
              <a:defRPr sz="1400">
                <a:solidFill>
                  <a:schemeClr val="tx1"/>
                </a:solidFill>
                <a:latin typeface="+mn-lt"/>
              </a:defRPr>
            </a:lvl7pPr>
            <a:lvl8pPr marL="3429000" indent="-228600" algn="l" rtl="0" fontAlgn="base">
              <a:spcBef>
                <a:spcPct val="20000"/>
              </a:spcBef>
              <a:spcAft>
                <a:spcPct val="0"/>
              </a:spcAft>
              <a:buClr>
                <a:srgbClr val="E08500"/>
              </a:buClr>
              <a:buFont typeface="Wingdings" pitchFamily="2" charset="2"/>
              <a:defRPr sz="1400">
                <a:solidFill>
                  <a:schemeClr val="tx1"/>
                </a:solidFill>
                <a:latin typeface="+mn-lt"/>
              </a:defRPr>
            </a:lvl8pPr>
            <a:lvl9pPr marL="3886200" indent="-228600" algn="l" rtl="0" fontAlgn="base">
              <a:spcBef>
                <a:spcPct val="20000"/>
              </a:spcBef>
              <a:spcAft>
                <a:spcPct val="0"/>
              </a:spcAft>
              <a:buClr>
                <a:srgbClr val="E08500"/>
              </a:buClr>
              <a:buFont typeface="Wingdings" pitchFamily="2" charset="2"/>
              <a:defRPr sz="1400">
                <a:solidFill>
                  <a:schemeClr val="tx1"/>
                </a:solidFill>
                <a:latin typeface="+mn-lt"/>
              </a:defRPr>
            </a:lvl9pPr>
          </a:lstStyle>
          <a:p>
            <a:pPr>
              <a:spcBef>
                <a:spcPct val="0"/>
              </a:spcBef>
            </a:pPr>
            <a:r>
              <a:rPr lang="en-US" sz="4800" b="1" kern="1200" spc="-75" dirty="0" smtClean="0">
                <a:solidFill>
                  <a:srgbClr val="FF9D10"/>
                </a:solidFill>
                <a:latin typeface="Euphemia" panose="020B0503040102020104"/>
                <a:ea typeface="Verdana" panose="020B0604030504040204" pitchFamily="34" charset="0"/>
                <a:cs typeface="Verdana" panose="020B0604030504040204" pitchFamily="34" charset="0"/>
              </a:rPr>
              <a:t>Apply online: </a:t>
            </a:r>
            <a:endParaRPr lang="en-US" sz="4400" b="1" kern="1200" spc="-75" dirty="0" smtClean="0">
              <a:solidFill>
                <a:srgbClr val="FF9D10"/>
              </a:solidFill>
              <a:latin typeface="Euphemia" panose="020B0503040102020104"/>
              <a:ea typeface="Verdana" panose="020B0604030504040204" pitchFamily="34" charset="0"/>
              <a:cs typeface="Verdana" panose="020B0604030504040204" pitchFamily="34" charset="0"/>
            </a:endParaRPr>
          </a:p>
          <a:p>
            <a:pPr>
              <a:spcBef>
                <a:spcPct val="0"/>
              </a:spcBef>
            </a:pPr>
            <a:r>
              <a:rPr lang="en-US" sz="4800" b="1" kern="1200" spc="-75" dirty="0" smtClean="0">
                <a:solidFill>
                  <a:srgbClr val="FF9D10"/>
                </a:solidFill>
                <a:latin typeface="Euphemia" panose="020B0503040102020104"/>
                <a:ea typeface="Verdana" panose="020B0604030504040204" pitchFamily="34" charset="0"/>
                <a:cs typeface="Verdana" panose="020B0604030504040204" pitchFamily="34" charset="0"/>
              </a:rPr>
              <a:t>	</a:t>
            </a:r>
            <a:endParaRPr lang="en-US" sz="4800" b="1" kern="1200" spc="-75" dirty="0">
              <a:solidFill>
                <a:srgbClr val="FF9D10"/>
              </a:solidFill>
              <a:latin typeface="Euphemia" panose="020B05030401020201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7515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F5E9-E01D-49D3-8A5C-D42D2A9E8EF0}"/>
              </a:ext>
            </a:extLst>
          </p:cNvPr>
          <p:cNvSpPr>
            <a:spLocks noGrp="1"/>
          </p:cNvSpPr>
          <p:nvPr>
            <p:ph type="title"/>
          </p:nvPr>
        </p:nvSpPr>
        <p:spPr>
          <a:xfrm>
            <a:off x="263064" y="561940"/>
            <a:ext cx="6821311" cy="661338"/>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sz="2800" dirty="0">
                <a:solidFill>
                  <a:srgbClr val="0070C0"/>
                </a:solidFill>
                <a:latin typeface="Euphemia" panose="020B0503040102020104"/>
                <a:cs typeface="Verdana" panose="020B0604030504040204" pitchFamily="34" charset="0"/>
              </a:rPr>
              <a:t>The NSA Mission</a:t>
            </a:r>
          </a:p>
        </p:txBody>
      </p:sp>
      <p:sp>
        <p:nvSpPr>
          <p:cNvPr id="4" name="Content Placeholder 3">
            <a:extLst>
              <a:ext uri="{FF2B5EF4-FFF2-40B4-BE49-F238E27FC236}">
                <a16:creationId xmlns:a16="http://schemas.microsoft.com/office/drawing/2014/main" id="{DAD08765-3943-46FF-AD8E-8110F8AB4EA3}"/>
              </a:ext>
            </a:extLst>
          </p:cNvPr>
          <p:cNvSpPr>
            <a:spLocks noGrp="1"/>
          </p:cNvSpPr>
          <p:nvPr>
            <p:ph sz="half" idx="1"/>
          </p:nvPr>
        </p:nvSpPr>
        <p:spPr>
          <a:xfrm>
            <a:off x="721598" y="1815717"/>
            <a:ext cx="7886699" cy="284048"/>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ts val="1500"/>
              </a:lnSpc>
              <a:spcBef>
                <a:spcPts val="0"/>
              </a:spcBef>
              <a:spcAft>
                <a:spcPts val="1125"/>
              </a:spcAft>
              <a:buFont typeface="Arial"/>
            </a:pPr>
            <a:r>
              <a:rPr lang="en-US" sz="2000" kern="1200" dirty="0">
                <a:solidFill>
                  <a:schemeClr val="accent3">
                    <a:lumMod val="50000"/>
                  </a:schemeClr>
                </a:solidFill>
                <a:latin typeface="Euphemia" panose="020B0503040102020104" pitchFamily="34" charset="0"/>
                <a:cs typeface="Verdana" panose="020B0604030504040204" pitchFamily="34" charset="0"/>
              </a:rPr>
              <a:t>The National Security Agency is responsible for:</a:t>
            </a:r>
          </a:p>
        </p:txBody>
      </p:sp>
      <p:sp>
        <p:nvSpPr>
          <p:cNvPr id="12" name="Content Placeholder 3">
            <a:extLst>
              <a:ext uri="{FF2B5EF4-FFF2-40B4-BE49-F238E27FC236}">
                <a16:creationId xmlns:a16="http://schemas.microsoft.com/office/drawing/2014/main" id="{C387B429-5B78-4D2F-9E63-0D972A7B9DD3}"/>
              </a:ext>
            </a:extLst>
          </p:cNvPr>
          <p:cNvSpPr>
            <a:spLocks noGrp="1"/>
          </p:cNvSpPr>
          <p:nvPr>
            <p:ph sz="half" idx="13"/>
          </p:nvPr>
        </p:nvSpPr>
        <p:spPr>
          <a:xfrm>
            <a:off x="384691" y="2447444"/>
            <a:ext cx="2514189" cy="636935"/>
          </a:xfrm>
        </p:spPr>
        <p:txBody>
          <a:bodyPr>
            <a:normAutofit fontScale="77500" lnSpcReduction="20000"/>
          </a:bodyPr>
          <a:lstStyle/>
          <a:p>
            <a:r>
              <a:rPr lang="en-US" sz="2800" kern="1200" dirty="0">
                <a:solidFill>
                  <a:srgbClr val="0070C0"/>
                </a:solidFill>
                <a:latin typeface="Euphemia" panose="020B0503040102020104" pitchFamily="34" charset="0"/>
                <a:cs typeface="Verdana" panose="020B0604030504040204" pitchFamily="34" charset="0"/>
              </a:rPr>
              <a:t>Signals Intelligence</a:t>
            </a:r>
          </a:p>
        </p:txBody>
      </p:sp>
      <p:sp>
        <p:nvSpPr>
          <p:cNvPr id="13" name="Content Placeholder 4">
            <a:extLst>
              <a:ext uri="{FF2B5EF4-FFF2-40B4-BE49-F238E27FC236}">
                <a16:creationId xmlns:a16="http://schemas.microsoft.com/office/drawing/2014/main" id="{5671F31B-0711-4393-893E-5B68AE412BD6}"/>
              </a:ext>
            </a:extLst>
          </p:cNvPr>
          <p:cNvSpPr>
            <a:spLocks noGrp="1"/>
          </p:cNvSpPr>
          <p:nvPr>
            <p:ph sz="half" idx="14"/>
          </p:nvPr>
        </p:nvSpPr>
        <p:spPr>
          <a:xfrm>
            <a:off x="406616" y="3140669"/>
            <a:ext cx="2237846" cy="1903447"/>
          </a:xfrm>
        </p:spPr>
        <p:txBody>
          <a:bodyPr>
            <a:normAutofit fontScale="77500" lnSpcReduction="20000"/>
          </a:bodyPr>
          <a:lstStyle/>
          <a:p>
            <a:pPr marL="0" indent="0" algn="ctr">
              <a:lnSpc>
                <a:spcPct val="100000"/>
              </a:lnSpc>
              <a:buNone/>
            </a:pPr>
            <a:r>
              <a:rPr lang="en-US" sz="2400" kern="1200" dirty="0">
                <a:solidFill>
                  <a:schemeClr val="bg2">
                    <a:lumMod val="75000"/>
                  </a:schemeClr>
                </a:solidFill>
                <a:latin typeface="Euphemia" panose="020B0503040102020104" pitchFamily="34" charset="0"/>
                <a:cs typeface="Verdana" panose="020B0604030504040204" pitchFamily="34" charset="0"/>
              </a:rPr>
              <a:t>Providing our nation’s policy makers and military commanders with foreign intelligence to gain a decisive advantage.</a:t>
            </a:r>
          </a:p>
        </p:txBody>
      </p:sp>
      <p:sp>
        <p:nvSpPr>
          <p:cNvPr id="19" name="Content Placeholder 3">
            <a:extLst>
              <a:ext uri="{FF2B5EF4-FFF2-40B4-BE49-F238E27FC236}">
                <a16:creationId xmlns:a16="http://schemas.microsoft.com/office/drawing/2014/main" id="{6BCD9B0B-F4A1-4595-ADA3-1D23EAF37D2F}"/>
              </a:ext>
            </a:extLst>
          </p:cNvPr>
          <p:cNvSpPr txBox="1">
            <a:spLocks/>
          </p:cNvSpPr>
          <p:nvPr/>
        </p:nvSpPr>
        <p:spPr>
          <a:xfrm>
            <a:off x="6476686" y="2503734"/>
            <a:ext cx="2514189" cy="636935"/>
          </a:xfrm>
          <a:prstGeom prst="rect">
            <a:avLst/>
          </a:prstGeom>
        </p:spPr>
        <p:txBody>
          <a:bodyPr vert="horz" lIns="68580" tIns="34290" rIns="68580" bIns="34290" rtlCol="0">
            <a:normAutofit fontScale="85000" lnSpcReduction="10000"/>
          </a:bodyPr>
          <a:lstStyle>
            <a:lvl1pPr marL="0" indent="0" algn="l" defTabSz="914400" rtl="0" eaLnBrk="1" latinLnBrk="0" hangingPunct="1">
              <a:lnSpc>
                <a:spcPct val="90000"/>
              </a:lnSpc>
              <a:spcBef>
                <a:spcPts val="1000"/>
              </a:spcBef>
              <a:buFontTx/>
              <a:buNone/>
              <a:defRPr sz="2400" kern="1200">
                <a:solidFill>
                  <a:srgbClr val="69B0B9"/>
                </a:solidFill>
                <a:latin typeface="Arial" panose="020B0604020202020204" pitchFamily="34" charset="0"/>
                <a:ea typeface="+mn-ea"/>
                <a:cs typeface="Arial" panose="020B0604020202020204" pitchFamily="34" charset="0"/>
              </a:defRPr>
            </a:lvl1pPr>
            <a:lvl2pPr marL="114300" indent="-114300" algn="l" defTabSz="914400" rtl="0" eaLnBrk="1" latinLnBrk="0" hangingPunct="1">
              <a:lnSpc>
                <a:spcPts val="2000"/>
              </a:lnSpc>
              <a:spcBef>
                <a:spcPts val="60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2pPr>
            <a:lvl3pPr marL="114300" indent="-114300" algn="l" defTabSz="914400" rtl="0" eaLnBrk="1" latinLnBrk="0" hangingPunct="1">
              <a:lnSpc>
                <a:spcPts val="2000"/>
              </a:lnSpc>
              <a:spcBef>
                <a:spcPts val="0"/>
              </a:spcBef>
              <a:spcAft>
                <a:spcPts val="12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3pPr>
            <a:lvl4pPr marL="114300" indent="-114300" algn="l" defTabSz="914400" rtl="0" eaLnBrk="1" latinLnBrk="0" hangingPunct="1">
              <a:lnSpc>
                <a:spcPts val="2000"/>
              </a:lnSpc>
              <a:spcBef>
                <a:spcPts val="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4pPr>
            <a:lvl5pPr marL="114300" indent="-114300" algn="l" defTabSz="914400" rtl="0" eaLnBrk="1" latinLnBrk="0" hangingPunct="1">
              <a:lnSpc>
                <a:spcPts val="2000"/>
              </a:lnSpc>
              <a:spcBef>
                <a:spcPts val="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0" hangingPunct="0">
              <a:lnSpc>
                <a:spcPct val="120000"/>
              </a:lnSpc>
              <a:spcBef>
                <a:spcPct val="20000"/>
              </a:spcBef>
              <a:buClr>
                <a:srgbClr val="0070C0"/>
              </a:buClr>
            </a:pPr>
            <a:r>
              <a:rPr lang="en-US" sz="2800" dirty="0">
                <a:solidFill>
                  <a:srgbClr val="FF9D10"/>
                </a:solidFill>
                <a:latin typeface="Euphemia" panose="020B0503040102020104" pitchFamily="34" charset="0"/>
                <a:ea typeface="Verdana" panose="020B0604030504040204" pitchFamily="34" charset="0"/>
                <a:cs typeface="Verdana" panose="020B0604030504040204" pitchFamily="34" charset="0"/>
              </a:rPr>
              <a:t>U.S. Cybersecurity</a:t>
            </a:r>
          </a:p>
        </p:txBody>
      </p:sp>
      <p:sp>
        <p:nvSpPr>
          <p:cNvPr id="20" name="Content Placeholder 4">
            <a:extLst>
              <a:ext uri="{FF2B5EF4-FFF2-40B4-BE49-F238E27FC236}">
                <a16:creationId xmlns:a16="http://schemas.microsoft.com/office/drawing/2014/main" id="{26D5FB9A-CF13-4C77-88EA-2042002EFADB}"/>
              </a:ext>
            </a:extLst>
          </p:cNvPr>
          <p:cNvSpPr txBox="1">
            <a:spLocks/>
          </p:cNvSpPr>
          <p:nvPr/>
        </p:nvSpPr>
        <p:spPr>
          <a:xfrm>
            <a:off x="6634391" y="3030905"/>
            <a:ext cx="2198778" cy="2122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eaLnBrk="0" hangingPunct="0">
              <a:lnSpc>
                <a:spcPct val="100000"/>
              </a:lnSpc>
              <a:spcBef>
                <a:spcPts val="0"/>
              </a:spcBef>
              <a:spcAft>
                <a:spcPts val="1125"/>
              </a:spcAft>
              <a:buClr>
                <a:srgbClr val="0070C0"/>
              </a:buClr>
              <a:buFont typeface="Arial"/>
              <a:buNone/>
              <a:defRPr sz="2400"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sz="1900" dirty="0"/>
              <a:t>Protecting and defending sensitive information systems and networks critical to national security and infrastructure.</a:t>
            </a:r>
          </a:p>
        </p:txBody>
      </p:sp>
      <p:pic>
        <p:nvPicPr>
          <p:cNvPr id="39" name="Picture 38">
            <a:extLst>
              <a:ext uri="{FF2B5EF4-FFF2-40B4-BE49-F238E27FC236}">
                <a16:creationId xmlns:a16="http://schemas.microsoft.com/office/drawing/2014/main" id="{47F30A99-306B-461B-9F63-355399AC43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81947" y="2692205"/>
            <a:ext cx="2033237" cy="2033237"/>
          </a:xfrm>
          <a:prstGeom prst="rect">
            <a:avLst/>
          </a:prstGeom>
        </p:spPr>
      </p:pic>
      <p:pic>
        <p:nvPicPr>
          <p:cNvPr id="40" name="Picture 39">
            <a:extLst>
              <a:ext uri="{FF2B5EF4-FFF2-40B4-BE49-F238E27FC236}">
                <a16:creationId xmlns:a16="http://schemas.microsoft.com/office/drawing/2014/main" id="{22AE1858-036A-4853-BD23-C6D9011CAE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12534" y="2673345"/>
            <a:ext cx="1995662" cy="1995662"/>
          </a:xfrm>
          <a:prstGeom prst="rect">
            <a:avLst/>
          </a:prstGeom>
        </p:spPr>
      </p:pic>
      <p:pic>
        <p:nvPicPr>
          <p:cNvPr id="34" name="Picture 33">
            <a:extLst>
              <a:ext uri="{FF2B5EF4-FFF2-40B4-BE49-F238E27FC236}">
                <a16:creationId xmlns:a16="http://schemas.microsoft.com/office/drawing/2014/main" id="{75B5DBDB-2377-4B9E-8D88-1812CF44A3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07879" y="3493300"/>
            <a:ext cx="314138" cy="355751"/>
          </a:xfrm>
          <a:prstGeom prst="rect">
            <a:avLst/>
          </a:prstGeom>
        </p:spPr>
      </p:pic>
    </p:spTree>
    <p:extLst>
      <p:ext uri="{BB962C8B-B14F-4D97-AF65-F5344CB8AC3E}">
        <p14:creationId xmlns:p14="http://schemas.microsoft.com/office/powerpoint/2010/main" val="1712693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000"/>
                            </p:stCondLst>
                            <p:childTnLst>
                              <p:par>
                                <p:cTn id="28" presetID="37"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900" decel="100000" fill="hold"/>
                                        <p:tgtEl>
                                          <p:spTgt spid="3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57F65B-6399-49EF-9FCB-69A1D4AD9BA8}"/>
              </a:ext>
            </a:extLst>
          </p:cNvPr>
          <p:cNvSpPr>
            <a:spLocks noGrp="1"/>
          </p:cNvSpPr>
          <p:nvPr>
            <p:ph sz="half" idx="13"/>
          </p:nvPr>
        </p:nvSpPr>
        <p:spPr>
          <a:xfrm>
            <a:off x="0" y="2590079"/>
            <a:ext cx="2043113" cy="636935"/>
          </a:xfrm>
        </p:spPr>
        <p:txBody>
          <a:bodyPr>
            <a:normAutofit/>
          </a:bodyPr>
          <a:lstStyle/>
          <a:p>
            <a:r>
              <a:rPr lang="en-US" sz="2000" kern="1200" dirty="0">
                <a:solidFill>
                  <a:srgbClr val="0070C0"/>
                </a:solidFill>
                <a:latin typeface="Euphemia" panose="020B0503040102020104" pitchFamily="34" charset="0"/>
                <a:cs typeface="Verdana" panose="020B0604030504040204" pitchFamily="34" charset="0"/>
              </a:rPr>
              <a:t>STEM</a:t>
            </a:r>
            <a:endParaRPr lang="en-US" sz="1600" kern="1200" dirty="0">
              <a:solidFill>
                <a:srgbClr val="0070C0"/>
              </a:solidFill>
              <a:latin typeface="Euphemia" panose="020B0503040102020104" pitchFamily="34" charset="0"/>
              <a:cs typeface="Verdana" panose="020B0604030504040204" pitchFamily="34" charset="0"/>
            </a:endParaRPr>
          </a:p>
        </p:txBody>
      </p:sp>
      <p:sp>
        <p:nvSpPr>
          <p:cNvPr id="5" name="Content Placeholder 4">
            <a:extLst>
              <a:ext uri="{FF2B5EF4-FFF2-40B4-BE49-F238E27FC236}">
                <a16:creationId xmlns:a16="http://schemas.microsoft.com/office/drawing/2014/main" id="{42CA07C3-C46A-4D8D-B9ED-518FD4FE38C5}"/>
              </a:ext>
            </a:extLst>
          </p:cNvPr>
          <p:cNvSpPr>
            <a:spLocks noGrp="1"/>
          </p:cNvSpPr>
          <p:nvPr>
            <p:ph sz="half" idx="14"/>
          </p:nvPr>
        </p:nvSpPr>
        <p:spPr>
          <a:xfrm>
            <a:off x="143832" y="3002183"/>
            <a:ext cx="1813877" cy="2596481"/>
          </a:xfrm>
        </p:spPr>
        <p:txBody>
          <a:bodyPr>
            <a:noAutofit/>
          </a:bodyPr>
          <a:lstStyle/>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Computer Science</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Cyber</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Engineering and Physical Sciences</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Mathematical Sciences</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Medical and Occupational Health</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Network &amp; Telecommunications</a:t>
            </a:r>
          </a:p>
          <a:p>
            <a:pPr algn="ctr">
              <a:lnSpc>
                <a:spcPct val="100000"/>
              </a:lnSpc>
            </a:pPr>
            <a:endParaRPr lang="en-US" dirty="0"/>
          </a:p>
        </p:txBody>
      </p:sp>
      <p:sp>
        <p:nvSpPr>
          <p:cNvPr id="6" name="Content Placeholder 5">
            <a:extLst>
              <a:ext uri="{FF2B5EF4-FFF2-40B4-BE49-F238E27FC236}">
                <a16:creationId xmlns:a16="http://schemas.microsoft.com/office/drawing/2014/main" id="{03834447-EFD5-4EB2-9E61-F0878EA430D1}"/>
              </a:ext>
            </a:extLst>
          </p:cNvPr>
          <p:cNvSpPr>
            <a:spLocks noGrp="1"/>
          </p:cNvSpPr>
          <p:nvPr>
            <p:ph sz="half" idx="15"/>
          </p:nvPr>
        </p:nvSpPr>
        <p:spPr>
          <a:xfrm>
            <a:off x="2285402" y="2578605"/>
            <a:ext cx="2043113" cy="661339"/>
          </a:xfrm>
        </p:spPr>
        <p:txBody>
          <a:bodyPr>
            <a:noAutofit/>
          </a:bodyPr>
          <a:lstStyle/>
          <a:p>
            <a:r>
              <a:rPr lang="en-US" sz="2000" kern="1200" dirty="0">
                <a:solidFill>
                  <a:srgbClr val="0070C0"/>
                </a:solidFill>
                <a:latin typeface="Euphemia" panose="020B0503040102020104" pitchFamily="34" charset="0"/>
                <a:cs typeface="Verdana" panose="020B0604030504040204" pitchFamily="34" charset="0"/>
              </a:rPr>
              <a:t>Legal and </a:t>
            </a:r>
            <a:br>
              <a:rPr lang="en-US" sz="2000" kern="1200" dirty="0">
                <a:solidFill>
                  <a:srgbClr val="0070C0"/>
                </a:solidFill>
                <a:latin typeface="Euphemia" panose="020B0503040102020104" pitchFamily="34" charset="0"/>
                <a:cs typeface="Verdana" panose="020B0604030504040204" pitchFamily="34" charset="0"/>
              </a:rPr>
            </a:br>
            <a:r>
              <a:rPr lang="en-US" sz="2000" kern="1200" dirty="0">
                <a:solidFill>
                  <a:srgbClr val="0070C0"/>
                </a:solidFill>
                <a:latin typeface="Euphemia" panose="020B0503040102020104" pitchFamily="34" charset="0"/>
                <a:cs typeface="Verdana" panose="020B0604030504040204" pitchFamily="34" charset="0"/>
              </a:rPr>
              <a:t>Law Enforcement</a:t>
            </a:r>
          </a:p>
        </p:txBody>
      </p:sp>
      <p:sp>
        <p:nvSpPr>
          <p:cNvPr id="7" name="Content Placeholder 6">
            <a:extLst>
              <a:ext uri="{FF2B5EF4-FFF2-40B4-BE49-F238E27FC236}">
                <a16:creationId xmlns:a16="http://schemas.microsoft.com/office/drawing/2014/main" id="{3B5D7F2A-E207-4CD0-89F0-3B43B8D155E7}"/>
              </a:ext>
            </a:extLst>
          </p:cNvPr>
          <p:cNvSpPr>
            <a:spLocks noGrp="1"/>
          </p:cNvSpPr>
          <p:nvPr>
            <p:ph sz="half" idx="16"/>
          </p:nvPr>
        </p:nvSpPr>
        <p:spPr>
          <a:xfrm>
            <a:off x="2345597" y="3381924"/>
            <a:ext cx="1880755" cy="1772438"/>
          </a:xfr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Inspection, Investigation and Compliance</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Security and </a:t>
            </a:r>
            <a:br>
              <a:rPr lang="en-US" sz="1400" kern="1200" dirty="0">
                <a:solidFill>
                  <a:schemeClr val="bg2">
                    <a:lumMod val="75000"/>
                  </a:schemeClr>
                </a:solidFill>
                <a:latin typeface="Euphemia" panose="020B0503040102020104" pitchFamily="34" charset="0"/>
                <a:cs typeface="Verdana" panose="020B0604030504040204" pitchFamily="34" charset="0"/>
              </a:rPr>
            </a:br>
            <a:r>
              <a:rPr lang="en-US" sz="1400" kern="1200" dirty="0">
                <a:solidFill>
                  <a:schemeClr val="bg2">
                    <a:lumMod val="75000"/>
                  </a:schemeClr>
                </a:solidFill>
                <a:latin typeface="Euphemia" panose="020B0503040102020104" pitchFamily="34" charset="0"/>
                <a:cs typeface="Verdana" panose="020B0604030504040204" pitchFamily="34" charset="0"/>
              </a:rPr>
              <a:t>Law Enforcement</a:t>
            </a:r>
          </a:p>
          <a:p>
            <a:pPr algn="ctr">
              <a:lnSpc>
                <a:spcPct val="100000"/>
              </a:lnSpc>
              <a:spcAft>
                <a:spcPts val="75"/>
              </a:spcAft>
            </a:pPr>
            <a:r>
              <a:rPr lang="en-US" sz="1400" kern="1200" dirty="0">
                <a:solidFill>
                  <a:schemeClr val="bg2">
                    <a:lumMod val="75000"/>
                  </a:schemeClr>
                </a:solidFill>
                <a:latin typeface="Euphemia" panose="020B0503040102020104" pitchFamily="34" charset="0"/>
                <a:cs typeface="Verdana" panose="020B0604030504040204" pitchFamily="34" charset="0"/>
              </a:rPr>
              <a:t>Law and Legal Services</a:t>
            </a:r>
          </a:p>
        </p:txBody>
      </p:sp>
      <p:grpSp>
        <p:nvGrpSpPr>
          <p:cNvPr id="9" name="Group 8">
            <a:extLst>
              <a:ext uri="{FF2B5EF4-FFF2-40B4-BE49-F238E27FC236}">
                <a16:creationId xmlns:a16="http://schemas.microsoft.com/office/drawing/2014/main" id="{FFC7EF01-71D5-4E92-A7E5-A056BAFDB390}"/>
              </a:ext>
            </a:extLst>
          </p:cNvPr>
          <p:cNvGrpSpPr/>
          <p:nvPr/>
        </p:nvGrpSpPr>
        <p:grpSpPr>
          <a:xfrm>
            <a:off x="2108912" y="1585152"/>
            <a:ext cx="4496888" cy="3744478"/>
            <a:chOff x="2811882" y="970535"/>
            <a:chExt cx="6107398" cy="4014612"/>
          </a:xfrm>
        </p:grpSpPr>
        <p:cxnSp>
          <p:nvCxnSpPr>
            <p:cNvPr id="14" name="Straight Connector 13">
              <a:extLst>
                <a:ext uri="{FF2B5EF4-FFF2-40B4-BE49-F238E27FC236}">
                  <a16:creationId xmlns:a16="http://schemas.microsoft.com/office/drawing/2014/main" id="{44555BC9-9C1E-41F4-803B-D56AE40E1644}"/>
                </a:ext>
              </a:extLst>
            </p:cNvPr>
            <p:cNvCxnSpPr>
              <a:cxnSpLocks/>
            </p:cNvCxnSpPr>
            <p:nvPr/>
          </p:nvCxnSpPr>
          <p:spPr>
            <a:xfrm>
              <a:off x="2811882" y="970535"/>
              <a:ext cx="0" cy="4014612"/>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8FCB77-25C8-4B9B-817E-D27288E1B661}"/>
                </a:ext>
              </a:extLst>
            </p:cNvPr>
            <p:cNvCxnSpPr>
              <a:cxnSpLocks/>
            </p:cNvCxnSpPr>
            <p:nvPr/>
          </p:nvCxnSpPr>
          <p:spPr>
            <a:xfrm>
              <a:off x="5968690" y="970535"/>
              <a:ext cx="0" cy="4014612"/>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E7F58C-DC91-4D7D-851A-E6CC8581D198}"/>
                </a:ext>
              </a:extLst>
            </p:cNvPr>
            <p:cNvCxnSpPr>
              <a:cxnSpLocks/>
            </p:cNvCxnSpPr>
            <p:nvPr/>
          </p:nvCxnSpPr>
          <p:spPr>
            <a:xfrm>
              <a:off x="8919280" y="970535"/>
              <a:ext cx="0" cy="4014612"/>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grpSp>
      <p:sp>
        <p:nvSpPr>
          <p:cNvPr id="33" name="Content Placeholder 5">
            <a:extLst>
              <a:ext uri="{FF2B5EF4-FFF2-40B4-BE49-F238E27FC236}">
                <a16:creationId xmlns:a16="http://schemas.microsoft.com/office/drawing/2014/main" id="{02495C85-7F0C-41A1-BB7D-11D314428556}"/>
              </a:ext>
            </a:extLst>
          </p:cNvPr>
          <p:cNvSpPr txBox="1">
            <a:spLocks/>
          </p:cNvSpPr>
          <p:nvPr/>
        </p:nvSpPr>
        <p:spPr>
          <a:xfrm>
            <a:off x="4609764" y="2671514"/>
            <a:ext cx="2043113" cy="6613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eaLnBrk="0" hangingPunct="0">
              <a:lnSpc>
                <a:spcPct val="120000"/>
              </a:lnSpc>
              <a:spcBef>
                <a:spcPct val="20000"/>
              </a:spcBef>
              <a:buClr>
                <a:srgbClr val="0070C0"/>
              </a:buClr>
              <a:buFontTx/>
              <a:buNone/>
              <a:defRPr sz="2000" b="0" i="0">
                <a:solidFill>
                  <a:srgbClr val="0070C0"/>
                </a:solidFill>
                <a:latin typeface="Euphemia" panose="020B0503040102020104" pitchFamily="34" charset="0"/>
                <a:ea typeface="Verdana" panose="020B0604030504040204" pitchFamily="34" charset="0"/>
                <a:cs typeface="Verdana" panose="020B0604030504040204" pitchFamily="34" charset="0"/>
              </a:defRPr>
            </a:lvl1pPr>
            <a:lvl2pPr marL="85725" indent="-85725" eaLnBrk="0" hangingPunct="0">
              <a:lnSpc>
                <a:spcPts val="1500"/>
              </a:lnSpc>
              <a:spcBef>
                <a:spcPts val="450"/>
              </a:spcBef>
              <a:spcAft>
                <a:spcPts val="75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2pPr>
            <a:lvl3pPr marL="85725" indent="-85725" eaLnBrk="0" hangingPunct="0">
              <a:lnSpc>
                <a:spcPts val="1500"/>
              </a:lnSpc>
              <a:spcBef>
                <a:spcPts val="0"/>
              </a:spcBef>
              <a:spcAft>
                <a:spcPts val="90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3pPr>
            <a:lvl4pPr marL="85725" indent="-85725" eaLnBrk="0" hangingPunct="0">
              <a:lnSpc>
                <a:spcPts val="1500"/>
              </a:lnSpc>
              <a:spcBef>
                <a:spcPts val="0"/>
              </a:spcBef>
              <a:spcAft>
                <a:spcPts val="75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4pPr>
            <a:lvl5pPr marL="85725" indent="-85725" eaLnBrk="0" hangingPunct="0">
              <a:lnSpc>
                <a:spcPts val="1500"/>
              </a:lnSpc>
              <a:spcBef>
                <a:spcPts val="0"/>
              </a:spcBef>
              <a:spcAft>
                <a:spcPts val="75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dirty="0"/>
              <a:t>IA and </a:t>
            </a:r>
            <a:r>
              <a:rPr lang="en-US" dirty="0" smtClean="0"/>
              <a:t>Languages</a:t>
            </a:r>
            <a:endParaRPr lang="en-US" dirty="0"/>
          </a:p>
        </p:txBody>
      </p:sp>
      <p:sp>
        <p:nvSpPr>
          <p:cNvPr id="34" name="Content Placeholder 6">
            <a:extLst>
              <a:ext uri="{FF2B5EF4-FFF2-40B4-BE49-F238E27FC236}">
                <a16:creationId xmlns:a16="http://schemas.microsoft.com/office/drawing/2014/main" id="{2219A809-8951-4591-A315-F6E671AE8EF6}"/>
              </a:ext>
            </a:extLst>
          </p:cNvPr>
          <p:cNvSpPr txBox="1">
            <a:spLocks/>
          </p:cNvSpPr>
          <p:nvPr/>
        </p:nvSpPr>
        <p:spPr>
          <a:xfrm>
            <a:off x="4650457" y="3462241"/>
            <a:ext cx="1880755" cy="2122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85725" indent="-85725" algn="ctr" eaLnBrk="0" hangingPunct="0">
              <a:lnSpc>
                <a:spcPct val="100000"/>
              </a:lnSpc>
              <a:spcBef>
                <a:spcPts val="0"/>
              </a:spcBef>
              <a:spcAft>
                <a:spcPts val="75"/>
              </a:spcAft>
              <a:buClr>
                <a:srgbClr val="0070C0"/>
              </a:buClr>
              <a:buFont typeface="Arial"/>
              <a:buChar char="•"/>
              <a:defRPr sz="1800"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sz="1600" dirty="0"/>
              <a:t>Intelligence Analysis</a:t>
            </a:r>
          </a:p>
          <a:p>
            <a:r>
              <a:rPr lang="en-US" sz="1600" dirty="0"/>
              <a:t>Intelligence Collection</a:t>
            </a:r>
          </a:p>
          <a:p>
            <a:r>
              <a:rPr lang="en-US" sz="1600" dirty="0"/>
              <a:t>Foreign Language Analysis</a:t>
            </a:r>
          </a:p>
        </p:txBody>
      </p:sp>
      <p:sp>
        <p:nvSpPr>
          <p:cNvPr id="35" name="Content Placeholder 5">
            <a:extLst>
              <a:ext uri="{FF2B5EF4-FFF2-40B4-BE49-F238E27FC236}">
                <a16:creationId xmlns:a16="http://schemas.microsoft.com/office/drawing/2014/main" id="{9E376F1E-7ACA-4EFE-860A-DDAD0EF53E3A}"/>
              </a:ext>
            </a:extLst>
          </p:cNvPr>
          <p:cNvSpPr txBox="1">
            <a:spLocks/>
          </p:cNvSpPr>
          <p:nvPr/>
        </p:nvSpPr>
        <p:spPr>
          <a:xfrm>
            <a:off x="6933494" y="2442144"/>
            <a:ext cx="2043113" cy="6613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0" indent="0" algn="ctr" eaLnBrk="0" hangingPunct="0">
              <a:lnSpc>
                <a:spcPct val="120000"/>
              </a:lnSpc>
              <a:spcBef>
                <a:spcPct val="20000"/>
              </a:spcBef>
              <a:buClr>
                <a:srgbClr val="0070C0"/>
              </a:buClr>
              <a:buFontTx/>
              <a:buNone/>
              <a:defRPr sz="2400" b="0" i="0">
                <a:solidFill>
                  <a:srgbClr val="0070C0"/>
                </a:solidFill>
                <a:latin typeface="Euphemia" panose="020B0503040102020104" pitchFamily="34" charset="0"/>
                <a:ea typeface="Verdana" panose="020B0604030504040204" pitchFamily="34" charset="0"/>
                <a:cs typeface="Verdana" panose="020B0604030504040204" pitchFamily="34" charset="0"/>
              </a:defRPr>
            </a:lvl1pPr>
            <a:lvl2pPr marL="85725" indent="-85725" eaLnBrk="0" hangingPunct="0">
              <a:lnSpc>
                <a:spcPts val="1500"/>
              </a:lnSpc>
              <a:spcBef>
                <a:spcPts val="450"/>
              </a:spcBef>
              <a:spcAft>
                <a:spcPts val="75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2pPr>
            <a:lvl3pPr marL="85725" indent="-85725" eaLnBrk="0" hangingPunct="0">
              <a:lnSpc>
                <a:spcPts val="1500"/>
              </a:lnSpc>
              <a:spcBef>
                <a:spcPts val="0"/>
              </a:spcBef>
              <a:spcAft>
                <a:spcPts val="90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3pPr>
            <a:lvl4pPr marL="85725" indent="-85725" eaLnBrk="0" hangingPunct="0">
              <a:lnSpc>
                <a:spcPts val="1500"/>
              </a:lnSpc>
              <a:spcBef>
                <a:spcPts val="0"/>
              </a:spcBef>
              <a:spcAft>
                <a:spcPts val="75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4pPr>
            <a:lvl5pPr marL="85725" indent="-85725" eaLnBrk="0" hangingPunct="0">
              <a:lnSpc>
                <a:spcPts val="1500"/>
              </a:lnSpc>
              <a:spcBef>
                <a:spcPts val="0"/>
              </a:spcBef>
              <a:spcAft>
                <a:spcPts val="750"/>
              </a:spcAft>
              <a:buClr>
                <a:srgbClr val="0070C0"/>
              </a:buClr>
              <a:buFont typeface="Arial"/>
              <a:buChar char="•"/>
              <a:defRPr sz="1050" b="0" i="0">
                <a:solidFill>
                  <a:srgbClr val="8D8D8D"/>
                </a:solidFill>
                <a:latin typeface="Arial" panose="020B0604020202020204" pitchFamily="34" charset="0"/>
                <a:ea typeface="Verdana" panose="020B0604030504040204" pitchFamily="34" charset="0"/>
                <a:cs typeface="Arial" panose="020B060402020202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sz="2000" dirty="0"/>
              <a:t>Business and</a:t>
            </a:r>
            <a:br>
              <a:rPr lang="en-US" sz="2000" dirty="0"/>
            </a:br>
            <a:r>
              <a:rPr lang="en-US" sz="2000" dirty="0"/>
              <a:t>Support Services</a:t>
            </a:r>
          </a:p>
        </p:txBody>
      </p:sp>
      <p:sp>
        <p:nvSpPr>
          <p:cNvPr id="36" name="Content Placeholder 6">
            <a:extLst>
              <a:ext uri="{FF2B5EF4-FFF2-40B4-BE49-F238E27FC236}">
                <a16:creationId xmlns:a16="http://schemas.microsoft.com/office/drawing/2014/main" id="{10ECFA1E-DAB6-4C3E-B5B5-DCCEF18C0E90}"/>
              </a:ext>
            </a:extLst>
          </p:cNvPr>
          <p:cNvSpPr txBox="1">
            <a:spLocks/>
          </p:cNvSpPr>
          <p:nvPr/>
        </p:nvSpPr>
        <p:spPr>
          <a:xfrm>
            <a:off x="6933494" y="3339491"/>
            <a:ext cx="1952001" cy="2122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85725" indent="-85725" algn="ctr" eaLnBrk="0" hangingPunct="0">
              <a:lnSpc>
                <a:spcPct val="100000"/>
              </a:lnSpc>
              <a:spcBef>
                <a:spcPts val="0"/>
              </a:spcBef>
              <a:spcAft>
                <a:spcPts val="75"/>
              </a:spcAft>
              <a:buClr>
                <a:srgbClr val="0070C0"/>
              </a:buClr>
              <a:buFont typeface="Arial"/>
              <a:buChar char="•"/>
              <a:defRPr sz="1800"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sz="1400" dirty="0"/>
              <a:t>Business, Accounting </a:t>
            </a:r>
            <a:br>
              <a:rPr lang="en-US" sz="1400" dirty="0"/>
            </a:br>
            <a:r>
              <a:rPr lang="en-US" sz="1400" dirty="0"/>
              <a:t>and Budget</a:t>
            </a:r>
          </a:p>
          <a:p>
            <a:r>
              <a:rPr lang="en-US" sz="1400" dirty="0"/>
              <a:t>Human Resources</a:t>
            </a:r>
          </a:p>
          <a:p>
            <a:r>
              <a:rPr lang="en-US" sz="1400" dirty="0"/>
              <a:t>Communication and </a:t>
            </a:r>
            <a:br>
              <a:rPr lang="en-US" sz="1400" dirty="0"/>
            </a:br>
            <a:r>
              <a:rPr lang="en-US" sz="1400" dirty="0"/>
              <a:t>Public Affairs</a:t>
            </a:r>
          </a:p>
          <a:p>
            <a:r>
              <a:rPr lang="en-US" sz="1400" dirty="0"/>
              <a:t>General Admin Support</a:t>
            </a:r>
          </a:p>
          <a:p>
            <a:r>
              <a:rPr lang="en-US" sz="1400" dirty="0"/>
              <a:t>Education and Training</a:t>
            </a:r>
          </a:p>
          <a:p>
            <a:r>
              <a:rPr lang="en-US" sz="1400" dirty="0"/>
              <a:t>Infrastructure and Logistics</a:t>
            </a:r>
          </a:p>
        </p:txBody>
      </p:sp>
      <p:sp>
        <p:nvSpPr>
          <p:cNvPr id="37" name="Content Placeholder 3">
            <a:extLst>
              <a:ext uri="{FF2B5EF4-FFF2-40B4-BE49-F238E27FC236}">
                <a16:creationId xmlns:a16="http://schemas.microsoft.com/office/drawing/2014/main" id="{C63614FD-C679-492B-A695-4F97E6EED7AC}"/>
              </a:ext>
            </a:extLst>
          </p:cNvPr>
          <p:cNvSpPr>
            <a:spLocks noGrp="1"/>
          </p:cNvSpPr>
          <p:nvPr>
            <p:ph sz="half" idx="1"/>
          </p:nvPr>
        </p:nvSpPr>
        <p:spPr>
          <a:xfrm>
            <a:off x="762000" y="5853517"/>
            <a:ext cx="7886699" cy="284048"/>
          </a:xfrm>
        </p:spPr>
        <p:txBody>
          <a:bodyPr>
            <a:noAutofit/>
          </a:bodyPr>
          <a:lstStyle/>
          <a:p>
            <a:r>
              <a:rPr lang="en-US" sz="1800" kern="1200" dirty="0">
                <a:solidFill>
                  <a:schemeClr val="accent1">
                    <a:lumMod val="50000"/>
                  </a:schemeClr>
                </a:solidFill>
                <a:latin typeface="Euphemia" panose="020B0503040102020104" pitchFamily="34" charset="0"/>
                <a:cs typeface="Verdana" panose="020B0604030504040204" pitchFamily="34" charset="0"/>
              </a:rPr>
              <a:t>PLUS, paid internships, scholarships and Co-op Program!</a:t>
            </a:r>
          </a:p>
        </p:txBody>
      </p:sp>
      <p:sp>
        <p:nvSpPr>
          <p:cNvPr id="40" name="Title 1">
            <a:extLst>
              <a:ext uri="{FF2B5EF4-FFF2-40B4-BE49-F238E27FC236}">
                <a16:creationId xmlns:a16="http://schemas.microsoft.com/office/drawing/2014/main" id="{BD2EAD8A-68FB-4319-8804-F4C1953A79A0}"/>
              </a:ext>
            </a:extLst>
          </p:cNvPr>
          <p:cNvSpPr>
            <a:spLocks noGrp="1"/>
          </p:cNvSpPr>
          <p:nvPr>
            <p:ph type="title"/>
          </p:nvPr>
        </p:nvSpPr>
        <p:spPr>
          <a:xfrm>
            <a:off x="170519" y="550449"/>
            <a:ext cx="7886700" cy="661338"/>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sz="2800" dirty="0">
                <a:solidFill>
                  <a:srgbClr val="0070C0"/>
                </a:solidFill>
                <a:latin typeface="Euphemia" panose="020B0503040102020104"/>
                <a:cs typeface="Verdana" panose="020B0604030504040204" pitchFamily="34" charset="0"/>
              </a:rPr>
              <a:t>How Might Your Skills Fit at NSA?</a:t>
            </a:r>
          </a:p>
        </p:txBody>
      </p:sp>
      <p:pic>
        <p:nvPicPr>
          <p:cNvPr id="76" name="Picture 75">
            <a:extLst>
              <a:ext uri="{FF2B5EF4-FFF2-40B4-BE49-F238E27FC236}">
                <a16:creationId xmlns:a16="http://schemas.microsoft.com/office/drawing/2014/main" id="{A6EC1494-B8EC-4A18-BA6B-9E7B3ECD6D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13420" y="1585373"/>
            <a:ext cx="954830" cy="959795"/>
          </a:xfrm>
          <a:prstGeom prst="rect">
            <a:avLst/>
          </a:prstGeom>
        </p:spPr>
      </p:pic>
      <p:pic>
        <p:nvPicPr>
          <p:cNvPr id="77" name="Picture 76">
            <a:extLst>
              <a:ext uri="{FF2B5EF4-FFF2-40B4-BE49-F238E27FC236}">
                <a16:creationId xmlns:a16="http://schemas.microsoft.com/office/drawing/2014/main" id="{29D794BD-5CC3-47FD-BF09-37BF261E7D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45503" y="1589133"/>
            <a:ext cx="955202" cy="955202"/>
          </a:xfrm>
          <a:prstGeom prst="rect">
            <a:avLst/>
          </a:prstGeom>
        </p:spPr>
      </p:pic>
      <p:pic>
        <p:nvPicPr>
          <p:cNvPr id="78" name="Picture 77">
            <a:extLst>
              <a:ext uri="{FF2B5EF4-FFF2-40B4-BE49-F238E27FC236}">
                <a16:creationId xmlns:a16="http://schemas.microsoft.com/office/drawing/2014/main" id="{9EE8B1D0-3DF9-475D-9111-A3C8EA861F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92322" y="1592093"/>
            <a:ext cx="956484" cy="959794"/>
          </a:xfrm>
          <a:prstGeom prst="rect">
            <a:avLst/>
          </a:prstGeom>
        </p:spPr>
      </p:pic>
      <p:pic>
        <p:nvPicPr>
          <p:cNvPr id="79" name="Picture 78">
            <a:extLst>
              <a:ext uri="{FF2B5EF4-FFF2-40B4-BE49-F238E27FC236}">
                <a16:creationId xmlns:a16="http://schemas.microsoft.com/office/drawing/2014/main" id="{4694559C-31D0-459A-A413-81AB67FB12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5637" y="1585153"/>
            <a:ext cx="955202" cy="955202"/>
          </a:xfrm>
          <a:prstGeom prst="rect">
            <a:avLst/>
          </a:prstGeom>
        </p:spPr>
      </p:pic>
    </p:spTree>
    <p:extLst>
      <p:ext uri="{BB962C8B-B14F-4D97-AF65-F5344CB8AC3E}">
        <p14:creationId xmlns:p14="http://schemas.microsoft.com/office/powerpoint/2010/main" val="411879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900" decel="100000" fill="hold"/>
                                        <p:tgtEl>
                                          <p:spTgt spid="7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1000"/>
                                        <p:tgtEl>
                                          <p:spTgt spid="77"/>
                                        </p:tgtEl>
                                      </p:cBhvr>
                                    </p:animEffect>
                                    <p:anim calcmode="lin" valueType="num">
                                      <p:cBhvr>
                                        <p:cTn id="14" dur="1000" fill="hold"/>
                                        <p:tgtEl>
                                          <p:spTgt spid="77"/>
                                        </p:tgtEl>
                                        <p:attrNameLst>
                                          <p:attrName>ppt_x</p:attrName>
                                        </p:attrNameLst>
                                      </p:cBhvr>
                                      <p:tavLst>
                                        <p:tav tm="0">
                                          <p:val>
                                            <p:strVal val="#ppt_x"/>
                                          </p:val>
                                        </p:tav>
                                        <p:tav tm="100000">
                                          <p:val>
                                            <p:strVal val="#ppt_x"/>
                                          </p:val>
                                        </p:tav>
                                      </p:tavLst>
                                    </p:anim>
                                    <p:anim calcmode="lin" valueType="num">
                                      <p:cBhvr>
                                        <p:cTn id="15" dur="900" decel="100000" fill="hold"/>
                                        <p:tgtEl>
                                          <p:spTgt spid="7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anim calcmode="lin" valueType="num">
                                      <p:cBhvr>
                                        <p:cTn id="20" dur="1000" fill="hold"/>
                                        <p:tgtEl>
                                          <p:spTgt spid="76"/>
                                        </p:tgtEl>
                                        <p:attrNameLst>
                                          <p:attrName>ppt_x</p:attrName>
                                        </p:attrNameLst>
                                      </p:cBhvr>
                                      <p:tavLst>
                                        <p:tav tm="0">
                                          <p:val>
                                            <p:strVal val="#ppt_x"/>
                                          </p:val>
                                        </p:tav>
                                        <p:tav tm="100000">
                                          <p:val>
                                            <p:strVal val="#ppt_x"/>
                                          </p:val>
                                        </p:tav>
                                      </p:tavLst>
                                    </p:anim>
                                    <p:anim calcmode="lin" valueType="num">
                                      <p:cBhvr>
                                        <p:cTn id="21" dur="900" decel="100000" fill="hold"/>
                                        <p:tgtEl>
                                          <p:spTgt spid="7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1000"/>
                                        <p:tgtEl>
                                          <p:spTgt spid="78"/>
                                        </p:tgtEl>
                                      </p:cBhvr>
                                    </p:animEffect>
                                    <p:anim calcmode="lin" valueType="num">
                                      <p:cBhvr>
                                        <p:cTn id="26" dur="1000" fill="hold"/>
                                        <p:tgtEl>
                                          <p:spTgt spid="78"/>
                                        </p:tgtEl>
                                        <p:attrNameLst>
                                          <p:attrName>ppt_x</p:attrName>
                                        </p:attrNameLst>
                                      </p:cBhvr>
                                      <p:tavLst>
                                        <p:tav tm="0">
                                          <p:val>
                                            <p:strVal val="#ppt_x"/>
                                          </p:val>
                                        </p:tav>
                                        <p:tav tm="100000">
                                          <p:val>
                                            <p:strVal val="#ppt_x"/>
                                          </p:val>
                                        </p:tav>
                                      </p:tavLst>
                                    </p:anim>
                                    <p:anim calcmode="lin" valueType="num">
                                      <p:cBhvr>
                                        <p:cTn id="27" dur="900" decel="100000" fill="hold"/>
                                        <p:tgtEl>
                                          <p:spTgt spid="7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4372"/>
            <a:ext cx="7162800" cy="8382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US" spc="-75" dirty="0">
                <a:latin typeface="Euphemia" panose="020B0503040102020104"/>
              </a:rPr>
              <a:t>Hiring Requirements</a:t>
            </a:r>
          </a:p>
        </p:txBody>
      </p:sp>
      <p:sp>
        <p:nvSpPr>
          <p:cNvPr id="4" name="Content Placeholder 3"/>
          <p:cNvSpPr>
            <a:spLocks noGrp="1"/>
          </p:cNvSpPr>
          <p:nvPr>
            <p:ph idx="1"/>
          </p:nvPr>
        </p:nvSpPr>
        <p:spPr>
          <a:xfrm>
            <a:off x="468489" y="1828800"/>
            <a:ext cx="4027311" cy="3241676"/>
          </a:xfrm>
        </p:spPr>
        <p:txBody>
          <a:bodyPr/>
          <a:lstStyle/>
          <a:p>
            <a:pPr marL="173038" indent="-173038">
              <a:spcBef>
                <a:spcPct val="25000"/>
              </a:spcBef>
              <a:spcAft>
                <a:spcPct val="30000"/>
              </a:spcAft>
            </a:pPr>
            <a:r>
              <a:rPr lang="en-US" dirty="0">
                <a:latin typeface="Euphemia" panose="020B0503040102020104"/>
              </a:rPr>
              <a:t>Must be a U.S. </a:t>
            </a:r>
            <a:r>
              <a:rPr lang="en-US" dirty="0" smtClean="0">
                <a:latin typeface="Euphemia" panose="020B0503040102020104"/>
              </a:rPr>
              <a:t>citizen</a:t>
            </a:r>
          </a:p>
          <a:p>
            <a:pPr marL="173038" indent="-173038">
              <a:spcBef>
                <a:spcPct val="25000"/>
              </a:spcBef>
              <a:spcAft>
                <a:spcPct val="30000"/>
              </a:spcAft>
            </a:pPr>
            <a:r>
              <a:rPr lang="en-US" dirty="0" smtClean="0">
                <a:latin typeface="Euphemia" panose="020B0503040102020104"/>
              </a:rPr>
              <a:t>Must be 16 years age during processing</a:t>
            </a:r>
            <a:endParaRPr lang="en-US" dirty="0">
              <a:latin typeface="Euphemia" panose="020B0503040102020104"/>
            </a:endParaRPr>
          </a:p>
          <a:p>
            <a:pPr marL="173038" indent="-173038">
              <a:spcBef>
                <a:spcPct val="25000"/>
              </a:spcBef>
              <a:spcAft>
                <a:spcPct val="30000"/>
              </a:spcAft>
            </a:pPr>
            <a:r>
              <a:rPr lang="en-US" dirty="0">
                <a:latin typeface="Euphemia" panose="020B0503040102020104"/>
              </a:rPr>
              <a:t>Background investigation</a:t>
            </a:r>
          </a:p>
          <a:p>
            <a:pPr marL="173038" indent="-173038">
              <a:spcBef>
                <a:spcPct val="25000"/>
              </a:spcBef>
              <a:spcAft>
                <a:spcPct val="30000"/>
              </a:spcAft>
            </a:pPr>
            <a:r>
              <a:rPr lang="en-US" dirty="0">
                <a:latin typeface="Euphemia" panose="020B0503040102020104"/>
              </a:rPr>
              <a:t>Polygraph interview</a:t>
            </a:r>
          </a:p>
          <a:p>
            <a:pPr marL="173038" indent="-173038">
              <a:spcBef>
                <a:spcPct val="25000"/>
              </a:spcBef>
              <a:spcAft>
                <a:spcPct val="30000"/>
              </a:spcAft>
            </a:pPr>
            <a:r>
              <a:rPr lang="en-US" dirty="0">
                <a:latin typeface="Euphemia" panose="020B0503040102020104"/>
              </a:rPr>
              <a:t>Psychological assessment</a:t>
            </a:r>
          </a:p>
        </p:txBody>
      </p:sp>
      <p:sp>
        <p:nvSpPr>
          <p:cNvPr id="3" name="Slide Number Placeholder 2"/>
          <p:cNvSpPr>
            <a:spLocks noGrp="1"/>
          </p:cNvSpPr>
          <p:nvPr>
            <p:ph type="sldNum" sz="quarter" idx="10"/>
          </p:nvPr>
        </p:nvSpPr>
        <p:spPr/>
        <p:txBody>
          <a:bodyPr/>
          <a:lstStyle/>
          <a:p>
            <a:fld id="{76E0CAFF-8BD1-294D-A79E-C474E64375B1}" type="slidenum">
              <a:rPr lang="en-US" smtClean="0"/>
              <a:pPr/>
              <a:t>4</a:t>
            </a:fld>
            <a:endParaRPr lang="en-US" dirty="0"/>
          </a:p>
        </p:txBody>
      </p:sp>
      <p:sp>
        <p:nvSpPr>
          <p:cNvPr id="5" name="TextBox 4"/>
          <p:cNvSpPr txBox="1"/>
          <p:nvPr/>
        </p:nvSpPr>
        <p:spPr>
          <a:xfrm>
            <a:off x="3620835" y="913472"/>
            <a:ext cx="184666" cy="553998"/>
          </a:xfrm>
          <a:prstGeom prst="rect">
            <a:avLst/>
          </a:prstGeom>
          <a:noFill/>
        </p:spPr>
        <p:txBody>
          <a:bodyPr wrap="none" rtlCol="0">
            <a:spAutoFit/>
          </a:bodyPr>
          <a:lstStyle/>
          <a:p>
            <a:endParaRPr lang="en-US" dirty="0"/>
          </a:p>
        </p:txBody>
      </p:sp>
      <p:sp>
        <p:nvSpPr>
          <p:cNvPr id="7" name="TextBox 6"/>
          <p:cNvSpPr txBox="1"/>
          <p:nvPr/>
        </p:nvSpPr>
        <p:spPr>
          <a:xfrm>
            <a:off x="914400" y="5070476"/>
            <a:ext cx="7162800" cy="830997"/>
          </a:xfrm>
          <a:prstGeom prst="rect">
            <a:avLst/>
          </a:prstGeom>
          <a:noFill/>
        </p:spPr>
        <p:txBody>
          <a:bodyPr wrap="square" rtlCol="0">
            <a:spAutoFit/>
          </a:bodyPr>
          <a:lstStyle/>
          <a:p>
            <a:r>
              <a:rPr lang="en-US" sz="1600" dirty="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rPr>
              <a:t>NSA is an Equal Opportunity Employer and abides by applicable employment laws and regulations. All applicants for employment are considered without regard to age, color, disability, genetic information, national origin, race, religion, sex, sexual orientation, marital status, or status as a parent.</a:t>
            </a:r>
          </a:p>
        </p:txBody>
      </p:sp>
      <p:pic>
        <p:nvPicPr>
          <p:cNvPr id="8" name="Picture 7" descr="_EPE8705_4x6_FOUO_we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28800"/>
            <a:ext cx="3886200" cy="2590800"/>
          </a:xfrm>
          <a:prstGeom prst="rect">
            <a:avLst/>
          </a:prstGeom>
          <a:solidFill>
            <a:srgbClr val="FFFFFF">
              <a:shade val="85000"/>
            </a:srgbClr>
          </a:solidFill>
          <a:ln w="38100" cap="sq">
            <a:solidFill>
              <a:srgbClr val="3988B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19250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1" y="505294"/>
            <a:ext cx="7162800" cy="8382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US" spc="-75" dirty="0">
                <a:latin typeface="Euphemia" panose="020B0503040102020104"/>
              </a:rPr>
              <a:t>Application Timeline</a:t>
            </a:r>
          </a:p>
        </p:txBody>
      </p:sp>
      <p:sp>
        <p:nvSpPr>
          <p:cNvPr id="3" name="Slide Number Placeholder 2"/>
          <p:cNvSpPr>
            <a:spLocks noGrp="1"/>
          </p:cNvSpPr>
          <p:nvPr>
            <p:ph type="sldNum" sz="quarter" idx="10"/>
          </p:nvPr>
        </p:nvSpPr>
        <p:spPr/>
        <p:txBody>
          <a:bodyPr/>
          <a:lstStyle/>
          <a:p>
            <a:fld id="{76E0CAFF-8BD1-294D-A79E-C474E64375B1}" type="slidenum">
              <a:rPr lang="en-US" smtClean="0"/>
              <a:pPr/>
              <a:t>5</a:t>
            </a:fld>
            <a:endParaRPr lang="en-US" dirty="0"/>
          </a:p>
        </p:txBody>
      </p:sp>
      <p:sp>
        <p:nvSpPr>
          <p:cNvPr id="5" name="TextBox 4"/>
          <p:cNvSpPr txBox="1"/>
          <p:nvPr/>
        </p:nvSpPr>
        <p:spPr>
          <a:xfrm>
            <a:off x="3620835" y="913472"/>
            <a:ext cx="184666" cy="553998"/>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775" y="2048104"/>
            <a:ext cx="8312723" cy="1304696"/>
          </a:xfrm>
          <a:prstGeom prst="rect">
            <a:avLst/>
          </a:prstGeom>
        </p:spPr>
      </p:pic>
      <p:sp>
        <p:nvSpPr>
          <p:cNvPr id="6" name="Oval 5"/>
          <p:cNvSpPr/>
          <p:nvPr/>
        </p:nvSpPr>
        <p:spPr>
          <a:xfrm>
            <a:off x="2286001" y="3581400"/>
            <a:ext cx="343501" cy="343501"/>
          </a:xfrm>
          <a:prstGeom prst="ellipse">
            <a:avLst/>
          </a:prstGeom>
          <a:gradFill flip="none" rotWithShape="1">
            <a:gsLst>
              <a:gs pos="0">
                <a:srgbClr val="CC0000"/>
              </a:gs>
              <a:gs pos="100000">
                <a:srgbClr val="A40000"/>
              </a:gs>
            </a:gsLst>
            <a:path path="circle">
              <a:fillToRect l="100000" t="100000"/>
            </a:path>
            <a:tileRect r="-100000" b="-10000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idx="1"/>
          </p:nvPr>
        </p:nvSpPr>
        <p:spPr>
          <a:xfrm>
            <a:off x="2686350" y="3687833"/>
            <a:ext cx="4343400" cy="322951"/>
          </a:xfr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p>
            <a:pPr marL="0" indent="0" defTabSz="685800" eaLnBrk="1" hangingPunct="1">
              <a:lnSpc>
                <a:spcPts val="975"/>
              </a:lnSpc>
              <a:spcBef>
                <a:spcPts val="750"/>
              </a:spcBef>
              <a:buFontTx/>
              <a:buNone/>
            </a:pPr>
            <a:r>
              <a:rPr lang="en-US" altLang="en-US" kern="1200" dirty="0">
                <a:solidFill>
                  <a:schemeClr val="bg2">
                    <a:lumMod val="75000"/>
                  </a:schemeClr>
                </a:solidFill>
                <a:latin typeface="Euphemia" panose="020B0503040102020104" pitchFamily="34" charset="0"/>
              </a:rPr>
              <a:t>HR Screening, Conditional Job Offer Extended</a:t>
            </a:r>
          </a:p>
        </p:txBody>
      </p:sp>
      <p:sp>
        <p:nvSpPr>
          <p:cNvPr id="10" name="Oval 9"/>
          <p:cNvSpPr/>
          <p:nvPr/>
        </p:nvSpPr>
        <p:spPr>
          <a:xfrm>
            <a:off x="2286001" y="4019251"/>
            <a:ext cx="343501" cy="343501"/>
          </a:xfrm>
          <a:prstGeom prst="ellipse">
            <a:avLst/>
          </a:prstGeom>
          <a:gradFill flip="none" rotWithShape="1">
            <a:gsLst>
              <a:gs pos="0">
                <a:srgbClr val="FFC000"/>
              </a:gs>
              <a:gs pos="100000">
                <a:srgbClr val="FF9D10"/>
              </a:gs>
            </a:gsLst>
            <a:path path="circle">
              <a:fillToRect l="100000" t="100000"/>
            </a:path>
            <a:tileRect r="-100000" b="-10000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p:cNvSpPr txBox="1">
            <a:spLocks/>
          </p:cNvSpPr>
          <p:nvPr/>
        </p:nvSpPr>
        <p:spPr bwMode="auto">
          <a:xfrm>
            <a:off x="2686350" y="4114802"/>
            <a:ext cx="3505200" cy="3809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defTabSz="685800" eaLnBrk="1" hangingPunct="1">
              <a:lnSpc>
                <a:spcPts val="975"/>
              </a:lnSpc>
              <a:spcBef>
                <a:spcPts val="750"/>
              </a:spcBef>
              <a:buClr>
                <a:srgbClr val="0070C0"/>
              </a:buClr>
              <a:buFontTx/>
              <a:buNone/>
              <a:defRPr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altLang="en-US" sz="1800" dirty="0"/>
              <a:t>Security Forms Completion</a:t>
            </a:r>
          </a:p>
        </p:txBody>
      </p:sp>
      <p:sp>
        <p:nvSpPr>
          <p:cNvPr id="12" name="Oval 11"/>
          <p:cNvSpPr/>
          <p:nvPr/>
        </p:nvSpPr>
        <p:spPr>
          <a:xfrm>
            <a:off x="2286001" y="4495801"/>
            <a:ext cx="343501" cy="343501"/>
          </a:xfrm>
          <a:prstGeom prst="ellipse">
            <a:avLst/>
          </a:prstGeom>
          <a:gradFill flip="none" rotWithShape="1">
            <a:gsLst>
              <a:gs pos="0">
                <a:srgbClr val="92D050"/>
              </a:gs>
              <a:gs pos="100000">
                <a:srgbClr val="009900"/>
              </a:gs>
            </a:gsLst>
            <a:path path="circle">
              <a:fillToRect l="100000" t="100000"/>
            </a:path>
            <a:tileRect r="-100000" b="-10000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p:cNvSpPr txBox="1">
            <a:spLocks/>
          </p:cNvSpPr>
          <p:nvPr/>
        </p:nvSpPr>
        <p:spPr bwMode="auto">
          <a:xfrm>
            <a:off x="2686350" y="4602235"/>
            <a:ext cx="3333449" cy="3809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defTabSz="685800" eaLnBrk="1" hangingPunct="1">
              <a:lnSpc>
                <a:spcPts val="975"/>
              </a:lnSpc>
              <a:spcBef>
                <a:spcPts val="750"/>
              </a:spcBef>
              <a:buClr>
                <a:srgbClr val="0070C0"/>
              </a:buClr>
              <a:buFontTx/>
              <a:buNone/>
              <a:defRPr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altLang="en-US" sz="1800" dirty="0"/>
              <a:t>Background Investigation</a:t>
            </a:r>
          </a:p>
        </p:txBody>
      </p:sp>
      <p:sp>
        <p:nvSpPr>
          <p:cNvPr id="14" name="Oval 13"/>
          <p:cNvSpPr/>
          <p:nvPr/>
        </p:nvSpPr>
        <p:spPr>
          <a:xfrm>
            <a:off x="2286000" y="4953001"/>
            <a:ext cx="343501" cy="343501"/>
          </a:xfrm>
          <a:prstGeom prst="ellipse">
            <a:avLst/>
          </a:prstGeom>
          <a:gradFill flip="none" rotWithShape="1">
            <a:gsLst>
              <a:gs pos="0">
                <a:srgbClr val="00B0F0"/>
              </a:gs>
              <a:gs pos="100000">
                <a:srgbClr val="0070C0"/>
              </a:gs>
            </a:gsLst>
            <a:path path="circle">
              <a:fillToRect l="100000" t="100000"/>
            </a:path>
            <a:tileRect r="-100000" b="-10000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3"/>
          <p:cNvSpPr txBox="1">
            <a:spLocks/>
          </p:cNvSpPr>
          <p:nvPr/>
        </p:nvSpPr>
        <p:spPr bwMode="auto">
          <a:xfrm>
            <a:off x="2686350" y="5040076"/>
            <a:ext cx="6229050" cy="3616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defTabSz="685800" eaLnBrk="1" hangingPunct="1">
              <a:lnSpc>
                <a:spcPts val="975"/>
              </a:lnSpc>
              <a:spcBef>
                <a:spcPts val="750"/>
              </a:spcBef>
              <a:buClr>
                <a:srgbClr val="0070C0"/>
              </a:buClr>
              <a:buFontTx/>
              <a:buNone/>
              <a:defRPr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altLang="en-US" sz="1800" dirty="0"/>
              <a:t>Psychological Testing and Polygraph</a:t>
            </a:r>
          </a:p>
        </p:txBody>
      </p:sp>
      <p:sp>
        <p:nvSpPr>
          <p:cNvPr id="16" name="Oval 15"/>
          <p:cNvSpPr/>
          <p:nvPr/>
        </p:nvSpPr>
        <p:spPr>
          <a:xfrm>
            <a:off x="2286001" y="5429550"/>
            <a:ext cx="343501" cy="343501"/>
          </a:xfrm>
          <a:prstGeom prst="ellipse">
            <a:avLst/>
          </a:prstGeom>
          <a:gradFill flip="none" rotWithShape="1">
            <a:gsLst>
              <a:gs pos="0">
                <a:srgbClr val="A87DFF"/>
              </a:gs>
              <a:gs pos="100000">
                <a:srgbClr val="7030A0"/>
              </a:gs>
            </a:gsLst>
            <a:path path="circle">
              <a:fillToRect l="100000" t="100000"/>
            </a:path>
            <a:tileRect r="-100000" b="-10000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p:cNvSpPr txBox="1">
            <a:spLocks/>
          </p:cNvSpPr>
          <p:nvPr/>
        </p:nvSpPr>
        <p:spPr bwMode="auto">
          <a:xfrm>
            <a:off x="2686350" y="5525093"/>
            <a:ext cx="5181600" cy="38099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defTabSz="685800" eaLnBrk="1" hangingPunct="1">
              <a:lnSpc>
                <a:spcPts val="975"/>
              </a:lnSpc>
              <a:spcBef>
                <a:spcPts val="750"/>
              </a:spcBef>
              <a:buClr>
                <a:srgbClr val="0070C0"/>
              </a:buClr>
              <a:buFontTx/>
              <a:buNone/>
              <a:defRPr b="0" i="0">
                <a:solidFill>
                  <a:schemeClr val="bg2">
                    <a:lumMod val="75000"/>
                  </a:schemeClr>
                </a:solidFill>
                <a:latin typeface="Euphemia" panose="020B0503040102020104" pitchFamily="34" charset="0"/>
                <a:ea typeface="Verdana" panose="020B0604030504040204" pitchFamily="34" charset="0"/>
                <a:cs typeface="Verdana" panose="020B0604030504040204" pitchFamily="34" charset="0"/>
              </a:defRPr>
            </a:lvl1pPr>
            <a:lvl2pPr marL="742950" indent="-285750" eaLnBrk="0" hangingPunct="0">
              <a:spcBef>
                <a:spcPct val="20000"/>
              </a:spcBef>
              <a:buClr>
                <a:srgbClr val="0070C0"/>
              </a:buClr>
              <a:buFont typeface="Arial"/>
              <a:buChar char="•"/>
              <a:defRPr sz="1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spcBef>
                <a:spcPct val="20000"/>
              </a:spcBef>
              <a:buClr>
                <a:srgbClr val="0070C0"/>
              </a:buClr>
              <a:buFont typeface="Arial"/>
              <a:buChar char="•"/>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fontAlgn="base">
              <a:spcBef>
                <a:spcPct val="20000"/>
              </a:spcBef>
              <a:spcAft>
                <a:spcPct val="0"/>
              </a:spcAft>
              <a:buClr>
                <a:srgbClr val="E08500"/>
              </a:buClr>
              <a:buFont typeface="Wingdings" pitchFamily="2" charset="2"/>
              <a:buChar char="§"/>
              <a:defRPr sz="1400">
                <a:solidFill>
                  <a:srgbClr val="336699"/>
                </a:solidFill>
                <a:latin typeface="+mn-lt"/>
              </a:defRPr>
            </a:lvl6pPr>
            <a:lvl7pPr marL="2971800" indent="-228600" fontAlgn="base">
              <a:spcBef>
                <a:spcPct val="20000"/>
              </a:spcBef>
              <a:spcAft>
                <a:spcPct val="0"/>
              </a:spcAft>
              <a:buClr>
                <a:srgbClr val="E08500"/>
              </a:buClr>
              <a:buFont typeface="Wingdings" pitchFamily="2" charset="2"/>
              <a:buChar char="§"/>
              <a:defRPr sz="1400">
                <a:solidFill>
                  <a:srgbClr val="336699"/>
                </a:solidFill>
                <a:latin typeface="+mn-lt"/>
              </a:defRPr>
            </a:lvl7pPr>
            <a:lvl8pPr marL="3429000" indent="-228600" fontAlgn="base">
              <a:spcBef>
                <a:spcPct val="20000"/>
              </a:spcBef>
              <a:spcAft>
                <a:spcPct val="0"/>
              </a:spcAft>
              <a:buClr>
                <a:srgbClr val="E08500"/>
              </a:buClr>
              <a:buFont typeface="Wingdings" pitchFamily="2" charset="2"/>
              <a:buChar char="§"/>
              <a:defRPr sz="1400">
                <a:solidFill>
                  <a:srgbClr val="336699"/>
                </a:solidFill>
                <a:latin typeface="+mn-lt"/>
              </a:defRPr>
            </a:lvl8pPr>
            <a:lvl9pPr marL="3886200" indent="-228600" fontAlgn="base">
              <a:spcBef>
                <a:spcPct val="20000"/>
              </a:spcBef>
              <a:spcAft>
                <a:spcPct val="0"/>
              </a:spcAft>
              <a:buClr>
                <a:srgbClr val="E08500"/>
              </a:buClr>
              <a:buFont typeface="Wingdings" pitchFamily="2" charset="2"/>
              <a:buChar char="§"/>
              <a:defRPr sz="1400">
                <a:solidFill>
                  <a:srgbClr val="336699"/>
                </a:solidFill>
                <a:latin typeface="+mn-lt"/>
              </a:defRPr>
            </a:lvl9pPr>
          </a:lstStyle>
          <a:p>
            <a:r>
              <a:rPr lang="en-US" altLang="en-US" sz="1800" dirty="0"/>
              <a:t>Hiring Authority Approval, Final Job Offer Extended</a:t>
            </a:r>
          </a:p>
        </p:txBody>
      </p:sp>
    </p:spTree>
    <p:extLst>
      <p:ext uri="{BB962C8B-B14F-4D97-AF65-F5344CB8AC3E}">
        <p14:creationId xmlns:p14="http://schemas.microsoft.com/office/powerpoint/2010/main" val="4622234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3F9B005C-CC12-4C22-AA76-3767545F5012}"/>
              </a:ext>
            </a:extLst>
          </p:cNvPr>
          <p:cNvSpPr/>
          <p:nvPr/>
        </p:nvSpPr>
        <p:spPr>
          <a:xfrm>
            <a:off x="-3710" y="2323014"/>
            <a:ext cx="9147710" cy="3004731"/>
          </a:xfrm>
          <a:prstGeom prst="homePlate">
            <a:avLst/>
          </a:prstGeom>
          <a:solidFill>
            <a:srgbClr val="116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2" name="Title 1">
            <a:extLst>
              <a:ext uri="{FF2B5EF4-FFF2-40B4-BE49-F238E27FC236}">
                <a16:creationId xmlns:a16="http://schemas.microsoft.com/office/drawing/2014/main" id="{06DBF5E9-E01D-49D3-8A5C-D42D2A9E8EF0}"/>
              </a:ext>
            </a:extLst>
          </p:cNvPr>
          <p:cNvSpPr>
            <a:spLocks noGrp="1"/>
          </p:cNvSpPr>
          <p:nvPr>
            <p:ph type="title"/>
          </p:nvPr>
        </p:nvSpPr>
        <p:spPr>
          <a:xfrm>
            <a:off x="304800" y="565997"/>
            <a:ext cx="7886700" cy="661338"/>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en-US" sz="2800" dirty="0">
                <a:solidFill>
                  <a:srgbClr val="0070C0"/>
                </a:solidFill>
                <a:latin typeface="Euphemia" panose="020B0503040102020104"/>
                <a:cs typeface="Verdana" panose="020B0604030504040204" pitchFamily="34" charset="0"/>
              </a:rPr>
              <a:t>Applicant Security Clearance Process</a:t>
            </a:r>
          </a:p>
        </p:txBody>
      </p:sp>
      <p:sp>
        <p:nvSpPr>
          <p:cNvPr id="4" name="Content Placeholder 3">
            <a:extLst>
              <a:ext uri="{FF2B5EF4-FFF2-40B4-BE49-F238E27FC236}">
                <a16:creationId xmlns:a16="http://schemas.microsoft.com/office/drawing/2014/main" id="{DAD08765-3943-46FF-AD8E-8110F8AB4EA3}"/>
              </a:ext>
            </a:extLst>
          </p:cNvPr>
          <p:cNvSpPr>
            <a:spLocks noGrp="1"/>
          </p:cNvSpPr>
          <p:nvPr>
            <p:ph sz="half" idx="1"/>
          </p:nvPr>
        </p:nvSpPr>
        <p:spPr>
          <a:xfrm>
            <a:off x="362663" y="1687356"/>
            <a:ext cx="7886699" cy="670654"/>
          </a:xfrm>
        </p:spPr>
        <p:txBody>
          <a:bodyPr vert="horz" lIns="91440" tIns="45720" rIns="91440" bIns="45720" rtlCol="0">
            <a:normAutofit/>
          </a:bodyPr>
          <a:lstStyle/>
          <a:p>
            <a:pPr defTabSz="685800" eaLnBrk="1" hangingPunct="1">
              <a:lnSpc>
                <a:spcPts val="975"/>
              </a:lnSpc>
              <a:spcBef>
                <a:spcPts val="750"/>
              </a:spcBef>
            </a:pPr>
            <a:r>
              <a:rPr lang="en-US" sz="1800" kern="1200" dirty="0">
                <a:solidFill>
                  <a:schemeClr val="bg2">
                    <a:lumMod val="75000"/>
                  </a:schemeClr>
                </a:solidFill>
                <a:latin typeface="Euphemia" panose="020B0503040102020104" pitchFamily="34" charset="0"/>
                <a:cs typeface="Verdana" panose="020B0604030504040204" pitchFamily="34" charset="0"/>
              </a:rPr>
              <a:t>All NSA employees have a TS/SCI level security clearance</a:t>
            </a:r>
          </a:p>
        </p:txBody>
      </p:sp>
      <p:sp>
        <p:nvSpPr>
          <p:cNvPr id="9" name="Content Placeholder 4">
            <a:extLst>
              <a:ext uri="{FF2B5EF4-FFF2-40B4-BE49-F238E27FC236}">
                <a16:creationId xmlns:a16="http://schemas.microsoft.com/office/drawing/2014/main" id="{7EAEB0B3-C54F-43D4-8895-94C31A283659}"/>
              </a:ext>
            </a:extLst>
          </p:cNvPr>
          <p:cNvSpPr>
            <a:spLocks noGrp="1"/>
          </p:cNvSpPr>
          <p:nvPr>
            <p:ph sz="half" idx="14"/>
          </p:nvPr>
        </p:nvSpPr>
        <p:spPr>
          <a:xfrm>
            <a:off x="-211360" y="4593268"/>
            <a:ext cx="2906557" cy="792351"/>
          </a:xfrm>
        </p:spPr>
        <p:txBody>
          <a:bodyPr>
            <a:normAutofit/>
          </a:bodyPr>
          <a:lstStyle/>
          <a:p>
            <a:pPr marL="0" indent="0" algn="ctr">
              <a:lnSpc>
                <a:spcPts val="975"/>
              </a:lnSpc>
              <a:buNone/>
            </a:pPr>
            <a:r>
              <a:rPr lang="en-US" sz="1500" dirty="0">
                <a:solidFill>
                  <a:schemeClr val="bg1"/>
                </a:solidFill>
              </a:rPr>
              <a:t>Full Background</a:t>
            </a:r>
          </a:p>
          <a:p>
            <a:pPr marL="0" indent="0" algn="ctr">
              <a:lnSpc>
                <a:spcPts val="975"/>
              </a:lnSpc>
              <a:buNone/>
            </a:pPr>
            <a:r>
              <a:rPr lang="en-US" sz="1500" dirty="0">
                <a:solidFill>
                  <a:schemeClr val="bg1"/>
                </a:solidFill>
              </a:rPr>
              <a:t>Investigation </a:t>
            </a:r>
            <a:r>
              <a:rPr lang="en-US" sz="1500" dirty="0">
                <a:solidFill>
                  <a:srgbClr val="98C2DC"/>
                </a:solidFill>
              </a:rPr>
              <a:t>(BI)</a:t>
            </a:r>
          </a:p>
        </p:txBody>
      </p:sp>
      <p:sp>
        <p:nvSpPr>
          <p:cNvPr id="16" name="Flowchart: Extract 15">
            <a:extLst>
              <a:ext uri="{FF2B5EF4-FFF2-40B4-BE49-F238E27FC236}">
                <a16:creationId xmlns:a16="http://schemas.microsoft.com/office/drawing/2014/main" id="{ABB0CC9E-3C0D-419C-8A79-E40ADC4468B8}"/>
              </a:ext>
            </a:extLst>
          </p:cNvPr>
          <p:cNvSpPr/>
          <p:nvPr/>
        </p:nvSpPr>
        <p:spPr>
          <a:xfrm rot="5400000">
            <a:off x="5388719" y="3261394"/>
            <a:ext cx="414894" cy="192881"/>
          </a:xfrm>
          <a:prstGeom prst="flowChartExtract">
            <a:avLst/>
          </a:prstGeom>
          <a:solidFill>
            <a:srgbClr val="98C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9" name="Flowchart: Extract 18">
            <a:extLst>
              <a:ext uri="{FF2B5EF4-FFF2-40B4-BE49-F238E27FC236}">
                <a16:creationId xmlns:a16="http://schemas.microsoft.com/office/drawing/2014/main" id="{2D4D39E2-F445-4D80-8E52-19F7C80DA0E1}"/>
              </a:ext>
            </a:extLst>
          </p:cNvPr>
          <p:cNvSpPr/>
          <p:nvPr/>
        </p:nvSpPr>
        <p:spPr>
          <a:xfrm rot="5400000">
            <a:off x="2541447" y="3261395"/>
            <a:ext cx="414894" cy="192881"/>
          </a:xfrm>
          <a:prstGeom prst="flowChartExtract">
            <a:avLst/>
          </a:prstGeom>
          <a:solidFill>
            <a:srgbClr val="98C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pic>
        <p:nvPicPr>
          <p:cNvPr id="21" name="Picture 20">
            <a:extLst>
              <a:ext uri="{FF2B5EF4-FFF2-40B4-BE49-F238E27FC236}">
                <a16:creationId xmlns:a16="http://schemas.microsoft.com/office/drawing/2014/main" id="{9EC605BF-7FD3-4A2C-90F6-9A543A2CAA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81408" y="2775329"/>
            <a:ext cx="1647545" cy="1647545"/>
          </a:xfrm>
          <a:prstGeom prst="rect">
            <a:avLst/>
          </a:prstGeom>
        </p:spPr>
      </p:pic>
      <p:pic>
        <p:nvPicPr>
          <p:cNvPr id="23" name="Picture 22">
            <a:extLst>
              <a:ext uri="{FF2B5EF4-FFF2-40B4-BE49-F238E27FC236}">
                <a16:creationId xmlns:a16="http://schemas.microsoft.com/office/drawing/2014/main" id="{9676E53C-C911-42BE-9247-EE1AF0836E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57144" y="2795908"/>
            <a:ext cx="1656932" cy="1656932"/>
          </a:xfrm>
          <a:prstGeom prst="rect">
            <a:avLst/>
          </a:prstGeom>
        </p:spPr>
      </p:pic>
      <p:pic>
        <p:nvPicPr>
          <p:cNvPr id="25" name="Picture 24">
            <a:extLst>
              <a:ext uri="{FF2B5EF4-FFF2-40B4-BE49-F238E27FC236}">
                <a16:creationId xmlns:a16="http://schemas.microsoft.com/office/drawing/2014/main" id="{91557543-9E9B-4044-98A5-C26447AD1E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7284" y="2761248"/>
            <a:ext cx="1675708" cy="1675708"/>
          </a:xfrm>
          <a:prstGeom prst="rect">
            <a:avLst/>
          </a:prstGeom>
        </p:spPr>
      </p:pic>
      <p:sp>
        <p:nvSpPr>
          <p:cNvPr id="26" name="Content Placeholder 4">
            <a:extLst>
              <a:ext uri="{FF2B5EF4-FFF2-40B4-BE49-F238E27FC236}">
                <a16:creationId xmlns:a16="http://schemas.microsoft.com/office/drawing/2014/main" id="{98BB6EDA-9B94-4186-861A-71A5FA0DAAB3}"/>
              </a:ext>
            </a:extLst>
          </p:cNvPr>
          <p:cNvSpPr txBox="1">
            <a:spLocks/>
          </p:cNvSpPr>
          <p:nvPr/>
        </p:nvSpPr>
        <p:spPr>
          <a:xfrm>
            <a:off x="5480612" y="4589433"/>
            <a:ext cx="2906557" cy="792351"/>
          </a:xfrm>
          <a:prstGeom prst="rect">
            <a:avLst/>
          </a:prstGeom>
        </p:spPr>
        <p:txBody>
          <a:bodyPr vert="horz" lIns="68580" tIns="34290" rIns="68580" bIns="34290" rtlCol="0">
            <a:normAutofit/>
          </a:bodyPr>
          <a:lstStyle>
            <a:lvl1pPr marL="114300" indent="-114300" algn="l" defTabSz="914400" rtl="0" eaLnBrk="1" latinLnBrk="0" hangingPunct="1">
              <a:lnSpc>
                <a:spcPts val="2000"/>
              </a:lnSpc>
              <a:spcBef>
                <a:spcPts val="0"/>
              </a:spcBef>
              <a:spcAft>
                <a:spcPts val="1500"/>
              </a:spcAft>
              <a:buFont typeface="Arial" panose="020B0604020202020204" pitchFamily="34" charset="0"/>
              <a:buChar char="•"/>
              <a:defRPr sz="1400" kern="1200">
                <a:solidFill>
                  <a:srgbClr val="7979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975"/>
              </a:lnSpc>
              <a:buNone/>
            </a:pPr>
            <a:r>
              <a:rPr lang="en-US" sz="1500" dirty="0">
                <a:solidFill>
                  <a:schemeClr val="bg1"/>
                </a:solidFill>
              </a:rPr>
              <a:t>Psychological Evaluation </a:t>
            </a:r>
          </a:p>
          <a:p>
            <a:pPr marL="0" indent="0" algn="ctr">
              <a:lnSpc>
                <a:spcPts val="975"/>
              </a:lnSpc>
              <a:buNone/>
            </a:pPr>
            <a:r>
              <a:rPr lang="en-US" sz="1500" dirty="0">
                <a:solidFill>
                  <a:srgbClr val="98C2DC"/>
                </a:solidFill>
              </a:rPr>
              <a:t>(Psych Eval)</a:t>
            </a:r>
          </a:p>
        </p:txBody>
      </p:sp>
      <p:sp>
        <p:nvSpPr>
          <p:cNvPr id="27" name="Content Placeholder 4">
            <a:extLst>
              <a:ext uri="{FF2B5EF4-FFF2-40B4-BE49-F238E27FC236}">
                <a16:creationId xmlns:a16="http://schemas.microsoft.com/office/drawing/2014/main" id="{7FF1DA4E-A26C-462F-9A52-4640B21E9F3C}"/>
              </a:ext>
            </a:extLst>
          </p:cNvPr>
          <p:cNvSpPr txBox="1">
            <a:spLocks/>
          </p:cNvSpPr>
          <p:nvPr/>
        </p:nvSpPr>
        <p:spPr>
          <a:xfrm>
            <a:off x="-218153" y="2531087"/>
            <a:ext cx="2906557" cy="770580"/>
          </a:xfrm>
          <a:prstGeom prst="rect">
            <a:avLst/>
          </a:prstGeom>
        </p:spPr>
        <p:txBody>
          <a:bodyPr vert="horz" lIns="68580" tIns="34290" rIns="68580" bIns="34290" rtlCol="0">
            <a:normAutofit/>
          </a:bodyPr>
          <a:lstStyle>
            <a:lvl1pPr marL="114300" indent="-114300" algn="l" defTabSz="914400" rtl="0" eaLnBrk="1" latinLnBrk="0" hangingPunct="1">
              <a:lnSpc>
                <a:spcPts val="2000"/>
              </a:lnSpc>
              <a:spcBef>
                <a:spcPts val="0"/>
              </a:spcBef>
              <a:spcAft>
                <a:spcPts val="1500"/>
              </a:spcAft>
              <a:buFont typeface="Arial" panose="020B0604020202020204" pitchFamily="34" charset="0"/>
              <a:buChar char="•"/>
              <a:defRPr sz="1400" kern="1200">
                <a:solidFill>
                  <a:srgbClr val="7979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975"/>
              </a:lnSpc>
              <a:buNone/>
            </a:pPr>
            <a:r>
              <a:rPr lang="en-US" sz="2550" dirty="0">
                <a:solidFill>
                  <a:srgbClr val="98C2DC"/>
                </a:solidFill>
              </a:rPr>
              <a:t>1</a:t>
            </a:r>
          </a:p>
        </p:txBody>
      </p:sp>
      <p:sp>
        <p:nvSpPr>
          <p:cNvPr id="28" name="Content Placeholder 4">
            <a:extLst>
              <a:ext uri="{FF2B5EF4-FFF2-40B4-BE49-F238E27FC236}">
                <a16:creationId xmlns:a16="http://schemas.microsoft.com/office/drawing/2014/main" id="{675AD8E9-A141-4D10-8627-1E31FBA8239D}"/>
              </a:ext>
            </a:extLst>
          </p:cNvPr>
          <p:cNvSpPr txBox="1">
            <a:spLocks/>
          </p:cNvSpPr>
          <p:nvPr/>
        </p:nvSpPr>
        <p:spPr>
          <a:xfrm>
            <a:off x="2652453" y="2528054"/>
            <a:ext cx="2906557" cy="792351"/>
          </a:xfrm>
          <a:prstGeom prst="rect">
            <a:avLst/>
          </a:prstGeom>
        </p:spPr>
        <p:txBody>
          <a:bodyPr vert="horz" lIns="68580" tIns="34290" rIns="68580" bIns="34290" rtlCol="0">
            <a:normAutofit/>
          </a:bodyPr>
          <a:lstStyle>
            <a:lvl1pPr marL="114300" indent="-114300" algn="l" defTabSz="914400" rtl="0" eaLnBrk="1" latinLnBrk="0" hangingPunct="1">
              <a:lnSpc>
                <a:spcPts val="2000"/>
              </a:lnSpc>
              <a:spcBef>
                <a:spcPts val="0"/>
              </a:spcBef>
              <a:spcAft>
                <a:spcPts val="1500"/>
              </a:spcAft>
              <a:buFont typeface="Arial" panose="020B0604020202020204" pitchFamily="34" charset="0"/>
              <a:buChar char="•"/>
              <a:defRPr sz="1400" kern="1200">
                <a:solidFill>
                  <a:srgbClr val="7979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975"/>
              </a:lnSpc>
              <a:buNone/>
            </a:pPr>
            <a:r>
              <a:rPr lang="en-US" sz="2550" dirty="0">
                <a:solidFill>
                  <a:srgbClr val="98C2DC"/>
                </a:solidFill>
              </a:rPr>
              <a:t>2</a:t>
            </a:r>
          </a:p>
        </p:txBody>
      </p:sp>
      <p:sp>
        <p:nvSpPr>
          <p:cNvPr id="29" name="Content Placeholder 4">
            <a:extLst>
              <a:ext uri="{FF2B5EF4-FFF2-40B4-BE49-F238E27FC236}">
                <a16:creationId xmlns:a16="http://schemas.microsoft.com/office/drawing/2014/main" id="{F0DFC74F-1EC9-4781-AF59-59FCB2B315F0}"/>
              </a:ext>
            </a:extLst>
          </p:cNvPr>
          <p:cNvSpPr txBox="1">
            <a:spLocks/>
          </p:cNvSpPr>
          <p:nvPr/>
        </p:nvSpPr>
        <p:spPr>
          <a:xfrm>
            <a:off x="5432331" y="2570522"/>
            <a:ext cx="2906557" cy="792351"/>
          </a:xfrm>
          <a:prstGeom prst="rect">
            <a:avLst/>
          </a:prstGeom>
        </p:spPr>
        <p:txBody>
          <a:bodyPr vert="horz" lIns="68580" tIns="34290" rIns="68580" bIns="34290" rtlCol="0">
            <a:normAutofit/>
          </a:bodyPr>
          <a:lstStyle>
            <a:lvl1pPr marL="114300" indent="-114300" algn="l" defTabSz="914400" rtl="0" eaLnBrk="1" latinLnBrk="0" hangingPunct="1">
              <a:lnSpc>
                <a:spcPts val="2000"/>
              </a:lnSpc>
              <a:spcBef>
                <a:spcPts val="0"/>
              </a:spcBef>
              <a:spcAft>
                <a:spcPts val="1500"/>
              </a:spcAft>
              <a:buFont typeface="Arial" panose="020B0604020202020204" pitchFamily="34" charset="0"/>
              <a:buChar char="•"/>
              <a:defRPr sz="1400" kern="1200">
                <a:solidFill>
                  <a:srgbClr val="7979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975"/>
              </a:lnSpc>
              <a:buNone/>
            </a:pPr>
            <a:r>
              <a:rPr lang="en-US" sz="2550" dirty="0">
                <a:solidFill>
                  <a:srgbClr val="98C2DC"/>
                </a:solidFill>
              </a:rPr>
              <a:t>3</a:t>
            </a:r>
          </a:p>
        </p:txBody>
      </p:sp>
      <p:sp>
        <p:nvSpPr>
          <p:cNvPr id="30" name="Content Placeholder 4">
            <a:extLst>
              <a:ext uri="{FF2B5EF4-FFF2-40B4-BE49-F238E27FC236}">
                <a16:creationId xmlns:a16="http://schemas.microsoft.com/office/drawing/2014/main" id="{2E3AB470-3F47-4F93-B5F4-5AD9FFA86292}"/>
              </a:ext>
            </a:extLst>
          </p:cNvPr>
          <p:cNvSpPr txBox="1">
            <a:spLocks/>
          </p:cNvSpPr>
          <p:nvPr/>
        </p:nvSpPr>
        <p:spPr>
          <a:xfrm>
            <a:off x="2665554" y="4606850"/>
            <a:ext cx="2906557" cy="792351"/>
          </a:xfrm>
          <a:prstGeom prst="rect">
            <a:avLst/>
          </a:prstGeom>
        </p:spPr>
        <p:txBody>
          <a:bodyPr vert="horz" lIns="68580" tIns="34290" rIns="68580" bIns="34290" rtlCol="0">
            <a:normAutofit/>
          </a:bodyPr>
          <a:lstStyle>
            <a:lvl1pPr marL="114300" indent="-114300" algn="l" defTabSz="914400" rtl="0" eaLnBrk="1" latinLnBrk="0" hangingPunct="1">
              <a:lnSpc>
                <a:spcPts val="2000"/>
              </a:lnSpc>
              <a:spcBef>
                <a:spcPts val="0"/>
              </a:spcBef>
              <a:spcAft>
                <a:spcPts val="1500"/>
              </a:spcAft>
              <a:buFont typeface="Arial" panose="020B0604020202020204" pitchFamily="34" charset="0"/>
              <a:buChar char="•"/>
              <a:defRPr sz="1400" kern="1200">
                <a:solidFill>
                  <a:srgbClr val="7979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975"/>
              </a:lnSpc>
              <a:buNone/>
            </a:pPr>
            <a:r>
              <a:rPr lang="en-US" sz="1500" dirty="0">
                <a:solidFill>
                  <a:schemeClr val="bg1"/>
                </a:solidFill>
              </a:rPr>
              <a:t>Full Scope Polygraph</a:t>
            </a:r>
          </a:p>
          <a:p>
            <a:pPr marL="0" indent="0" algn="ctr">
              <a:lnSpc>
                <a:spcPts val="975"/>
              </a:lnSpc>
              <a:buNone/>
            </a:pPr>
            <a:r>
              <a:rPr lang="en-US" sz="1500" dirty="0">
                <a:solidFill>
                  <a:srgbClr val="98C2DC"/>
                </a:solidFill>
              </a:rPr>
              <a:t>(Poly or PG)</a:t>
            </a:r>
          </a:p>
        </p:txBody>
      </p:sp>
      <p:cxnSp>
        <p:nvCxnSpPr>
          <p:cNvPr id="6" name="Straight Connector 5">
            <a:extLst>
              <a:ext uri="{FF2B5EF4-FFF2-40B4-BE49-F238E27FC236}">
                <a16:creationId xmlns:a16="http://schemas.microsoft.com/office/drawing/2014/main" id="{A8EA9C1D-6137-47D1-8537-83BAD84F41FB}"/>
              </a:ext>
            </a:extLst>
          </p:cNvPr>
          <p:cNvCxnSpPr>
            <a:cxnSpLocks/>
          </p:cNvCxnSpPr>
          <p:nvPr/>
        </p:nvCxnSpPr>
        <p:spPr>
          <a:xfrm>
            <a:off x="5496014" y="2111804"/>
            <a:ext cx="0" cy="256650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58E5BA-158D-4D7D-A0CC-8B59C328F97A}"/>
              </a:ext>
            </a:extLst>
          </p:cNvPr>
          <p:cNvCxnSpPr>
            <a:cxnSpLocks/>
          </p:cNvCxnSpPr>
          <p:nvPr/>
        </p:nvCxnSpPr>
        <p:spPr>
          <a:xfrm>
            <a:off x="2648742" y="2111805"/>
            <a:ext cx="0" cy="256650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576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000" fill="hold"/>
                                        <p:tgtEl>
                                          <p:spTgt spid="21"/>
                                        </p:tgtEl>
                                        <p:attrNameLst>
                                          <p:attrName>ppt_x</p:attrName>
                                        </p:attrNameLst>
                                      </p:cBhvr>
                                      <p:tavLst>
                                        <p:tav tm="0">
                                          <p:val>
                                            <p:strVal val="0-#ppt_w/2"/>
                                          </p:val>
                                        </p:tav>
                                        <p:tav tm="100000">
                                          <p:val>
                                            <p:strVal val="#ppt_x"/>
                                          </p:val>
                                        </p:tav>
                                      </p:tavLst>
                                    </p:anim>
                                    <p:anim calcmode="lin" valueType="num">
                                      <p:cBhvr additive="base">
                                        <p:cTn id="35" dur="10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1000" fill="hold"/>
                                        <p:tgtEl>
                                          <p:spTgt spid="28"/>
                                        </p:tgtEl>
                                        <p:attrNameLst>
                                          <p:attrName>ppt_x</p:attrName>
                                        </p:attrNameLst>
                                      </p:cBhvr>
                                      <p:tavLst>
                                        <p:tav tm="0">
                                          <p:val>
                                            <p:strVal val="0-#ppt_w/2"/>
                                          </p:val>
                                        </p:tav>
                                        <p:tav tm="100000">
                                          <p:val>
                                            <p:strVal val="#ppt_x"/>
                                          </p:val>
                                        </p:tav>
                                      </p:tavLst>
                                    </p:anim>
                                    <p:anim calcmode="lin" valueType="num">
                                      <p:cBhvr additive="base">
                                        <p:cTn id="39" dur="10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0" fill="hold"/>
                                        <p:tgtEl>
                                          <p:spTgt spid="30"/>
                                        </p:tgtEl>
                                        <p:attrNameLst>
                                          <p:attrName>ppt_x</p:attrName>
                                        </p:attrNameLst>
                                      </p:cBhvr>
                                      <p:tavLst>
                                        <p:tav tm="0">
                                          <p:val>
                                            <p:strVal val="0-#ppt_w/2"/>
                                          </p:val>
                                        </p:tav>
                                        <p:tav tm="100000">
                                          <p:val>
                                            <p:strVal val="#ppt_x"/>
                                          </p:val>
                                        </p:tav>
                                      </p:tavLst>
                                    </p:anim>
                                    <p:anim calcmode="lin" valueType="num">
                                      <p:cBhvr additive="base">
                                        <p:cTn id="43" dur="10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250" fill="hold"/>
                                        <p:tgtEl>
                                          <p:spTgt spid="23"/>
                                        </p:tgtEl>
                                        <p:attrNameLst>
                                          <p:attrName>ppt_x</p:attrName>
                                        </p:attrNameLst>
                                      </p:cBhvr>
                                      <p:tavLst>
                                        <p:tav tm="0">
                                          <p:val>
                                            <p:strVal val="0-#ppt_w/2"/>
                                          </p:val>
                                        </p:tav>
                                        <p:tav tm="100000">
                                          <p:val>
                                            <p:strVal val="#ppt_x"/>
                                          </p:val>
                                        </p:tav>
                                      </p:tavLst>
                                    </p:anim>
                                    <p:anim calcmode="lin" valueType="num">
                                      <p:cBhvr additive="base">
                                        <p:cTn id="54" dur="125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1250" fill="hold"/>
                                        <p:tgtEl>
                                          <p:spTgt spid="29"/>
                                        </p:tgtEl>
                                        <p:attrNameLst>
                                          <p:attrName>ppt_x</p:attrName>
                                        </p:attrNameLst>
                                      </p:cBhvr>
                                      <p:tavLst>
                                        <p:tav tm="0">
                                          <p:val>
                                            <p:strVal val="0-#ppt_w/2"/>
                                          </p:val>
                                        </p:tav>
                                        <p:tav tm="100000">
                                          <p:val>
                                            <p:strVal val="#ppt_x"/>
                                          </p:val>
                                        </p:tav>
                                      </p:tavLst>
                                    </p:anim>
                                    <p:anim calcmode="lin" valueType="num">
                                      <p:cBhvr additive="base">
                                        <p:cTn id="58" dur="125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1250" fill="hold"/>
                                        <p:tgtEl>
                                          <p:spTgt spid="26"/>
                                        </p:tgtEl>
                                        <p:attrNameLst>
                                          <p:attrName>ppt_x</p:attrName>
                                        </p:attrNameLst>
                                      </p:cBhvr>
                                      <p:tavLst>
                                        <p:tav tm="0">
                                          <p:val>
                                            <p:strVal val="0-#ppt_w/2"/>
                                          </p:val>
                                        </p:tav>
                                        <p:tav tm="100000">
                                          <p:val>
                                            <p:strVal val="#ppt_x"/>
                                          </p:val>
                                        </p:tav>
                                      </p:tavLst>
                                    </p:anim>
                                    <p:anim calcmode="lin" valueType="num">
                                      <p:cBhvr additive="base">
                                        <p:cTn id="6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6" grpId="0" animBg="1"/>
      <p:bldP spid="19" grpId="0" animBg="1"/>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6AA337D-316C-ED44-8E70-3F54331BB835}" type="slidenum">
              <a:rPr lang="en-US" smtClean="0"/>
              <a:pPr/>
              <a:t>7</a:t>
            </a:fld>
            <a:endParaRPr lang="en-US" dirty="0"/>
          </a:p>
        </p:txBody>
      </p:sp>
      <p:sp>
        <p:nvSpPr>
          <p:cNvPr id="4" name="Content Placeholder 3"/>
          <p:cNvSpPr>
            <a:spLocks noGrp="1"/>
          </p:cNvSpPr>
          <p:nvPr>
            <p:ph idx="1"/>
          </p:nvPr>
        </p:nvSpPr>
        <p:spPr>
          <a:xfrm>
            <a:off x="1028700" y="3505200"/>
            <a:ext cx="7086600" cy="685800"/>
          </a:xfrm>
        </p:spPr>
        <p:txBody>
          <a:bodyPr/>
          <a:lstStyle/>
          <a:p>
            <a:r>
              <a:rPr lang="en-US" sz="2400" dirty="0">
                <a:solidFill>
                  <a:schemeClr val="accent3">
                    <a:lumMod val="50000"/>
                  </a:schemeClr>
                </a:solidFill>
                <a:latin typeface="Euphemia" panose="020B0503040102020104"/>
                <a:ea typeface="Verdana" panose="020B0604030504040204" pitchFamily="34" charset="0"/>
                <a:cs typeface="Verdana" panose="020B0604030504040204" pitchFamily="34" charset="0"/>
              </a:rPr>
              <a:t>Where Intelligence Goes to Work</a:t>
            </a:r>
          </a:p>
          <a:p>
            <a:endParaRPr lang="en-US" sz="1400" dirty="0"/>
          </a:p>
        </p:txBody>
      </p:sp>
      <p:sp>
        <p:nvSpPr>
          <p:cNvPr id="5" name="Title 4"/>
          <p:cNvSpPr>
            <a:spLocks noGrp="1"/>
          </p:cNvSpPr>
          <p:nvPr>
            <p:ph type="title"/>
          </p:nvPr>
        </p:nvSpPr>
        <p:spPr/>
        <p:txBody>
          <a:bodyPr/>
          <a:lstStyle/>
          <a:p>
            <a:r>
              <a:rPr lang="en-US" sz="6600" kern="1200" spc="-75" dirty="0">
                <a:solidFill>
                  <a:srgbClr val="FF9D10"/>
                </a:solidFill>
                <a:latin typeface="Euphemia" panose="020B0503040102020104"/>
                <a:ea typeface="Verdana" panose="020B0604030504040204" pitchFamily="34" charset="0"/>
                <a:cs typeface="Verdana" panose="020B0604030504040204" pitchFamily="34" charset="0"/>
              </a:rPr>
              <a:t>Summer</a:t>
            </a:r>
            <a:r>
              <a:rPr lang="en-US" sz="6000" dirty="0" smtClean="0"/>
              <a:t> </a:t>
            </a:r>
            <a:r>
              <a:rPr lang="en-US" sz="6600" kern="1200" spc="-75" dirty="0">
                <a:solidFill>
                  <a:srgbClr val="FF9D10"/>
                </a:solidFill>
                <a:latin typeface="Euphemia" panose="020B0503040102020104"/>
                <a:ea typeface="Verdana" panose="020B0604030504040204" pitchFamily="34" charset="0"/>
                <a:cs typeface="Verdana" panose="020B0604030504040204" pitchFamily="34" charset="0"/>
              </a:rPr>
              <a:t>Internship </a:t>
            </a:r>
            <a:br>
              <a:rPr lang="en-US" sz="6600" kern="1200" spc="-75" dirty="0">
                <a:solidFill>
                  <a:srgbClr val="FF9D10"/>
                </a:solidFill>
                <a:latin typeface="Euphemia" panose="020B0503040102020104"/>
                <a:ea typeface="Verdana" panose="020B0604030504040204" pitchFamily="34" charset="0"/>
                <a:cs typeface="Verdana" panose="020B0604030504040204" pitchFamily="34" charset="0"/>
              </a:rPr>
            </a:br>
            <a:r>
              <a:rPr lang="en-US" sz="6600" kern="1200" spc="-75" dirty="0">
                <a:solidFill>
                  <a:srgbClr val="FF9D10"/>
                </a:solidFill>
                <a:latin typeface="Euphemia" panose="020B0503040102020104"/>
                <a:ea typeface="Verdana" panose="020B0604030504040204" pitchFamily="34" charset="0"/>
                <a:cs typeface="Verdana" panose="020B0604030504040204" pitchFamily="34" charset="0"/>
              </a:rPr>
              <a:t>Programs @ NSA</a:t>
            </a:r>
          </a:p>
        </p:txBody>
      </p:sp>
      <p:sp>
        <p:nvSpPr>
          <p:cNvPr id="6" name="Content Placeholder 3"/>
          <p:cNvSpPr txBox="1">
            <a:spLocks/>
          </p:cNvSpPr>
          <p:nvPr/>
        </p:nvSpPr>
        <p:spPr bwMode="auto">
          <a:xfrm>
            <a:off x="685800" y="457200"/>
            <a:ext cx="9906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ctr" rtl="0" eaLnBrk="0" fontAlgn="base" hangingPunct="0">
              <a:lnSpc>
                <a:spcPct val="120000"/>
              </a:lnSpc>
              <a:spcBef>
                <a:spcPct val="20000"/>
              </a:spcBef>
              <a:spcAft>
                <a:spcPct val="0"/>
              </a:spcAft>
              <a:buClr>
                <a:srgbClr val="E08500"/>
              </a:buClr>
              <a:buFont typeface="Wingdings" pitchFamily="4" charset="2"/>
              <a:defRPr sz="1800" b="0" i="0">
                <a:solidFill>
                  <a:srgbClr val="A6A6A6"/>
                </a:solidFill>
                <a:latin typeface="+mn-lt"/>
                <a:ea typeface="ＭＳ Ｐゴシック" charset="-128"/>
                <a:cs typeface="DIN-Regular"/>
              </a:defRPr>
            </a:lvl1pPr>
            <a:lvl2pPr marL="742950" indent="-285750" algn="l" rtl="0" eaLnBrk="0" fontAlgn="base" hangingPunct="0">
              <a:spcBef>
                <a:spcPct val="20000"/>
              </a:spcBef>
              <a:spcAft>
                <a:spcPct val="0"/>
              </a:spcAft>
              <a:buClr>
                <a:srgbClr val="E08500"/>
              </a:buClr>
              <a:buFont typeface="Wingdings" pitchFamily="4" charset="2"/>
              <a:defRPr sz="16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E08500"/>
              </a:buClr>
              <a:buFont typeface="Wingdings" pitchFamily="4" charset="2"/>
              <a:defRPr sz="14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lr>
                <a:srgbClr val="E08500"/>
              </a:buClr>
              <a:buFont typeface="Wingdings" pitchFamily="2" charset="2"/>
              <a:defRPr sz="1400">
                <a:solidFill>
                  <a:schemeClr val="tx1"/>
                </a:solidFill>
                <a:latin typeface="+mn-lt"/>
              </a:defRPr>
            </a:lvl6pPr>
            <a:lvl7pPr marL="2971800" indent="-228600" algn="l" rtl="0" fontAlgn="base">
              <a:spcBef>
                <a:spcPct val="20000"/>
              </a:spcBef>
              <a:spcAft>
                <a:spcPct val="0"/>
              </a:spcAft>
              <a:buClr>
                <a:srgbClr val="E08500"/>
              </a:buClr>
              <a:buFont typeface="Wingdings" pitchFamily="2" charset="2"/>
              <a:defRPr sz="1400">
                <a:solidFill>
                  <a:schemeClr val="tx1"/>
                </a:solidFill>
                <a:latin typeface="+mn-lt"/>
              </a:defRPr>
            </a:lvl7pPr>
            <a:lvl8pPr marL="3429000" indent="-228600" algn="l" rtl="0" fontAlgn="base">
              <a:spcBef>
                <a:spcPct val="20000"/>
              </a:spcBef>
              <a:spcAft>
                <a:spcPct val="0"/>
              </a:spcAft>
              <a:buClr>
                <a:srgbClr val="E08500"/>
              </a:buClr>
              <a:buFont typeface="Wingdings" pitchFamily="2" charset="2"/>
              <a:defRPr sz="1400">
                <a:solidFill>
                  <a:schemeClr val="tx1"/>
                </a:solidFill>
                <a:latin typeface="+mn-lt"/>
              </a:defRPr>
            </a:lvl8pPr>
            <a:lvl9pPr marL="3886200" indent="-228600" algn="l" rtl="0" fontAlgn="base">
              <a:spcBef>
                <a:spcPct val="20000"/>
              </a:spcBef>
              <a:spcAft>
                <a:spcPct val="0"/>
              </a:spcAft>
              <a:buClr>
                <a:srgbClr val="E08500"/>
              </a:buClr>
              <a:buFont typeface="Wingdings" pitchFamily="2" charset="2"/>
              <a:defRPr sz="1400">
                <a:solidFill>
                  <a:schemeClr val="tx1"/>
                </a:solidFill>
                <a:latin typeface="+mn-lt"/>
              </a:defRPr>
            </a:lvl9pPr>
          </a:lstStyle>
          <a:p>
            <a:pPr algn="l"/>
            <a:r>
              <a:rPr lang="en-US" sz="1100" kern="0" dirty="0" smtClean="0">
                <a:solidFill>
                  <a:schemeClr val="accent6">
                    <a:lumMod val="40000"/>
                    <a:lumOff val="60000"/>
                  </a:schemeClr>
                </a:solidFill>
                <a:latin typeface="Arial" charset="0"/>
                <a:ea typeface="ＭＳ Ｐゴシック" charset="0"/>
                <a:cs typeface="ＭＳ Ｐゴシック" charset="0"/>
              </a:rPr>
              <a:t>V090117</a:t>
            </a:r>
            <a:endParaRPr lang="en-US" sz="800" kern="0" dirty="0">
              <a:solidFill>
                <a:schemeClr val="accent6">
                  <a:lumMod val="40000"/>
                  <a:lumOff val="60000"/>
                </a:schemeClr>
              </a:solidFill>
            </a:endParaRPr>
          </a:p>
        </p:txBody>
      </p:sp>
    </p:spTree>
    <p:extLst>
      <p:ext uri="{BB962C8B-B14F-4D97-AF65-F5344CB8AC3E}">
        <p14:creationId xmlns:p14="http://schemas.microsoft.com/office/powerpoint/2010/main" val="45718963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F5E9-E01D-49D3-8A5C-D42D2A9E8EF0}"/>
              </a:ext>
            </a:extLst>
          </p:cNvPr>
          <p:cNvSpPr>
            <a:spLocks noGrp="1"/>
          </p:cNvSpPr>
          <p:nvPr>
            <p:ph type="title"/>
          </p:nvPr>
        </p:nvSpPr>
        <p:spPr>
          <a:xfrm>
            <a:off x="642513" y="357652"/>
            <a:ext cx="7886700" cy="661338"/>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0" fontAlgn="base" hangingPunct="0">
              <a:spcAft>
                <a:spcPct val="0"/>
              </a:spcAft>
            </a:pPr>
            <a:r>
              <a:rPr lang="en-US" sz="3600" dirty="0">
                <a:solidFill>
                  <a:srgbClr val="0070C0"/>
                </a:solidFill>
                <a:latin typeface="Euphemia" panose="020B0503040102020104"/>
                <a:ea typeface="Verdana" panose="020B0604030504040204" pitchFamily="34" charset="0"/>
                <a:cs typeface="Verdana" panose="020B0604030504040204" pitchFamily="34" charset="0"/>
              </a:rPr>
              <a:t>Student Programs: Internships</a:t>
            </a:r>
          </a:p>
        </p:txBody>
      </p:sp>
      <p:sp>
        <p:nvSpPr>
          <p:cNvPr id="4" name="Content Placeholder 3">
            <a:extLst>
              <a:ext uri="{FF2B5EF4-FFF2-40B4-BE49-F238E27FC236}">
                <a16:creationId xmlns:a16="http://schemas.microsoft.com/office/drawing/2014/main" id="{DAD08765-3943-46FF-AD8E-8110F8AB4EA3}"/>
              </a:ext>
            </a:extLst>
          </p:cNvPr>
          <p:cNvSpPr>
            <a:spLocks noGrp="1"/>
          </p:cNvSpPr>
          <p:nvPr>
            <p:ph sz="half" idx="1"/>
          </p:nvPr>
        </p:nvSpPr>
        <p:spPr>
          <a:xfrm>
            <a:off x="671743" y="1084545"/>
            <a:ext cx="7886699" cy="670654"/>
          </a:xfrm>
        </p:spPr>
        <p:txBody>
          <a:bodyPr vert="horz" lIns="91440" tIns="45720" rIns="91440" bIns="45720" rtlCol="0">
            <a:normAutofit/>
          </a:bodyPr>
          <a:lstStyle/>
          <a:p>
            <a:pPr>
              <a:lnSpc>
                <a:spcPts val="975"/>
              </a:lnSpc>
            </a:pPr>
            <a:r>
              <a:rPr lang="en-US" sz="18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Paid summer tours for undergrad, grad students and Ph.D. candidates</a:t>
            </a:r>
          </a:p>
        </p:txBody>
      </p:sp>
      <p:cxnSp>
        <p:nvCxnSpPr>
          <p:cNvPr id="36" name="Straight Connector 35">
            <a:extLst>
              <a:ext uri="{FF2B5EF4-FFF2-40B4-BE49-F238E27FC236}">
                <a16:creationId xmlns:a16="http://schemas.microsoft.com/office/drawing/2014/main" id="{1F7F0AF2-4D63-4D58-871F-F3E939D05E90}"/>
              </a:ext>
            </a:extLst>
          </p:cNvPr>
          <p:cNvCxnSpPr>
            <a:cxnSpLocks/>
          </p:cNvCxnSpPr>
          <p:nvPr/>
        </p:nvCxnSpPr>
        <p:spPr>
          <a:xfrm>
            <a:off x="3250837" y="3232508"/>
            <a:ext cx="0" cy="1844484"/>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7B27C9-62D1-4D83-9264-7FE0C51EB351}"/>
              </a:ext>
            </a:extLst>
          </p:cNvPr>
          <p:cNvCxnSpPr>
            <a:cxnSpLocks/>
          </p:cNvCxnSpPr>
          <p:nvPr/>
        </p:nvCxnSpPr>
        <p:spPr>
          <a:xfrm>
            <a:off x="374793" y="3061613"/>
            <a:ext cx="8161988" cy="0"/>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sp>
        <p:nvSpPr>
          <p:cNvPr id="47" name="Content Placeholder 8">
            <a:extLst>
              <a:ext uri="{FF2B5EF4-FFF2-40B4-BE49-F238E27FC236}">
                <a16:creationId xmlns:a16="http://schemas.microsoft.com/office/drawing/2014/main" id="{A1DD50E0-A2B5-4BFB-AE22-01C631FEAEBF}"/>
              </a:ext>
            </a:extLst>
          </p:cNvPr>
          <p:cNvSpPr txBox="1">
            <a:spLocks/>
          </p:cNvSpPr>
          <p:nvPr/>
        </p:nvSpPr>
        <p:spPr>
          <a:xfrm>
            <a:off x="1533468" y="1994098"/>
            <a:ext cx="1702621" cy="775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425"/>
              </a:lnSpc>
              <a:buNone/>
            </a:pPr>
            <a:r>
              <a:rPr lang="en-US" sz="1125" b="1" dirty="0">
                <a:solidFill>
                  <a:schemeClr val="tx1">
                    <a:lumMod val="50000"/>
                    <a:lumOff val="50000"/>
                  </a:schemeClr>
                </a:solidFill>
                <a:latin typeface="Arial" panose="020B0604020202020204" pitchFamily="34" charset="0"/>
                <a:cs typeface="Arial" panose="020B0604020202020204" pitchFamily="34" charset="0"/>
              </a:rPr>
              <a:t>20+ PROGRAMS </a:t>
            </a:r>
            <a:r>
              <a:rPr lang="en-US" sz="1125" dirty="0">
                <a:solidFill>
                  <a:schemeClr val="tx1">
                    <a:lumMod val="50000"/>
                    <a:lumOff val="50000"/>
                  </a:schemeClr>
                </a:solidFill>
                <a:latin typeface="Arial" panose="020B0604020202020204" pitchFamily="34" charset="0"/>
                <a:cs typeface="Arial" panose="020B0604020202020204" pitchFamily="34" charset="0"/>
              </a:rPr>
              <a:t/>
            </a:r>
            <a:br>
              <a:rPr lang="en-US" sz="1125" dirty="0">
                <a:solidFill>
                  <a:schemeClr val="tx1">
                    <a:lumMod val="50000"/>
                    <a:lumOff val="50000"/>
                  </a:schemeClr>
                </a:solidFill>
                <a:latin typeface="Arial" panose="020B0604020202020204" pitchFamily="34" charset="0"/>
                <a:cs typeface="Arial" panose="020B0604020202020204" pitchFamily="34" charset="0"/>
              </a:rPr>
            </a:br>
            <a:r>
              <a:rPr lang="en-US" sz="1125" dirty="0">
                <a:solidFill>
                  <a:schemeClr val="tx1">
                    <a:lumMod val="50000"/>
                    <a:lumOff val="50000"/>
                  </a:schemeClr>
                </a:solidFill>
                <a:latin typeface="Arial" panose="020B0604020202020204" pitchFamily="34" charset="0"/>
                <a:cs typeface="Arial" panose="020B0604020202020204" pitchFamily="34" charset="0"/>
              </a:rPr>
              <a:t>for College Undergrads,</a:t>
            </a:r>
            <a:br>
              <a:rPr lang="en-US" sz="1125" dirty="0">
                <a:solidFill>
                  <a:schemeClr val="tx1">
                    <a:lumMod val="50000"/>
                    <a:lumOff val="50000"/>
                  </a:schemeClr>
                </a:solidFill>
                <a:latin typeface="Arial" panose="020B0604020202020204" pitchFamily="34" charset="0"/>
                <a:cs typeface="Arial" panose="020B0604020202020204" pitchFamily="34" charset="0"/>
              </a:rPr>
            </a:br>
            <a:r>
              <a:rPr lang="en-US" sz="1125" dirty="0">
                <a:solidFill>
                  <a:schemeClr val="tx1">
                    <a:lumMod val="50000"/>
                    <a:lumOff val="50000"/>
                  </a:schemeClr>
                </a:solidFill>
                <a:latin typeface="Arial" panose="020B0604020202020204" pitchFamily="34" charset="0"/>
                <a:cs typeface="Arial" panose="020B0604020202020204" pitchFamily="34" charset="0"/>
              </a:rPr>
              <a:t>Graduates and </a:t>
            </a:r>
            <a:br>
              <a:rPr lang="en-US" sz="1125" dirty="0">
                <a:solidFill>
                  <a:schemeClr val="tx1">
                    <a:lumMod val="50000"/>
                    <a:lumOff val="50000"/>
                  </a:schemeClr>
                </a:solidFill>
                <a:latin typeface="Arial" panose="020B0604020202020204" pitchFamily="34" charset="0"/>
                <a:cs typeface="Arial" panose="020B0604020202020204" pitchFamily="34" charset="0"/>
              </a:rPr>
            </a:br>
            <a:r>
              <a:rPr lang="en-US" sz="1125" dirty="0">
                <a:solidFill>
                  <a:schemeClr val="tx1">
                    <a:lumMod val="50000"/>
                    <a:lumOff val="50000"/>
                  </a:schemeClr>
                </a:solidFill>
                <a:latin typeface="Arial" panose="020B0604020202020204" pitchFamily="34" charset="0"/>
                <a:cs typeface="Arial" panose="020B0604020202020204" pitchFamily="34" charset="0"/>
              </a:rPr>
              <a:t>Doctoral Students</a:t>
            </a:r>
          </a:p>
        </p:txBody>
      </p:sp>
      <p:sp>
        <p:nvSpPr>
          <p:cNvPr id="48" name="Content Placeholder 8">
            <a:extLst>
              <a:ext uri="{FF2B5EF4-FFF2-40B4-BE49-F238E27FC236}">
                <a16:creationId xmlns:a16="http://schemas.microsoft.com/office/drawing/2014/main" id="{69BE2A45-33A9-4428-BD1D-8587F0901AEF}"/>
              </a:ext>
            </a:extLst>
          </p:cNvPr>
          <p:cNvSpPr txBox="1">
            <a:spLocks/>
          </p:cNvSpPr>
          <p:nvPr/>
        </p:nvSpPr>
        <p:spPr>
          <a:xfrm>
            <a:off x="4736181" y="2152460"/>
            <a:ext cx="1595087" cy="430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425"/>
              </a:lnSpc>
              <a:buNone/>
            </a:pPr>
            <a:r>
              <a:rPr lang="en-US" sz="1125" dirty="0">
                <a:solidFill>
                  <a:schemeClr val="tx1">
                    <a:lumMod val="50000"/>
                    <a:lumOff val="50000"/>
                  </a:schemeClr>
                </a:solidFill>
                <a:latin typeface="Arial" panose="020B0604020202020204" pitchFamily="34" charset="0"/>
                <a:cs typeface="Arial" panose="020B0604020202020204" pitchFamily="34" charset="0"/>
              </a:rPr>
              <a:t>Real-World</a:t>
            </a:r>
            <a:br>
              <a:rPr lang="en-US" sz="1125" dirty="0">
                <a:solidFill>
                  <a:schemeClr val="tx1">
                    <a:lumMod val="50000"/>
                    <a:lumOff val="50000"/>
                  </a:schemeClr>
                </a:solidFill>
                <a:latin typeface="Arial" panose="020B0604020202020204" pitchFamily="34" charset="0"/>
                <a:cs typeface="Arial" panose="020B0604020202020204" pitchFamily="34" charset="0"/>
              </a:rPr>
            </a:br>
            <a:r>
              <a:rPr lang="en-US" sz="1125" b="1" dirty="0">
                <a:solidFill>
                  <a:schemeClr val="tx1">
                    <a:lumMod val="50000"/>
                    <a:lumOff val="50000"/>
                  </a:schemeClr>
                </a:solidFill>
                <a:latin typeface="Arial" panose="020B0604020202020204" pitchFamily="34" charset="0"/>
                <a:cs typeface="Arial" panose="020B0604020202020204" pitchFamily="34" charset="0"/>
              </a:rPr>
              <a:t>EXPERIENCE</a:t>
            </a:r>
            <a:endParaRPr lang="en-US" sz="1125"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9" name="Content Placeholder 8">
            <a:extLst>
              <a:ext uri="{FF2B5EF4-FFF2-40B4-BE49-F238E27FC236}">
                <a16:creationId xmlns:a16="http://schemas.microsoft.com/office/drawing/2014/main" id="{77443E26-9844-490A-8534-29F78B039AF5}"/>
              </a:ext>
            </a:extLst>
          </p:cNvPr>
          <p:cNvSpPr txBox="1">
            <a:spLocks/>
          </p:cNvSpPr>
          <p:nvPr/>
        </p:nvSpPr>
        <p:spPr>
          <a:xfrm>
            <a:off x="7387735" y="2087009"/>
            <a:ext cx="1595087" cy="5736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425"/>
              </a:lnSpc>
              <a:buNone/>
            </a:pPr>
            <a:r>
              <a:rPr lang="en-US" sz="1125" dirty="0">
                <a:solidFill>
                  <a:schemeClr val="tx1">
                    <a:lumMod val="50000"/>
                    <a:lumOff val="50000"/>
                  </a:schemeClr>
                </a:solidFill>
                <a:latin typeface="Arial" panose="020B0604020202020204" pitchFamily="34" charset="0"/>
                <a:cs typeface="Arial" panose="020B0604020202020204" pitchFamily="34" charset="0"/>
              </a:rPr>
              <a:t>Work at NSA</a:t>
            </a:r>
            <a:br>
              <a:rPr lang="en-US" sz="1125" dirty="0">
                <a:solidFill>
                  <a:schemeClr val="tx1">
                    <a:lumMod val="50000"/>
                    <a:lumOff val="50000"/>
                  </a:schemeClr>
                </a:solidFill>
                <a:latin typeface="Arial" panose="020B0604020202020204" pitchFamily="34" charset="0"/>
                <a:cs typeface="Arial" panose="020B0604020202020204" pitchFamily="34" charset="0"/>
              </a:rPr>
            </a:br>
            <a:r>
              <a:rPr lang="en-US" sz="1125" b="1" dirty="0">
                <a:solidFill>
                  <a:schemeClr val="tx1">
                    <a:lumMod val="50000"/>
                    <a:lumOff val="50000"/>
                  </a:schemeClr>
                </a:solidFill>
                <a:latin typeface="Arial" panose="020B0604020202020204" pitchFamily="34" charset="0"/>
                <a:cs typeface="Arial" panose="020B0604020202020204" pitchFamily="34" charset="0"/>
              </a:rPr>
              <a:t>12 WEEKS</a:t>
            </a:r>
            <a:r>
              <a:rPr lang="en-US" sz="1125" dirty="0">
                <a:solidFill>
                  <a:schemeClr val="tx1">
                    <a:lumMod val="50000"/>
                    <a:lumOff val="50000"/>
                  </a:schemeClr>
                </a:solidFill>
                <a:latin typeface="Arial" panose="020B0604020202020204" pitchFamily="34" charset="0"/>
                <a:cs typeface="Arial" panose="020B0604020202020204" pitchFamily="34" charset="0"/>
              </a:rPr>
              <a:t/>
            </a:r>
            <a:br>
              <a:rPr lang="en-US" sz="1125" dirty="0">
                <a:solidFill>
                  <a:schemeClr val="tx1">
                    <a:lumMod val="50000"/>
                    <a:lumOff val="50000"/>
                  </a:schemeClr>
                </a:solidFill>
                <a:latin typeface="Arial" panose="020B0604020202020204" pitchFamily="34" charset="0"/>
                <a:cs typeface="Arial" panose="020B0604020202020204" pitchFamily="34" charset="0"/>
              </a:rPr>
            </a:br>
            <a:r>
              <a:rPr lang="en-US" sz="1125" dirty="0">
                <a:solidFill>
                  <a:schemeClr val="tx1">
                    <a:lumMod val="50000"/>
                    <a:lumOff val="50000"/>
                  </a:schemeClr>
                </a:solidFill>
                <a:latin typeface="Arial" panose="020B0604020202020204" pitchFamily="34" charset="0"/>
                <a:cs typeface="Arial" panose="020B0604020202020204" pitchFamily="34" charset="0"/>
              </a:rPr>
              <a:t>Over the Summer</a:t>
            </a:r>
          </a:p>
        </p:txBody>
      </p:sp>
      <p:cxnSp>
        <p:nvCxnSpPr>
          <p:cNvPr id="60" name="Straight Connector 59">
            <a:extLst>
              <a:ext uri="{FF2B5EF4-FFF2-40B4-BE49-F238E27FC236}">
                <a16:creationId xmlns:a16="http://schemas.microsoft.com/office/drawing/2014/main" id="{796296C8-47D5-4A96-BE42-ED8BDD46B72F}"/>
              </a:ext>
            </a:extLst>
          </p:cNvPr>
          <p:cNvCxnSpPr>
            <a:cxnSpLocks/>
          </p:cNvCxnSpPr>
          <p:nvPr/>
        </p:nvCxnSpPr>
        <p:spPr>
          <a:xfrm>
            <a:off x="3265248" y="1846782"/>
            <a:ext cx="0" cy="1009685"/>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0B8D837-A749-4E30-BF7D-964F2CD211AB}"/>
              </a:ext>
            </a:extLst>
          </p:cNvPr>
          <p:cNvCxnSpPr>
            <a:cxnSpLocks/>
          </p:cNvCxnSpPr>
          <p:nvPr/>
        </p:nvCxnSpPr>
        <p:spPr>
          <a:xfrm>
            <a:off x="5953712" y="1846782"/>
            <a:ext cx="0" cy="1009685"/>
          </a:xfrm>
          <a:prstGeom prst="line">
            <a:avLst/>
          </a:prstGeom>
          <a:ln w="12700">
            <a:solidFill>
              <a:srgbClr val="BBBFC0"/>
            </a:solidFill>
          </a:ln>
        </p:spPr>
        <p:style>
          <a:lnRef idx="1">
            <a:schemeClr val="accent1"/>
          </a:lnRef>
          <a:fillRef idx="0">
            <a:schemeClr val="accent1"/>
          </a:fillRef>
          <a:effectRef idx="0">
            <a:schemeClr val="accent1"/>
          </a:effectRef>
          <a:fontRef idx="minor">
            <a:schemeClr val="tx1"/>
          </a:fontRef>
        </p:style>
      </p:cxnSp>
      <p:sp>
        <p:nvSpPr>
          <p:cNvPr id="62" name="Content Placeholder 3">
            <a:extLst>
              <a:ext uri="{FF2B5EF4-FFF2-40B4-BE49-F238E27FC236}">
                <a16:creationId xmlns:a16="http://schemas.microsoft.com/office/drawing/2014/main" id="{068132B5-B196-4BB1-9890-A1394EF5772F}"/>
              </a:ext>
            </a:extLst>
          </p:cNvPr>
          <p:cNvSpPr>
            <a:spLocks noGrp="1"/>
          </p:cNvSpPr>
          <p:nvPr>
            <p:ph sz="half" idx="13"/>
          </p:nvPr>
        </p:nvSpPr>
        <p:spPr>
          <a:xfrm>
            <a:off x="303093" y="3157298"/>
            <a:ext cx="3272581" cy="642218"/>
          </a:xfrm>
        </p:spPr>
        <p:txBody>
          <a:bodyPr>
            <a:normAutofit/>
          </a:bodyPr>
          <a:lstStyle/>
          <a:p>
            <a:r>
              <a:rPr lang="en-US" sz="1500" dirty="0">
                <a:solidFill>
                  <a:srgbClr val="12689C"/>
                </a:solidFill>
              </a:rPr>
              <a:t>Fields </a:t>
            </a:r>
            <a:r>
              <a:rPr lang="en-US" sz="1125" i="1" dirty="0">
                <a:solidFill>
                  <a:srgbClr val="12689C"/>
                </a:solidFill>
              </a:rPr>
              <a:t>(Plus Many More)</a:t>
            </a:r>
          </a:p>
        </p:txBody>
      </p:sp>
      <p:sp>
        <p:nvSpPr>
          <p:cNvPr id="63" name="Content Placeholder 3">
            <a:extLst>
              <a:ext uri="{FF2B5EF4-FFF2-40B4-BE49-F238E27FC236}">
                <a16:creationId xmlns:a16="http://schemas.microsoft.com/office/drawing/2014/main" id="{EA8B49C7-E0EB-4253-AFB2-B6690965F9EB}"/>
              </a:ext>
            </a:extLst>
          </p:cNvPr>
          <p:cNvSpPr txBox="1">
            <a:spLocks/>
          </p:cNvSpPr>
          <p:nvPr/>
        </p:nvSpPr>
        <p:spPr>
          <a:xfrm>
            <a:off x="3426560" y="3157298"/>
            <a:ext cx="3379158" cy="39767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Tx/>
              <a:buNone/>
              <a:defRPr sz="2400" kern="1200">
                <a:solidFill>
                  <a:srgbClr val="69B0B9"/>
                </a:solidFill>
                <a:latin typeface="Arial" panose="020B0604020202020204" pitchFamily="34" charset="0"/>
                <a:ea typeface="+mn-ea"/>
                <a:cs typeface="Arial" panose="020B0604020202020204" pitchFamily="34" charset="0"/>
              </a:defRPr>
            </a:lvl1pPr>
            <a:lvl2pPr marL="114300" indent="-114300" algn="l" defTabSz="914400" rtl="0" eaLnBrk="1" latinLnBrk="0" hangingPunct="1">
              <a:lnSpc>
                <a:spcPts val="2000"/>
              </a:lnSpc>
              <a:spcBef>
                <a:spcPts val="60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2pPr>
            <a:lvl3pPr marL="114300" indent="-114300" algn="l" defTabSz="914400" rtl="0" eaLnBrk="1" latinLnBrk="0" hangingPunct="1">
              <a:lnSpc>
                <a:spcPts val="2000"/>
              </a:lnSpc>
              <a:spcBef>
                <a:spcPts val="0"/>
              </a:spcBef>
              <a:spcAft>
                <a:spcPts val="12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3pPr>
            <a:lvl4pPr marL="114300" indent="-114300" algn="l" defTabSz="914400" rtl="0" eaLnBrk="1" latinLnBrk="0" hangingPunct="1">
              <a:lnSpc>
                <a:spcPts val="2000"/>
              </a:lnSpc>
              <a:spcBef>
                <a:spcPts val="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4pPr>
            <a:lvl5pPr marL="114300" indent="-114300" algn="l" defTabSz="914400" rtl="0" eaLnBrk="1" latinLnBrk="0" hangingPunct="1">
              <a:lnSpc>
                <a:spcPts val="2000"/>
              </a:lnSpc>
              <a:spcBef>
                <a:spcPts val="0"/>
              </a:spcBef>
              <a:spcAft>
                <a:spcPts val="1000"/>
              </a:spcAft>
              <a:buFont typeface="Arial" panose="020B0604020202020204" pitchFamily="34" charset="0"/>
              <a:buChar char="•"/>
              <a:defRPr sz="1400" kern="1200">
                <a:solidFill>
                  <a:srgbClr val="8D8D8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rgbClr val="12689C"/>
                </a:solidFill>
              </a:rPr>
              <a:t>Internship Benefits</a:t>
            </a:r>
          </a:p>
        </p:txBody>
      </p:sp>
      <p:sp>
        <p:nvSpPr>
          <p:cNvPr id="64" name="Content Placeholder 8">
            <a:extLst>
              <a:ext uri="{FF2B5EF4-FFF2-40B4-BE49-F238E27FC236}">
                <a16:creationId xmlns:a16="http://schemas.microsoft.com/office/drawing/2014/main" id="{1E442F65-396E-49BB-AB38-98C0039BB058}"/>
              </a:ext>
            </a:extLst>
          </p:cNvPr>
          <p:cNvSpPr txBox="1">
            <a:spLocks/>
          </p:cNvSpPr>
          <p:nvPr/>
        </p:nvSpPr>
        <p:spPr>
          <a:xfrm>
            <a:off x="1258785" y="4023570"/>
            <a:ext cx="747693" cy="376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4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Business</a:t>
            </a:r>
          </a:p>
        </p:txBody>
      </p:sp>
      <p:sp>
        <p:nvSpPr>
          <p:cNvPr id="65" name="Content Placeholder 8">
            <a:extLst>
              <a:ext uri="{FF2B5EF4-FFF2-40B4-BE49-F238E27FC236}">
                <a16:creationId xmlns:a16="http://schemas.microsoft.com/office/drawing/2014/main" id="{2AD22216-D332-412B-9183-CEDC7E6295B0}"/>
              </a:ext>
            </a:extLst>
          </p:cNvPr>
          <p:cNvSpPr txBox="1">
            <a:spLocks/>
          </p:cNvSpPr>
          <p:nvPr/>
        </p:nvSpPr>
        <p:spPr>
          <a:xfrm>
            <a:off x="2152339" y="4027842"/>
            <a:ext cx="849862"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4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Language</a:t>
            </a:r>
          </a:p>
        </p:txBody>
      </p:sp>
      <p:sp>
        <p:nvSpPr>
          <p:cNvPr id="66" name="Content Placeholder 8">
            <a:extLst>
              <a:ext uri="{FF2B5EF4-FFF2-40B4-BE49-F238E27FC236}">
                <a16:creationId xmlns:a16="http://schemas.microsoft.com/office/drawing/2014/main" id="{2A8FBE3F-CFF4-4BCF-A645-D5C00B6C9B95}"/>
              </a:ext>
            </a:extLst>
          </p:cNvPr>
          <p:cNvSpPr txBox="1">
            <a:spLocks/>
          </p:cNvSpPr>
          <p:nvPr/>
        </p:nvSpPr>
        <p:spPr>
          <a:xfrm>
            <a:off x="4489533" y="4038160"/>
            <a:ext cx="849862"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Paid</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Time Off</a:t>
            </a:r>
          </a:p>
        </p:txBody>
      </p:sp>
      <p:sp>
        <p:nvSpPr>
          <p:cNvPr id="67" name="Content Placeholder 8">
            <a:extLst>
              <a:ext uri="{FF2B5EF4-FFF2-40B4-BE49-F238E27FC236}">
                <a16:creationId xmlns:a16="http://schemas.microsoft.com/office/drawing/2014/main" id="{7E33D68A-7F0E-459B-B1B9-D9DE084EB9EF}"/>
              </a:ext>
            </a:extLst>
          </p:cNvPr>
          <p:cNvSpPr txBox="1">
            <a:spLocks/>
          </p:cNvSpPr>
          <p:nvPr/>
        </p:nvSpPr>
        <p:spPr>
          <a:xfrm>
            <a:off x="5436475" y="4049288"/>
            <a:ext cx="955924" cy="542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Housing</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Assistance*</a:t>
            </a:r>
          </a:p>
        </p:txBody>
      </p:sp>
      <p:sp>
        <p:nvSpPr>
          <p:cNvPr id="68" name="Content Placeholder 8">
            <a:extLst>
              <a:ext uri="{FF2B5EF4-FFF2-40B4-BE49-F238E27FC236}">
                <a16:creationId xmlns:a16="http://schemas.microsoft.com/office/drawing/2014/main" id="{E04F8CD5-84F4-4D41-8915-EAA3E8780CE3}"/>
              </a:ext>
            </a:extLst>
          </p:cNvPr>
          <p:cNvSpPr txBox="1">
            <a:spLocks/>
          </p:cNvSpPr>
          <p:nvPr/>
        </p:nvSpPr>
        <p:spPr>
          <a:xfrm>
            <a:off x="4469230" y="5029674"/>
            <a:ext cx="849862"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Mentorship</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Programs</a:t>
            </a:r>
          </a:p>
        </p:txBody>
      </p:sp>
      <p:pic>
        <p:nvPicPr>
          <p:cNvPr id="69" name="Picture 68">
            <a:extLst>
              <a:ext uri="{FF2B5EF4-FFF2-40B4-BE49-F238E27FC236}">
                <a16:creationId xmlns:a16="http://schemas.microsoft.com/office/drawing/2014/main" id="{EA84E6ED-23F5-4D2D-9860-DB79F0571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71126" y="1791007"/>
            <a:ext cx="1148215" cy="1150205"/>
          </a:xfrm>
          <a:prstGeom prst="rect">
            <a:avLst/>
          </a:prstGeom>
        </p:spPr>
      </p:pic>
      <p:pic>
        <p:nvPicPr>
          <p:cNvPr id="70" name="Picture 69">
            <a:extLst>
              <a:ext uri="{FF2B5EF4-FFF2-40B4-BE49-F238E27FC236}">
                <a16:creationId xmlns:a16="http://schemas.microsoft.com/office/drawing/2014/main" id="{838F4B2B-0913-46A7-825C-3EC6D95AD8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30251" y="1791023"/>
            <a:ext cx="1150205" cy="1150205"/>
          </a:xfrm>
          <a:prstGeom prst="rect">
            <a:avLst/>
          </a:prstGeom>
        </p:spPr>
      </p:pic>
      <p:pic>
        <p:nvPicPr>
          <p:cNvPr id="71" name="Picture 70">
            <a:extLst>
              <a:ext uri="{FF2B5EF4-FFF2-40B4-BE49-F238E27FC236}">
                <a16:creationId xmlns:a16="http://schemas.microsoft.com/office/drawing/2014/main" id="{C8FB41E3-52A5-4673-8E34-1C033A36854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5802" y="1791023"/>
            <a:ext cx="1150205" cy="1150205"/>
          </a:xfrm>
          <a:prstGeom prst="rect">
            <a:avLst/>
          </a:prstGeom>
        </p:spPr>
      </p:pic>
      <p:sp>
        <p:nvSpPr>
          <p:cNvPr id="80" name="Content Placeholder 8">
            <a:extLst>
              <a:ext uri="{FF2B5EF4-FFF2-40B4-BE49-F238E27FC236}">
                <a16:creationId xmlns:a16="http://schemas.microsoft.com/office/drawing/2014/main" id="{43257988-4750-4829-ABFB-59C5E80C6FAE}"/>
              </a:ext>
            </a:extLst>
          </p:cNvPr>
          <p:cNvSpPr txBox="1">
            <a:spLocks/>
          </p:cNvSpPr>
          <p:nvPr/>
        </p:nvSpPr>
        <p:spPr>
          <a:xfrm>
            <a:off x="11213" y="4051915"/>
            <a:ext cx="1366748" cy="642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STEM &amp;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Cyber</a:t>
            </a:r>
          </a:p>
        </p:txBody>
      </p:sp>
      <p:sp>
        <p:nvSpPr>
          <p:cNvPr id="81" name="Content Placeholder 8">
            <a:extLst>
              <a:ext uri="{FF2B5EF4-FFF2-40B4-BE49-F238E27FC236}">
                <a16:creationId xmlns:a16="http://schemas.microsoft.com/office/drawing/2014/main" id="{4CAC22E0-4295-4757-A636-FA354C7EBC19}"/>
              </a:ext>
            </a:extLst>
          </p:cNvPr>
          <p:cNvSpPr txBox="1">
            <a:spLocks/>
          </p:cNvSpPr>
          <p:nvPr/>
        </p:nvSpPr>
        <p:spPr>
          <a:xfrm>
            <a:off x="3404160" y="4052122"/>
            <a:ext cx="955925" cy="642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Competitive</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Pay</a:t>
            </a:r>
          </a:p>
        </p:txBody>
      </p:sp>
      <p:sp>
        <p:nvSpPr>
          <p:cNvPr id="32" name="Content Placeholder 8">
            <a:extLst>
              <a:ext uri="{FF2B5EF4-FFF2-40B4-BE49-F238E27FC236}">
                <a16:creationId xmlns:a16="http://schemas.microsoft.com/office/drawing/2014/main" id="{5FAA6AC3-00CB-4593-9BCF-6FB916DE8B5F}"/>
              </a:ext>
            </a:extLst>
          </p:cNvPr>
          <p:cNvSpPr txBox="1">
            <a:spLocks/>
          </p:cNvSpPr>
          <p:nvPr/>
        </p:nvSpPr>
        <p:spPr>
          <a:xfrm>
            <a:off x="6331894" y="4049788"/>
            <a:ext cx="1224152" cy="397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Travel</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Reimbursement*</a:t>
            </a:r>
          </a:p>
        </p:txBody>
      </p:sp>
      <p:sp>
        <p:nvSpPr>
          <p:cNvPr id="33" name="Content Placeholder 8">
            <a:extLst>
              <a:ext uri="{FF2B5EF4-FFF2-40B4-BE49-F238E27FC236}">
                <a16:creationId xmlns:a16="http://schemas.microsoft.com/office/drawing/2014/main" id="{20AA221C-DB80-4EA1-8ED6-494F82D577A1}"/>
              </a:ext>
            </a:extLst>
          </p:cNvPr>
          <p:cNvSpPr txBox="1">
            <a:spLocks/>
          </p:cNvSpPr>
          <p:nvPr/>
        </p:nvSpPr>
        <p:spPr>
          <a:xfrm>
            <a:off x="7251255" y="4043434"/>
            <a:ext cx="1489707" cy="872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Access to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National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Cryptologic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School </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Courses</a:t>
            </a:r>
          </a:p>
        </p:txBody>
      </p:sp>
      <p:pic>
        <p:nvPicPr>
          <p:cNvPr id="72" name="Picture 71">
            <a:extLst>
              <a:ext uri="{FF2B5EF4-FFF2-40B4-BE49-F238E27FC236}">
                <a16:creationId xmlns:a16="http://schemas.microsoft.com/office/drawing/2014/main" id="{3BB713C5-1511-45B5-841B-CF04510548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3103" y="3478982"/>
            <a:ext cx="576391" cy="576391"/>
          </a:xfrm>
          <a:prstGeom prst="rect">
            <a:avLst/>
          </a:prstGeom>
        </p:spPr>
      </p:pic>
      <p:pic>
        <p:nvPicPr>
          <p:cNvPr id="73" name="Picture 72">
            <a:extLst>
              <a:ext uri="{FF2B5EF4-FFF2-40B4-BE49-F238E27FC236}">
                <a16:creationId xmlns:a16="http://schemas.microsoft.com/office/drawing/2014/main" id="{C24B546B-A85E-4915-B229-5E36828EFF0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353658" y="3472897"/>
            <a:ext cx="575393" cy="576391"/>
          </a:xfrm>
          <a:prstGeom prst="rect">
            <a:avLst/>
          </a:prstGeom>
        </p:spPr>
      </p:pic>
      <p:pic>
        <p:nvPicPr>
          <p:cNvPr id="74" name="Picture 73">
            <a:extLst>
              <a:ext uri="{FF2B5EF4-FFF2-40B4-BE49-F238E27FC236}">
                <a16:creationId xmlns:a16="http://schemas.microsoft.com/office/drawing/2014/main" id="{DF2123E6-5466-4C30-A96C-E5F07FB1F3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294456" y="3478982"/>
            <a:ext cx="576391" cy="576391"/>
          </a:xfrm>
          <a:prstGeom prst="rect">
            <a:avLst/>
          </a:prstGeom>
        </p:spPr>
      </p:pic>
      <p:pic>
        <p:nvPicPr>
          <p:cNvPr id="75" name="Picture 74">
            <a:extLst>
              <a:ext uri="{FF2B5EF4-FFF2-40B4-BE49-F238E27FC236}">
                <a16:creationId xmlns:a16="http://schemas.microsoft.com/office/drawing/2014/main" id="{A588A673-58C4-4917-9266-CA13CB5116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605593" y="3479334"/>
            <a:ext cx="576391" cy="576391"/>
          </a:xfrm>
          <a:prstGeom prst="rect">
            <a:avLst/>
          </a:prstGeom>
        </p:spPr>
      </p:pic>
      <p:pic>
        <p:nvPicPr>
          <p:cNvPr id="77" name="Picture 76">
            <a:extLst>
              <a:ext uri="{FF2B5EF4-FFF2-40B4-BE49-F238E27FC236}">
                <a16:creationId xmlns:a16="http://schemas.microsoft.com/office/drawing/2014/main" id="{3621C89F-51A5-4CC0-93E7-64001DB9EBB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626239" y="3472212"/>
            <a:ext cx="575393" cy="576391"/>
          </a:xfrm>
          <a:prstGeom prst="rect">
            <a:avLst/>
          </a:prstGeom>
        </p:spPr>
      </p:pic>
      <p:pic>
        <p:nvPicPr>
          <p:cNvPr id="78" name="Picture 77">
            <a:extLst>
              <a:ext uri="{FF2B5EF4-FFF2-40B4-BE49-F238E27FC236}">
                <a16:creationId xmlns:a16="http://schemas.microsoft.com/office/drawing/2014/main" id="{8164ACAD-8E57-4DBC-852D-5FF2DEB7E4B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626206" y="3472922"/>
            <a:ext cx="577390" cy="576391"/>
          </a:xfrm>
          <a:prstGeom prst="rect">
            <a:avLst/>
          </a:prstGeom>
        </p:spPr>
      </p:pic>
      <p:pic>
        <p:nvPicPr>
          <p:cNvPr id="79" name="Picture 78">
            <a:extLst>
              <a:ext uri="{FF2B5EF4-FFF2-40B4-BE49-F238E27FC236}">
                <a16:creationId xmlns:a16="http://schemas.microsoft.com/office/drawing/2014/main" id="{97A82A9F-59B1-4E0C-8479-AF524E1C8A4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615093" y="4463732"/>
            <a:ext cx="575393" cy="576391"/>
          </a:xfrm>
          <a:prstGeom prst="rect">
            <a:avLst/>
          </a:prstGeom>
        </p:spPr>
      </p:pic>
      <p:pic>
        <p:nvPicPr>
          <p:cNvPr id="34" name="Picture 33">
            <a:extLst>
              <a:ext uri="{FF2B5EF4-FFF2-40B4-BE49-F238E27FC236}">
                <a16:creationId xmlns:a16="http://schemas.microsoft.com/office/drawing/2014/main" id="{970DA206-10CE-4326-8AE3-DBC858F18F7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32682" y="4473567"/>
            <a:ext cx="570914" cy="568945"/>
          </a:xfrm>
          <a:prstGeom prst="rect">
            <a:avLst/>
          </a:prstGeom>
        </p:spPr>
      </p:pic>
      <p:pic>
        <p:nvPicPr>
          <p:cNvPr id="35" name="Picture 34">
            <a:extLst>
              <a:ext uri="{FF2B5EF4-FFF2-40B4-BE49-F238E27FC236}">
                <a16:creationId xmlns:a16="http://schemas.microsoft.com/office/drawing/2014/main" id="{72FA0C5E-5822-4FC7-8A73-7FB6981B426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604692" y="4472548"/>
            <a:ext cx="570914" cy="570914"/>
          </a:xfrm>
          <a:prstGeom prst="rect">
            <a:avLst/>
          </a:prstGeom>
        </p:spPr>
      </p:pic>
      <p:pic>
        <p:nvPicPr>
          <p:cNvPr id="37" name="Picture 36">
            <a:extLst>
              <a:ext uri="{FF2B5EF4-FFF2-40B4-BE49-F238E27FC236}">
                <a16:creationId xmlns:a16="http://schemas.microsoft.com/office/drawing/2014/main" id="{2104F3B8-69AE-440C-B7A2-97D781FAFF6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661950" y="3485053"/>
            <a:ext cx="569926" cy="569926"/>
          </a:xfrm>
          <a:prstGeom prst="rect">
            <a:avLst/>
          </a:prstGeom>
        </p:spPr>
      </p:pic>
      <p:pic>
        <p:nvPicPr>
          <p:cNvPr id="38" name="Picture 37">
            <a:extLst>
              <a:ext uri="{FF2B5EF4-FFF2-40B4-BE49-F238E27FC236}">
                <a16:creationId xmlns:a16="http://schemas.microsoft.com/office/drawing/2014/main" id="{185C91F0-69BC-4804-BCCF-5351C47EB914}"/>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701160" y="3481710"/>
            <a:ext cx="570914" cy="570914"/>
          </a:xfrm>
          <a:prstGeom prst="rect">
            <a:avLst/>
          </a:prstGeom>
        </p:spPr>
      </p:pic>
      <p:sp>
        <p:nvSpPr>
          <p:cNvPr id="39" name="Content Placeholder 8">
            <a:extLst>
              <a:ext uri="{FF2B5EF4-FFF2-40B4-BE49-F238E27FC236}">
                <a16:creationId xmlns:a16="http://schemas.microsoft.com/office/drawing/2014/main" id="{529EC607-2FF4-4D11-9D33-8752E2469356}"/>
              </a:ext>
            </a:extLst>
          </p:cNvPr>
          <p:cNvSpPr txBox="1">
            <a:spLocks/>
          </p:cNvSpPr>
          <p:nvPr/>
        </p:nvSpPr>
        <p:spPr>
          <a:xfrm>
            <a:off x="5380504" y="5031340"/>
            <a:ext cx="1077257" cy="642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Extracurricular</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Activities</a:t>
            </a:r>
          </a:p>
        </p:txBody>
      </p:sp>
      <p:sp>
        <p:nvSpPr>
          <p:cNvPr id="40" name="Content Placeholder 8">
            <a:extLst>
              <a:ext uri="{FF2B5EF4-FFF2-40B4-BE49-F238E27FC236}">
                <a16:creationId xmlns:a16="http://schemas.microsoft.com/office/drawing/2014/main" id="{A3DCD3A2-0054-4342-B7E5-802347D40496}"/>
              </a:ext>
            </a:extLst>
          </p:cNvPr>
          <p:cNvSpPr txBox="1">
            <a:spLocks/>
          </p:cNvSpPr>
          <p:nvPr/>
        </p:nvSpPr>
        <p:spPr>
          <a:xfrm>
            <a:off x="3423095" y="5029590"/>
            <a:ext cx="955924" cy="642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25"/>
              </a:lnSpc>
              <a:buNone/>
            </a:pPr>
            <a:r>
              <a:rPr lang="en-US" sz="975" dirty="0">
                <a:solidFill>
                  <a:schemeClr val="tx1">
                    <a:lumMod val="50000"/>
                    <a:lumOff val="50000"/>
                  </a:schemeClr>
                </a:solidFill>
                <a:latin typeface="Arial" panose="020B0604020202020204" pitchFamily="34" charset="0"/>
                <a:cs typeface="Arial" panose="020B0604020202020204" pitchFamily="34" charset="0"/>
              </a:rPr>
              <a:t>Holiday &amp;</a:t>
            </a:r>
            <a:br>
              <a:rPr lang="en-US" sz="975" dirty="0">
                <a:solidFill>
                  <a:schemeClr val="tx1">
                    <a:lumMod val="50000"/>
                    <a:lumOff val="50000"/>
                  </a:schemeClr>
                </a:solidFill>
                <a:latin typeface="Arial" panose="020B0604020202020204" pitchFamily="34" charset="0"/>
                <a:cs typeface="Arial" panose="020B0604020202020204" pitchFamily="34" charset="0"/>
              </a:rPr>
            </a:br>
            <a:r>
              <a:rPr lang="en-US" sz="975" dirty="0">
                <a:solidFill>
                  <a:schemeClr val="tx1">
                    <a:lumMod val="50000"/>
                    <a:lumOff val="50000"/>
                  </a:schemeClr>
                </a:solidFill>
                <a:latin typeface="Arial" panose="020B0604020202020204" pitchFamily="34" charset="0"/>
                <a:cs typeface="Arial" panose="020B0604020202020204" pitchFamily="34" charset="0"/>
              </a:rPr>
              <a:t>Sick Leave</a:t>
            </a:r>
          </a:p>
        </p:txBody>
      </p:sp>
      <p:sp>
        <p:nvSpPr>
          <p:cNvPr id="43" name="Content Placeholder 8">
            <a:extLst>
              <a:ext uri="{FF2B5EF4-FFF2-40B4-BE49-F238E27FC236}">
                <a16:creationId xmlns:a16="http://schemas.microsoft.com/office/drawing/2014/main" id="{7C1BA60C-BF8D-4913-9DEA-803A8DD5F030}"/>
              </a:ext>
            </a:extLst>
          </p:cNvPr>
          <p:cNvSpPr txBox="1">
            <a:spLocks/>
          </p:cNvSpPr>
          <p:nvPr/>
        </p:nvSpPr>
        <p:spPr>
          <a:xfrm>
            <a:off x="2873122" y="5439773"/>
            <a:ext cx="3448027" cy="666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75"/>
              </a:lnSpc>
              <a:buNone/>
            </a:pPr>
            <a:r>
              <a:rPr lang="en-US" sz="750" i="1" dirty="0">
                <a:solidFill>
                  <a:schemeClr val="tx1">
                    <a:lumMod val="50000"/>
                    <a:lumOff val="50000"/>
                  </a:schemeClr>
                </a:solidFill>
                <a:latin typeface="Arial" panose="020B0604020202020204" pitchFamily="34" charset="0"/>
                <a:cs typeface="Arial" panose="020B0604020202020204" pitchFamily="34" charset="0"/>
              </a:rPr>
              <a:t>*If eligible. See our website for more information.</a:t>
            </a:r>
          </a:p>
        </p:txBody>
      </p:sp>
    </p:spTree>
    <p:extLst>
      <p:ext uri="{BB962C8B-B14F-4D97-AF65-F5344CB8AC3E}">
        <p14:creationId xmlns:p14="http://schemas.microsoft.com/office/powerpoint/2010/main" val="3384461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750"/>
                            </p:stCondLst>
                            <p:childTnLst>
                              <p:par>
                                <p:cTn id="13" presetID="2" presetClass="entr" presetSubtype="4"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25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62">
                                            <p:txEl>
                                              <p:pRg st="0" end="0"/>
                                            </p:txEl>
                                          </p:spTgt>
                                        </p:tgtEl>
                                        <p:attrNameLst>
                                          <p:attrName>style.visibility</p:attrName>
                                        </p:attrNameLst>
                                      </p:cBhvr>
                                      <p:to>
                                        <p:strVal val="visible"/>
                                      </p:to>
                                    </p:set>
                                    <p:animEffect transition="in" filter="fade">
                                      <p:cBhvr>
                                        <p:cTn id="31" dur="1250"/>
                                        <p:tgtEl>
                                          <p:spTgt spid="62">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125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250"/>
                                        <p:tgtEl>
                                          <p:spTgt spid="8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250"/>
                                        <p:tgtEl>
                                          <p:spTgt spid="64"/>
                                        </p:tgtEl>
                                      </p:cBhvr>
                                    </p:animEffect>
                                  </p:childTnLst>
                                </p:cTn>
                              </p:par>
                              <p:par>
                                <p:cTn id="41" presetID="10"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250"/>
                                        <p:tgtEl>
                                          <p:spTgt spid="73"/>
                                        </p:tgtEl>
                                      </p:cBhvr>
                                    </p:animEffect>
                                  </p:childTnLst>
                                </p:cTn>
                              </p:par>
                              <p:par>
                                <p:cTn id="44" presetID="10" presetClass="entr" presetSubtype="0"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1250"/>
                                        <p:tgtEl>
                                          <p:spTgt spid="7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25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250"/>
                                        <p:tgtEl>
                                          <p:spTgt spid="7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250"/>
                                        <p:tgtEl>
                                          <p:spTgt spid="81"/>
                                        </p:tgtEl>
                                      </p:cBhvr>
                                    </p:animEffect>
                                  </p:childTnLst>
                                </p:cTn>
                              </p:par>
                              <p:par>
                                <p:cTn id="56" presetID="10"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25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25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25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250"/>
                                        <p:tgtEl>
                                          <p:spTgt spid="68"/>
                                        </p:tgtEl>
                                      </p:cBhvr>
                                    </p:animEffect>
                                  </p:childTnLst>
                                </p:cTn>
                              </p:par>
                              <p:par>
                                <p:cTn id="68" presetID="10"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1250"/>
                                        <p:tgtEl>
                                          <p:spTgt spid="79"/>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25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250"/>
                                        <p:tgtEl>
                                          <p:spTgt spid="39"/>
                                        </p:tgtEl>
                                      </p:cBhvr>
                                    </p:animEffect>
                                  </p:childTnLst>
                                </p:cTn>
                              </p:par>
                              <p:par>
                                <p:cTn id="77" presetID="10"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1250"/>
                                        <p:tgtEl>
                                          <p:spTgt spid="7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125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250"/>
                                        <p:tgtEl>
                                          <p:spTgt spid="67"/>
                                        </p:tgtEl>
                                      </p:cBhvr>
                                    </p:animEffect>
                                  </p:childTnLst>
                                </p:cTn>
                              </p:par>
                              <p:par>
                                <p:cTn id="86" presetID="10" presetClass="entr" presetSubtype="0" fill="hold"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250"/>
                                        <p:tgtEl>
                                          <p:spTgt spid="7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125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1250"/>
                                        <p:tgtEl>
                                          <p:spTgt spid="32"/>
                                        </p:tgtEl>
                                      </p:cBhvr>
                                    </p:animEffect>
                                  </p:childTnLst>
                                </p:cTn>
                              </p:par>
                              <p:par>
                                <p:cTn id="95" presetID="10" presetClass="entr" presetSubtype="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25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250"/>
                                        <p:tgtEl>
                                          <p:spTgt spid="33"/>
                                        </p:tgtEl>
                                      </p:cBhvr>
                                    </p:animEffect>
                                  </p:childTnLst>
                                </p:cTn>
                              </p:par>
                              <p:par>
                                <p:cTn id="101" presetID="10"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25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9" grpId="0"/>
      <p:bldP spid="62" grpId="0" build="p"/>
      <p:bldP spid="63" grpId="0"/>
      <p:bldP spid="64" grpId="0"/>
      <p:bldP spid="65" grpId="0"/>
      <p:bldP spid="66" grpId="0"/>
      <p:bldP spid="67" grpId="0"/>
      <p:bldP spid="68" grpId="0"/>
      <p:bldP spid="80" grpId="0"/>
      <p:bldP spid="81" grpId="0"/>
      <p:bldP spid="32" grpId="0"/>
      <p:bldP spid="33" grpId="0"/>
      <p:bldP spid="39" grpId="0"/>
      <p:bldP spid="40"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F5E9-E01D-49D3-8A5C-D42D2A9E8EF0}"/>
              </a:ext>
            </a:extLst>
          </p:cNvPr>
          <p:cNvSpPr>
            <a:spLocks noGrp="1"/>
          </p:cNvSpPr>
          <p:nvPr>
            <p:ph type="title"/>
          </p:nvPr>
        </p:nvSpPr>
        <p:spPr>
          <a:xfrm>
            <a:off x="489127" y="313923"/>
            <a:ext cx="8134350" cy="947469"/>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0" fontAlgn="base" hangingPunct="0">
              <a:spcAft>
                <a:spcPct val="0"/>
              </a:spcAft>
            </a:pPr>
            <a:r>
              <a:rPr lang="en-US" sz="3600" dirty="0">
                <a:solidFill>
                  <a:srgbClr val="0070C0"/>
                </a:solidFill>
                <a:latin typeface="Euphemia" panose="020B0503040102020104"/>
                <a:ea typeface="Verdana" panose="020B0604030504040204" pitchFamily="34" charset="0"/>
                <a:cs typeface="Verdana" panose="020B0604030504040204" pitchFamily="34" charset="0"/>
              </a:rPr>
              <a:t>2020 Summer Internships</a:t>
            </a:r>
          </a:p>
        </p:txBody>
      </p:sp>
      <p:sp>
        <p:nvSpPr>
          <p:cNvPr id="4" name="Content Placeholder 3">
            <a:extLst>
              <a:ext uri="{FF2B5EF4-FFF2-40B4-BE49-F238E27FC236}">
                <a16:creationId xmlns:a16="http://schemas.microsoft.com/office/drawing/2014/main" id="{DAD08765-3943-46FF-AD8E-8110F8AB4EA3}"/>
              </a:ext>
            </a:extLst>
          </p:cNvPr>
          <p:cNvSpPr>
            <a:spLocks noGrp="1"/>
          </p:cNvSpPr>
          <p:nvPr>
            <p:ph sz="half" idx="1"/>
          </p:nvPr>
        </p:nvSpPr>
        <p:spPr>
          <a:xfrm>
            <a:off x="628651" y="1124659"/>
            <a:ext cx="7886699" cy="670654"/>
          </a:xfrm>
        </p:spPr>
        <p:txBody>
          <a:bodyPr>
            <a:normAutofit/>
          </a:bodyPr>
          <a:lstStyle/>
          <a:p>
            <a:pPr>
              <a:lnSpc>
                <a:spcPts val="975"/>
              </a:lnSpc>
            </a:pPr>
            <a:r>
              <a:rPr lang="en-US" sz="18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20+ programs in STEM, business and more </a:t>
            </a:r>
          </a:p>
        </p:txBody>
      </p:sp>
      <p:pic>
        <p:nvPicPr>
          <p:cNvPr id="17" name="Picture 16">
            <a:extLst>
              <a:ext uri="{FF2B5EF4-FFF2-40B4-BE49-F238E27FC236}">
                <a16:creationId xmlns:a16="http://schemas.microsoft.com/office/drawing/2014/main" id="{76ABD600-2913-4A8C-BF84-8647ED882E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9654" y="1557069"/>
            <a:ext cx="4038521" cy="2436560"/>
          </a:xfrm>
          <a:prstGeom prst="rect">
            <a:avLst/>
          </a:prstGeom>
        </p:spPr>
      </p:pic>
      <p:pic>
        <p:nvPicPr>
          <p:cNvPr id="27" name="Picture 26">
            <a:extLst>
              <a:ext uri="{FF2B5EF4-FFF2-40B4-BE49-F238E27FC236}">
                <a16:creationId xmlns:a16="http://schemas.microsoft.com/office/drawing/2014/main" id="{C828B3E8-B3D1-429A-AB5D-3725295CA53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11278" y="4274138"/>
            <a:ext cx="4186030" cy="203113"/>
          </a:xfrm>
          <a:prstGeom prst="rect">
            <a:avLst/>
          </a:prstGeom>
        </p:spPr>
      </p:pic>
      <p:pic>
        <p:nvPicPr>
          <p:cNvPr id="28" name="Picture 27">
            <a:extLst>
              <a:ext uri="{FF2B5EF4-FFF2-40B4-BE49-F238E27FC236}">
                <a16:creationId xmlns:a16="http://schemas.microsoft.com/office/drawing/2014/main" id="{33385763-BFAF-48D4-BD54-B106C4E467C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4293" y="1555313"/>
            <a:ext cx="3919184" cy="222828"/>
          </a:xfrm>
          <a:prstGeom prst="rect">
            <a:avLst/>
          </a:prstGeom>
        </p:spPr>
      </p:pic>
      <p:pic>
        <p:nvPicPr>
          <p:cNvPr id="29" name="Picture 28">
            <a:extLst>
              <a:ext uri="{FF2B5EF4-FFF2-40B4-BE49-F238E27FC236}">
                <a16:creationId xmlns:a16="http://schemas.microsoft.com/office/drawing/2014/main" id="{7CC173C7-A383-471B-BDBD-E20F907CBB0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95826" y="1792607"/>
            <a:ext cx="3927651" cy="2245993"/>
          </a:xfrm>
          <a:prstGeom prst="rect">
            <a:avLst/>
          </a:prstGeom>
        </p:spPr>
      </p:pic>
      <p:sp>
        <p:nvSpPr>
          <p:cNvPr id="11" name="Content Placeholder 4">
            <a:extLst>
              <a:ext uri="{FF2B5EF4-FFF2-40B4-BE49-F238E27FC236}">
                <a16:creationId xmlns:a16="http://schemas.microsoft.com/office/drawing/2014/main" id="{CD9C3043-840E-44A1-8049-BD948332E954}"/>
              </a:ext>
            </a:extLst>
          </p:cNvPr>
          <p:cNvSpPr txBox="1">
            <a:spLocks/>
          </p:cNvSpPr>
          <p:nvPr/>
        </p:nvSpPr>
        <p:spPr>
          <a:xfrm>
            <a:off x="1274460" y="4757760"/>
            <a:ext cx="6859666" cy="1305101"/>
          </a:xfrm>
          <a:prstGeom prst="rect">
            <a:avLst/>
          </a:prstGeom>
        </p:spPr>
        <p:txBody>
          <a:bodyPr vert="horz" lIns="68580" tIns="34290" rIns="68580" bIns="34290" rtlCol="0">
            <a:noAutofit/>
          </a:bodyPr>
          <a:lstStyle>
            <a:lvl1pPr marL="114300" indent="-114300" algn="l" defTabSz="914400" rtl="0" eaLnBrk="1" latinLnBrk="0" hangingPunct="1">
              <a:lnSpc>
                <a:spcPts val="2000"/>
              </a:lnSpc>
              <a:spcBef>
                <a:spcPts val="0"/>
              </a:spcBef>
              <a:spcAft>
                <a:spcPts val="1500"/>
              </a:spcAft>
              <a:buFont typeface="Arial" panose="020B0604020202020204" pitchFamily="34" charset="0"/>
              <a:buChar char="•"/>
              <a:defRPr sz="1400" kern="1200">
                <a:solidFill>
                  <a:srgbClr val="79797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The application deadline for all internships is </a:t>
            </a:r>
            <a:r>
              <a:rPr lang="en-US" sz="1600" b="1"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31 October 2020!</a:t>
            </a:r>
          </a:p>
          <a:p>
            <a:pPr marL="0" indent="0" algn="ctr">
              <a:buNone/>
            </a:pPr>
            <a:r>
              <a:rPr lang="en-US" sz="16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Visit our </a:t>
            </a:r>
            <a:r>
              <a:rPr lang="en-US" sz="1600" b="1"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Student Programs </a:t>
            </a:r>
            <a:r>
              <a:rPr lang="en-US" sz="16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page for details about each program and to </a:t>
            </a:r>
            <a:r>
              <a:rPr lang="en-US" sz="1600" dirty="0" smtClean="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apply:</a:t>
            </a:r>
          </a:p>
          <a:p>
            <a:pPr marL="0" indent="0" algn="ctr">
              <a:buNone/>
            </a:pPr>
            <a:r>
              <a:rPr lang="en-US" sz="16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hlinkClick r:id="rId7"/>
              </a:rPr>
              <a:t>https://</a:t>
            </a:r>
            <a:r>
              <a:rPr lang="en-US" sz="1600" dirty="0" smtClean="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hlinkClick r:id="rId7"/>
              </a:rPr>
              <a:t>apply.intelligencecareers.gov/student-programs</a:t>
            </a:r>
            <a:r>
              <a:rPr lang="en-US" sz="1600" dirty="0" smtClean="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rPr>
              <a:t> </a:t>
            </a:r>
            <a:endParaRPr lang="en-US" sz="1600" dirty="0">
              <a:solidFill>
                <a:schemeClr val="accent3">
                  <a:lumMod val="75000"/>
                </a:schemeClr>
              </a:solidFill>
              <a:latin typeface="Euphemia" panose="020B05030401020201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2156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rple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d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ange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rown Sec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Master">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35764</TotalTime>
  <Words>1649</Words>
  <Application>Microsoft Office PowerPoint</Application>
  <PresentationFormat>On-screen Show (4:3)</PresentationFormat>
  <Paragraphs>237</Paragraphs>
  <Slides>18</Slides>
  <Notes>16</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18</vt:i4>
      </vt:variant>
    </vt:vector>
  </HeadingPairs>
  <TitlesOfParts>
    <vt:vector size="39" baseType="lpstr">
      <vt:lpstr>ＭＳ Ｐゴシック</vt:lpstr>
      <vt:lpstr>Arial</vt:lpstr>
      <vt:lpstr>Arial Rounded MT Bold</vt:lpstr>
      <vt:lpstr>Bahnschrift SemiCondensed</vt:lpstr>
      <vt:lpstr>Bodoni MT Black</vt:lpstr>
      <vt:lpstr>Calibri</vt:lpstr>
      <vt:lpstr>Calibri Light</vt:lpstr>
      <vt:lpstr>DIN-Bold</vt:lpstr>
      <vt:lpstr>DIN-Regular</vt:lpstr>
      <vt:lpstr>Euphemia</vt:lpstr>
      <vt:lpstr>Verdana</vt:lpstr>
      <vt:lpstr>Wingdings</vt:lpstr>
      <vt:lpstr>Blue Section</vt:lpstr>
      <vt:lpstr>Teal Section</vt:lpstr>
      <vt:lpstr>Purple Section</vt:lpstr>
      <vt:lpstr>Green Section</vt:lpstr>
      <vt:lpstr>Red Section</vt:lpstr>
      <vt:lpstr>Orange Section</vt:lpstr>
      <vt:lpstr>Brown Section</vt:lpstr>
      <vt:lpstr>Title Master</vt:lpstr>
      <vt:lpstr>Office Theme</vt:lpstr>
      <vt:lpstr>NSA Student Programs: __________________________</vt:lpstr>
      <vt:lpstr>The NSA Mission</vt:lpstr>
      <vt:lpstr>How Might Your Skills Fit at NSA?</vt:lpstr>
      <vt:lpstr>Hiring Requirements</vt:lpstr>
      <vt:lpstr>Application Timeline</vt:lpstr>
      <vt:lpstr>Applicant Security Clearance Process</vt:lpstr>
      <vt:lpstr>Summer Internship  Programs @ NSA</vt:lpstr>
      <vt:lpstr>Student Programs: Internships</vt:lpstr>
      <vt:lpstr>2020 Summer Internships</vt:lpstr>
      <vt:lpstr>Summer Program Opportunities  </vt:lpstr>
      <vt:lpstr>Non Technical Summer Program Opportunities  </vt:lpstr>
      <vt:lpstr>Cooperative Education Program @ NSA</vt:lpstr>
      <vt:lpstr>Co-Op Program Requirements </vt:lpstr>
      <vt:lpstr>Benefits </vt:lpstr>
      <vt:lpstr>Co-Op Program Opportunities </vt:lpstr>
      <vt:lpstr>Development Programs @ NSA</vt:lpstr>
      <vt:lpstr>Employee Development Programs</vt:lpstr>
      <vt:lpstr>PowerPoint Presentation</vt:lpstr>
    </vt:vector>
  </TitlesOfParts>
  <Company>CACI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Security  Agency Logo</dc:title>
  <dc:creator>ljardho</dc:creator>
  <cp:lastModifiedBy>Van Dyke, Lindsey A</cp:lastModifiedBy>
  <cp:revision>1687</cp:revision>
  <cp:lastPrinted>2017-09-01T18:16:51Z</cp:lastPrinted>
  <dcterms:created xsi:type="dcterms:W3CDTF">2017-06-09T18:20:13Z</dcterms:created>
  <dcterms:modified xsi:type="dcterms:W3CDTF">2020-10-19T13:07:12Z</dcterms:modified>
</cp:coreProperties>
</file>