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72" r:id="rId2"/>
  </p:sldMasterIdLst>
  <p:notesMasterIdLst>
    <p:notesMasterId r:id="rId12"/>
  </p:notesMasterIdLst>
  <p:handoutMasterIdLst>
    <p:handoutMasterId r:id="rId13"/>
  </p:handoutMasterIdLst>
  <p:sldIdLst>
    <p:sldId id="256" r:id="rId3"/>
    <p:sldId id="292" r:id="rId4"/>
    <p:sldId id="355" r:id="rId5"/>
    <p:sldId id="364" r:id="rId6"/>
    <p:sldId id="365" r:id="rId7"/>
    <p:sldId id="366" r:id="rId8"/>
    <p:sldId id="367" r:id="rId9"/>
    <p:sldId id="351" r:id="rId10"/>
    <p:sldId id="363" r:id="rId11"/>
  </p:sldIdLst>
  <p:sldSz cx="9144000" cy="6858000" type="screen4x3"/>
  <p:notesSz cx="68580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3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11" autoAdjust="0"/>
    <p:restoredTop sz="82836" autoAdjust="0"/>
  </p:normalViewPr>
  <p:slideViewPr>
    <p:cSldViewPr snapToGrid="0" snapToObjects="1">
      <p:cViewPr varScale="1">
        <p:scale>
          <a:sx n="104" d="100"/>
          <a:sy n="104" d="100"/>
        </p:scale>
        <p:origin x="1740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518A60-4C23-1A40-B2DF-F46FAB37AD8B}" type="datetimeFigureOut">
              <a:rPr lang="en-US" smtClean="0"/>
              <a:t>11/6/2019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2462D9-080B-B64D-9DE3-0A9829CC0D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8348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AE1B81-427E-4E47-8D0E-7AC720CEC475}" type="datetimeFigureOut">
              <a:rPr lang="en-US" smtClean="0"/>
              <a:t>11/6/2019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15790"/>
            <a:ext cx="5486400" cy="418338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D1E1FE-DAD0-564E-A22E-1A13C62843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2951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D1E1FE-DAD0-564E-A22E-1A13C628434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634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>
              <a:buSzPct val="25000"/>
            </a:pPr>
            <a:fld id="{00000000-1234-1234-1234-123412341234}" type="slidenum">
              <a:rPr lang="en-US" sz="120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2</a:t>
            </a:fld>
            <a:endParaRPr lang="en-US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822313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2D1E1FE-DAD0-564E-A22E-1A13C6284349}" type="slidenum"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Arial"/>
                <a:sym typeface="Arial"/>
                <a:rtl val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rial"/>
              <a:sym typeface="Arial"/>
              <a:rtl val="0"/>
            </a:endParaRPr>
          </a:p>
        </p:txBody>
      </p:sp>
    </p:spTree>
    <p:extLst>
      <p:ext uri="{BB962C8B-B14F-4D97-AF65-F5344CB8AC3E}">
        <p14:creationId xmlns:p14="http://schemas.microsoft.com/office/powerpoint/2010/main" val="28509482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FFC000"/>
                </a:solidFill>
              </a:rPr>
              <a:t>1,852</a:t>
            </a:r>
            <a:r>
              <a:rPr lang="en-US" b="1" dirty="0"/>
              <a:t> </a:t>
            </a:r>
            <a:r>
              <a:rPr lang="en-US" sz="1400" b="1" dirty="0"/>
              <a:t>-  </a:t>
            </a:r>
            <a:r>
              <a:rPr lang="en-US" sz="1400" dirty="0"/>
              <a:t>students engaged in applied learning</a:t>
            </a:r>
          </a:p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FFC000"/>
                </a:solidFill>
              </a:rPr>
              <a:t>76%  </a:t>
            </a:r>
            <a:r>
              <a:rPr lang="en-US" sz="1400" b="1" dirty="0"/>
              <a:t>- </a:t>
            </a:r>
            <a:r>
              <a:rPr lang="en-US" sz="1400" dirty="0"/>
              <a:t>paid</a:t>
            </a:r>
          </a:p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FFC000"/>
                </a:solidFill>
              </a:rPr>
              <a:t>$16.60/hr. </a:t>
            </a:r>
            <a:r>
              <a:rPr lang="en-US" sz="1200" dirty="0"/>
              <a:t>– average pay </a:t>
            </a:r>
          </a:p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FFC000"/>
                </a:solidFill>
              </a:rPr>
              <a:t>17 hours </a:t>
            </a:r>
            <a:r>
              <a:rPr lang="en-US" sz="1200" dirty="0"/>
              <a:t>– average # of hrs. worked per semester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D1E1FE-DAD0-564E-A22E-1A13C628434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0955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D1E1FE-DAD0-564E-A22E-1A13C628434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762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D1E1FE-DAD0-564E-A22E-1A13C628434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0973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ctr">
              <a:defRPr sz="6000" b="1"/>
            </a:lvl1pPr>
            <a:extLst/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67FE1-F4EE-3A4A-9D6F-86014F5E8F80}" type="datetimeFigureOut">
              <a:rPr lang="en-US" smtClean="0"/>
              <a:t>11/6/2019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8B349-A31C-C548-BC08-6155BD48057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6295" y="405221"/>
            <a:ext cx="5654180" cy="1495215"/>
          </a:xfrm>
          <a:prstGeom prst="rect">
            <a:avLst/>
          </a:prstGeom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www.careers.umbc.edu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8B349-A31C-C548-BC08-6155BD48057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r>
              <a:rPr lang="en-US" dirty="0" err="1"/>
              <a:t>www.careers.umbc.edu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8B349-A31C-C548-BC08-6155BD48057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kern="12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ctr">
              <a:defRPr sz="6000" b="1"/>
            </a:lvl1pPr>
            <a:extLst/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67FE1-F4EE-3A4A-9D6F-86014F5E8F80}" type="datetimeFigureOut">
              <a:rPr lang="en-US" smtClean="0">
                <a:solidFill>
                  <a:prstClr val="white">
                    <a:tint val="95000"/>
                  </a:prstClr>
                </a:solidFill>
              </a:rPr>
              <a:pPr/>
              <a:t>11/6/2019</a:t>
            </a:fld>
            <a:endParaRPr 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8B349-A31C-C548-BC08-6155BD480572}" type="slidenum">
              <a:rPr lang="en-US" smtClean="0">
                <a:solidFill>
                  <a:prstClr val="white">
                    <a:tint val="9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kern="1200">
              <a:solidFill>
                <a:prstClr val="white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6295" y="405221"/>
            <a:ext cx="5654180" cy="1495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7040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92827"/>
            <a:ext cx="8229600" cy="4625609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>
                <a:solidFill>
                  <a:prstClr val="black">
                    <a:tint val="95000"/>
                  </a:prstClr>
                </a:solidFill>
              </a:rPr>
              <a:t>www.careers.umbc.edu</a:t>
            </a:r>
            <a:endParaRPr lang="en-US" dirty="0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8B349-A31C-C548-BC08-6155BD480572}" type="slidenum">
              <a:rPr lang="en-US" smtClean="0">
                <a:solidFill>
                  <a:prstClr val="black">
                    <a:tint val="9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pic>
        <p:nvPicPr>
          <p:cNvPr id="4" name="Picture 3" descr="career_center_logo_rgb_vert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513" y="5914710"/>
            <a:ext cx="721606" cy="943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6873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kern="120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kern="12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67FE1-F4EE-3A4A-9D6F-86014F5E8F80}" type="datetimeFigureOut">
              <a:rPr lang="en-US" smtClean="0">
                <a:solidFill>
                  <a:prstClr val="white">
                    <a:tint val="95000"/>
                  </a:prstClr>
                </a:solidFill>
              </a:rPr>
              <a:pPr/>
              <a:t>11/6/2019</a:t>
            </a:fld>
            <a:endParaRPr 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8B349-A31C-C548-BC08-6155BD480572}" type="slidenum">
              <a:rPr lang="en-US" smtClean="0">
                <a:solidFill>
                  <a:prstClr val="white">
                    <a:tint val="9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10871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>
                <a:solidFill>
                  <a:prstClr val="black">
                    <a:tint val="95000"/>
                  </a:prstClr>
                </a:solidFill>
              </a:rPr>
              <a:t>www.careers.umbc.edu</a:t>
            </a:r>
            <a:endParaRPr lang="en-US" dirty="0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8B349-A31C-C548-BC08-6155BD480572}" type="slidenum">
              <a:rPr lang="en-US" smtClean="0">
                <a:solidFill>
                  <a:prstClr val="black">
                    <a:tint val="9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571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>
                <a:solidFill>
                  <a:prstClr val="black">
                    <a:tint val="95000"/>
                  </a:prstClr>
                </a:solidFill>
              </a:rPr>
              <a:t>www.careers.umbc.edu</a:t>
            </a:r>
            <a:endParaRPr lang="en-US" dirty="0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8B349-A31C-C548-BC08-6155BD480572}" type="slidenum">
              <a:rPr lang="en-US" smtClean="0">
                <a:solidFill>
                  <a:prstClr val="black">
                    <a:tint val="9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84756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>
                <a:solidFill>
                  <a:prstClr val="black">
                    <a:tint val="95000"/>
                  </a:prstClr>
                </a:solidFill>
              </a:rPr>
              <a:t>careers.umbc.edu</a:t>
            </a:r>
            <a:endParaRPr lang="en-US" dirty="0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8B349-A31C-C548-BC08-6155BD480572}" type="slidenum">
              <a:rPr lang="en-US" smtClean="0">
                <a:solidFill>
                  <a:prstClr val="black">
                    <a:tint val="9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44745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67FE1-F4EE-3A4A-9D6F-86014F5E8F80}" type="datetimeFigureOut">
              <a:rPr lang="en-US" smtClean="0">
                <a:solidFill>
                  <a:prstClr val="black">
                    <a:tint val="95000"/>
                  </a:prstClr>
                </a:solidFill>
              </a:rPr>
              <a:pPr/>
              <a:t>11/6/2019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>
                <a:solidFill>
                  <a:prstClr val="black">
                    <a:tint val="95000"/>
                  </a:prstClr>
                </a:solidFill>
              </a:rPr>
              <a:t>www.careers.umbc.edu</a:t>
            </a:r>
            <a:endParaRPr lang="en-US" dirty="0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8B349-A31C-C548-BC08-6155BD480572}" type="slidenum">
              <a:rPr lang="en-US" smtClean="0">
                <a:solidFill>
                  <a:prstClr val="black">
                    <a:tint val="9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18911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>
                <a:solidFill>
                  <a:prstClr val="black">
                    <a:tint val="95000"/>
                  </a:prstClr>
                </a:solidFill>
              </a:rPr>
              <a:t>www.careers.umbc.edu</a:t>
            </a:r>
            <a:endParaRPr lang="en-US" dirty="0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8B349-A31C-C548-BC08-6155BD480572}" type="slidenum">
              <a:rPr lang="en-US" smtClean="0">
                <a:solidFill>
                  <a:prstClr val="black">
                    <a:tint val="9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kern="120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kern="12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4089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92827"/>
            <a:ext cx="8229600" cy="4625609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www.careers.umbc.edu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8B349-A31C-C548-BC08-6155BD480572}" type="slidenum">
              <a:rPr lang="en-US" smtClean="0"/>
              <a:t>‹#›</a:t>
            </a:fld>
            <a:endParaRPr lang="en-US"/>
          </a:p>
        </p:txBody>
      </p:sp>
      <p:pic>
        <p:nvPicPr>
          <p:cNvPr id="4" name="Picture 3" descr="career_center_logo_rgb_vert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513" y="5914710"/>
            <a:ext cx="721606" cy="94329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/>
              <a:t>Drag picture to placeholder or click icon to add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80067FE1-F4EE-3A4A-9D6F-86014F5E8F80}" type="datetimeFigureOut">
              <a:rPr lang="en-US" smtClean="0">
                <a:solidFill>
                  <a:prstClr val="black">
                    <a:tint val="95000"/>
                  </a:prstClr>
                </a:solidFill>
              </a:rPr>
              <a:pPr/>
              <a:t>11/6/2019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kern="120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kern="1200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BB58B349-A31C-C548-BC08-6155BD480572}" type="slidenum">
              <a:rPr lang="en-US" smtClean="0">
                <a:solidFill>
                  <a:prstClr val="black">
                    <a:tint val="9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96076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>
                <a:solidFill>
                  <a:prstClr val="black">
                    <a:tint val="95000"/>
                  </a:prstClr>
                </a:solidFill>
              </a:rPr>
              <a:t>www.careers.umbc.edu</a:t>
            </a:r>
            <a:endParaRPr lang="en-US" dirty="0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8B349-A31C-C548-BC08-6155BD480572}" type="slidenum">
              <a:rPr lang="en-US" smtClean="0">
                <a:solidFill>
                  <a:prstClr val="black">
                    <a:tint val="9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25189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kern="120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kern="1200">
              <a:solidFill>
                <a:prstClr val="white"/>
              </a:solidFill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r>
              <a:rPr lang="en-US" dirty="0" err="1">
                <a:solidFill>
                  <a:prstClr val="black">
                    <a:tint val="95000"/>
                  </a:prstClr>
                </a:solidFill>
              </a:rPr>
              <a:t>www.careers.umbc.edu</a:t>
            </a:r>
            <a:endParaRPr lang="en-US" dirty="0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8B349-A31C-C548-BC08-6155BD480572}" type="slidenum">
              <a:rPr lang="en-US" smtClean="0">
                <a:solidFill>
                  <a:prstClr val="black">
                    <a:tint val="9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9365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67FE1-F4EE-3A4A-9D6F-86014F5E8F80}" type="datetimeFigureOut">
              <a:rPr lang="en-US" smtClean="0"/>
              <a:t>11/6/2019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8B349-A31C-C548-BC08-6155BD480572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www.careers.umbc.edu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8B349-A31C-C548-BC08-6155BD48057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www.careers.umbc.edu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8B349-A31C-C548-BC08-6155BD48057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careers.umbc.edu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8B349-A31C-C548-BC08-6155BD48057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67FE1-F4EE-3A4A-9D6F-86014F5E8F80}" type="datetimeFigureOut">
              <a:rPr lang="en-US" smtClean="0"/>
              <a:t>11/6/2019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www.careers.umbc.edu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8B349-A31C-C548-BC08-6155BD48057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www.careers.umbc.edu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8B349-A31C-C548-BC08-6155BD480572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/>
              <a:t>Drag picture to placeholder or click icon to add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80067FE1-F4EE-3A4A-9D6F-86014F5E8F80}" type="datetimeFigureOut">
              <a:rPr lang="en-US" smtClean="0"/>
              <a:t>11/6/2019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BB58B349-A31C-C548-BC08-6155BD480572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3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80067FE1-F4EE-3A4A-9D6F-86014F5E8F80}" type="datetimeFigureOut">
              <a:rPr lang="en-US" smtClean="0"/>
              <a:t>11/6/2019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r>
              <a:rPr lang="en-US" dirty="0" err="1"/>
              <a:t>www.careers.umbc.edu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BB58B349-A31C-C548-BC08-6155BD480572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horiz.jpg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37955" y="6237117"/>
            <a:ext cx="1609749" cy="544383"/>
          </a:xfrm>
          <a:prstGeom prst="rect">
            <a:avLst/>
          </a:prstGeom>
        </p:spPr>
      </p:pic>
      <p:pic>
        <p:nvPicPr>
          <p:cNvPr id="11" name="Picture 10" descr="career_center_logo_rgb_vert.jpg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0615" y="5982818"/>
            <a:ext cx="669504" cy="87518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kern="120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kern="1200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pPr defTabSz="457200"/>
            <a:fld id="{80067FE1-F4EE-3A4A-9D6F-86014F5E8F80}" type="datetimeFigureOut">
              <a:rPr lang="en-US" kern="1200" smtClean="0">
                <a:solidFill>
                  <a:prstClr val="black">
                    <a:tint val="95000"/>
                  </a:prstClr>
                </a:solidFill>
                <a:latin typeface="Calibri"/>
                <a:ea typeface="+mn-ea"/>
                <a:cs typeface="+mn-cs"/>
              </a:rPr>
              <a:pPr defTabSz="457200"/>
              <a:t>11/6/2019</a:t>
            </a:fld>
            <a:endParaRPr lang="en-US" kern="1200" dirty="0">
              <a:solidFill>
                <a:prstClr val="black">
                  <a:tint val="9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pPr defTabSz="457200"/>
            <a:r>
              <a:rPr lang="en-US" kern="1200" dirty="0" err="1">
                <a:solidFill>
                  <a:prstClr val="black">
                    <a:tint val="95000"/>
                  </a:prstClr>
                </a:solidFill>
                <a:latin typeface="Calibri"/>
                <a:ea typeface="+mn-ea"/>
                <a:cs typeface="+mn-cs"/>
              </a:rPr>
              <a:t>www.careers.umbc.edu</a:t>
            </a:r>
            <a:endParaRPr lang="en-US" kern="1200" dirty="0">
              <a:solidFill>
                <a:prstClr val="black">
                  <a:tint val="9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pPr defTabSz="457200"/>
            <a:fld id="{BB58B349-A31C-C548-BC08-6155BD480572}" type="slidenum">
              <a:rPr lang="en-US" kern="1200" smtClean="0">
                <a:solidFill>
                  <a:prstClr val="black">
                    <a:tint val="95000"/>
                  </a:prstClr>
                </a:solidFill>
                <a:latin typeface="Calibri"/>
                <a:ea typeface="+mn-ea"/>
                <a:cs typeface="+mn-cs"/>
              </a:rPr>
              <a:pPr defTabSz="457200"/>
              <a:t>‹#›</a:t>
            </a:fld>
            <a:endParaRPr lang="en-US" kern="1200">
              <a:solidFill>
                <a:prstClr val="black">
                  <a:tint val="95000"/>
                </a:prstClr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9" name="Picture 8" descr="horiz.jpg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37955" y="6237117"/>
            <a:ext cx="1609749" cy="544383"/>
          </a:xfrm>
          <a:prstGeom prst="rect">
            <a:avLst/>
          </a:prstGeom>
        </p:spPr>
      </p:pic>
      <p:pic>
        <p:nvPicPr>
          <p:cNvPr id="11" name="Picture 10" descr="career_center_logo_rgb_vert.jpg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0615" y="5982818"/>
            <a:ext cx="669504" cy="875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502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mailto:careers@umbc.edu" TargetMode="Externa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Internships@umbc.edu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806700"/>
            <a:ext cx="9065416" cy="2059214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en-US" sz="3600" dirty="0"/>
              <a:t>Intern Success Conference</a:t>
            </a:r>
            <a:br>
              <a:rPr lang="en-US" sz="3600" dirty="0"/>
            </a:br>
            <a:br>
              <a:rPr lang="en-US" sz="2800" dirty="0"/>
            </a:br>
            <a:r>
              <a:rPr lang="en-US" sz="2000" dirty="0"/>
              <a:t> </a:t>
            </a:r>
            <a:br>
              <a:rPr lang="en-US" sz="6000" i="1" dirty="0"/>
            </a:br>
            <a:endParaRPr lang="en-US" sz="3200" i="1" dirty="0"/>
          </a:p>
        </p:txBody>
      </p:sp>
      <p:sp>
        <p:nvSpPr>
          <p:cNvPr id="5" name="Rectangle 4"/>
          <p:cNvSpPr/>
          <p:nvPr/>
        </p:nvSpPr>
        <p:spPr>
          <a:xfrm>
            <a:off x="2153652" y="5221705"/>
            <a:ext cx="494497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Presented by</a:t>
            </a:r>
          </a:p>
          <a:p>
            <a:pPr algn="ctr"/>
            <a:r>
              <a:rPr lang="en-US" sz="2400" dirty="0"/>
              <a:t>The Internships &amp; Employment Team</a:t>
            </a:r>
          </a:p>
        </p:txBody>
      </p:sp>
    </p:spTree>
    <p:extLst>
      <p:ext uri="{BB962C8B-B14F-4D97-AF65-F5344CB8AC3E}">
        <p14:creationId xmlns:p14="http://schemas.microsoft.com/office/powerpoint/2010/main" val="15157367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UMBC Career Center Campus Location</a:t>
            </a:r>
            <a:endParaRPr lang="en-US" sz="3200" dirty="0"/>
          </a:p>
        </p:txBody>
      </p:sp>
      <p:pic>
        <p:nvPicPr>
          <p:cNvPr id="4" name="Shape 10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54102" y="2137144"/>
            <a:ext cx="4476830" cy="282826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Shape 103"/>
          <p:cNvSpPr txBox="1"/>
          <p:nvPr/>
        </p:nvSpPr>
        <p:spPr>
          <a:xfrm>
            <a:off x="1047164" y="5380074"/>
            <a:ext cx="6986399" cy="72124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algn="ctr">
              <a:buClr>
                <a:srgbClr val="FFFFFF"/>
              </a:buClr>
              <a:buSzPct val="25000"/>
              <a:buFont typeface="Arial"/>
              <a:buNone/>
            </a:pPr>
            <a:r>
              <a:rPr lang="en-US" sz="2400" b="1" dirty="0">
                <a:latin typeface="Calibri"/>
                <a:ea typeface="Calibri"/>
                <a:cs typeface="Calibri"/>
                <a:sym typeface="Calibri"/>
              </a:rPr>
              <a:t>Campus Location: </a:t>
            </a:r>
            <a:r>
              <a:rPr lang="en-US" sz="2400" dirty="0">
                <a:latin typeface="Calibri"/>
                <a:ea typeface="Calibri"/>
                <a:cs typeface="Calibri"/>
                <a:sym typeface="Calibri"/>
              </a:rPr>
              <a:t>Math/Psych. Building</a:t>
            </a:r>
          </a:p>
          <a:p>
            <a:pPr algn="ctr">
              <a:buClr>
                <a:srgbClr val="FFFFFF"/>
              </a:buClr>
              <a:buSzPct val="25000"/>
              <a:buFont typeface="Arial"/>
              <a:buNone/>
            </a:pPr>
            <a:endParaRPr lang="en-US" sz="24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53387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1670"/>
            <a:ext cx="8229600" cy="816505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+mn-lt"/>
              </a:rPr>
              <a:t>Internship &amp; Employment Team</a:t>
            </a:r>
          </a:p>
        </p:txBody>
      </p:sp>
      <p:pic>
        <p:nvPicPr>
          <p:cNvPr id="6" name="Picture 4" descr="CareerCenterStaff-398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4839" y="2335097"/>
            <a:ext cx="1272144" cy="1917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http://careers.umbc.edu/files/2016/09/KacieLawrence2016-200x30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1978" y="2089747"/>
            <a:ext cx="1272507" cy="1908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0" descr="http://careers.umbc.edu/files/2016/09/SusanHindle2016-200x30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5877" y="2382940"/>
            <a:ext cx="1229669" cy="1844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://careers.umbc.edu/files/2017/03/ChrisiGiannakaris-200x300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97" y="2390848"/>
            <a:ext cx="1241369" cy="1862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ounded Rectangle 14"/>
          <p:cNvSpPr/>
          <p:nvPr/>
        </p:nvSpPr>
        <p:spPr>
          <a:xfrm>
            <a:off x="7645877" y="4399991"/>
            <a:ext cx="1256087" cy="60960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  <a:sym typeface="Arial"/>
                <a:rtl val="0"/>
              </a:rPr>
              <a:t>Susan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  <a:sym typeface="Arial"/>
                <a:rtl val="0"/>
              </a:rPr>
              <a:t>Sciences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219675" y="4411548"/>
            <a:ext cx="1264907" cy="599439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  <a:sym typeface="Arial"/>
                <a:rtl val="0"/>
              </a:rPr>
              <a:t>Jen</a:t>
            </a:r>
            <a:br>
              <a:rPr kumimoji="0" lang="en-US" sz="1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  <a:sym typeface="Arial"/>
                <a:rtl val="0"/>
              </a:rPr>
            </a:br>
            <a:r>
              <a:rPr kumimoji="0" lang="en-US" sz="1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  <a:sym typeface="Arial"/>
                <a:rtl val="0"/>
              </a:rPr>
              <a:t>Tech/IT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1713372" y="4399991"/>
            <a:ext cx="1229458" cy="105413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  <a:sym typeface="Arial"/>
                <a:rtl val="0"/>
              </a:rPr>
              <a:t>Jeremiah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  <a:sym typeface="Arial"/>
                <a:rtl val="0"/>
              </a:rPr>
              <a:t>Social Sciences/</a:t>
            </a:r>
            <a:br>
              <a:rPr kumimoji="0" lang="en-US" sz="1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  <a:sym typeface="Arial"/>
                <a:rtl val="0"/>
              </a:rPr>
            </a:br>
            <a:r>
              <a:rPr kumimoji="0" lang="en-US" sz="1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  <a:sym typeface="Arial"/>
                <a:rtl val="0"/>
              </a:rPr>
              <a:t>Humanities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194085" y="4411548"/>
            <a:ext cx="1321730" cy="698238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  <a:sym typeface="Arial"/>
                <a:rtl val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  <a:sym typeface="Arial"/>
                <a:rtl val="0"/>
              </a:rPr>
              <a:t>Chrisi</a:t>
            </a:r>
            <a:r>
              <a:rPr kumimoji="0" lang="en-US" sz="1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  <a:sym typeface="Arial"/>
                <a:rtl val="0"/>
              </a:rPr>
              <a:t> </a:t>
            </a:r>
            <a:r>
              <a:rPr kumimoji="0" lang="en-US" sz="1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  <a:sym typeface="Arial"/>
                <a:rtl val="0"/>
              </a:rPr>
              <a:t>Engineering/Tech </a:t>
            </a:r>
          </a:p>
        </p:txBody>
      </p:sp>
      <p:pic>
        <p:nvPicPr>
          <p:cNvPr id="2050" name="Picture 2" descr="ChristineRoutzahn.new.small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411" y="2089749"/>
            <a:ext cx="1272504" cy="1908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ounded Rectangle 23"/>
          <p:cNvSpPr/>
          <p:nvPr/>
        </p:nvSpPr>
        <p:spPr>
          <a:xfrm>
            <a:off x="3075559" y="4151477"/>
            <a:ext cx="1410961" cy="7620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  <a:sym typeface="Arial"/>
                <a:rtl val="0"/>
              </a:rPr>
              <a:t>Christine</a:t>
            </a:r>
            <a:br>
              <a:rPr kumimoji="0" lang="en-US" sz="1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  <a:sym typeface="Arial"/>
                <a:rtl val="0"/>
              </a:rPr>
            </a:br>
            <a:r>
              <a:rPr kumimoji="0" lang="en-US" sz="16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  <a:sym typeface="Arial"/>
                <a:rtl val="0"/>
              </a:rPr>
              <a:t>(Director)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  <a:sym typeface="Arial"/>
                <a:rtl val="0"/>
              </a:rPr>
              <a:t>Economics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4751978" y="4151477"/>
            <a:ext cx="1293192" cy="7620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  <a:sym typeface="Arial"/>
                <a:rtl val="0"/>
              </a:rPr>
              <a:t>Kacie </a:t>
            </a:r>
            <a:br>
              <a:rPr kumimoji="0" lang="en-US" sz="1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  <a:sym typeface="Arial"/>
                <a:rtl val="0"/>
              </a:rPr>
            </a:br>
            <a:r>
              <a:rPr kumimoji="0" lang="en-US" sz="16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  <a:sym typeface="Arial"/>
                <a:rtl val="0"/>
              </a:rPr>
              <a:t>(Team Lead)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  <a:sym typeface="Arial"/>
                <a:rtl val="0"/>
              </a:rPr>
              <a:t>Arts &amp; Hum.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981035" y="2738160"/>
            <a:ext cx="1844504" cy="1134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8712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12026676"/>
              </p:ext>
            </p:extLst>
          </p:nvPr>
        </p:nvGraphicFramePr>
        <p:xfrm>
          <a:off x="581891" y="1554480"/>
          <a:ext cx="8035636" cy="4666673"/>
        </p:xfrm>
        <a:graphic>
          <a:graphicData uri="http://schemas.openxmlformats.org/drawingml/2006/table">
            <a:tbl>
              <a:tblPr/>
              <a:tblGrid>
                <a:gridCol w="36160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05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090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666673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0" kern="1200" dirty="0">
                          <a:solidFill>
                            <a:schemeClr val="tx1"/>
                          </a:solidFill>
                          <a:effectLst/>
                          <a:latin typeface="Avenir-Medium"/>
                          <a:ea typeface="+mn-ea"/>
                          <a:cs typeface="+mn-cs"/>
                        </a:rPr>
                        <a:t>Contact Us</a:t>
                      </a:r>
                    </a:p>
                    <a:p>
                      <a:pPr>
                        <a:tabLst/>
                      </a:pPr>
                      <a:r>
                        <a:rPr lang="en-US" b="1" dirty="0"/>
                        <a:t>University of Maryland, </a:t>
                      </a:r>
                    </a:p>
                    <a:p>
                      <a:pPr>
                        <a:tabLst/>
                      </a:pPr>
                      <a:r>
                        <a:rPr lang="en-US" b="1" dirty="0"/>
                        <a:t>Baltimore County</a:t>
                      </a:r>
                      <a:br>
                        <a:rPr lang="en-US" b="1" dirty="0"/>
                      </a:br>
                      <a:r>
                        <a:rPr lang="en-US" b="1" dirty="0"/>
                        <a:t>Math/Psychology Bldg. Room 201</a:t>
                      </a:r>
                      <a:br>
                        <a:rPr lang="en-US" dirty="0"/>
                      </a:br>
                      <a:r>
                        <a:rPr lang="en-US" dirty="0"/>
                        <a:t>1000 Hilltop Circle</a:t>
                      </a:r>
                      <a:br>
                        <a:rPr lang="en-US" dirty="0"/>
                      </a:br>
                      <a:r>
                        <a:rPr lang="en-US" dirty="0"/>
                        <a:t>Baltimore, MD 21250</a:t>
                      </a:r>
                      <a:br>
                        <a:rPr lang="en-US" dirty="0"/>
                      </a:br>
                      <a:r>
                        <a:rPr lang="en-US" b="1" dirty="0"/>
                        <a:t>Phone:</a:t>
                      </a:r>
                      <a:r>
                        <a:rPr lang="en-US" dirty="0"/>
                        <a:t> (410) 455-2216</a:t>
                      </a:r>
                      <a:br>
                        <a:rPr lang="en-US" dirty="0"/>
                      </a:br>
                      <a:r>
                        <a:rPr lang="en-US" b="1" dirty="0"/>
                        <a:t>Email:</a:t>
                      </a:r>
                      <a:r>
                        <a:rPr lang="en-US" dirty="0"/>
                        <a:t> </a:t>
                      </a:r>
                      <a:r>
                        <a:rPr lang="en-US" u="none" strike="noStrike" dirty="0">
                          <a:solidFill>
                            <a:srgbClr val="0088CC"/>
                          </a:solidFill>
                          <a:effectLst/>
                          <a:hlinkClick r:id="rId2"/>
                        </a:rPr>
                        <a:t>internships</a:t>
                      </a:r>
                      <a:r>
                        <a:rPr lang="en-US" u="none" strike="noStrike" dirty="0">
                          <a:solidFill>
                            <a:srgbClr val="0088CC"/>
                          </a:solidFill>
                          <a:effectLst/>
                          <a:hlinkClick r:id="rId2"/>
                        </a:rPr>
                        <a:t>@umbc.edu</a:t>
                      </a:r>
                      <a:endParaRPr lang="en-US" dirty="0"/>
                    </a:p>
                    <a:p>
                      <a:endParaRPr lang="en-US" b="0" dirty="0">
                        <a:effectLst/>
                        <a:latin typeface="Avenir-Medium"/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kern="1200" dirty="0">
                          <a:solidFill>
                            <a:schemeClr val="tx1"/>
                          </a:solidFill>
                          <a:effectLst/>
                          <a:latin typeface="Avenir-Medium"/>
                          <a:ea typeface="+mn-ea"/>
                          <a:cs typeface="+mn-cs"/>
                        </a:rPr>
                        <a:t>Hours</a:t>
                      </a:r>
                    </a:p>
                    <a:p>
                      <a:pPr algn="l"/>
                      <a:r>
                        <a:rPr lang="en-US" b="1" dirty="0">
                          <a:effectLst/>
                        </a:rPr>
                        <a:t>Reception:</a:t>
                      </a:r>
                      <a:br>
                        <a:rPr lang="en-US" dirty="0">
                          <a:effectLst/>
                        </a:rPr>
                      </a:br>
                      <a:r>
                        <a:rPr lang="en-US" dirty="0">
                          <a:effectLst/>
                        </a:rPr>
                        <a:t>Monday-Friday: 8:30am-5:00pm</a:t>
                      </a:r>
                    </a:p>
                    <a:p>
                      <a:endParaRPr lang="en-US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dirty="0">
                        <a:effectLst/>
                      </a:endParaRPr>
                    </a:p>
                    <a:p>
                      <a:pPr algn="l"/>
                      <a:r>
                        <a:rPr lang="en-US" b="1" dirty="0">
                          <a:effectLst/>
                        </a:rPr>
                        <a:t>Counseling Appointments:</a:t>
                      </a:r>
                      <a:br>
                        <a:rPr lang="en-US" b="1" dirty="0">
                          <a:effectLst/>
                        </a:rPr>
                      </a:br>
                      <a:r>
                        <a:rPr lang="en-US" dirty="0">
                          <a:effectLst/>
                        </a:rPr>
                        <a:t>M-F: 9am-5pm</a:t>
                      </a:r>
                      <a:br>
                        <a:rPr lang="en-US" dirty="0">
                          <a:effectLst/>
                        </a:rPr>
                      </a:br>
                      <a:r>
                        <a:rPr lang="en-US" dirty="0">
                          <a:effectLst/>
                        </a:rPr>
                        <a:t>Some Tuesday evenings by request</a:t>
                      </a:r>
                    </a:p>
                    <a:p>
                      <a:pPr algn="l"/>
                      <a:endParaRPr lang="en-US" dirty="0">
                        <a:effectLst/>
                      </a:endParaRPr>
                    </a:p>
                    <a:p>
                      <a:pPr algn="l"/>
                      <a:r>
                        <a:rPr lang="en-US" b="1" dirty="0">
                          <a:effectLst/>
                        </a:rPr>
                        <a:t>Drop-In Appointments:</a:t>
                      </a:r>
                      <a:br>
                        <a:rPr lang="en-US" b="1" dirty="0">
                          <a:effectLst/>
                        </a:rPr>
                      </a:br>
                      <a:r>
                        <a:rPr lang="en-US" dirty="0">
                          <a:effectLst/>
                        </a:rPr>
                        <a:t>15-minutes</a:t>
                      </a:r>
                      <a:br>
                        <a:rPr lang="en-US" dirty="0">
                          <a:effectLst/>
                        </a:rPr>
                      </a:br>
                      <a:r>
                        <a:rPr lang="en-US" dirty="0">
                          <a:effectLst/>
                        </a:rPr>
                        <a:t>M-Th, 2-4pm (last person taken at 3:45pm)</a:t>
                      </a:r>
                    </a:p>
                    <a:p>
                      <a:pPr algn="l"/>
                      <a:r>
                        <a:rPr lang="en-US" dirty="0">
                          <a:effectLst/>
                        </a:rPr>
                        <a:t>F, 12-4pm (last person taken at 3:45pm)</a:t>
                      </a:r>
                    </a:p>
                    <a:p>
                      <a:pPr algn="l"/>
                      <a:endParaRPr lang="en-US" dirty="0">
                        <a:effectLst/>
                      </a:endParaRPr>
                    </a:p>
                    <a:p>
                      <a:pPr algn="l"/>
                      <a:r>
                        <a:rPr lang="en-US" b="1" dirty="0">
                          <a:effectLst/>
                        </a:rPr>
                        <a:t>Evening Resume Critiques:</a:t>
                      </a:r>
                      <a:br>
                        <a:rPr lang="en-US" b="1" dirty="0">
                          <a:effectLst/>
                        </a:rPr>
                      </a:br>
                      <a:r>
                        <a:rPr lang="en-US" b="0" dirty="0">
                          <a:effectLst/>
                        </a:rPr>
                        <a:t>By appointment only. Call (410) 455-2216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F4414B73-6BF6-4AF3-B6CF-E2186A60EB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91670"/>
            <a:ext cx="8229600" cy="816505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+mn-lt"/>
              </a:rPr>
              <a:t>Operating Hours</a:t>
            </a:r>
          </a:p>
        </p:txBody>
      </p:sp>
    </p:spTree>
    <p:extLst>
      <p:ext uri="{BB962C8B-B14F-4D97-AF65-F5344CB8AC3E}">
        <p14:creationId xmlns:p14="http://schemas.microsoft.com/office/powerpoint/2010/main" val="18108741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C33C1C-7281-4385-A266-4CBADC803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/>
              <a:t>Internships, Co-Ops &amp; Research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3F8B5DA-36D4-454E-AD2E-9C5F5CB0AB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964" y="1662656"/>
            <a:ext cx="2841830" cy="378910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B8D2DD6-8599-41DC-B6A0-DB1BCD4F09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6364" y="4296928"/>
            <a:ext cx="4029389" cy="226342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8B733A5-73C3-40ED-9B8B-7CAFA5E53D4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5364" y="1662656"/>
            <a:ext cx="3292160" cy="246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3340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5E054A-87D8-4624-BC21-391A4ED00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Intern Success Practicum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972D33-F6D5-4252-B6E5-00C1DE9BEE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</a:rPr>
              <a:t>Open to all undergraduate/graduate students</a:t>
            </a:r>
          </a:p>
          <a:p>
            <a:pPr marL="118872" indent="0">
              <a:buNone/>
            </a:pPr>
            <a:endParaRPr lang="en-US" sz="1600" dirty="0">
              <a:latin typeface="Calibri" panose="020F0502020204030204" pitchFamily="34" charset="0"/>
            </a:endParaRPr>
          </a:p>
          <a:p>
            <a:r>
              <a:rPr lang="en-US" dirty="0">
                <a:latin typeface="Calibri" panose="020F0502020204030204" pitchFamily="34" charset="0"/>
              </a:rPr>
              <a:t>You must complete 120 hours in semester (8-10 hours/week on average)</a:t>
            </a:r>
          </a:p>
          <a:p>
            <a:pPr marL="118872" indent="0">
              <a:buNone/>
            </a:pPr>
            <a:endParaRPr lang="en-US" sz="1600" dirty="0">
              <a:latin typeface="Calibri" panose="020F0502020204030204" pitchFamily="34" charset="0"/>
            </a:endParaRPr>
          </a:p>
          <a:p>
            <a:r>
              <a:rPr lang="en-US" dirty="0">
                <a:latin typeface="Calibri" panose="020F0502020204030204" pitchFamily="34" charset="0"/>
              </a:rPr>
              <a:t>The experience must be directly related to your academic major(s)</a:t>
            </a:r>
          </a:p>
          <a:p>
            <a:r>
              <a:rPr lang="en-US" dirty="0">
                <a:latin typeface="Calibri" panose="020F0502020204030204" pitchFamily="34" charset="0"/>
              </a:rPr>
              <a:t>May be required by your department in order to earn </a:t>
            </a:r>
            <a:r>
              <a:rPr lang="en-US" i="1" dirty="0">
                <a:latin typeface="Calibri" panose="020F0502020204030204" pitchFamily="34" charset="0"/>
              </a:rPr>
              <a:t>academic credit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9529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231109-B84D-41FC-8BB0-CA3921DB4E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Intern Success Practicum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22E861-02C5-4595-B1BE-BD663C9465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60000"/>
              </a:lnSpc>
            </a:pPr>
            <a:r>
              <a:rPr lang="en-US" dirty="0"/>
              <a:t>Support of a career professional</a:t>
            </a:r>
          </a:p>
          <a:p>
            <a:pPr>
              <a:lnSpc>
                <a:spcPct val="160000"/>
              </a:lnSpc>
            </a:pPr>
            <a:r>
              <a:rPr lang="en-US" dirty="0"/>
              <a:t>Goal setting</a:t>
            </a:r>
          </a:p>
          <a:p>
            <a:pPr marL="118872" indent="0">
              <a:buNone/>
            </a:pPr>
            <a:endParaRPr lang="en-US" sz="1600" b="1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n-US" dirty="0"/>
              <a:t>Professional development assignments designed to increase workplace competencies</a:t>
            </a:r>
          </a:p>
          <a:p>
            <a:endParaRPr lang="en-US" sz="1600" dirty="0"/>
          </a:p>
          <a:p>
            <a:r>
              <a:rPr lang="en-US" dirty="0"/>
              <a:t>Develop a professional network</a:t>
            </a:r>
          </a:p>
          <a:p>
            <a:pPr marL="118872" indent="0">
              <a:buNone/>
            </a:pPr>
            <a:endParaRPr lang="en-US" sz="1400" dirty="0"/>
          </a:p>
          <a:p>
            <a:r>
              <a:rPr lang="en-US" dirty="0"/>
              <a:t>Self-reflection/evaluation</a:t>
            </a:r>
          </a:p>
          <a:p>
            <a:pPr marL="118872" indent="0">
              <a:buNone/>
            </a:pPr>
            <a:endParaRPr lang="en-US" sz="1600" dirty="0"/>
          </a:p>
          <a:p>
            <a:r>
              <a:rPr lang="en-US" dirty="0"/>
              <a:t>Noted on your transcript</a:t>
            </a:r>
          </a:p>
          <a:p>
            <a:pPr marL="118872" indent="0">
              <a:buNone/>
            </a:pPr>
            <a:endParaRPr lang="en-US" sz="1400" dirty="0"/>
          </a:p>
          <a:p>
            <a:r>
              <a:rPr lang="en-US" dirty="0"/>
              <a:t>FREE!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11518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Professional Edge Badge (K)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534348" cy="4623816"/>
          </a:xfrm>
        </p:spPr>
        <p:txBody>
          <a:bodyPr>
            <a:normAutofit/>
          </a:bodyPr>
          <a:lstStyle/>
          <a:p>
            <a:pPr marL="118872" indent="0">
              <a:spcAft>
                <a:spcPts val="1800"/>
              </a:spcAft>
              <a:buNone/>
            </a:pPr>
            <a:r>
              <a:rPr lang="en-US" sz="2200" b="1" u="sng" dirty="0">
                <a:latin typeface="+mj-lt"/>
              </a:rPr>
              <a:t>Benefits</a:t>
            </a:r>
            <a:r>
              <a:rPr lang="en-US" sz="2200" b="1" dirty="0">
                <a:latin typeface="+mj-lt"/>
              </a:rPr>
              <a:t>: </a:t>
            </a:r>
          </a:p>
          <a:p>
            <a:pPr lvl="1">
              <a:spcBef>
                <a:spcPts val="0"/>
              </a:spcBef>
            </a:pPr>
            <a:r>
              <a:rPr lang="en-US" sz="2200" dirty="0">
                <a:latin typeface="+mj-lt"/>
              </a:rPr>
              <a:t>Digital badge</a:t>
            </a:r>
          </a:p>
          <a:p>
            <a:pPr lvl="1">
              <a:spcBef>
                <a:spcPts val="0"/>
              </a:spcBef>
            </a:pPr>
            <a:r>
              <a:rPr lang="en-US" sz="2200" dirty="0">
                <a:latin typeface="+mj-lt"/>
              </a:rPr>
              <a:t>Invitations to speak </a:t>
            </a:r>
          </a:p>
          <a:p>
            <a:pPr lvl="1">
              <a:spcBef>
                <a:spcPts val="0"/>
              </a:spcBef>
            </a:pPr>
            <a:r>
              <a:rPr lang="en-US" sz="2200" dirty="0">
                <a:latin typeface="+mj-lt"/>
              </a:rPr>
              <a:t>Meet employers</a:t>
            </a:r>
          </a:p>
          <a:p>
            <a:pPr lvl="1">
              <a:spcBef>
                <a:spcPts val="0"/>
              </a:spcBef>
            </a:pPr>
            <a:r>
              <a:rPr lang="en-US" sz="2200" dirty="0">
                <a:latin typeface="+mj-lt"/>
              </a:rPr>
              <a:t>LinkedIn head shot</a:t>
            </a:r>
          </a:p>
          <a:p>
            <a:pPr lvl="1">
              <a:spcBef>
                <a:spcPts val="0"/>
              </a:spcBef>
            </a:pPr>
            <a:endParaRPr lang="en-US" sz="2000" dirty="0">
              <a:latin typeface="+mj-lt"/>
            </a:endParaRPr>
          </a:p>
          <a:p>
            <a:pPr>
              <a:spcAft>
                <a:spcPts val="1800"/>
              </a:spcAft>
            </a:pPr>
            <a:r>
              <a:rPr lang="en-US" sz="2200" dirty="0">
                <a:latin typeface="+mj-lt"/>
              </a:rPr>
              <a:t>Can earn the USM “Professional” badge</a:t>
            </a:r>
          </a:p>
          <a:p>
            <a:pPr marL="118872" indent="0">
              <a:buNone/>
            </a:pPr>
            <a:r>
              <a:rPr lang="en-US" sz="2000" dirty="0">
                <a:solidFill>
                  <a:srgbClr val="FF0000"/>
                </a:solidFill>
                <a:latin typeface="+mj-lt"/>
              </a:rPr>
              <a:t>Note: </a:t>
            </a:r>
            <a:r>
              <a:rPr lang="en-US" sz="2000" dirty="0">
                <a:solidFill>
                  <a:srgbClr val="FF0000"/>
                </a:solidFill>
              </a:rPr>
              <a:t>Creates a “pool” of students to tap for Career Center events.</a:t>
            </a:r>
          </a:p>
          <a:p>
            <a:pPr marL="118872" indent="0">
              <a:buNone/>
            </a:pPr>
            <a:endParaRPr lang="en-US" sz="2800" dirty="0">
              <a:latin typeface="+mj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4464" y="2065468"/>
            <a:ext cx="3302286" cy="3181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7435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8527"/>
            <a:ext cx="8229600" cy="1252728"/>
          </a:xfrm>
        </p:spPr>
        <p:txBody>
          <a:bodyPr>
            <a:normAutofit/>
          </a:bodyPr>
          <a:lstStyle/>
          <a:p>
            <a:r>
              <a:rPr lang="en-US" sz="2800" dirty="0"/>
              <a:t>Questions?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732" y="1936376"/>
            <a:ext cx="7530353" cy="4150488"/>
          </a:xfrm>
        </p:spPr>
        <p:txBody>
          <a:bodyPr>
            <a:normAutofit/>
          </a:bodyPr>
          <a:lstStyle/>
          <a:p>
            <a:pPr marL="118872" indent="0">
              <a:buNone/>
            </a:pPr>
            <a:endParaRPr lang="en-US" sz="1200" b="1" dirty="0">
              <a:solidFill>
                <a:schemeClr val="accent2">
                  <a:lumMod val="75000"/>
                </a:schemeClr>
              </a:solidFill>
              <a:latin typeface="+mj-lt"/>
            </a:endParaRPr>
          </a:p>
          <a:p>
            <a:pPr marL="118872" indent="0" algn="ctr">
              <a:spcAft>
                <a:spcPts val="1200"/>
              </a:spcAft>
              <a:buNone/>
            </a:pPr>
            <a:endParaRPr lang="en-US" sz="2600" dirty="0">
              <a:latin typeface="+mj-lt"/>
            </a:endParaRPr>
          </a:p>
          <a:p>
            <a:pPr marL="118872" indent="0" algn="ctr">
              <a:spcAft>
                <a:spcPts val="1200"/>
              </a:spcAft>
              <a:buNone/>
            </a:pPr>
            <a:endParaRPr lang="en-US" sz="2600" dirty="0">
              <a:latin typeface="+mj-lt"/>
            </a:endParaRPr>
          </a:p>
          <a:p>
            <a:pPr marL="118872" indent="0" algn="ctr">
              <a:spcAft>
                <a:spcPts val="1200"/>
              </a:spcAft>
              <a:buNone/>
            </a:pPr>
            <a:r>
              <a:rPr lang="en-US" sz="2800" dirty="0">
                <a:latin typeface="+mj-lt"/>
                <a:hlinkClick r:id="rId3"/>
              </a:rPr>
              <a:t>Internships@umbc.edu</a:t>
            </a:r>
            <a:endParaRPr lang="en-US" sz="2800" dirty="0">
              <a:latin typeface="+mj-lt"/>
            </a:endParaRPr>
          </a:p>
          <a:p>
            <a:pPr marL="118872" indent="0" algn="ctr">
              <a:spcAft>
                <a:spcPts val="1200"/>
              </a:spcAft>
              <a:buNone/>
            </a:pPr>
            <a:endParaRPr lang="en-US" sz="2600" dirty="0">
              <a:latin typeface="+mj-lt"/>
            </a:endParaRPr>
          </a:p>
          <a:p>
            <a:pPr marL="118872" indent="0" algn="ctr">
              <a:spcAft>
                <a:spcPts val="1200"/>
              </a:spcAft>
              <a:buNone/>
            </a:pPr>
            <a:endParaRPr lang="en-US" sz="2600" dirty="0">
              <a:latin typeface="+mj-lt"/>
            </a:endParaRPr>
          </a:p>
          <a:p>
            <a:pPr marL="118872" indent="0">
              <a:buNone/>
            </a:pPr>
            <a:endParaRPr lang="en-US" sz="2600" dirty="0">
              <a:latin typeface="+mj-lt"/>
            </a:endParaRPr>
          </a:p>
          <a:p>
            <a:endParaRPr lang="en-US" dirty="0">
              <a:latin typeface="+mj-lt"/>
            </a:endParaRPr>
          </a:p>
        </p:txBody>
      </p:sp>
      <p:sp>
        <p:nvSpPr>
          <p:cNvPr id="8" name="Rounded Rectangle 14">
            <a:extLst>
              <a:ext uri="{FF2B5EF4-FFF2-40B4-BE49-F238E27FC236}">
                <a16:creationId xmlns:a16="http://schemas.microsoft.com/office/drawing/2014/main" id="{5A68F0E8-A798-4600-89FF-E1D6A94432C0}"/>
              </a:ext>
            </a:extLst>
          </p:cNvPr>
          <p:cNvSpPr/>
          <p:nvPr/>
        </p:nvSpPr>
        <p:spPr>
          <a:xfrm>
            <a:off x="6873401" y="2083526"/>
            <a:ext cx="1256087" cy="60960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  <a:sym typeface="Arial"/>
                <a:rtl val="0"/>
              </a:rPr>
              <a:t>Susan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  <a:sym typeface="Arial"/>
                <a:rtl val="0"/>
              </a:rPr>
              <a:t>Sciences</a:t>
            </a:r>
          </a:p>
        </p:txBody>
      </p:sp>
      <p:sp>
        <p:nvSpPr>
          <p:cNvPr id="9" name="Rounded Rectangle 17">
            <a:extLst>
              <a:ext uri="{FF2B5EF4-FFF2-40B4-BE49-F238E27FC236}">
                <a16:creationId xmlns:a16="http://schemas.microsoft.com/office/drawing/2014/main" id="{E26E1F02-3DC0-4371-BCC6-AEE0736205F8}"/>
              </a:ext>
            </a:extLst>
          </p:cNvPr>
          <p:cNvSpPr/>
          <p:nvPr/>
        </p:nvSpPr>
        <p:spPr>
          <a:xfrm>
            <a:off x="6873401" y="4538194"/>
            <a:ext cx="1264907" cy="599439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  <a:sym typeface="Arial"/>
                <a:rtl val="0"/>
              </a:rPr>
              <a:t>Jen</a:t>
            </a:r>
            <a:br>
              <a:rPr kumimoji="0" lang="en-US" sz="1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  <a:sym typeface="Arial"/>
                <a:rtl val="0"/>
              </a:rPr>
            </a:br>
            <a:r>
              <a:rPr kumimoji="0" lang="en-US" sz="1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  <a:sym typeface="Arial"/>
                <a:rtl val="0"/>
              </a:rPr>
              <a:t>Tech/IT</a:t>
            </a:r>
          </a:p>
        </p:txBody>
      </p:sp>
      <p:sp>
        <p:nvSpPr>
          <p:cNvPr id="10" name="Rounded Rectangle 19">
            <a:extLst>
              <a:ext uri="{FF2B5EF4-FFF2-40B4-BE49-F238E27FC236}">
                <a16:creationId xmlns:a16="http://schemas.microsoft.com/office/drawing/2014/main" id="{DB5DDF61-F8AB-471F-B11B-B938AA17D4CE}"/>
              </a:ext>
            </a:extLst>
          </p:cNvPr>
          <p:cNvSpPr/>
          <p:nvPr/>
        </p:nvSpPr>
        <p:spPr>
          <a:xfrm>
            <a:off x="1013285" y="4310846"/>
            <a:ext cx="1229458" cy="105413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  <a:sym typeface="Arial"/>
                <a:rtl val="0"/>
              </a:rPr>
              <a:t>Jeremiah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  <a:sym typeface="Arial"/>
                <a:rtl val="0"/>
              </a:rPr>
              <a:t>Social Sciences/</a:t>
            </a:r>
            <a:br>
              <a:rPr kumimoji="0" lang="en-US" sz="1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  <a:sym typeface="Arial"/>
                <a:rtl val="0"/>
              </a:rPr>
            </a:br>
            <a:r>
              <a:rPr kumimoji="0" lang="en-US" sz="1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  <a:sym typeface="Arial"/>
                <a:rtl val="0"/>
              </a:rPr>
              <a:t>Humanities</a:t>
            </a:r>
          </a:p>
        </p:txBody>
      </p:sp>
      <p:sp>
        <p:nvSpPr>
          <p:cNvPr id="11" name="Rounded Rectangle 20">
            <a:extLst>
              <a:ext uri="{FF2B5EF4-FFF2-40B4-BE49-F238E27FC236}">
                <a16:creationId xmlns:a16="http://schemas.microsoft.com/office/drawing/2014/main" id="{C4E77949-3EF9-45A0-8321-49A007548AFE}"/>
              </a:ext>
            </a:extLst>
          </p:cNvPr>
          <p:cNvSpPr/>
          <p:nvPr/>
        </p:nvSpPr>
        <p:spPr>
          <a:xfrm>
            <a:off x="1014512" y="2039208"/>
            <a:ext cx="1321730" cy="698238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  <a:sym typeface="Arial"/>
                <a:rtl val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  <a:sym typeface="Arial"/>
                <a:rtl val="0"/>
              </a:rPr>
              <a:t>Chrisi</a:t>
            </a:r>
            <a:r>
              <a:rPr kumimoji="0" lang="en-US" sz="1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  <a:sym typeface="Arial"/>
                <a:rtl val="0"/>
              </a:rPr>
              <a:t> </a:t>
            </a:r>
            <a:r>
              <a:rPr kumimoji="0" lang="en-US" sz="1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  <a:sym typeface="Arial"/>
                <a:rtl val="0"/>
              </a:rPr>
              <a:t>Engineering/Tech </a:t>
            </a:r>
          </a:p>
        </p:txBody>
      </p:sp>
      <p:sp>
        <p:nvSpPr>
          <p:cNvPr id="13" name="Rounded Rectangle 23">
            <a:extLst>
              <a:ext uri="{FF2B5EF4-FFF2-40B4-BE49-F238E27FC236}">
                <a16:creationId xmlns:a16="http://schemas.microsoft.com/office/drawing/2014/main" id="{D4345E85-4D6D-4C94-8321-456608A289AF}"/>
              </a:ext>
            </a:extLst>
          </p:cNvPr>
          <p:cNvSpPr/>
          <p:nvPr/>
        </p:nvSpPr>
        <p:spPr>
          <a:xfrm>
            <a:off x="3899341" y="2007326"/>
            <a:ext cx="1410961" cy="7620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  <a:sym typeface="Arial"/>
                <a:rtl val="0"/>
              </a:rPr>
              <a:t>Christine</a:t>
            </a:r>
            <a:br>
              <a:rPr kumimoji="0" lang="en-US" sz="1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  <a:sym typeface="Arial"/>
                <a:rtl val="0"/>
              </a:rPr>
            </a:br>
            <a:r>
              <a:rPr kumimoji="0" lang="en-US" sz="16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  <a:sym typeface="Arial"/>
                <a:rtl val="0"/>
              </a:rPr>
              <a:t>(Director)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  <a:sym typeface="Arial"/>
                <a:rtl val="0"/>
              </a:rPr>
              <a:t>Economics</a:t>
            </a:r>
          </a:p>
        </p:txBody>
      </p:sp>
      <p:sp>
        <p:nvSpPr>
          <p:cNvPr id="14" name="Rounded Rectangle 24">
            <a:extLst>
              <a:ext uri="{FF2B5EF4-FFF2-40B4-BE49-F238E27FC236}">
                <a16:creationId xmlns:a16="http://schemas.microsoft.com/office/drawing/2014/main" id="{BAB3B350-D64C-4E9C-8247-417F501A95EC}"/>
              </a:ext>
            </a:extLst>
          </p:cNvPr>
          <p:cNvSpPr/>
          <p:nvPr/>
        </p:nvSpPr>
        <p:spPr>
          <a:xfrm>
            <a:off x="3925404" y="4456914"/>
            <a:ext cx="1293192" cy="7620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  <a:sym typeface="Arial"/>
                <a:rtl val="0"/>
              </a:rPr>
              <a:t>Kacie </a:t>
            </a:r>
            <a:br>
              <a:rPr kumimoji="0" lang="en-US" sz="1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  <a:sym typeface="Arial"/>
                <a:rtl val="0"/>
              </a:rPr>
            </a:br>
            <a:r>
              <a:rPr kumimoji="0" lang="en-US" sz="16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  <a:sym typeface="Arial"/>
                <a:rtl val="0"/>
              </a:rPr>
              <a:t>(Team Lead)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  <a:sym typeface="Arial"/>
                <a:rtl val="0"/>
              </a:rPr>
              <a:t>Arts &amp; Hum.</a:t>
            </a:r>
          </a:p>
        </p:txBody>
      </p:sp>
    </p:spTree>
    <p:extLst>
      <p:ext uri="{BB962C8B-B14F-4D97-AF65-F5344CB8AC3E}">
        <p14:creationId xmlns:p14="http://schemas.microsoft.com/office/powerpoint/2010/main" val="226456472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Custom 2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FFCC66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800000"/>
      </a:hlink>
      <a:folHlink>
        <a:srgbClr val="680000"/>
      </a:folHlink>
    </a:clrScheme>
    <a:fontScheme name="Adjacency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Module">
  <a:themeElements>
    <a:clrScheme name="Custom 2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FFCC66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800000"/>
      </a:hlink>
      <a:folHlink>
        <a:srgbClr val="680000"/>
      </a:folHlink>
    </a:clrScheme>
    <a:fontScheme name="Adjacency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Module.thmx</Template>
  <TotalTime>5569</TotalTime>
  <Words>372</Words>
  <Application>Microsoft Office PowerPoint</Application>
  <PresentationFormat>On-screen Show (4:3)</PresentationFormat>
  <Paragraphs>87</Paragraphs>
  <Slides>9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Arial</vt:lpstr>
      <vt:lpstr>Avenir-Medium</vt:lpstr>
      <vt:lpstr>Calibri</vt:lpstr>
      <vt:lpstr>Cambria</vt:lpstr>
      <vt:lpstr>Wingdings</vt:lpstr>
      <vt:lpstr>Wingdings 2</vt:lpstr>
      <vt:lpstr>Wingdings 3</vt:lpstr>
      <vt:lpstr>Module</vt:lpstr>
      <vt:lpstr>1_Module</vt:lpstr>
      <vt:lpstr>Intern Success Conference    </vt:lpstr>
      <vt:lpstr>UMBC Career Center Campus Location</vt:lpstr>
      <vt:lpstr>Internship &amp; Employment Team</vt:lpstr>
      <vt:lpstr>Operating Hours</vt:lpstr>
      <vt:lpstr>Internships, Co-Ops &amp; Research</vt:lpstr>
      <vt:lpstr>Intern Success Practicum</vt:lpstr>
      <vt:lpstr>Intern Success Practicum</vt:lpstr>
      <vt:lpstr>Professional Edge Badge (K)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Finding Internships  and Careers</dc:title>
  <dc:creator>Kate Phelps</dc:creator>
  <cp:lastModifiedBy>Jeremiah Sawyer</cp:lastModifiedBy>
  <cp:revision>301</cp:revision>
  <cp:lastPrinted>2018-11-27T15:50:24Z</cp:lastPrinted>
  <dcterms:created xsi:type="dcterms:W3CDTF">2014-08-04T18:49:50Z</dcterms:created>
  <dcterms:modified xsi:type="dcterms:W3CDTF">2019-11-06T20:55:21Z</dcterms:modified>
</cp:coreProperties>
</file>