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256" r:id="rId3"/>
    <p:sldId id="292" r:id="rId4"/>
    <p:sldId id="355" r:id="rId5"/>
    <p:sldId id="364" r:id="rId6"/>
    <p:sldId id="365" r:id="rId7"/>
    <p:sldId id="366" r:id="rId8"/>
    <p:sldId id="367" r:id="rId9"/>
    <p:sldId id="351" r:id="rId10"/>
    <p:sldId id="363" r:id="rId11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82836" autoAdjust="0"/>
  </p:normalViewPr>
  <p:slideViewPr>
    <p:cSldViewPr snapToGrid="0" snapToObjects="1">
      <p:cViewPr varScale="1">
        <p:scale>
          <a:sx n="104" d="100"/>
          <a:sy n="104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18A60-4C23-1A40-B2DF-F46FAB37AD8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462D9-080B-B64D-9DE3-0A9829CC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3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E1B81-427E-4E47-8D0E-7AC720CEC475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1E1FE-DAD0-564E-A22E-1A13C628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9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23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1E1FE-DAD0-564E-A22E-1A13C6284349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  <a:rtl val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85094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C000"/>
                </a:solidFill>
              </a:rPr>
              <a:t>1,852</a:t>
            </a:r>
            <a:r>
              <a:rPr lang="en-US" b="1" dirty="0"/>
              <a:t> </a:t>
            </a:r>
            <a:r>
              <a:rPr lang="en-US" sz="1400" b="1" dirty="0"/>
              <a:t>-  </a:t>
            </a:r>
            <a:r>
              <a:rPr lang="en-US" sz="1400" dirty="0"/>
              <a:t>students engaged in applied learning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C000"/>
                </a:solidFill>
              </a:rPr>
              <a:t>76%  </a:t>
            </a:r>
            <a:r>
              <a:rPr lang="en-US" sz="1400" b="1" dirty="0"/>
              <a:t>- </a:t>
            </a:r>
            <a:r>
              <a:rPr lang="en-US" sz="1400" dirty="0"/>
              <a:t>paid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C000"/>
                </a:solidFill>
              </a:rPr>
              <a:t>$16.60/hr. </a:t>
            </a:r>
            <a:r>
              <a:rPr lang="en-US" sz="1200" dirty="0"/>
              <a:t>– average pay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C000"/>
                </a:solidFill>
              </a:rPr>
              <a:t>17 hours </a:t>
            </a:r>
            <a:r>
              <a:rPr lang="en-US" sz="1200" dirty="0"/>
              <a:t>– average # of hrs. worked per semester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E1FE-DAD0-564E-A22E-1A13C62843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9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>
              <a:defRPr sz="60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7FE1-F4EE-3A4A-9D6F-86014F5E8F8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5" y="405221"/>
            <a:ext cx="5654180" cy="14952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>
              <a:defRPr sz="60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7FE1-F4EE-3A4A-9D6F-86014F5E8F80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11/6/2019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5" y="405221"/>
            <a:ext cx="5654180" cy="14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04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827"/>
            <a:ext cx="8229600" cy="462560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>
                    <a:tint val="95000"/>
                  </a:prstClr>
                </a:solidFill>
              </a:rPr>
              <a:t>www.careers.umbc.edu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 descr="career_center_logo_rgb_ve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13" y="5914710"/>
            <a:ext cx="721606" cy="9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8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7FE1-F4EE-3A4A-9D6F-86014F5E8F80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11/6/2019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87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>
                    <a:tint val="95000"/>
                  </a:prstClr>
                </a:solidFill>
              </a:rPr>
              <a:t>www.careers.umbc.edu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>
                    <a:tint val="95000"/>
                  </a:prstClr>
                </a:solidFill>
              </a:rPr>
              <a:t>www.careers.umbc.edu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7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>
                    <a:tint val="95000"/>
                  </a:prstClr>
                </a:solidFill>
              </a:rPr>
              <a:t>careers.umbc.edu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7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7FE1-F4EE-3A4A-9D6F-86014F5E8F80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>
                    <a:tint val="95000"/>
                  </a:prstClr>
                </a:solidFill>
              </a:rPr>
              <a:t>www.careers.umbc.edu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>
                    <a:tint val="95000"/>
                  </a:prstClr>
                </a:solidFill>
              </a:rPr>
              <a:t>www.careers.umbc.edu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827"/>
            <a:ext cx="8229600" cy="4625609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career_center_logo_rgb_ve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13" y="5914710"/>
            <a:ext cx="721606" cy="943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0067FE1-F4EE-3A4A-9D6F-86014F5E8F80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11/6/2019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B58B349-A31C-C548-BC08-6155BD48057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07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prstClr val="black">
                    <a:tint val="95000"/>
                  </a:prstClr>
                </a:solidFill>
              </a:rPr>
              <a:t>www.careers.umbc.edu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18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dirty="0" err="1">
                <a:solidFill>
                  <a:prstClr val="black">
                    <a:tint val="95000"/>
                  </a:prstClr>
                </a:solidFill>
              </a:rPr>
              <a:t>www.careers.umbc.edu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6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7FE1-F4EE-3A4A-9D6F-86014F5E8F8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careers.umbc.edu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7FE1-F4EE-3A4A-9D6F-86014F5E8F8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0067FE1-F4EE-3A4A-9D6F-86014F5E8F80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067FE1-F4EE-3A4A-9D6F-86014F5E8F80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dirty="0" err="1"/>
              <a:t>www.careers.umbc.edu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58B349-A31C-C548-BC08-6155BD48057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horiz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955" y="6237117"/>
            <a:ext cx="1609749" cy="544383"/>
          </a:xfrm>
          <a:prstGeom prst="rect">
            <a:avLst/>
          </a:prstGeom>
        </p:spPr>
      </p:pic>
      <p:pic>
        <p:nvPicPr>
          <p:cNvPr id="11" name="Picture 10" descr="career_center_logo_rgb_vert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5" y="5982818"/>
            <a:ext cx="669504" cy="875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457200"/>
            <a:fld id="{80067FE1-F4EE-3A4A-9D6F-86014F5E8F80}" type="datetimeFigureOut">
              <a:rPr lang="en-US" kern="1200" smtClean="0">
                <a:solidFill>
                  <a:prstClr val="black">
                    <a:tint val="95000"/>
                  </a:prstClr>
                </a:solidFill>
                <a:latin typeface="Calibri"/>
                <a:ea typeface="+mn-ea"/>
                <a:cs typeface="+mn-cs"/>
              </a:rPr>
              <a:pPr defTabSz="457200"/>
              <a:t>11/6/2019</a:t>
            </a:fld>
            <a:endParaRPr lang="en-US" kern="1200" dirty="0">
              <a:solidFill>
                <a:prstClr val="black">
                  <a:tint val="9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457200"/>
            <a:r>
              <a:rPr lang="en-US" kern="1200" dirty="0" err="1">
                <a:solidFill>
                  <a:prstClr val="black">
                    <a:tint val="95000"/>
                  </a:prstClr>
                </a:solidFill>
                <a:latin typeface="Calibri"/>
                <a:ea typeface="+mn-ea"/>
                <a:cs typeface="+mn-cs"/>
              </a:rPr>
              <a:t>www.careers.umbc.edu</a:t>
            </a:r>
            <a:endParaRPr lang="en-US" kern="1200" dirty="0">
              <a:solidFill>
                <a:prstClr val="black">
                  <a:tint val="9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457200"/>
            <a:fld id="{BB58B349-A31C-C548-BC08-6155BD480572}" type="slidenum">
              <a:rPr lang="en-US" kern="1200" smtClean="0">
                <a:solidFill>
                  <a:prstClr val="black">
                    <a:tint val="95000"/>
                  </a:prstClr>
                </a:solidFill>
                <a:latin typeface="Calibri"/>
                <a:ea typeface="+mn-ea"/>
                <a:cs typeface="+mn-cs"/>
              </a:rPr>
              <a:pPr defTabSz="457200"/>
              <a:t>‹#›</a:t>
            </a:fld>
            <a:endParaRPr lang="en-US" kern="1200">
              <a:solidFill>
                <a:prstClr val="black">
                  <a:tint val="9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horiz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955" y="6237117"/>
            <a:ext cx="1609749" cy="544383"/>
          </a:xfrm>
          <a:prstGeom prst="rect">
            <a:avLst/>
          </a:prstGeom>
        </p:spPr>
      </p:pic>
      <p:pic>
        <p:nvPicPr>
          <p:cNvPr id="11" name="Picture 10" descr="career_center_logo_rgb_vert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5" y="5982818"/>
            <a:ext cx="669504" cy="8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0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careers@umbc.edu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ships@umbc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6700"/>
            <a:ext cx="9065416" cy="205921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/>
              <a:t>Intern Success Conference</a:t>
            </a:r>
            <a:br>
              <a:rPr lang="en-US" sz="3600" dirty="0"/>
            </a:br>
            <a:br>
              <a:rPr lang="en-US" sz="2800" dirty="0"/>
            </a:br>
            <a:r>
              <a:rPr lang="en-US" sz="2000" dirty="0"/>
              <a:t> </a:t>
            </a:r>
            <a:br>
              <a:rPr lang="en-US" sz="6000" i="1" dirty="0"/>
            </a:br>
            <a:endParaRPr lang="en-US" sz="3200" i="1" dirty="0"/>
          </a:p>
        </p:txBody>
      </p:sp>
      <p:sp>
        <p:nvSpPr>
          <p:cNvPr id="5" name="Rectangle 4"/>
          <p:cNvSpPr/>
          <p:nvPr/>
        </p:nvSpPr>
        <p:spPr>
          <a:xfrm>
            <a:off x="2153652" y="5221705"/>
            <a:ext cx="4944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Presented by</a:t>
            </a:r>
          </a:p>
          <a:p>
            <a:pPr algn="ctr"/>
            <a:r>
              <a:rPr lang="en-US" sz="2400" dirty="0"/>
              <a:t>The Internships &amp; Employment Team</a:t>
            </a:r>
          </a:p>
        </p:txBody>
      </p:sp>
    </p:spTree>
    <p:extLst>
      <p:ext uri="{BB962C8B-B14F-4D97-AF65-F5344CB8AC3E}">
        <p14:creationId xmlns:p14="http://schemas.microsoft.com/office/powerpoint/2010/main" val="151573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UMBC Career Center Campus Location</a:t>
            </a:r>
            <a:endParaRPr lang="en-US" sz="3200" dirty="0"/>
          </a:p>
        </p:txBody>
      </p:sp>
      <p:pic>
        <p:nvPicPr>
          <p:cNvPr id="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4102" y="2137144"/>
            <a:ext cx="4476830" cy="28282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03"/>
          <p:cNvSpPr txBox="1"/>
          <p:nvPr/>
        </p:nvSpPr>
        <p:spPr>
          <a:xfrm>
            <a:off x="1047164" y="5380074"/>
            <a:ext cx="6986399" cy="7212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Campus Location: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Math/Psych. Building</a:t>
            </a:r>
          </a:p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3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670"/>
            <a:ext cx="8229600" cy="81650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Internship &amp; Employment Team</a:t>
            </a:r>
          </a:p>
        </p:txBody>
      </p:sp>
      <p:pic>
        <p:nvPicPr>
          <p:cNvPr id="6" name="Picture 4" descr="CareerCenterStaff-39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9" y="2335097"/>
            <a:ext cx="1272144" cy="19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areers.umbc.edu/files/2016/09/KacieLawrence2016-2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78" y="2089747"/>
            <a:ext cx="1272507" cy="190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careers.umbc.edu/files/2016/09/SusanHindle2016-2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77" y="2382940"/>
            <a:ext cx="1229669" cy="18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areers.umbc.edu/files/2017/03/ChrisiGiannakaris-200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7" y="2390848"/>
            <a:ext cx="1241369" cy="186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645877" y="4399991"/>
            <a:ext cx="1256087" cy="6096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Susan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Sciences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19675" y="4411548"/>
            <a:ext cx="1264907" cy="5994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Jen</a:t>
            </a:r>
            <a:b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</a:b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Tech/IT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713372" y="4399991"/>
            <a:ext cx="1229458" cy="105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Jeremiah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Social Sciences/</a:t>
            </a:r>
            <a:b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</a:b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Humanities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94085" y="4411548"/>
            <a:ext cx="1321730" cy="6982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Chrisi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Engineering/Tech </a:t>
            </a:r>
          </a:p>
        </p:txBody>
      </p:sp>
      <p:pic>
        <p:nvPicPr>
          <p:cNvPr id="2050" name="Picture 2" descr="ChristineRoutzahn.new.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11" y="2089749"/>
            <a:ext cx="1272504" cy="19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075559" y="4151477"/>
            <a:ext cx="1410961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Christine</a:t>
            </a:r>
            <a:b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</a:b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(Director)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Economics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51978" y="4151477"/>
            <a:ext cx="1293192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Kacie </a:t>
            </a:r>
            <a:b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</a:b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(Team Lead)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Arts &amp; Hum.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1035" y="2738160"/>
            <a:ext cx="1844504" cy="11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026676"/>
              </p:ext>
            </p:extLst>
          </p:nvPr>
        </p:nvGraphicFramePr>
        <p:xfrm>
          <a:off x="581891" y="1554480"/>
          <a:ext cx="8035636" cy="4666673"/>
        </p:xfrm>
        <a:graphic>
          <a:graphicData uri="http://schemas.openxmlformats.org/drawingml/2006/table">
            <a:tbl>
              <a:tblPr/>
              <a:tblGrid>
                <a:gridCol w="361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9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66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dirty="0">
                          <a:solidFill>
                            <a:schemeClr val="tx1"/>
                          </a:solidFill>
                          <a:effectLst/>
                          <a:latin typeface="Avenir-Medium"/>
                          <a:ea typeface="+mn-ea"/>
                          <a:cs typeface="+mn-cs"/>
                        </a:rPr>
                        <a:t>Contact Us</a:t>
                      </a:r>
                    </a:p>
                    <a:p>
                      <a:pPr>
                        <a:tabLst/>
                      </a:pPr>
                      <a:r>
                        <a:rPr lang="en-US" b="1" dirty="0"/>
                        <a:t>University of Maryland, </a:t>
                      </a:r>
                    </a:p>
                    <a:p>
                      <a:pPr>
                        <a:tabLst/>
                      </a:pPr>
                      <a:r>
                        <a:rPr lang="en-US" b="1" dirty="0"/>
                        <a:t>Baltimore County</a:t>
                      </a:r>
                      <a:br>
                        <a:rPr lang="en-US" b="1" dirty="0"/>
                      </a:br>
                      <a:r>
                        <a:rPr lang="en-US" b="1" dirty="0"/>
                        <a:t>Math/Psychology Bldg. Room 201</a:t>
                      </a:r>
                      <a:br>
                        <a:rPr lang="en-US" dirty="0"/>
                      </a:br>
                      <a:r>
                        <a:rPr lang="en-US" dirty="0"/>
                        <a:t>1000 Hilltop Circle</a:t>
                      </a:r>
                      <a:br>
                        <a:rPr lang="en-US" dirty="0"/>
                      </a:br>
                      <a:r>
                        <a:rPr lang="en-US" dirty="0"/>
                        <a:t>Baltimore, MD 21250</a:t>
                      </a:r>
                      <a:br>
                        <a:rPr lang="en-US" dirty="0"/>
                      </a:br>
                      <a:r>
                        <a:rPr lang="en-US" b="1" dirty="0"/>
                        <a:t>Phone:</a:t>
                      </a:r>
                      <a:r>
                        <a:rPr lang="en-US" dirty="0"/>
                        <a:t> (410) 455-2216</a:t>
                      </a:r>
                      <a:br>
                        <a:rPr lang="en-US" dirty="0"/>
                      </a:br>
                      <a:r>
                        <a:rPr lang="en-US" b="1" dirty="0"/>
                        <a:t>Email:</a:t>
                      </a:r>
                      <a:r>
                        <a:rPr lang="en-US" dirty="0"/>
                        <a:t> </a:t>
                      </a:r>
                      <a:r>
                        <a:rPr lang="en-US" u="none" strike="noStrike" dirty="0">
                          <a:solidFill>
                            <a:srgbClr val="0088CC"/>
                          </a:solidFill>
                          <a:effectLst/>
                          <a:hlinkClick r:id="rId2"/>
                        </a:rPr>
                        <a:t>internships</a:t>
                      </a:r>
                      <a:r>
                        <a:rPr lang="en-US" u="none" strike="noStrike" dirty="0">
                          <a:solidFill>
                            <a:srgbClr val="0088CC"/>
                          </a:solidFill>
                          <a:effectLst/>
                          <a:hlinkClick r:id="rId2"/>
                        </a:rPr>
                        <a:t>@umbc.edu</a:t>
                      </a:r>
                      <a:endParaRPr lang="en-US" dirty="0"/>
                    </a:p>
                    <a:p>
                      <a:endParaRPr lang="en-US" b="0" dirty="0">
                        <a:effectLst/>
                        <a:latin typeface="Avenir-Medium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Avenir-Medium"/>
                          <a:ea typeface="+mn-ea"/>
                          <a:cs typeface="+mn-cs"/>
                        </a:rPr>
                        <a:t>Hours</a:t>
                      </a:r>
                    </a:p>
                    <a:p>
                      <a:pPr algn="l"/>
                      <a:r>
                        <a:rPr lang="en-US" b="1" dirty="0">
                          <a:effectLst/>
                        </a:rPr>
                        <a:t>Reception: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Monday-Friday: 8:30am-5:00pm</a:t>
                      </a:r>
                    </a:p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effectLst/>
                      </a:endParaRPr>
                    </a:p>
                    <a:p>
                      <a:pPr algn="l"/>
                      <a:r>
                        <a:rPr lang="en-US" b="1" dirty="0">
                          <a:effectLst/>
                        </a:rPr>
                        <a:t>Counseling Appointments:</a:t>
                      </a:r>
                      <a:br>
                        <a:rPr lang="en-US" b="1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M-F: 9am-5pm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Some Tuesday evenings by request</a:t>
                      </a:r>
                    </a:p>
                    <a:p>
                      <a:pPr algn="l"/>
                      <a:endParaRPr lang="en-US" dirty="0">
                        <a:effectLst/>
                      </a:endParaRPr>
                    </a:p>
                    <a:p>
                      <a:pPr algn="l"/>
                      <a:r>
                        <a:rPr lang="en-US" b="1" dirty="0">
                          <a:effectLst/>
                        </a:rPr>
                        <a:t>Drop-In Appointments:</a:t>
                      </a:r>
                      <a:br>
                        <a:rPr lang="en-US" b="1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15-minutes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M-Th, 2-4pm (last person taken at 3:45pm)</a:t>
                      </a:r>
                    </a:p>
                    <a:p>
                      <a:pPr algn="l"/>
                      <a:r>
                        <a:rPr lang="en-US" dirty="0">
                          <a:effectLst/>
                        </a:rPr>
                        <a:t>F, 12-4pm (last person taken at 3:45pm)</a:t>
                      </a:r>
                    </a:p>
                    <a:p>
                      <a:pPr algn="l"/>
                      <a:endParaRPr lang="en-US" dirty="0">
                        <a:effectLst/>
                      </a:endParaRPr>
                    </a:p>
                    <a:p>
                      <a:pPr algn="l"/>
                      <a:r>
                        <a:rPr lang="en-US" b="1" dirty="0">
                          <a:effectLst/>
                        </a:rPr>
                        <a:t>Evening Resume Critiques:</a:t>
                      </a:r>
                      <a:br>
                        <a:rPr lang="en-US" b="1" dirty="0">
                          <a:effectLst/>
                        </a:rPr>
                      </a:br>
                      <a:r>
                        <a:rPr lang="en-US" b="0" dirty="0">
                          <a:effectLst/>
                        </a:rPr>
                        <a:t>By appointment only. Call (410) 455-2216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414B73-6BF6-4AF3-B6CF-E2186A60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1670"/>
            <a:ext cx="8229600" cy="81650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Operating Hours</a:t>
            </a:r>
          </a:p>
        </p:txBody>
      </p:sp>
    </p:spTree>
    <p:extLst>
      <p:ext uri="{BB962C8B-B14F-4D97-AF65-F5344CB8AC3E}">
        <p14:creationId xmlns:p14="http://schemas.microsoft.com/office/powerpoint/2010/main" val="181087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3C1C-7281-4385-A266-4CBADC80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Internships, Co-Ops &amp;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8B5DA-36D4-454E-AD2E-9C5F5CB0A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4" y="1662656"/>
            <a:ext cx="2841830" cy="3789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D2DD6-8599-41DC-B6A0-DB1BCD4F0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4296928"/>
            <a:ext cx="4029389" cy="2263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733A5-73C3-40ED-9B8B-7CAFA5E53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64" y="1662656"/>
            <a:ext cx="3292160" cy="24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054A-87D8-4624-BC21-391A4ED0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 Success Practicum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72D33-F6D5-4252-B6E5-00C1DE9BE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Open to all undergraduate/graduate students</a:t>
            </a:r>
          </a:p>
          <a:p>
            <a:pPr marL="118872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You must complete 120 hours in semester (8-10 hours/week on average)</a:t>
            </a:r>
          </a:p>
          <a:p>
            <a:pPr marL="118872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The experience must be directly related to your academic major(s)</a:t>
            </a:r>
          </a:p>
          <a:p>
            <a:r>
              <a:rPr lang="en-US" dirty="0">
                <a:latin typeface="Calibri" panose="020F0502020204030204" pitchFamily="34" charset="0"/>
              </a:rPr>
              <a:t>May be required by your department in order to earn </a:t>
            </a:r>
            <a:r>
              <a:rPr lang="en-US" i="1" dirty="0">
                <a:latin typeface="Calibri" panose="020F0502020204030204" pitchFamily="34" charset="0"/>
              </a:rPr>
              <a:t>academic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5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1109-B84D-41FC-8BB0-CA3921DB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 Success Practicum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2E861-02C5-4595-B1BE-BD663C946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Support of a career professional</a:t>
            </a:r>
          </a:p>
          <a:p>
            <a:pPr>
              <a:lnSpc>
                <a:spcPct val="160000"/>
              </a:lnSpc>
            </a:pPr>
            <a:r>
              <a:rPr lang="en-US" dirty="0"/>
              <a:t>Goal setting</a:t>
            </a:r>
          </a:p>
          <a:p>
            <a:pPr marL="118872" indent="0">
              <a:buNone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Professional development assignments designed to increase workplace competencies</a:t>
            </a:r>
          </a:p>
          <a:p>
            <a:endParaRPr lang="en-US" sz="1600" dirty="0"/>
          </a:p>
          <a:p>
            <a:r>
              <a:rPr lang="en-US" dirty="0"/>
              <a:t>Develop a professional network</a:t>
            </a:r>
          </a:p>
          <a:p>
            <a:pPr marL="118872" indent="0">
              <a:buNone/>
            </a:pPr>
            <a:endParaRPr lang="en-US" sz="1400" dirty="0"/>
          </a:p>
          <a:p>
            <a:r>
              <a:rPr lang="en-US" dirty="0"/>
              <a:t>Self-reflection/evaluation</a:t>
            </a:r>
          </a:p>
          <a:p>
            <a:pPr marL="118872" indent="0">
              <a:buNone/>
            </a:pPr>
            <a:endParaRPr lang="en-US" sz="1600" dirty="0"/>
          </a:p>
          <a:p>
            <a:r>
              <a:rPr lang="en-US" dirty="0"/>
              <a:t>Noted on your transcript</a:t>
            </a:r>
          </a:p>
          <a:p>
            <a:pPr marL="118872" indent="0">
              <a:buNone/>
            </a:pPr>
            <a:endParaRPr lang="en-US" sz="1400" dirty="0"/>
          </a:p>
          <a:p>
            <a:r>
              <a:rPr lang="en-US" dirty="0"/>
              <a:t>FREE!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5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Professional Edge Badge (K)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534348" cy="4623816"/>
          </a:xfrm>
        </p:spPr>
        <p:txBody>
          <a:bodyPr>
            <a:normAutofit/>
          </a:bodyPr>
          <a:lstStyle/>
          <a:p>
            <a:pPr marL="118872" indent="0">
              <a:spcAft>
                <a:spcPts val="1800"/>
              </a:spcAft>
              <a:buNone/>
            </a:pPr>
            <a:r>
              <a:rPr lang="en-US" sz="2200" b="1" u="sng" dirty="0">
                <a:latin typeface="+mj-lt"/>
              </a:rPr>
              <a:t>Benefits</a:t>
            </a:r>
            <a:r>
              <a:rPr lang="en-US" sz="2200" b="1" dirty="0">
                <a:latin typeface="+mj-lt"/>
              </a:rPr>
              <a:t>: 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+mj-lt"/>
              </a:rPr>
              <a:t>Digital badge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+mj-lt"/>
              </a:rPr>
              <a:t>Invitations to speak 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+mj-lt"/>
              </a:rPr>
              <a:t>Meet employers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+mj-lt"/>
              </a:rPr>
              <a:t>LinkedIn head shot</a:t>
            </a:r>
          </a:p>
          <a:p>
            <a:pPr lvl="1">
              <a:spcBef>
                <a:spcPts val="0"/>
              </a:spcBef>
            </a:pPr>
            <a:endParaRPr lang="en-US" sz="2000" dirty="0"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en-US" sz="2200" dirty="0">
                <a:latin typeface="+mj-lt"/>
              </a:rPr>
              <a:t>Can earn the USM “Professional” badge</a:t>
            </a:r>
          </a:p>
          <a:p>
            <a:pPr marL="118872" indent="0">
              <a:buNone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Note: </a:t>
            </a:r>
            <a:r>
              <a:rPr lang="en-US" sz="2000" dirty="0">
                <a:solidFill>
                  <a:srgbClr val="FF0000"/>
                </a:solidFill>
              </a:rPr>
              <a:t>Creates a “pool” of students to tap for Career Center events.</a:t>
            </a:r>
          </a:p>
          <a:p>
            <a:pPr marL="118872" indent="0">
              <a:buNone/>
            </a:pP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64" y="2065468"/>
            <a:ext cx="3302286" cy="318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4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527"/>
            <a:ext cx="8229600" cy="1252728"/>
          </a:xfrm>
        </p:spPr>
        <p:txBody>
          <a:bodyPr>
            <a:normAutofit/>
          </a:bodyPr>
          <a:lstStyle/>
          <a:p>
            <a:r>
              <a:rPr lang="en-US" sz="2800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32" y="1936376"/>
            <a:ext cx="7530353" cy="415048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sz="1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118872" indent="0" algn="ctr">
              <a:spcAft>
                <a:spcPts val="1200"/>
              </a:spcAft>
              <a:buNone/>
            </a:pPr>
            <a:endParaRPr lang="en-US" sz="2600" dirty="0">
              <a:latin typeface="+mj-lt"/>
            </a:endParaRPr>
          </a:p>
          <a:p>
            <a:pPr marL="118872" indent="0" algn="ctr">
              <a:spcAft>
                <a:spcPts val="1200"/>
              </a:spcAft>
              <a:buNone/>
            </a:pPr>
            <a:endParaRPr lang="en-US" sz="2600" dirty="0">
              <a:latin typeface="+mj-lt"/>
            </a:endParaRPr>
          </a:p>
          <a:p>
            <a:pPr marL="118872" indent="0" algn="ctr">
              <a:spcAft>
                <a:spcPts val="1200"/>
              </a:spcAft>
              <a:buNone/>
            </a:pPr>
            <a:r>
              <a:rPr lang="en-US" sz="2800" dirty="0">
                <a:latin typeface="+mj-lt"/>
                <a:hlinkClick r:id="rId3"/>
              </a:rPr>
              <a:t>Internships@umbc.edu</a:t>
            </a:r>
            <a:endParaRPr lang="en-US" sz="2800" dirty="0">
              <a:latin typeface="+mj-lt"/>
            </a:endParaRPr>
          </a:p>
          <a:p>
            <a:pPr marL="118872" indent="0" algn="ctr">
              <a:spcAft>
                <a:spcPts val="1200"/>
              </a:spcAft>
              <a:buNone/>
            </a:pPr>
            <a:endParaRPr lang="en-US" sz="2600" dirty="0">
              <a:latin typeface="+mj-lt"/>
            </a:endParaRPr>
          </a:p>
          <a:p>
            <a:pPr marL="118872" indent="0" algn="ctr">
              <a:spcAft>
                <a:spcPts val="1200"/>
              </a:spcAft>
              <a:buNone/>
            </a:pPr>
            <a:endParaRPr lang="en-US" sz="2600" dirty="0">
              <a:latin typeface="+mj-lt"/>
            </a:endParaRPr>
          </a:p>
          <a:p>
            <a:pPr marL="118872" indent="0">
              <a:buNone/>
            </a:pPr>
            <a:endParaRPr lang="en-US" sz="26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5A68F0E8-A798-4600-89FF-E1D6A94432C0}"/>
              </a:ext>
            </a:extLst>
          </p:cNvPr>
          <p:cNvSpPr/>
          <p:nvPr/>
        </p:nvSpPr>
        <p:spPr>
          <a:xfrm>
            <a:off x="6873401" y="2083526"/>
            <a:ext cx="1256087" cy="6096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Susan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Sciences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E26E1F02-3DC0-4371-BCC6-AEE0736205F8}"/>
              </a:ext>
            </a:extLst>
          </p:cNvPr>
          <p:cNvSpPr/>
          <p:nvPr/>
        </p:nvSpPr>
        <p:spPr>
          <a:xfrm>
            <a:off x="6873401" y="4538194"/>
            <a:ext cx="1264907" cy="5994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Jen</a:t>
            </a:r>
            <a:b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</a:b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Tech/IT</a:t>
            </a: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DB5DDF61-F8AB-471F-B11B-B938AA17D4CE}"/>
              </a:ext>
            </a:extLst>
          </p:cNvPr>
          <p:cNvSpPr/>
          <p:nvPr/>
        </p:nvSpPr>
        <p:spPr>
          <a:xfrm>
            <a:off x="1013285" y="4310846"/>
            <a:ext cx="1229458" cy="105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Jeremiah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Social Sciences/</a:t>
            </a:r>
            <a:b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</a:b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Humanities</a:t>
            </a: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C4E77949-3EF9-45A0-8321-49A007548AFE}"/>
              </a:ext>
            </a:extLst>
          </p:cNvPr>
          <p:cNvSpPr/>
          <p:nvPr/>
        </p:nvSpPr>
        <p:spPr>
          <a:xfrm>
            <a:off x="1014512" y="2039208"/>
            <a:ext cx="1321730" cy="6982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Chrisi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Engineering/Tech </a:t>
            </a:r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D4345E85-4D6D-4C94-8321-456608A289AF}"/>
              </a:ext>
            </a:extLst>
          </p:cNvPr>
          <p:cNvSpPr/>
          <p:nvPr/>
        </p:nvSpPr>
        <p:spPr>
          <a:xfrm>
            <a:off x="3899341" y="2007326"/>
            <a:ext cx="1410961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Christine</a:t>
            </a:r>
            <a:b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</a:b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(Director)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Economics</a:t>
            </a: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BAB3B350-D64C-4E9C-8247-417F501A95EC}"/>
              </a:ext>
            </a:extLst>
          </p:cNvPr>
          <p:cNvSpPr/>
          <p:nvPr/>
        </p:nvSpPr>
        <p:spPr>
          <a:xfrm>
            <a:off x="3925404" y="4456914"/>
            <a:ext cx="1293192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Kacie </a:t>
            </a:r>
            <a:br>
              <a:rPr kumimoji="0" lang="en-US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</a:b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(Team Lead)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  <a:rtl val="0"/>
              </a:rPr>
              <a:t>Arts &amp; Hum.</a:t>
            </a:r>
          </a:p>
        </p:txBody>
      </p:sp>
    </p:spTree>
    <p:extLst>
      <p:ext uri="{BB962C8B-B14F-4D97-AF65-F5344CB8AC3E}">
        <p14:creationId xmlns:p14="http://schemas.microsoft.com/office/powerpoint/2010/main" val="2264564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FFCC66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800000"/>
      </a:hlink>
      <a:folHlink>
        <a:srgbClr val="6800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dule">
  <a:themeElements>
    <a:clrScheme name="Custom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FFCC66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800000"/>
      </a:hlink>
      <a:folHlink>
        <a:srgbClr val="6800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5569</TotalTime>
  <Words>372</Words>
  <Application>Microsoft Office PowerPoint</Application>
  <PresentationFormat>On-screen Show (4:3)</PresentationFormat>
  <Paragraphs>87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Avenir-Medium</vt:lpstr>
      <vt:lpstr>Calibri</vt:lpstr>
      <vt:lpstr>Cambria</vt:lpstr>
      <vt:lpstr>Wingdings</vt:lpstr>
      <vt:lpstr>Wingdings 2</vt:lpstr>
      <vt:lpstr>Wingdings 3</vt:lpstr>
      <vt:lpstr>Module</vt:lpstr>
      <vt:lpstr>1_Module</vt:lpstr>
      <vt:lpstr>Intern Success Conference    </vt:lpstr>
      <vt:lpstr>UMBC Career Center Campus Location</vt:lpstr>
      <vt:lpstr>Internship &amp; Employment Team</vt:lpstr>
      <vt:lpstr>Operating Hours</vt:lpstr>
      <vt:lpstr>Internships, Co-Ops &amp; Research</vt:lpstr>
      <vt:lpstr>Intern Success Practicum</vt:lpstr>
      <vt:lpstr>Intern Success Practicum</vt:lpstr>
      <vt:lpstr>Professional Edge Badge (K)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Internships  and Careers</dc:title>
  <dc:creator>Kate Phelps</dc:creator>
  <cp:lastModifiedBy>Jeremiah Sawyer</cp:lastModifiedBy>
  <cp:revision>301</cp:revision>
  <cp:lastPrinted>2018-11-27T15:50:24Z</cp:lastPrinted>
  <dcterms:created xsi:type="dcterms:W3CDTF">2014-08-04T18:49:50Z</dcterms:created>
  <dcterms:modified xsi:type="dcterms:W3CDTF">2019-11-06T20:55:21Z</dcterms:modified>
</cp:coreProperties>
</file>