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notesMasterIdLst>
    <p:notesMasterId r:id="rId23"/>
  </p:notesMasterIdLst>
  <p:handoutMasterIdLst>
    <p:handoutMasterId r:id="rId24"/>
  </p:handoutMasterIdLst>
  <p:sldIdLst>
    <p:sldId id="272" r:id="rId2"/>
    <p:sldId id="288" r:id="rId3"/>
    <p:sldId id="273" r:id="rId4"/>
    <p:sldId id="275" r:id="rId5"/>
    <p:sldId id="287" r:id="rId6"/>
    <p:sldId id="269" r:id="rId7"/>
    <p:sldId id="280" r:id="rId8"/>
    <p:sldId id="271" r:id="rId9"/>
    <p:sldId id="286" r:id="rId10"/>
    <p:sldId id="289" r:id="rId11"/>
    <p:sldId id="290" r:id="rId12"/>
    <p:sldId id="283" r:id="rId13"/>
    <p:sldId id="279" r:id="rId14"/>
    <p:sldId id="259" r:id="rId15"/>
    <p:sldId id="284" r:id="rId16"/>
    <p:sldId id="281" r:id="rId17"/>
    <p:sldId id="282" r:id="rId18"/>
    <p:sldId id="274" r:id="rId19"/>
    <p:sldId id="276" r:id="rId20"/>
    <p:sldId id="291" r:id="rId21"/>
    <p:sldId id="285" r:id="rId22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0283" autoAdjust="0"/>
  </p:normalViewPr>
  <p:slideViewPr>
    <p:cSldViewPr snapToGrid="0">
      <p:cViewPr varScale="1">
        <p:scale>
          <a:sx n="78" d="100"/>
          <a:sy n="78" d="100"/>
        </p:scale>
        <p:origin x="12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7F9F2-0862-48A2-92DD-1FFBE35E05EF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2F81D-6484-44AD-ADE6-F5A34C74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89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8E7A7-FEF4-44F3-9AE8-336E8956F9B1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179DB-3FAD-4B5D-8337-A22E6A146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12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72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8179DB-3FAD-4B5D-8337-A22E6A1461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366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8179DB-3FAD-4B5D-8337-A22E6A1461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766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20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8179DB-3FAD-4B5D-8337-A22E6A1461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559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83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17</a:t>
            </a:fld>
            <a:endParaRPr lang="en-US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06039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665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8179DB-3FAD-4B5D-8337-A22E6A1461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04196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8179DB-3FAD-4B5D-8337-A22E6A1461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96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58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8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15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5FE53F5-03E5-4693-8B78-91D9A095CCC6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10458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28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01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179DB-3FAD-4B5D-8337-A22E6A1461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47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Have an idea(s) about what you want!  You can’t sell what you don’t have.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Cannot enter this phase of preparation/selling posture if you are unclear/vague.  It all builds from clarity about what you want.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Aimlessness: procrastination, hesitance, boredom, sloth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16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69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950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103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804937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313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342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136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516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05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86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89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466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55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112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60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8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93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0019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22" y="321277"/>
            <a:ext cx="9634711" cy="1124464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Welcome to the</a:t>
            </a:r>
            <a:b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1</a:t>
            </a:r>
            <a:r>
              <a:rPr lang="en-US" sz="3200" b="1" baseline="300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st</a:t>
            </a:r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 Annual CNMS </a:t>
            </a:r>
            <a:r>
              <a:rPr lang="en-US" sz="32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Careers </a:t>
            </a:r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Conference</a:t>
            </a:r>
            <a:b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2800" b="1" dirty="0" smtClean="0"/>
              <a:t>ICEBREAKER QUESTIONS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590" y="1949116"/>
            <a:ext cx="9897978" cy="4299283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2800" b="1" dirty="0" smtClean="0">
                <a:solidFill>
                  <a:srgbClr val="92D050"/>
                </a:solidFill>
              </a:rPr>
              <a:t>As you wait, ask a partner at your table: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2500" dirty="0" smtClean="0"/>
              <a:t>What’s your major, and why did you choose it?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2500" dirty="0" smtClean="0"/>
              <a:t>What aspects of science do you enjoy the most? 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2500" dirty="0" smtClean="0"/>
              <a:t>Have you engaged in research yet?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2500" dirty="0" smtClean="0"/>
              <a:t>Do you belong to any UMBC student organizations related to your major?  If yes, which one?</a:t>
            </a:r>
            <a:endParaRPr lang="en-US" sz="2800" dirty="0" smtClean="0"/>
          </a:p>
          <a:p>
            <a:pPr marL="742950" indent="-742950">
              <a:buFont typeface="+mj-lt"/>
              <a:buAutoNum type="arabicPeriod"/>
            </a:pPr>
            <a:endParaRPr lang="en-US" sz="2800" dirty="0" smtClean="0"/>
          </a:p>
          <a:p>
            <a:pPr marL="742950" indent="-742950">
              <a:buFont typeface="+mj-lt"/>
              <a:buAutoNum type="arabicPeriod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93093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608" y="652388"/>
            <a:ext cx="9404723" cy="140053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2"/>
                </a:solidFill>
              </a:rPr>
              <a:t>Channel your inner puppy!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331" y="2287716"/>
            <a:ext cx="4176637" cy="302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9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831" y="897561"/>
            <a:ext cx="9404723" cy="140053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2"/>
                </a:solidFill>
              </a:rPr>
              <a:t>Your </a:t>
            </a:r>
            <a:r>
              <a:rPr lang="en-US" sz="3600" b="1" i="1" dirty="0">
                <a:solidFill>
                  <a:schemeClr val="accent2"/>
                </a:solidFill>
              </a:rPr>
              <a:t>attitude</a:t>
            </a:r>
            <a:r>
              <a:rPr lang="en-US" sz="3600" dirty="0">
                <a:solidFill>
                  <a:schemeClr val="accent2"/>
                </a:solidFill>
              </a:rPr>
              <a:t> is a huge </a:t>
            </a:r>
            <a:r>
              <a:rPr lang="en-US" sz="3600" dirty="0" smtClean="0">
                <a:solidFill>
                  <a:schemeClr val="accent2"/>
                </a:solidFill>
              </a:rPr>
              <a:t>factor.</a:t>
            </a:r>
            <a:endParaRPr lang="en-US" sz="3600" dirty="0">
              <a:solidFill>
                <a:schemeClr val="accent2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9839" y="2528433"/>
            <a:ext cx="3838709" cy="257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0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406" y="988541"/>
            <a:ext cx="10849231" cy="1544594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RESEARCH </a:t>
            </a:r>
            <a:r>
              <a:rPr lang="en-US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career-related information </a:t>
            </a:r>
            <a:r>
              <a:rPr lang="en-US" sz="28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(via careers.umbc.edu/tools/tools-for-exploring-majors-careers)</a:t>
            </a:r>
            <a:endParaRPr lang="en-US" sz="28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1030" name="Picture 6" descr="Image result for the Vault Career Insid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870" y="2640529"/>
            <a:ext cx="2948545" cy="29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buzzfil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583" y="2640529"/>
            <a:ext cx="2792627" cy="279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87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431" y="675138"/>
            <a:ext cx="9404723" cy="1635575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Gather additional career-related information through Informational Interviews</a:t>
            </a:r>
            <a:endParaRPr lang="en-US" sz="32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7741" y="2494634"/>
            <a:ext cx="5565331" cy="3558859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Great way to gather information about a career path/industry in a relaxed setting.</a:t>
            </a:r>
          </a:p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May lead to opportunity to job shadow/volunteer/internship. </a:t>
            </a:r>
          </a:p>
          <a:p>
            <a:pPr lvl="0">
              <a:lnSpc>
                <a:spcPct val="120000"/>
              </a:lnSpc>
            </a:pPr>
            <a:endParaRPr lang="en-US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200" b="1" dirty="0" smtClean="0"/>
          </a:p>
        </p:txBody>
      </p:sp>
      <p:pic>
        <p:nvPicPr>
          <p:cNvPr id="1026" name="Picture 2" descr="informational interview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31" y="2494634"/>
            <a:ext cx="4467753" cy="218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86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889" y="1025612"/>
            <a:ext cx="9404723" cy="1240546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Test the </a:t>
            </a:r>
            <a:r>
              <a:rPr lang="en-US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waters (your hypothesis) </a:t>
            </a:r>
            <a:r>
              <a:rPr lang="en-US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&amp; gain </a:t>
            </a:r>
            <a:r>
              <a:rPr lang="en-US" sz="3600" dirty="0">
                <a:solidFill>
                  <a:schemeClr val="accent2"/>
                </a:solidFill>
                <a:cs typeface="Times New Roman" panose="02020603050405020304" pitchFamily="18" charset="0"/>
              </a:rPr>
              <a:t>e</a:t>
            </a:r>
            <a:r>
              <a:rPr lang="en-US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xperience</a:t>
            </a:r>
            <a:endParaRPr lang="en-US" sz="36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9077" y="2266158"/>
            <a:ext cx="5639583" cy="3665086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</a:pPr>
            <a:r>
              <a:rPr lang="en-US" sz="2400" dirty="0">
                <a:cs typeface="Times New Roman" panose="02020603050405020304" pitchFamily="18" charset="0"/>
              </a:rPr>
              <a:t>Complete an </a:t>
            </a:r>
            <a:r>
              <a:rPr lang="en-US" sz="24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internship/research</a:t>
            </a:r>
            <a:r>
              <a:rPr lang="en-US" sz="2400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cs typeface="Times New Roman" panose="02020603050405020304" pitchFamily="18" charset="0"/>
              </a:rPr>
              <a:t>experience </a:t>
            </a:r>
            <a:r>
              <a:rPr lang="en-US" sz="2400" dirty="0">
                <a:cs typeface="Times New Roman" panose="02020603050405020304" pitchFamily="18" charset="0"/>
              </a:rPr>
              <a:t>in a major-related </a:t>
            </a:r>
            <a:r>
              <a:rPr lang="en-US" sz="2400" dirty="0" smtClean="0">
                <a:cs typeface="Times New Roman" panose="02020603050405020304" pitchFamily="18" charset="0"/>
              </a:rPr>
              <a:t>field. </a:t>
            </a:r>
          </a:p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Schedule </a:t>
            </a:r>
            <a:r>
              <a:rPr lang="en-US" sz="2400" b="1" dirty="0">
                <a:solidFill>
                  <a:schemeClr val="accent3"/>
                </a:solidFill>
                <a:cs typeface="Times New Roman" panose="02020603050405020304" pitchFamily="18" charset="0"/>
              </a:rPr>
              <a:t>appointments</a:t>
            </a:r>
            <a:r>
              <a:rPr lang="en-US" sz="2400" dirty="0">
                <a:solidFill>
                  <a:schemeClr val="accent3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>
                <a:cs typeface="Times New Roman" panose="02020603050405020304" pitchFamily="18" charset="0"/>
              </a:rPr>
              <a:t>with the Career Center to improve your interview </a:t>
            </a:r>
            <a:r>
              <a:rPr lang="en-US" sz="2400" dirty="0" smtClean="0">
                <a:cs typeface="Times New Roman" panose="02020603050405020304" pitchFamily="18" charset="0"/>
              </a:rPr>
              <a:t>techniques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cs typeface="Times New Roman" panose="02020603050405020304" pitchFamily="18" charset="0"/>
              </a:rPr>
              <a:t>and how to conduct a job/internship search.</a:t>
            </a:r>
            <a:endParaRPr lang="en-US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200" b="1" dirty="0" smtClean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97460" y="2439151"/>
            <a:ext cx="3457888" cy="304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2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870" y="716692"/>
            <a:ext cx="9805872" cy="864974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Intern Success Practicum (PRAC 95/98/99)</a:t>
            </a:r>
            <a:endParaRPr lang="en-US" sz="36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9289" y="1820570"/>
            <a:ext cx="5565331" cy="3966784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Professional Growth</a:t>
            </a:r>
          </a:p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Support of Career Center</a:t>
            </a:r>
          </a:p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Feedback</a:t>
            </a:r>
          </a:p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Zero Credit, pass/fail</a:t>
            </a:r>
          </a:p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FREE</a:t>
            </a:r>
          </a:p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Assignments online</a:t>
            </a:r>
          </a:p>
          <a:p>
            <a:pPr lvl="0">
              <a:lnSpc>
                <a:spcPct val="12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Offered each semester</a:t>
            </a:r>
          </a:p>
          <a:p>
            <a:pPr lvl="0">
              <a:lnSpc>
                <a:spcPct val="120000"/>
              </a:lnSpc>
            </a:pPr>
            <a:endParaRPr lang="en-US" sz="2000" dirty="0"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58" y="1717772"/>
            <a:ext cx="3720628" cy="481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7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124" y="746864"/>
            <a:ext cx="9338643" cy="69579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+mn-lt"/>
              </a:rPr>
              <a:t>UMBC Career </a:t>
            </a:r>
            <a:r>
              <a:rPr lang="en-US" sz="3600" dirty="0" smtClean="0">
                <a:solidFill>
                  <a:schemeClr val="accent2"/>
                </a:solidFill>
                <a:latin typeface="+mn-lt"/>
              </a:rPr>
              <a:t>Center</a:t>
            </a:r>
            <a:endParaRPr lang="en-US" sz="36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7" name="Shape 66"/>
          <p:cNvSpPr txBox="1">
            <a:spLocks/>
          </p:cNvSpPr>
          <p:nvPr/>
        </p:nvSpPr>
        <p:spPr>
          <a:xfrm>
            <a:off x="2249291" y="5064604"/>
            <a:ext cx="7407668" cy="11533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50" tIns="34275" rIns="68550" bIns="34275" rtlCol="0" anchor="ctr" anchorCtr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defTabSz="914400">
              <a:buClr>
                <a:prstClr val="black"/>
              </a:buClr>
              <a:buSzPct val="25000"/>
              <a:buNone/>
              <a:defRPr/>
            </a:pPr>
            <a:endParaRPr lang="en-US" sz="2700" b="1" u="sng" dirty="0">
              <a:solidFill>
                <a:prstClr val="black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marL="0" indent="0" algn="ctr" defTabSz="914400">
              <a:buClr>
                <a:prstClr val="black"/>
              </a:buClr>
              <a:buSzPct val="25000"/>
              <a:buNone/>
              <a:defRPr/>
            </a:pPr>
            <a:r>
              <a:rPr lang="en-US" sz="24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  <a:rtl val="0"/>
              </a:rPr>
              <a:t>Campus Location: 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  <a:rtl val="0"/>
              </a:rPr>
              <a:t>Math/Psych. Bldg. – 2</a:t>
            </a:r>
            <a:r>
              <a:rPr lang="en-US" sz="2400" baseline="30000" dirty="0">
                <a:latin typeface="Arial"/>
                <a:ea typeface="Arial"/>
                <a:cs typeface="Arial"/>
                <a:sym typeface="Arial"/>
                <a:rtl val="0"/>
              </a:rPr>
              <a:t>nd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  <a:rtl val="0"/>
              </a:rPr>
              <a:t> Floor</a:t>
            </a:r>
          </a:p>
          <a:p>
            <a:pPr marL="0" indent="0" algn="ctr" defTabSz="914400">
              <a:buClr>
                <a:prstClr val="black"/>
              </a:buClr>
              <a:buSzPct val="25000"/>
              <a:buNone/>
              <a:defRPr/>
            </a:pPr>
            <a:r>
              <a:rPr lang="en-US" sz="2400" dirty="0">
                <a:solidFill>
                  <a:schemeClr val="accent2"/>
                </a:solidFill>
                <a:latin typeface="Arial"/>
                <a:ea typeface="Arial"/>
                <a:cs typeface="Arial"/>
              </a:rPr>
              <a:t>Hours:</a:t>
            </a:r>
            <a:r>
              <a:rPr lang="en-US" sz="24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400" dirty="0">
                <a:latin typeface="Arial"/>
                <a:ea typeface="Arial"/>
                <a:cs typeface="Arial"/>
              </a:rPr>
              <a:t>8:30AM - 5:00 PM (M-F)</a:t>
            </a:r>
          </a:p>
          <a:p>
            <a:pPr marL="0" indent="0" algn="ctr" defTabSz="914400">
              <a:buClr>
                <a:prstClr val="black"/>
              </a:buClr>
              <a:buSzPct val="25000"/>
              <a:buNone/>
              <a:defRPr/>
            </a:pPr>
            <a:r>
              <a:rPr lang="en-US" sz="24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  <a:rtl val="0"/>
              </a:rPr>
              <a:t>Website:</a:t>
            </a:r>
            <a:r>
              <a:rPr lang="en-US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  <a:rtl val="0"/>
              </a:rPr>
              <a:t>careers.umbc.edu</a:t>
            </a:r>
          </a:p>
          <a:p>
            <a:pPr marL="0" indent="0" defTabSz="914400">
              <a:buClr>
                <a:srgbClr val="888888"/>
              </a:buClr>
              <a:buSzPct val="25000"/>
              <a:buNone/>
              <a:defRPr/>
            </a:pPr>
            <a:r>
              <a:rPr lang="en-US" sz="135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  <a:rtl val="0"/>
              </a:rPr>
              <a:t/>
            </a:r>
            <a:br>
              <a:rPr lang="en-US" sz="135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  <a:endParaRPr lang="en-US" sz="1350" dirty="0">
              <a:solidFill>
                <a:prstClr val="black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8" name="Shape 253" descr="IMG_308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8568" y="1784983"/>
            <a:ext cx="4089114" cy="30848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7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951470" y="420129"/>
            <a:ext cx="9259330" cy="930467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45700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accent1"/>
              </a:buClr>
              <a:buSzPct val="25000"/>
            </a:pPr>
            <a:r>
              <a:rPr lang="en-US" sz="36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Snapshot of Services</a:t>
            </a:r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1389821" y="1350597"/>
            <a:ext cx="8918088" cy="4926636"/>
          </a:xfrm>
          <a:prstGeom prst="rect">
            <a:avLst/>
          </a:prstGeom>
          <a:noFill/>
          <a:ln>
            <a:noFill/>
          </a:ln>
        </p:spPr>
        <p:txBody>
          <a:bodyPr vert="horz" lIns="54850" tIns="91425" rIns="91425" bIns="457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sz="1000" dirty="0"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Document Preparation </a:t>
            </a:r>
            <a:br>
              <a:rPr lang="en-US" sz="28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(resumes/CVs, personal statements, cover letters)</a:t>
            </a:r>
          </a:p>
          <a:p>
            <a:pPr marL="62865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sz="600" dirty="0"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Internship/Research/Job search assistance </a:t>
            </a:r>
            <a:endParaRPr lang="en-US" sz="600" b="1" dirty="0"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Interview preparation </a:t>
            </a:r>
            <a:r>
              <a:rPr lang="en-US" sz="2800" b="1" dirty="0" smtClean="0">
                <a:latin typeface="Calibri"/>
                <a:ea typeface="Calibri"/>
                <a:cs typeface="Calibri"/>
                <a:sym typeface="Calibri"/>
              </a:rPr>
              <a:t>service</a:t>
            </a:r>
            <a:r>
              <a:rPr lang="en-US" sz="28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smtClean="0">
                <a:latin typeface="Calibri"/>
                <a:ea typeface="Calibri"/>
                <a:cs typeface="Calibri"/>
                <a:sym typeface="Calibri"/>
              </a:rPr>
              <a:t>workshops</a:t>
            </a:r>
            <a:endParaRPr lang="en-US" sz="600" b="1" dirty="0"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Employer </a:t>
            </a:r>
            <a:r>
              <a:rPr lang="en-US" sz="2800" b="1" dirty="0" smtClean="0">
                <a:latin typeface="Calibri"/>
                <a:ea typeface="Calibri"/>
                <a:cs typeface="Calibri"/>
                <a:sym typeface="Calibri"/>
              </a:rPr>
              <a:t>connections (Events)</a:t>
            </a:r>
            <a:endParaRPr lang="en-US" sz="600" b="1" dirty="0"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Database of jobs, internships &amp; research </a:t>
            </a:r>
            <a:r>
              <a:rPr lang="en-US" sz="2800" b="1" dirty="0" smtClean="0">
                <a:latin typeface="Calibri"/>
                <a:ea typeface="Calibri"/>
                <a:cs typeface="Calibri"/>
                <a:sym typeface="Calibri"/>
              </a:rPr>
              <a:t>opportunities (</a:t>
            </a:r>
            <a:r>
              <a:rPr lang="en-US" sz="2800" b="1" dirty="0" err="1" smtClean="0">
                <a:latin typeface="Calibri"/>
                <a:ea typeface="Calibri"/>
                <a:cs typeface="Calibri"/>
                <a:sym typeface="Calibri"/>
              </a:rPr>
              <a:t>UMBCworks</a:t>
            </a:r>
            <a:r>
              <a:rPr lang="en-US" sz="2800" b="1" dirty="0" smtClean="0"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US" sz="28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204124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7736"/>
          </a:xfrm>
        </p:spPr>
        <p:txBody>
          <a:bodyPr/>
          <a:lstStyle/>
          <a:p>
            <a:r>
              <a:rPr lang="en-US" sz="3200" b="1" dirty="0" smtClean="0"/>
              <a:t>ALUMNI STORIES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043" y="1235676"/>
            <a:ext cx="10280821" cy="518983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600" b="1" dirty="0" smtClean="0">
                <a:solidFill>
                  <a:schemeClr val="accent2"/>
                </a:solidFill>
              </a:rPr>
              <a:t>Amanda </a:t>
            </a:r>
            <a:r>
              <a:rPr lang="en-US" sz="2600" b="1" dirty="0" err="1" smtClean="0">
                <a:solidFill>
                  <a:schemeClr val="accent2"/>
                </a:solidFill>
              </a:rPr>
              <a:t>Balog</a:t>
            </a:r>
            <a:r>
              <a:rPr lang="en-US" sz="2600" b="1" dirty="0" smtClean="0">
                <a:solidFill>
                  <a:schemeClr val="accent2"/>
                </a:solidFill>
              </a:rPr>
              <a:t>, </a:t>
            </a:r>
            <a:r>
              <a:rPr lang="en-US" sz="2600" b="1" dirty="0" smtClean="0"/>
              <a:t>Biological Sciences '15, </a:t>
            </a:r>
            <a:r>
              <a:rPr lang="en-US" sz="2600" i="1" dirty="0" smtClean="0"/>
              <a:t>Genetic Counselor, </a:t>
            </a:r>
            <a:r>
              <a:rPr lang="en-US" sz="2600" i="1" dirty="0" err="1" smtClean="0"/>
              <a:t>GeneDx</a:t>
            </a:r>
            <a:endParaRPr lang="en-US" sz="2600" i="1" dirty="0"/>
          </a:p>
          <a:p>
            <a:pPr>
              <a:spcAft>
                <a:spcPts val="1200"/>
              </a:spcAft>
            </a:pPr>
            <a:r>
              <a:rPr lang="en-US" sz="2600" b="1" dirty="0" err="1" smtClean="0">
                <a:solidFill>
                  <a:schemeClr val="accent2"/>
                </a:solidFill>
              </a:rPr>
              <a:t>Bri’Anna</a:t>
            </a:r>
            <a:r>
              <a:rPr lang="en-US" sz="2600" b="1" dirty="0" smtClean="0">
                <a:solidFill>
                  <a:schemeClr val="accent2"/>
                </a:solidFill>
              </a:rPr>
              <a:t> Horne, </a:t>
            </a:r>
            <a:r>
              <a:rPr lang="en-US" sz="2600" b="1" dirty="0" smtClean="0"/>
              <a:t>Biological Sciences ‘17 </a:t>
            </a:r>
            <a:r>
              <a:rPr lang="en-US" sz="2600" i="1" dirty="0" smtClean="0"/>
              <a:t>Clinical Coordinator/Microbiologist, Adaptive Phage Technologies</a:t>
            </a:r>
            <a:endParaRPr lang="en-US" sz="2600" i="1" dirty="0"/>
          </a:p>
          <a:p>
            <a:pPr>
              <a:spcAft>
                <a:spcPts val="1200"/>
              </a:spcAft>
            </a:pPr>
            <a:r>
              <a:rPr lang="en-US" sz="2600" b="1" dirty="0" smtClean="0">
                <a:solidFill>
                  <a:schemeClr val="accent2"/>
                </a:solidFill>
              </a:rPr>
              <a:t>Brian Koch, </a:t>
            </a:r>
            <a:r>
              <a:rPr lang="en-US" sz="2600" b="1" dirty="0" smtClean="0"/>
              <a:t>Physics '16 </a:t>
            </a:r>
            <a:r>
              <a:rPr lang="en-US" sz="2600" i="1" dirty="0" smtClean="0"/>
              <a:t>Quantitative Analyst, T. Rowe Price</a:t>
            </a:r>
            <a:endParaRPr lang="en-US" sz="2600" i="1" dirty="0"/>
          </a:p>
          <a:p>
            <a:r>
              <a:rPr lang="en-US" sz="2600" b="1" dirty="0" smtClean="0">
                <a:solidFill>
                  <a:schemeClr val="accent2"/>
                </a:solidFill>
              </a:rPr>
              <a:t>Sarah Luttrell, PhD,</a:t>
            </a:r>
            <a:r>
              <a:rPr lang="en-US" sz="2600" dirty="0" smtClean="0"/>
              <a:t> </a:t>
            </a:r>
            <a:r>
              <a:rPr lang="en-US" sz="2600" b="1" dirty="0" smtClean="0"/>
              <a:t>Biological Sciences '17, </a:t>
            </a:r>
            <a:r>
              <a:rPr lang="en-US" sz="2600" i="1" dirty="0" smtClean="0"/>
              <a:t>Research Assistant, Smithsonian Institution, Feather Identification Lab, Natural Museum of Natural History</a:t>
            </a:r>
            <a:endParaRPr lang="en-US" sz="2600" i="1" dirty="0"/>
          </a:p>
          <a:p>
            <a:r>
              <a:rPr lang="en-US" sz="2600" b="1" dirty="0" smtClean="0">
                <a:solidFill>
                  <a:schemeClr val="accent2"/>
                </a:solidFill>
              </a:rPr>
              <a:t>Rachel Schmitz, PhD,</a:t>
            </a:r>
            <a:r>
              <a:rPr lang="en-US" sz="2600" dirty="0" smtClean="0"/>
              <a:t> </a:t>
            </a:r>
            <a:r>
              <a:rPr lang="en-US" sz="2600" b="1" dirty="0" smtClean="0"/>
              <a:t>Chemistry '16, </a:t>
            </a:r>
            <a:r>
              <a:rPr lang="en-US" sz="2600" i="1" dirty="0" smtClean="0"/>
              <a:t>Consultant,</a:t>
            </a:r>
            <a:r>
              <a:rPr lang="en-US" sz="2600" i="1" dirty="0"/>
              <a:t/>
            </a:r>
            <a:br>
              <a:rPr lang="en-US" sz="2600" i="1" dirty="0"/>
            </a:br>
            <a:r>
              <a:rPr lang="en-US" sz="2600" i="1" dirty="0" smtClean="0"/>
              <a:t>Latham </a:t>
            </a:r>
            <a:r>
              <a:rPr lang="en-US" sz="2600" i="1" dirty="0" err="1" smtClean="0"/>
              <a:t>BioPharm</a:t>
            </a:r>
            <a:r>
              <a:rPr lang="en-US" sz="2600" i="1" dirty="0" smtClean="0"/>
              <a:t> Group</a:t>
            </a:r>
            <a:endParaRPr lang="en-US" sz="2600" i="1" dirty="0"/>
          </a:p>
        </p:txBody>
      </p:sp>
    </p:spTree>
    <p:extLst>
      <p:ext uri="{BB962C8B-B14F-4D97-AF65-F5344CB8AC3E}">
        <p14:creationId xmlns:p14="http://schemas.microsoft.com/office/powerpoint/2010/main" val="51749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220" y="2462588"/>
            <a:ext cx="9404723" cy="1400530"/>
          </a:xfrm>
        </p:spPr>
        <p:txBody>
          <a:bodyPr/>
          <a:lstStyle/>
          <a:p>
            <a:pPr algn="ctr"/>
            <a:r>
              <a:rPr lang="en-US" sz="8000" b="1" dirty="0" smtClean="0"/>
              <a:t>RAFFLE!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266742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938" y="766119"/>
            <a:ext cx="9634711" cy="1405418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Welcome to the</a:t>
            </a:r>
            <a:b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1</a:t>
            </a:r>
            <a:r>
              <a:rPr lang="en-US" sz="3200" b="1" baseline="300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st</a:t>
            </a:r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 Annual CNMS </a:t>
            </a:r>
            <a:r>
              <a:rPr lang="en-US" sz="32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Careers </a:t>
            </a:r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Conference</a:t>
            </a:r>
            <a:b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2800" b="1" dirty="0" smtClean="0"/>
              <a:t>Welcoming Remarks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322" y="3237471"/>
            <a:ext cx="9897978" cy="2421924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en-US" sz="2800" b="1" dirty="0" smtClean="0">
                <a:solidFill>
                  <a:srgbClr val="92D050"/>
                </a:solidFill>
              </a:rPr>
              <a:t>Dr. William </a:t>
            </a:r>
            <a:r>
              <a:rPr lang="en-US" sz="2800" b="1" dirty="0" err="1" smtClean="0">
                <a:solidFill>
                  <a:srgbClr val="92D050"/>
                </a:solidFill>
              </a:rPr>
              <a:t>LaCourse</a:t>
            </a:r>
            <a:r>
              <a:rPr lang="en-US" sz="2800" b="1" dirty="0" smtClean="0">
                <a:solidFill>
                  <a:srgbClr val="92D050"/>
                </a:solidFill>
              </a:rPr>
              <a:t>, Dean</a:t>
            </a:r>
            <a:br>
              <a:rPr lang="en-US" sz="2800" b="1" dirty="0" smtClean="0">
                <a:solidFill>
                  <a:srgbClr val="92D050"/>
                </a:solidFill>
              </a:rPr>
            </a:br>
            <a:r>
              <a:rPr lang="en-US" sz="2800" b="1" dirty="0" smtClean="0">
                <a:solidFill>
                  <a:srgbClr val="92D050"/>
                </a:solidFill>
              </a:rPr>
              <a:t>College of Natural Mathematical Sciences (CNMS)</a:t>
            </a:r>
          </a:p>
          <a:p>
            <a:pPr marL="0" indent="0">
              <a:buNone/>
            </a:pPr>
            <a:endParaRPr lang="en-US" sz="2800" dirty="0" smtClean="0"/>
          </a:p>
          <a:p>
            <a:pPr marL="742950" indent="-742950">
              <a:buFont typeface="+mj-lt"/>
              <a:buAutoNum type="arabicPeriod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94912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431" y="712210"/>
            <a:ext cx="9404723" cy="140053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What inspired you tonight?</a:t>
            </a:r>
            <a:endParaRPr lang="en-US" sz="36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images of someone starting a journ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84" y="2244496"/>
            <a:ext cx="3539096" cy="306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61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431" y="712210"/>
            <a:ext cx="9404723" cy="140053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Parting words of wisdom</a:t>
            </a:r>
            <a:endParaRPr lang="en-US" sz="36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7583" y="4604358"/>
            <a:ext cx="9181069" cy="161109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US" sz="2600" dirty="0" smtClean="0">
                <a:cs typeface="Times New Roman" panose="02020603050405020304" pitchFamily="18" charset="0"/>
              </a:rPr>
              <a:t>“Don’t seek to make a </a:t>
            </a:r>
            <a:r>
              <a:rPr lang="en-US" sz="2600" b="1" i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living</a:t>
            </a:r>
            <a:r>
              <a:rPr lang="en-US" sz="2600" dirty="0" smtClean="0">
                <a:cs typeface="Times New Roman" panose="02020603050405020304" pitchFamily="18" charset="0"/>
              </a:rPr>
              <a:t>…</a:t>
            </a:r>
          </a:p>
          <a:p>
            <a:pPr marL="0" lvl="0" indent="0" algn="r">
              <a:lnSpc>
                <a:spcPct val="120000"/>
              </a:lnSpc>
              <a:buNone/>
            </a:pPr>
            <a:r>
              <a:rPr lang="en-US" sz="2600" dirty="0" smtClean="0">
                <a:cs typeface="Times New Roman" panose="02020603050405020304" pitchFamily="18" charset="0"/>
              </a:rPr>
              <a:t>…..seek to make a </a:t>
            </a:r>
            <a:r>
              <a:rPr lang="en-US" sz="2600" b="1" i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difference</a:t>
            </a:r>
            <a:r>
              <a:rPr lang="en-US" sz="2600" dirty="0" smtClean="0">
                <a:cs typeface="Times New Roman" panose="02020603050405020304" pitchFamily="18" charset="0"/>
              </a:rPr>
              <a:t>.”</a:t>
            </a:r>
          </a:p>
          <a:p>
            <a:pPr marL="0" lvl="0" indent="0" algn="r">
              <a:lnSpc>
                <a:spcPct val="120000"/>
              </a:lnSpc>
              <a:buNone/>
            </a:pPr>
            <a:r>
              <a:rPr lang="en-US" sz="2600" dirty="0" smtClean="0">
                <a:cs typeface="Times New Roman" panose="02020603050405020304" pitchFamily="18" charset="0"/>
              </a:rPr>
              <a:t>Denzel Washington, actor</a:t>
            </a:r>
          </a:p>
          <a:p>
            <a:pPr lvl="0">
              <a:lnSpc>
                <a:spcPct val="120000"/>
              </a:lnSpc>
            </a:pPr>
            <a:endParaRPr lang="en-US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200" b="1" dirty="0" smtClean="0"/>
          </a:p>
        </p:txBody>
      </p:sp>
      <p:pic>
        <p:nvPicPr>
          <p:cNvPr id="3" name="Picture 2" descr="Image result for planting a 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157" y="1979094"/>
            <a:ext cx="3561922" cy="238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40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679" y="590338"/>
            <a:ext cx="9404723" cy="980666"/>
          </a:xfrm>
        </p:spPr>
        <p:txBody>
          <a:bodyPr/>
          <a:lstStyle/>
          <a:p>
            <a:r>
              <a:rPr lang="en-US" sz="3200" b="1" dirty="0" smtClean="0"/>
              <a:t>EMPLOYER PANELISTS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242" y="1571004"/>
            <a:ext cx="9708850" cy="4903937"/>
          </a:xfrm>
        </p:spPr>
        <p:txBody>
          <a:bodyPr>
            <a:normAutofit/>
          </a:bodyPr>
          <a:lstStyle/>
          <a:p>
            <a:r>
              <a:rPr lang="en-US" sz="2600" b="1" dirty="0" smtClean="0">
                <a:solidFill>
                  <a:srgbClr val="92D050"/>
                </a:solidFill>
              </a:rPr>
              <a:t>Joshua Hudson, </a:t>
            </a:r>
            <a:r>
              <a:rPr lang="en-US" sz="2600" dirty="0" smtClean="0"/>
              <a:t>Mathematician, </a:t>
            </a:r>
            <a:br>
              <a:rPr lang="en-US" sz="2600" dirty="0" smtClean="0"/>
            </a:br>
            <a:r>
              <a:rPr lang="en-US" sz="2600" i="1" dirty="0" smtClean="0"/>
              <a:t>Johns Hopkins</a:t>
            </a:r>
            <a:r>
              <a:rPr lang="en-US" sz="2600" dirty="0" smtClean="0"/>
              <a:t> </a:t>
            </a:r>
            <a:r>
              <a:rPr lang="en-US" sz="2600" i="1" dirty="0" smtClean="0"/>
              <a:t>Applied Physics Laboratory (JHU/APL)</a:t>
            </a:r>
            <a:endParaRPr lang="en-US" sz="2600" i="1" dirty="0"/>
          </a:p>
          <a:p>
            <a:r>
              <a:rPr lang="en-US" sz="2600" b="1" dirty="0" smtClean="0">
                <a:solidFill>
                  <a:srgbClr val="92D050"/>
                </a:solidFill>
              </a:rPr>
              <a:t>Megan Bannister, </a:t>
            </a:r>
            <a:r>
              <a:rPr lang="en-US" sz="2600" dirty="0" smtClean="0"/>
              <a:t>Point of Care Testing Coordinator, </a:t>
            </a:r>
            <a:r>
              <a:rPr lang="en-US" sz="2600" i="1" dirty="0" smtClean="0"/>
              <a:t>Mercy Medical Center</a:t>
            </a:r>
            <a:endParaRPr lang="en-US" sz="2600" i="1" dirty="0"/>
          </a:p>
          <a:p>
            <a:r>
              <a:rPr lang="en-US" sz="2600" b="1" dirty="0" smtClean="0">
                <a:solidFill>
                  <a:srgbClr val="92D050"/>
                </a:solidFill>
              </a:rPr>
              <a:t>Olivia Farrow, Esq., </a:t>
            </a:r>
            <a:r>
              <a:rPr lang="en-US" sz="2600" dirty="0" smtClean="0"/>
              <a:t>Director </a:t>
            </a:r>
            <a:r>
              <a:rPr lang="en-US" sz="2600" dirty="0"/>
              <a:t>of </a:t>
            </a:r>
            <a:r>
              <a:rPr lang="en-US" sz="2600" dirty="0" smtClean="0"/>
              <a:t>Community Dev. &amp; Engagement, </a:t>
            </a:r>
            <a:r>
              <a:rPr lang="en-US" sz="2600" i="1" dirty="0" smtClean="0"/>
              <a:t>St. Agnes Healthcare </a:t>
            </a:r>
          </a:p>
          <a:p>
            <a:r>
              <a:rPr lang="en-US" sz="2600" b="1" dirty="0" smtClean="0">
                <a:solidFill>
                  <a:srgbClr val="92D050"/>
                </a:solidFill>
              </a:rPr>
              <a:t>Dr. Russell Hill, </a:t>
            </a:r>
            <a:r>
              <a:rPr lang="en-US" sz="2600" dirty="0" smtClean="0"/>
              <a:t>Director, </a:t>
            </a:r>
            <a:r>
              <a:rPr lang="en-US" sz="2600" i="1" dirty="0" smtClean="0"/>
              <a:t>IMET</a:t>
            </a:r>
          </a:p>
          <a:p>
            <a:r>
              <a:rPr lang="en-US" sz="2600" b="1" dirty="0" smtClean="0">
                <a:solidFill>
                  <a:srgbClr val="92D050"/>
                </a:solidFill>
              </a:rPr>
              <a:t>Dr</a:t>
            </a:r>
            <a:r>
              <a:rPr lang="en-US" sz="2600" b="1" dirty="0">
                <a:solidFill>
                  <a:srgbClr val="92D050"/>
                </a:solidFill>
              </a:rPr>
              <a:t>. </a:t>
            </a:r>
            <a:r>
              <a:rPr lang="en-US" sz="2600" b="1" dirty="0" smtClean="0">
                <a:solidFill>
                  <a:srgbClr val="92D050"/>
                </a:solidFill>
              </a:rPr>
              <a:t>Cesar Perez-Gonzalez, </a:t>
            </a:r>
            <a:r>
              <a:rPr lang="en-US" sz="2600" dirty="0" smtClean="0"/>
              <a:t>Training Director</a:t>
            </a:r>
            <a:r>
              <a:rPr lang="en-US" sz="2600" dirty="0"/>
              <a:t>, </a:t>
            </a:r>
            <a:r>
              <a:rPr lang="en-US" sz="2600" i="1" dirty="0" smtClean="0"/>
              <a:t>NIH</a:t>
            </a:r>
          </a:p>
          <a:p>
            <a:r>
              <a:rPr lang="en-US" sz="2600" b="1" dirty="0" smtClean="0">
                <a:solidFill>
                  <a:srgbClr val="92D050"/>
                </a:solidFill>
              </a:rPr>
              <a:t>Christine </a:t>
            </a:r>
            <a:r>
              <a:rPr lang="en-US" sz="2600" b="1" dirty="0" err="1" smtClean="0">
                <a:solidFill>
                  <a:srgbClr val="92D050"/>
                </a:solidFill>
              </a:rPr>
              <a:t>Rueter</a:t>
            </a:r>
            <a:r>
              <a:rPr lang="en-US" sz="2600" b="1" dirty="0" smtClean="0">
                <a:solidFill>
                  <a:srgbClr val="92D050"/>
                </a:solidFill>
              </a:rPr>
              <a:t>, </a:t>
            </a:r>
            <a:r>
              <a:rPr lang="en-US" sz="2600" dirty="0" smtClean="0"/>
              <a:t>Sr. HR Generalist, </a:t>
            </a:r>
            <a:br>
              <a:rPr lang="en-US" sz="2600" dirty="0" smtClean="0"/>
            </a:br>
            <a:r>
              <a:rPr lang="en-US" sz="2600" i="1" dirty="0" smtClean="0"/>
              <a:t>Space Telescope Science Institute</a:t>
            </a:r>
            <a:endParaRPr lang="en-US" sz="2600" i="1" dirty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75705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182" y="691977"/>
            <a:ext cx="10848057" cy="2038865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1</a:t>
            </a:r>
            <a:r>
              <a:rPr lang="en-US" sz="3200" b="1" baseline="300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ST</a:t>
            </a:r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 Annual</a:t>
            </a:r>
            <a:b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CNMS Careers Conference</a:t>
            </a:r>
            <a:r>
              <a:rPr lang="en-US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Preparing for Graduation &amp; Beyond</a:t>
            </a:r>
            <a:br>
              <a:rPr lang="en-US" sz="32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Presented by: Susan Hindle</a:t>
            </a:r>
            <a:r>
              <a:rPr lang="en-US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en-US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468902" y="2533110"/>
            <a:ext cx="12237377" cy="6352723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843" y="2944068"/>
            <a:ext cx="6351373" cy="288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>
          <a:xfrm>
            <a:off x="1631091" y="504568"/>
            <a:ext cx="8314038" cy="1143000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/>
              <a:t>Top 20 </a:t>
            </a:r>
            <a:r>
              <a:rPr lang="en-US" altLang="en-US" sz="3600" dirty="0"/>
              <a:t>s</a:t>
            </a:r>
            <a:r>
              <a:rPr lang="en-US" altLang="en-US" sz="3600" b="1" dirty="0"/>
              <a:t>kills/qualities employers </a:t>
            </a:r>
            <a:r>
              <a:rPr lang="en-US" altLang="en-US" sz="3600" dirty="0"/>
              <a:t>s</a:t>
            </a:r>
            <a:r>
              <a:rPr lang="en-US" altLang="en-US" sz="3600" b="1" dirty="0"/>
              <a:t>eek</a:t>
            </a:r>
            <a:r>
              <a:rPr lang="en-US" altLang="en-US" sz="3600" b="1" i="1" dirty="0"/>
              <a:t/>
            </a:r>
            <a:br>
              <a:rPr lang="en-US" altLang="en-US" sz="3600" b="1" i="1" dirty="0"/>
            </a:br>
            <a:r>
              <a:rPr lang="en-US" altLang="en-US" sz="2400" b="1" i="1" dirty="0">
                <a:solidFill>
                  <a:schemeClr val="accent2"/>
                </a:solidFill>
              </a:rPr>
              <a:t>(National Assoc. of Colleges &amp; Employers Job Outlook </a:t>
            </a:r>
            <a:r>
              <a:rPr lang="en-US" altLang="en-US" sz="2400" b="1" i="1" dirty="0" smtClean="0">
                <a:solidFill>
                  <a:schemeClr val="accent2"/>
                </a:solidFill>
              </a:rPr>
              <a:t>2018)</a:t>
            </a:r>
            <a:endParaRPr lang="en-US" altLang="en-US" sz="2400" b="1" i="1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81200" y="1778000"/>
            <a:ext cx="4038600" cy="42418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600" dirty="0"/>
              <a:t>Leadership</a:t>
            </a:r>
          </a:p>
          <a:p>
            <a:pPr>
              <a:defRPr/>
            </a:pPr>
            <a:r>
              <a:rPr lang="en-US" sz="2600" dirty="0"/>
              <a:t>Problem solving</a:t>
            </a:r>
          </a:p>
          <a:p>
            <a:pPr>
              <a:defRPr/>
            </a:pPr>
            <a:r>
              <a:rPr lang="en-US" sz="2600" dirty="0"/>
              <a:t>Communication </a:t>
            </a:r>
          </a:p>
          <a:p>
            <a:pPr>
              <a:defRPr/>
            </a:pPr>
            <a:r>
              <a:rPr lang="en-US" sz="2600" dirty="0"/>
              <a:t>Ability to work in a team</a:t>
            </a:r>
          </a:p>
          <a:p>
            <a:pPr>
              <a:defRPr/>
            </a:pPr>
            <a:r>
              <a:rPr lang="en-US" sz="2600" dirty="0"/>
              <a:t>Analytical skills</a:t>
            </a:r>
          </a:p>
          <a:p>
            <a:pPr>
              <a:defRPr/>
            </a:pPr>
            <a:r>
              <a:rPr lang="en-US" sz="2600" dirty="0"/>
              <a:t>Strong work ethic</a:t>
            </a:r>
          </a:p>
          <a:p>
            <a:pPr>
              <a:defRPr/>
            </a:pPr>
            <a:r>
              <a:rPr lang="en-US" sz="2600" dirty="0"/>
              <a:t>Initiative</a:t>
            </a:r>
          </a:p>
          <a:p>
            <a:pPr>
              <a:defRPr/>
            </a:pPr>
            <a:r>
              <a:rPr lang="en-US" sz="2600" dirty="0"/>
              <a:t>Computer/technical</a:t>
            </a:r>
          </a:p>
          <a:p>
            <a:pPr>
              <a:defRPr/>
            </a:pPr>
            <a:r>
              <a:rPr lang="en-US" sz="2600" dirty="0"/>
              <a:t>Detail-oriented</a:t>
            </a:r>
          </a:p>
          <a:p>
            <a:pPr>
              <a:buFontTx/>
              <a:buNone/>
              <a:defRPr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1887538"/>
            <a:ext cx="4279900" cy="3954462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600" dirty="0"/>
              <a:t>Flexibility/</a:t>
            </a:r>
            <a:br>
              <a:rPr lang="en-US" sz="2600" dirty="0"/>
            </a:br>
            <a:r>
              <a:rPr lang="en-US" sz="2600" dirty="0"/>
              <a:t>adaptability</a:t>
            </a:r>
          </a:p>
          <a:p>
            <a:pPr>
              <a:defRPr/>
            </a:pPr>
            <a:r>
              <a:rPr lang="en-US" sz="2600" dirty="0"/>
              <a:t>Interpersonal</a:t>
            </a:r>
          </a:p>
          <a:p>
            <a:pPr>
              <a:defRPr/>
            </a:pPr>
            <a:r>
              <a:rPr lang="en-US" sz="2600" dirty="0"/>
              <a:t>Organizational ability</a:t>
            </a:r>
          </a:p>
          <a:p>
            <a:pPr>
              <a:defRPr/>
            </a:pPr>
            <a:r>
              <a:rPr lang="en-US" sz="2600" dirty="0"/>
              <a:t>Friendly/outgoing</a:t>
            </a:r>
          </a:p>
          <a:p>
            <a:pPr>
              <a:defRPr/>
            </a:pPr>
            <a:r>
              <a:rPr lang="en-US" sz="2600" dirty="0"/>
              <a:t>Strategic planning</a:t>
            </a:r>
          </a:p>
          <a:p>
            <a:pPr>
              <a:defRPr/>
            </a:pPr>
            <a:r>
              <a:rPr lang="en-US" sz="2600" dirty="0"/>
              <a:t>Creativity</a:t>
            </a:r>
          </a:p>
          <a:p>
            <a:pPr>
              <a:defRPr/>
            </a:pPr>
            <a:r>
              <a:rPr lang="en-US" sz="2600" dirty="0"/>
              <a:t>Entrepreneurial skills</a:t>
            </a:r>
          </a:p>
          <a:p>
            <a:pPr>
              <a:defRPr/>
            </a:pPr>
            <a:r>
              <a:rPr lang="en-US" sz="2600" dirty="0"/>
              <a:t>Tactfulness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53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6111" y="815546"/>
            <a:ext cx="9782992" cy="116522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2"/>
                </a:solidFill>
              </a:rPr>
              <a:t>You are (MUCH) more Than Your Major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04293" y="1980766"/>
            <a:ext cx="8946541" cy="3946357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1800"/>
              </a:spcBef>
              <a:buNone/>
            </a:pPr>
            <a:r>
              <a:rPr lang="en-US" sz="2800" dirty="0" smtClean="0"/>
              <a:t>What are my </a:t>
            </a:r>
            <a:r>
              <a:rPr lang="en-US" sz="2800" b="1" dirty="0" smtClean="0">
                <a:solidFill>
                  <a:schemeClr val="accent3"/>
                </a:solidFill>
              </a:rPr>
              <a:t>skills?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2800" dirty="0" smtClean="0"/>
              <a:t>What </a:t>
            </a:r>
            <a:r>
              <a:rPr lang="en-US" sz="2800" b="1" dirty="0" smtClean="0">
                <a:solidFill>
                  <a:schemeClr val="accent3"/>
                </a:solidFill>
              </a:rPr>
              <a:t>knowledge </a:t>
            </a:r>
            <a:r>
              <a:rPr lang="en-US" sz="2800" dirty="0" smtClean="0"/>
              <a:t>do I possess?</a:t>
            </a:r>
            <a:endParaRPr lang="en-US" sz="2800" b="1" dirty="0" smtClean="0">
              <a:solidFill>
                <a:schemeClr val="accent3"/>
              </a:solidFill>
            </a:endParaRP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2800" dirty="0" smtClean="0"/>
              <a:t>What </a:t>
            </a:r>
            <a:r>
              <a:rPr lang="en-US" sz="2800" b="1" dirty="0" smtClean="0">
                <a:solidFill>
                  <a:schemeClr val="accent3"/>
                </a:solidFill>
              </a:rPr>
              <a:t>experiences </a:t>
            </a:r>
            <a:r>
              <a:rPr lang="en-US" sz="2800" dirty="0" smtClean="0"/>
              <a:t>have I had?</a:t>
            </a:r>
            <a:endParaRPr lang="en-US" sz="2800" b="1" dirty="0" smtClean="0">
              <a:solidFill>
                <a:schemeClr val="accent3"/>
              </a:solidFill>
            </a:endParaRP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2800" dirty="0" smtClean="0"/>
              <a:t>What are my personal </a:t>
            </a:r>
            <a:r>
              <a:rPr lang="en-US" sz="2800" b="1" dirty="0" smtClean="0">
                <a:solidFill>
                  <a:schemeClr val="accent3"/>
                </a:solidFill>
              </a:rPr>
              <a:t>strengths?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2800" dirty="0"/>
              <a:t>What </a:t>
            </a:r>
            <a:r>
              <a:rPr lang="en-US" sz="2800" dirty="0" smtClean="0"/>
              <a:t>are my </a:t>
            </a:r>
            <a:r>
              <a:rPr lang="en-US" sz="2800" b="1" dirty="0" smtClean="0">
                <a:solidFill>
                  <a:schemeClr val="accent3"/>
                </a:solidFill>
              </a:rPr>
              <a:t>interests </a:t>
            </a:r>
            <a:r>
              <a:rPr lang="en-US" sz="2800" dirty="0" smtClean="0"/>
              <a:t>or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chemeClr val="accent3"/>
                </a:solidFill>
              </a:rPr>
              <a:t>passions?</a:t>
            </a:r>
            <a:endParaRPr lang="en-US" sz="2800" b="1" dirty="0">
              <a:solidFill>
                <a:schemeClr val="accent3"/>
              </a:solidFill>
            </a:endParaRPr>
          </a:p>
          <a:p>
            <a:pPr marL="0" indent="0" algn="ctr">
              <a:spcBef>
                <a:spcPts val="1800"/>
              </a:spcBef>
              <a:buNone/>
            </a:pPr>
            <a:endParaRPr lang="en-US" sz="35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29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79909" y="700119"/>
            <a:ext cx="9404723" cy="140053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</a:rPr>
              <a:t>30-Second Commercial/Pitch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5741" y="2100649"/>
            <a:ext cx="8727680" cy="326218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3500" dirty="0" smtClean="0"/>
              <a:t> </a:t>
            </a:r>
            <a:r>
              <a:rPr lang="en-US" sz="3200" dirty="0" smtClean="0">
                <a:solidFill>
                  <a:schemeClr val="accent3"/>
                </a:solidFill>
              </a:rPr>
              <a:t>Create</a:t>
            </a:r>
            <a:r>
              <a:rPr lang="en-US" sz="3200" dirty="0" smtClean="0"/>
              <a:t> your </a:t>
            </a:r>
            <a:r>
              <a:rPr lang="en-US" sz="3200" dirty="0"/>
              <a:t>p</a:t>
            </a:r>
            <a:r>
              <a:rPr lang="en-US" sz="3200" dirty="0" smtClean="0"/>
              <a:t>itch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 </a:t>
            </a:r>
            <a:r>
              <a:rPr lang="en-US" sz="3200" dirty="0" smtClean="0">
                <a:solidFill>
                  <a:schemeClr val="accent3"/>
                </a:solidFill>
              </a:rPr>
              <a:t>Pair</a:t>
            </a:r>
            <a:r>
              <a:rPr lang="en-US" sz="3200" dirty="0" smtClean="0"/>
              <a:t> with a partner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 </a:t>
            </a:r>
            <a:r>
              <a:rPr lang="en-US" sz="3200" dirty="0" smtClean="0">
                <a:solidFill>
                  <a:schemeClr val="accent3"/>
                </a:solidFill>
              </a:rPr>
              <a:t>Share</a:t>
            </a:r>
            <a:r>
              <a:rPr lang="en-US" sz="3200" dirty="0" smtClean="0"/>
              <a:t> with audience</a:t>
            </a:r>
            <a:endParaRPr lang="en-US" sz="3200" dirty="0"/>
          </a:p>
          <a:p>
            <a:pPr marL="0" indent="0" algn="ctr">
              <a:spcBef>
                <a:spcPts val="1800"/>
              </a:spcBef>
              <a:buNone/>
            </a:pPr>
            <a:endParaRPr lang="en-US" sz="35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94168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2"/>
                </a:solidFill>
              </a:rPr>
              <a:t>Where can </a:t>
            </a:r>
            <a:r>
              <a:rPr lang="en-US" sz="3600" dirty="0">
                <a:solidFill>
                  <a:schemeClr val="accent2"/>
                </a:solidFill>
              </a:rPr>
              <a:t>y</a:t>
            </a:r>
            <a:r>
              <a:rPr lang="en-US" sz="3600" dirty="0" smtClean="0">
                <a:solidFill>
                  <a:schemeClr val="accent2"/>
                </a:solidFill>
              </a:rPr>
              <a:t>ou </a:t>
            </a:r>
            <a:r>
              <a:rPr lang="en-US" sz="3600" dirty="0">
                <a:solidFill>
                  <a:schemeClr val="accent2"/>
                </a:solidFill>
              </a:rPr>
              <a:t>u</a:t>
            </a:r>
            <a:r>
              <a:rPr lang="en-US" sz="3600" dirty="0" smtClean="0">
                <a:solidFill>
                  <a:schemeClr val="accent2"/>
                </a:solidFill>
              </a:rPr>
              <a:t>se </a:t>
            </a:r>
            <a:r>
              <a:rPr lang="en-US" sz="3600" dirty="0">
                <a:solidFill>
                  <a:schemeClr val="accent2"/>
                </a:solidFill>
              </a:rPr>
              <a:t>t</a:t>
            </a:r>
            <a:r>
              <a:rPr lang="en-US" sz="3600" dirty="0" smtClean="0">
                <a:solidFill>
                  <a:schemeClr val="accent2"/>
                </a:solidFill>
              </a:rPr>
              <a:t>his “pitch”?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8091" y="1472150"/>
            <a:ext cx="8946541" cy="4780369"/>
          </a:xfrm>
        </p:spPr>
        <p:txBody>
          <a:bodyPr>
            <a:normAutofit/>
          </a:bodyPr>
          <a:lstStyle/>
          <a:p>
            <a:r>
              <a:rPr lang="en-US" sz="2500" b="1" dirty="0" smtClean="0">
                <a:solidFill>
                  <a:srgbClr val="92D050"/>
                </a:solidFill>
              </a:rPr>
              <a:t>EMPLOYERS IN THE SCIENCES</a:t>
            </a:r>
            <a:endParaRPr lang="en-US" sz="2500" b="1" dirty="0">
              <a:solidFill>
                <a:srgbClr val="92D050"/>
              </a:solidFill>
            </a:endParaRPr>
          </a:p>
          <a:p>
            <a:pPr marL="457200" lvl="1" indent="0">
              <a:buNone/>
            </a:pPr>
            <a:r>
              <a:rPr lang="en-US" sz="2300" dirty="0" smtClean="0"/>
              <a:t>Wednesday, </a:t>
            </a:r>
            <a:r>
              <a:rPr lang="en-US" sz="2300" dirty="0"/>
              <a:t>April </a:t>
            </a:r>
            <a:r>
              <a:rPr lang="en-US" sz="2300" dirty="0" smtClean="0"/>
              <a:t>1, 11 am - 2 </a:t>
            </a:r>
            <a:r>
              <a:rPr lang="en-US" sz="2300" dirty="0"/>
              <a:t>pm</a:t>
            </a:r>
            <a:br>
              <a:rPr lang="en-US" sz="2300" dirty="0"/>
            </a:br>
            <a:r>
              <a:rPr lang="en-US" sz="2300" dirty="0" smtClean="0"/>
              <a:t>Commons – Main Street</a:t>
            </a:r>
            <a:endParaRPr lang="en-US" sz="2500" b="1" dirty="0" smtClean="0">
              <a:solidFill>
                <a:srgbClr val="92D050"/>
              </a:solidFill>
            </a:endParaRPr>
          </a:p>
          <a:p>
            <a:r>
              <a:rPr lang="en-US" sz="2500" b="1" dirty="0" smtClean="0">
                <a:solidFill>
                  <a:srgbClr val="92D050"/>
                </a:solidFill>
              </a:rPr>
              <a:t>ON THE ROAD (Employer site visits)</a:t>
            </a:r>
          </a:p>
          <a:p>
            <a:pPr marL="0" indent="0">
              <a:buNone/>
            </a:pPr>
            <a:r>
              <a:rPr lang="en-US" sz="2500" dirty="0"/>
              <a:t>	</a:t>
            </a:r>
            <a:r>
              <a:rPr lang="en-US" sz="2300" b="1" dirty="0" smtClean="0"/>
              <a:t>Institute of Marine &amp; Environmental Technology (IMET)</a:t>
            </a:r>
            <a:br>
              <a:rPr lang="en-US" sz="2300" b="1" dirty="0" smtClean="0"/>
            </a:br>
            <a:r>
              <a:rPr lang="en-US" sz="2300" dirty="0" smtClean="0"/>
              <a:t>	Friday, Feb. 21 – 8:30 am – 1 pm</a:t>
            </a:r>
          </a:p>
          <a:p>
            <a:pPr marL="0" indent="0">
              <a:buNone/>
            </a:pPr>
            <a:r>
              <a:rPr lang="en-US" sz="2300" dirty="0"/>
              <a:t>	</a:t>
            </a:r>
            <a:r>
              <a:rPr lang="en-US" sz="2300" b="1" dirty="0" smtClean="0"/>
              <a:t>University of Maryland Medical Center</a:t>
            </a:r>
            <a:r>
              <a:rPr lang="en-US" sz="2300" dirty="0" smtClean="0"/>
              <a:t/>
            </a:r>
            <a:br>
              <a:rPr lang="en-US" sz="2300" dirty="0" smtClean="0"/>
            </a:br>
            <a:r>
              <a:rPr lang="en-US" sz="2300" dirty="0" smtClean="0"/>
              <a:t>	Friday, April 24 – 8:30 am -1 pm</a:t>
            </a:r>
            <a:endParaRPr lang="en-US" sz="2500" dirty="0" smtClean="0"/>
          </a:p>
          <a:p>
            <a:r>
              <a:rPr lang="en-US" sz="2500" b="1" dirty="0" smtClean="0">
                <a:solidFill>
                  <a:srgbClr val="92D050"/>
                </a:solidFill>
              </a:rPr>
              <a:t>CAREER CORNER: Chesapeake Bay Foundation</a:t>
            </a:r>
            <a:br>
              <a:rPr lang="en-US" sz="2500" b="1" dirty="0" smtClean="0">
                <a:solidFill>
                  <a:srgbClr val="92D050"/>
                </a:solidFill>
              </a:rPr>
            </a:br>
            <a:r>
              <a:rPr lang="en-US" sz="2300" dirty="0" smtClean="0"/>
              <a:t>  Thursday, March 5 – 10:00 </a:t>
            </a:r>
            <a:r>
              <a:rPr lang="en-US" sz="2300" dirty="0"/>
              <a:t>am </a:t>
            </a:r>
            <a:r>
              <a:rPr lang="en-US" sz="2300" dirty="0" smtClean="0"/>
              <a:t>- 2 </a:t>
            </a:r>
            <a:r>
              <a:rPr lang="en-US" sz="2300" dirty="0"/>
              <a:t>pm</a:t>
            </a:r>
          </a:p>
          <a:p>
            <a:endParaRPr lang="en-US" sz="25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38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892" y="827902"/>
            <a:ext cx="8876942" cy="102534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2"/>
                </a:solidFill>
              </a:rPr>
              <a:t>Know what you want</a:t>
            </a:r>
          </a:p>
        </p:txBody>
      </p:sp>
      <p:pic>
        <p:nvPicPr>
          <p:cNvPr id="2050" name="Picture 2" descr="Image result for image of someone chasing many rabbi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0" y="2443162"/>
            <a:ext cx="5222875" cy="261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47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4644</TotalTime>
  <Words>742</Words>
  <Application>Microsoft Office PowerPoint</Application>
  <PresentationFormat>Widescreen</PresentationFormat>
  <Paragraphs>123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Wingdings 2</vt:lpstr>
      <vt:lpstr>Wingdings 3</vt:lpstr>
      <vt:lpstr>Ion</vt:lpstr>
      <vt:lpstr>Welcome to the 1st Annual CNMS Careers Conference ICEBREAKER QUESTIONS </vt:lpstr>
      <vt:lpstr>Welcome to the 1st Annual CNMS Careers Conference  Welcoming Remarks</vt:lpstr>
      <vt:lpstr>EMPLOYER PANELISTS</vt:lpstr>
      <vt:lpstr>1ST Annual CNMS Careers Conference Preparing for Graduation &amp; Beyond Presented by: Susan Hindle </vt:lpstr>
      <vt:lpstr>Top 20 skills/qualities employers seek (National Assoc. of Colleges &amp; Employers Job Outlook 2018)</vt:lpstr>
      <vt:lpstr>You are (MUCH) more Than Your Major</vt:lpstr>
      <vt:lpstr>30-Second Commercial/Pitch</vt:lpstr>
      <vt:lpstr>Where can you use this “pitch”?</vt:lpstr>
      <vt:lpstr>Know what you want</vt:lpstr>
      <vt:lpstr>Channel your inner puppy! </vt:lpstr>
      <vt:lpstr>Your attitude is a huge factor.</vt:lpstr>
      <vt:lpstr>RESEARCH career-related information (via careers.umbc.edu/tools/tools-for-exploring-majors-careers)</vt:lpstr>
      <vt:lpstr>Gather additional career-related information through Informational Interviews</vt:lpstr>
      <vt:lpstr>Test the waters (your hypothesis) &amp; gain experience</vt:lpstr>
      <vt:lpstr>Intern Success Practicum (PRAC 95/98/99)</vt:lpstr>
      <vt:lpstr>UMBC Career Center</vt:lpstr>
      <vt:lpstr>Snapshot of Services</vt:lpstr>
      <vt:lpstr>ALUMNI STORIES</vt:lpstr>
      <vt:lpstr>RAFFLE!</vt:lpstr>
      <vt:lpstr>What inspired you tonight?</vt:lpstr>
      <vt:lpstr>Parting words of wisdom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of Business New Student Orientation Fall 2014</dc:title>
  <dc:creator>Hamilton, James</dc:creator>
  <cp:lastModifiedBy>Susan Hindle</cp:lastModifiedBy>
  <cp:revision>210</cp:revision>
  <cp:lastPrinted>2019-03-07T21:05:55Z</cp:lastPrinted>
  <dcterms:created xsi:type="dcterms:W3CDTF">2014-08-28T15:32:53Z</dcterms:created>
  <dcterms:modified xsi:type="dcterms:W3CDTF">2020-02-11T19:22:48Z</dcterms:modified>
</cp:coreProperties>
</file>