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9"/>
  </p:notesMasterIdLst>
  <p:sldIdLst>
    <p:sldId id="256" r:id="rId2"/>
    <p:sldId id="262" r:id="rId3"/>
    <p:sldId id="257" r:id="rId4"/>
    <p:sldId id="258" r:id="rId5"/>
    <p:sldId id="259" r:id="rId6"/>
    <p:sldId id="261" r:id="rId7"/>
    <p:sldId id="260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697"/>
    <p:restoredTop sz="94674"/>
  </p:normalViewPr>
  <p:slideViewPr>
    <p:cSldViewPr snapToGrid="0" snapToObjects="1">
      <p:cViewPr varScale="1">
        <p:scale>
          <a:sx n="67" d="100"/>
          <a:sy n="67" d="100"/>
        </p:scale>
        <p:origin x="7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C14E8A-782B-0F42-A785-CC50034C9D78}" type="datetimeFigureOut">
              <a:rPr lang="en-US" smtClean="0"/>
              <a:t>11/5/2021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A7E679-503A-0145-ADB4-EDD5DB2318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666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A7E679-503A-0145-ADB4-EDD5DB23180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5836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11/5/2021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EC9CC-DA41-AA43-B0D0-F0BF8F8945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4954" y="1447800"/>
            <a:ext cx="10285931" cy="3329581"/>
          </a:xfrm>
        </p:spPr>
        <p:txBody>
          <a:bodyPr/>
          <a:lstStyle/>
          <a:p>
            <a:r>
              <a:rPr lang="en-US" dirty="0"/>
              <a:t>For the Love of Research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0C4B17-5BC5-004D-A284-1EB7F26304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54955" y="4979490"/>
            <a:ext cx="8825658" cy="861420"/>
          </a:xfrm>
        </p:spPr>
        <p:txBody>
          <a:bodyPr>
            <a:normAutofit fontScale="62500" lnSpcReduction="20000"/>
          </a:bodyPr>
          <a:lstStyle/>
          <a:p>
            <a:r>
              <a:rPr lang="en-US" sz="2600" b="1" dirty="0"/>
              <a:t>Dr. April Householder</a:t>
            </a:r>
          </a:p>
          <a:p>
            <a:r>
              <a:rPr lang="en-US" dirty="0"/>
              <a:t>Director of Undergraduate Research and Prestigious Scholarships</a:t>
            </a:r>
          </a:p>
          <a:p>
            <a:r>
              <a:rPr lang="en-US" dirty="0" err="1"/>
              <a:t>aprilh@umbc.edu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483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C039E3-EA8A-7D48-A707-100A9B503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711" y="332976"/>
            <a:ext cx="10533518" cy="1400530"/>
          </a:xfrm>
        </p:spPr>
        <p:txBody>
          <a:bodyPr/>
          <a:lstStyle/>
          <a:p>
            <a:r>
              <a:rPr lang="en-US" sz="3600" dirty="0"/>
              <a:t>Research is boring. Why should I get involved?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ABD980-CEC7-824E-8B96-7274A44565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384" y="1280034"/>
            <a:ext cx="11513231" cy="227959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/>
              <a:t>“Research” means a lot of different things, depending on your field and your approach. Working in a lab is one thing, but you can also:</a:t>
            </a:r>
          </a:p>
          <a:p>
            <a:pPr lvl="1"/>
            <a:r>
              <a:rPr lang="en-US" dirty="0"/>
              <a:t>Make art! Films, music, poetry, dance, theatre…</a:t>
            </a:r>
          </a:p>
          <a:p>
            <a:pPr lvl="1"/>
            <a:r>
              <a:rPr lang="en-US" dirty="0"/>
              <a:t>Solve important social problems! BLM- Corona Virus</a:t>
            </a:r>
          </a:p>
          <a:p>
            <a:pPr lvl="1"/>
            <a:r>
              <a:rPr lang="en-US" dirty="0"/>
              <a:t>Invent stuff! Video Game Developers Club, robotics</a:t>
            </a:r>
          </a:p>
          <a:p>
            <a:pPr lvl="1"/>
            <a:r>
              <a:rPr lang="en-US" dirty="0"/>
              <a:t>See URCAD presentations: </a:t>
            </a:r>
            <a:r>
              <a:rPr lang="en-US" sz="1200" dirty="0"/>
              <a:t>https://</a:t>
            </a:r>
            <a:r>
              <a:rPr lang="en-US" sz="1200" dirty="0" err="1"/>
              <a:t>urcad.umbc.edu</a:t>
            </a:r>
            <a:r>
              <a:rPr lang="en-US" sz="1200" dirty="0"/>
              <a:t>/departments/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2349BBF-7CE5-134E-9330-6C73F6064726}"/>
              </a:ext>
            </a:extLst>
          </p:cNvPr>
          <p:cNvSpPr txBox="1"/>
          <p:nvPr/>
        </p:nvSpPr>
        <p:spPr>
          <a:xfrm>
            <a:off x="299696" y="3443287"/>
            <a:ext cx="1147354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Going to </a:t>
            </a:r>
            <a:r>
              <a:rPr lang="en-US" sz="2000" b="1" dirty="0"/>
              <a:t>graduate school </a:t>
            </a:r>
            <a:r>
              <a:rPr lang="en-US" dirty="0"/>
              <a:t>or planning to get a </a:t>
            </a:r>
            <a:r>
              <a:rPr lang="en-US" b="1" dirty="0"/>
              <a:t>job</a:t>
            </a:r>
            <a:r>
              <a:rPr lang="en-US" dirty="0"/>
              <a:t>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strengthen your resume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network with people who work in your field- REUs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get a strong letter of recommendation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	try out different career paths and decide what you like/don’t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improve your writing and public speaking- UMBC Review, URCAD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   prepare to apply for a prestigious scholarship</a:t>
            </a:r>
          </a:p>
          <a:p>
            <a:r>
              <a:rPr lang="en-US" sz="2000" b="1" dirty="0"/>
              <a:t>Travel</a:t>
            </a:r>
            <a:r>
              <a:rPr lang="en-US" sz="2000" dirty="0"/>
              <a:t>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Research happens everywhere!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Get $$$$ for travel- URA program, Travel Awards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CFC2272-D7D1-F34A-85BD-549A3F700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814" y="1994441"/>
            <a:ext cx="3773489" cy="20261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02577DA-3E26-8F47-B9B6-F12CF0870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039" y="4320470"/>
            <a:ext cx="3729038" cy="2001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41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7" dur="5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9E5EF-1396-2447-BA12-D49929AC5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Do I get started?</a:t>
            </a:r>
            <a:br>
              <a:rPr lang="en-US" dirty="0"/>
            </a:br>
            <a:r>
              <a:rPr lang="en-US" dirty="0"/>
              <a:t>Prepare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8401C2-AB93-8845-9837-38CA2D617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10707688" cy="4195481"/>
          </a:xfrm>
        </p:spPr>
        <p:txBody>
          <a:bodyPr/>
          <a:lstStyle/>
          <a:p>
            <a:r>
              <a:rPr lang="en-US" dirty="0"/>
              <a:t>What areas of study interest you? Find your passion!</a:t>
            </a:r>
          </a:p>
          <a:p>
            <a:r>
              <a:rPr lang="en-US" dirty="0"/>
              <a:t>What texts got you excited? Learn something about current topics in your field</a:t>
            </a:r>
          </a:p>
          <a:p>
            <a:r>
              <a:rPr lang="en-US" dirty="0"/>
              <a:t>Listen, read, ask questions!</a:t>
            </a:r>
          </a:p>
          <a:p>
            <a:endParaRPr lang="en-US" dirty="0"/>
          </a:p>
          <a:p>
            <a:r>
              <a:rPr lang="en-US" dirty="0"/>
              <a:t>Determine how much time you have each week, to devote to research</a:t>
            </a:r>
          </a:p>
          <a:p>
            <a:r>
              <a:rPr lang="en-US" dirty="0"/>
              <a:t>For the sake of grades and course loads, is it better to do summer or winter research?</a:t>
            </a:r>
          </a:p>
          <a:p>
            <a:r>
              <a:rPr lang="en-US" dirty="0"/>
              <a:t>Consider making research part of your study abroad experience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77D650D-4DB5-AE45-BA8C-D5EF423BE4E2}"/>
              </a:ext>
            </a:extLst>
          </p:cNvPr>
          <p:cNvSpPr txBox="1"/>
          <p:nvPr/>
        </p:nvSpPr>
        <p:spPr>
          <a:xfrm>
            <a:off x="504597" y="5671457"/>
            <a:ext cx="101634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FF00"/>
                </a:solidFill>
              </a:rPr>
              <a:t>Transfer students should start </a:t>
            </a:r>
            <a:r>
              <a:rPr lang="en-US" sz="2400" b="1" dirty="0">
                <a:solidFill>
                  <a:srgbClr val="FFFF00"/>
                </a:solidFill>
              </a:rPr>
              <a:t>now</a:t>
            </a:r>
            <a:r>
              <a:rPr lang="en-US" sz="2400" dirty="0">
                <a:solidFill>
                  <a:srgbClr val="FFFF00"/>
                </a:solidFill>
              </a:rPr>
              <a:t>!! </a:t>
            </a:r>
          </a:p>
        </p:txBody>
      </p:sp>
    </p:spTree>
    <p:extLst>
      <p:ext uri="{BB962C8B-B14F-4D97-AF65-F5344CB8AC3E}">
        <p14:creationId xmlns:p14="http://schemas.microsoft.com/office/powerpoint/2010/main" val="2588578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C98F88-4C80-6246-9B71-179812B3C4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Identify potential mentors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7F019B-F2F7-B345-9845-EBBBE47406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3072" y="1575398"/>
            <a:ext cx="10198452" cy="502311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Look at departmental websites</a:t>
            </a:r>
          </a:p>
          <a:p>
            <a:pPr lvl="1"/>
            <a:r>
              <a:rPr lang="en-US" dirty="0"/>
              <a:t>Look over professors’ CVs, research interests, labs, publications, </a:t>
            </a:r>
          </a:p>
          <a:p>
            <a:pPr marL="457200" lvl="1" indent="0">
              <a:buNone/>
            </a:pPr>
            <a:r>
              <a:rPr lang="en-US" dirty="0"/>
              <a:t>and teaching. Where did they go to school?</a:t>
            </a:r>
          </a:p>
          <a:p>
            <a:pPr lvl="1"/>
            <a:r>
              <a:rPr lang="en-US" dirty="0"/>
              <a:t>Make an appointment to meet IN PERSON (or Zoom!)</a:t>
            </a:r>
          </a:p>
          <a:p>
            <a:pPr lvl="1"/>
            <a:r>
              <a:rPr lang="en-US" dirty="0"/>
              <a:t>Send your resume/transcripts ahead of the meeting</a:t>
            </a:r>
          </a:p>
          <a:p>
            <a:pPr lvl="1"/>
            <a:r>
              <a:rPr lang="en-US" dirty="0"/>
              <a:t>Read something they’ve written before meeting</a:t>
            </a:r>
          </a:p>
          <a:p>
            <a:pPr lvl="1"/>
            <a:r>
              <a:rPr lang="en-US" dirty="0"/>
              <a:t>Don’t take it personally if the mentor is unavailable (make a list of 3-4)</a:t>
            </a:r>
          </a:p>
          <a:p>
            <a:pPr lvl="1"/>
            <a:r>
              <a:rPr lang="en-US" dirty="0"/>
              <a:t>If you do interdisciplinary work, consider having more than one mentor</a:t>
            </a:r>
          </a:p>
          <a:p>
            <a:pPr lvl="1"/>
            <a:endParaRPr lang="en-US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Speak with grad students, advisors, and other professors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Find out who regularly mentors undergraduates (see </a:t>
            </a:r>
            <a:r>
              <a:rPr lang="en-US" dirty="0" err="1"/>
              <a:t>ur.umbc.edu</a:t>
            </a:r>
            <a:r>
              <a:rPr lang="en-US" dirty="0"/>
              <a:t>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Look beyond the UMBC campus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dirty="0"/>
              <a:t>For summer REUs, see spreadsheet: </a:t>
            </a:r>
            <a:r>
              <a:rPr lang="en-US" dirty="0" err="1"/>
              <a:t>ur.umbc.edu</a:t>
            </a:r>
            <a:r>
              <a:rPr lang="en-US" dirty="0"/>
              <a:t> (fall deadlines)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449B65-FACA-DC49-B676-31B99AF4A4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2949" y="1407458"/>
            <a:ext cx="3404087" cy="226568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ADF017E-B134-F341-ACF1-094F54267B6A}"/>
              </a:ext>
            </a:extLst>
          </p:cNvPr>
          <p:cNvSpPr txBox="1"/>
          <p:nvPr/>
        </p:nvSpPr>
        <p:spPr>
          <a:xfrm>
            <a:off x="9078685" y="4627878"/>
            <a:ext cx="28077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00"/>
                </a:solidFill>
              </a:rPr>
              <a:t>Transfer students need to make connections fast!</a:t>
            </a:r>
          </a:p>
        </p:txBody>
      </p:sp>
    </p:spTree>
    <p:extLst>
      <p:ext uri="{BB962C8B-B14F-4D97-AF65-F5344CB8AC3E}">
        <p14:creationId xmlns:p14="http://schemas.microsoft.com/office/powerpoint/2010/main" val="2106127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4E357-382F-DB4F-B176-506F57EBBC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Once you start a research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C8E633-3856-E741-B3BD-487693DA32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599" y="1442592"/>
            <a:ext cx="8946541" cy="5085245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Take the work seriously and make it a priority in your schedule</a:t>
            </a:r>
          </a:p>
          <a:p>
            <a:r>
              <a:rPr lang="en-US" dirty="0"/>
              <a:t>Be reliable</a:t>
            </a:r>
          </a:p>
          <a:p>
            <a:r>
              <a:rPr lang="en-US" dirty="0"/>
              <a:t>Get results- you want to be able to talk about impacts</a:t>
            </a:r>
          </a:p>
          <a:p>
            <a:r>
              <a:rPr lang="en-US" dirty="0"/>
              <a:t>Remember, your mentor will be your primary letter writer for graduate school, job applications- nurture the relationship</a:t>
            </a:r>
          </a:p>
          <a:p>
            <a:r>
              <a:rPr lang="en-US" dirty="0"/>
              <a:t>Discuss what their mentoring style is- hands on? Regular deadlines/meetings? Find someone who is not only good on paper, but who is also the right fit</a:t>
            </a:r>
          </a:p>
          <a:p>
            <a:r>
              <a:rPr lang="en-US" dirty="0"/>
              <a:t>Discuss whether you can get paid for your work (See SURE program)</a:t>
            </a:r>
          </a:p>
          <a:p>
            <a:r>
              <a:rPr lang="en-US" dirty="0"/>
              <a:t>Discuss whether you can get credit for your work (either independent study in your department or PRAC- Career Center)</a:t>
            </a:r>
          </a:p>
          <a:p>
            <a:r>
              <a:rPr lang="en-US" dirty="0"/>
              <a:t>Begin your proposal for applying for a </a:t>
            </a:r>
            <a:r>
              <a:rPr lang="en-US" b="1" dirty="0"/>
              <a:t>URA</a:t>
            </a:r>
            <a:r>
              <a:rPr lang="en-US" dirty="0"/>
              <a:t> Award (May 3 deadline, $1500)</a:t>
            </a:r>
          </a:p>
          <a:p>
            <a:r>
              <a:rPr lang="en-US" dirty="0"/>
              <a:t>If you will have results by April, participate in </a:t>
            </a:r>
            <a:r>
              <a:rPr lang="en-US" b="1" dirty="0"/>
              <a:t>URCAD Online</a:t>
            </a:r>
            <a:r>
              <a:rPr lang="en-US" dirty="0"/>
              <a:t>, April 2022. (February application deadline) </a:t>
            </a:r>
            <a:r>
              <a:rPr lang="en-US" dirty="0" err="1"/>
              <a:t>URCAD.umbc.edu</a:t>
            </a:r>
            <a:endParaRPr lang="en-US" dirty="0"/>
          </a:p>
          <a:p>
            <a:r>
              <a:rPr lang="en-US" dirty="0"/>
              <a:t>Submit your results for publication in the </a:t>
            </a:r>
            <a:r>
              <a:rPr lang="en-US" b="1" i="1" dirty="0"/>
              <a:t>UMBC Review</a:t>
            </a:r>
          </a:p>
          <a:p>
            <a:r>
              <a:rPr lang="en-US" dirty="0"/>
              <a:t>Top-tier students should consider applying for prestigious scholarships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41E3433-886E-C14C-B88D-E0BFC1A864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7043" y="452718"/>
            <a:ext cx="2077358" cy="314392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631150-F5B1-3F41-9B5E-1F45976F81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21100" y="3703618"/>
            <a:ext cx="2053301" cy="2987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995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A8C6668-BB94-CB4B-99A0-5573FC7BBF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350" y="542766"/>
            <a:ext cx="7765814" cy="596841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AA03755-472D-A641-9E5C-701DBFC92B32}"/>
              </a:ext>
            </a:extLst>
          </p:cNvPr>
          <p:cNvSpPr txBox="1"/>
          <p:nvPr/>
        </p:nvSpPr>
        <p:spPr>
          <a:xfrm>
            <a:off x="286836" y="542766"/>
            <a:ext cx="370114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U.K. Scholarships:</a:t>
            </a:r>
          </a:p>
          <a:p>
            <a:pPr marL="285750" indent="-285750">
              <a:buFontTx/>
              <a:buChar char="-"/>
            </a:pPr>
            <a:r>
              <a:rPr lang="en-US" dirty="0"/>
              <a:t>Rhodes (Oxford U.)</a:t>
            </a:r>
          </a:p>
          <a:p>
            <a:pPr marL="285750" indent="-285750">
              <a:buFontTx/>
              <a:buChar char="-"/>
            </a:pPr>
            <a:r>
              <a:rPr lang="en-US" dirty="0"/>
              <a:t>Gates (Cambridge)</a:t>
            </a:r>
          </a:p>
          <a:p>
            <a:pPr marL="285750" indent="-285750">
              <a:buFontTx/>
              <a:buChar char="-"/>
            </a:pPr>
            <a:r>
              <a:rPr lang="en-US" dirty="0"/>
              <a:t>Marshall (roaming)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/>
              <a:t>Truman (Jr.- public service)</a:t>
            </a:r>
          </a:p>
          <a:p>
            <a:pPr marL="285750" indent="-285750">
              <a:buFontTx/>
              <a:buChar char="-"/>
            </a:pPr>
            <a:r>
              <a:rPr lang="en-US" dirty="0"/>
              <a:t>Goldwater (So./Jr. STEM)</a:t>
            </a:r>
          </a:p>
          <a:p>
            <a:pPr marL="285750" indent="-285750">
              <a:buFontTx/>
              <a:buChar char="-"/>
            </a:pPr>
            <a:r>
              <a:rPr lang="en-US" dirty="0"/>
              <a:t>Knight-Hennessy (Stanford)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6DB1BF-B02A-B046-91C4-E0C1DE5A6E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0999" y="4843893"/>
            <a:ext cx="3331030" cy="147134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8D2F118-95FE-644D-9E1E-89748F85AA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99" y="2970672"/>
            <a:ext cx="3331030" cy="157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9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7C9E0-C6B5-0040-95B2-D3A1D5A129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information, remember…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F6948C-B540-F640-BFAA-6765274EF7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5201" y="5649931"/>
            <a:ext cx="8946541" cy="867716"/>
          </a:xfrm>
        </p:spPr>
        <p:txBody>
          <a:bodyPr/>
          <a:lstStyle/>
          <a:p>
            <a:r>
              <a:rPr lang="en-US" dirty="0" err="1"/>
              <a:t>aprilh@umbc.edu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53CAF0-8BE4-C743-9965-9AF82762F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4800" y="1435100"/>
            <a:ext cx="6502400" cy="398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759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316</TotalTime>
  <Words>635</Words>
  <Application>Microsoft Office PowerPoint</Application>
  <PresentationFormat>Widescreen</PresentationFormat>
  <Paragraphs>67</Paragraphs>
  <Slides>7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Century Gothic</vt:lpstr>
      <vt:lpstr>Wingdings 3</vt:lpstr>
      <vt:lpstr>Ion</vt:lpstr>
      <vt:lpstr>For the Love of Research</vt:lpstr>
      <vt:lpstr>Research is boring. Why should I get involved?</vt:lpstr>
      <vt:lpstr>How Do I get started? Prepare</vt:lpstr>
      <vt:lpstr>Identify potential mentors</vt:lpstr>
      <vt:lpstr>Once you start a research project</vt:lpstr>
      <vt:lpstr>PowerPoint Presentation</vt:lpstr>
      <vt:lpstr>For more information, remember…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Getting Started in Research</dc:title>
  <dc:creator>April Householder</dc:creator>
  <cp:lastModifiedBy>Susan Hindle</cp:lastModifiedBy>
  <cp:revision>17</cp:revision>
  <dcterms:created xsi:type="dcterms:W3CDTF">2019-10-22T16:32:01Z</dcterms:created>
  <dcterms:modified xsi:type="dcterms:W3CDTF">2021-11-05T14:26:46Z</dcterms:modified>
</cp:coreProperties>
</file>