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aveat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acifico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UmUa71dni1TAoeTTJJwPoHq2C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me, reminder that there are very specific things required for law school, medschool, PhD programs, and this presentation is general. </a:t>
            </a: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c0951ae3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c0951ae3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c0951ae3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c0951ae3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 is becoming required less often - but some programs still require it. Do your homework.</a:t>
            </a: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c0951ae3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c0951ae3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c0951a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c0951ae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c0951ae3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c0951ae3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c0951ae3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c0951ae3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c0951ae3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c0951ae3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c0951ae3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c0951ae3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c0951ae3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c0951ae3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 i="0" u="none" strike="noStrike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i="0" u="none" strike="noStrike" cap="none">
                <a:solidFill>
                  <a:schemeClr val="dk1"/>
                </a:solidFill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 i="0" u="none" strike="noStrike" cap="none">
                <a:solidFill>
                  <a:schemeClr val="dk1"/>
                </a:solidFill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i="0" u="none" strike="noStrike" cap="none">
                <a:solidFill>
                  <a:schemeClr val="dk1"/>
                </a:solidFill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 i="0" u="none" strike="noStrike" cap="none">
                <a:solidFill>
                  <a:schemeClr val="dk1"/>
                </a:solidFill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 i="0" u="none" strike="noStrike" cap="none">
                <a:solidFill>
                  <a:schemeClr val="dk1"/>
                </a:solidFill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4" descr="A close up of a logo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l="14146" t="27425" r="8382" b="26849"/>
          <a:stretch/>
        </p:blipFill>
        <p:spPr>
          <a:xfrm>
            <a:off x="7323450" y="6065300"/>
            <a:ext cx="1738125" cy="792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2467" y="2008"/>
            <a:ext cx="4542865" cy="351039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143000" y="2421405"/>
            <a:ext cx="7086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Graduate School 101</a:t>
            </a:r>
            <a:endParaRPr/>
          </a:p>
        </p:txBody>
      </p:sp>
      <p:cxnSp>
        <p:nvCxnSpPr>
          <p:cNvPr id="87" name="Google Shape;87;p1"/>
          <p:cNvCxnSpPr/>
          <p:nvPr/>
        </p:nvCxnSpPr>
        <p:spPr>
          <a:xfrm>
            <a:off x="1295400" y="3067736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"/>
          <p:cNvSpPr txBox="1"/>
          <p:nvPr/>
        </p:nvSpPr>
        <p:spPr>
          <a:xfrm>
            <a:off x="1656522" y="3512403"/>
            <a:ext cx="6172200" cy="461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Navigating the Application Process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589725" y="4840800"/>
            <a:ext cx="8280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Robin H. Cresiski</a:t>
            </a:r>
            <a:r>
              <a:rPr lang="en-US" sz="1700" i="0" u="none" strike="noStrike" cap="none">
                <a:solidFill>
                  <a:schemeClr val="dk1"/>
                </a:solidFill>
              </a:rPr>
              <a:t>, PhD</a:t>
            </a:r>
            <a:endParaRPr sz="1700" i="0" u="none" strike="noStrike" cap="none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Associate Vice Provost for Graduate Student Development &amp; Postdoctoral Affairs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c0951ae39_0_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 Mentors to Help</a:t>
            </a:r>
            <a:endParaRPr/>
          </a:p>
        </p:txBody>
      </p:sp>
      <p:sp>
        <p:nvSpPr>
          <p:cNvPr id="155" name="Google Shape;155;g28c0951ae39_0_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g28c0951ae39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75" y="1322946"/>
            <a:ext cx="8229601" cy="548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c0951ae39_0_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Proper preparation will be worthwhile.</a:t>
            </a:r>
            <a:endParaRPr/>
          </a:p>
        </p:txBody>
      </p:sp>
      <p:sp>
        <p:nvSpPr>
          <p:cNvPr id="162" name="Google Shape;162;g28c0951ae39_0_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g28c0951ae39_0_50"/>
          <p:cNvPicPr preferRelativeResize="0"/>
          <p:nvPr/>
        </p:nvPicPr>
        <p:blipFill rotWithShape="1">
          <a:blip r:embed="rId3">
            <a:alphaModFix/>
          </a:blip>
          <a:srcRect t="14864"/>
          <a:stretch/>
        </p:blipFill>
        <p:spPr>
          <a:xfrm>
            <a:off x="2189325" y="1553475"/>
            <a:ext cx="4570900" cy="5838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8c0951ae39_0_50"/>
          <p:cNvSpPr txBox="1"/>
          <p:nvPr/>
        </p:nvSpPr>
        <p:spPr>
          <a:xfrm rot="423931">
            <a:off x="3310180" y="2270805"/>
            <a:ext cx="2329188" cy="89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Pacifico"/>
                <a:ea typeface="Pacifico"/>
                <a:cs typeface="Pacifico"/>
                <a:sym typeface="Pacifico"/>
              </a:rPr>
              <a:t>Welcome to </a:t>
            </a:r>
            <a:endParaRPr sz="23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Pacifico"/>
                <a:ea typeface="Pacifico"/>
                <a:cs typeface="Pacifico"/>
                <a:sym typeface="Pacifico"/>
              </a:rPr>
              <a:t>Graduate School</a:t>
            </a:r>
            <a:endParaRPr sz="23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65" name="Google Shape;165;g28c0951ae39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93948">
            <a:off x="3593073" y="3501001"/>
            <a:ext cx="1637446" cy="1261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2871" y="4724400"/>
            <a:ext cx="2761129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8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Take Time to Prepare for 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Standardized Tests </a:t>
            </a:r>
            <a:endParaRPr b="1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(check requirements)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533400" y="2352675"/>
            <a:ext cx="8229600" cy="28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Campus based prep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Commercial preparation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Software</a:t>
            </a:r>
            <a:endParaRPr/>
          </a:p>
        </p:txBody>
      </p:sp>
      <p:sp>
        <p:nvSpPr>
          <p:cNvPr id="173" name="Google Shape;173;p4"/>
          <p:cNvSpPr txBox="1"/>
          <p:nvPr/>
        </p:nvSpPr>
        <p:spPr>
          <a:xfrm>
            <a:off x="533400" y="4267200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Preparation in advance will result in a better score.</a:t>
            </a:r>
            <a:endParaRPr/>
          </a:p>
        </p:txBody>
      </p:sp>
      <p:cxnSp>
        <p:nvCxnSpPr>
          <p:cNvPr id="174" name="Google Shape;174;p4"/>
          <p:cNvCxnSpPr/>
          <p:nvPr/>
        </p:nvCxnSpPr>
        <p:spPr>
          <a:xfrm>
            <a:off x="1143000" y="19050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251" y="5124348"/>
            <a:ext cx="2243549" cy="173365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Standardized Tests</a:t>
            </a:r>
            <a:endParaRPr/>
          </a:p>
        </p:txBody>
      </p:sp>
      <p:grpSp>
        <p:nvGrpSpPr>
          <p:cNvPr id="181" name="Google Shape;181;p3"/>
          <p:cNvGrpSpPr/>
          <p:nvPr/>
        </p:nvGrpSpPr>
        <p:grpSpPr>
          <a:xfrm>
            <a:off x="1600200" y="1880327"/>
            <a:ext cx="6096000" cy="3989700"/>
            <a:chOff x="0" y="37150"/>
            <a:chExt cx="6096000" cy="3989700"/>
          </a:xfrm>
        </p:grpSpPr>
        <p:sp>
          <p:nvSpPr>
            <p:cNvPr id="182" name="Google Shape;182;p3"/>
            <p:cNvSpPr/>
            <p:nvPr/>
          </p:nvSpPr>
          <p:spPr>
            <a:xfrm>
              <a:off x="0" y="37150"/>
              <a:ext cx="6096000" cy="74353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36296" y="73446"/>
              <a:ext cx="6023408" cy="670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Graduate School</a:t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0" y="780685"/>
              <a:ext cx="6096000" cy="513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 txBox="1"/>
            <p:nvPr/>
          </p:nvSpPr>
          <p:spPr>
            <a:xfrm>
              <a:off x="0" y="780685"/>
              <a:ext cx="6096000" cy="513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3525" tIns="39350" rIns="220450" bIns="393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•"/>
              </a:pPr>
              <a:r>
                <a:rPr lang="en-US" sz="2400" i="0" u="none" strike="noStrike" cap="none">
                  <a:solidFill>
                    <a:schemeClr val="dk1"/>
                  </a:solidFill>
                </a:rPr>
                <a:t>GRE General &amp; Subject </a:t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0" y="1294045"/>
              <a:ext cx="6096000" cy="74353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 txBox="1"/>
            <p:nvPr/>
          </p:nvSpPr>
          <p:spPr>
            <a:xfrm>
              <a:off x="36296" y="1330341"/>
              <a:ext cx="6023408" cy="670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School</a:t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0" y="2037580"/>
              <a:ext cx="6096000" cy="1989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0" y="2037580"/>
              <a:ext cx="6096000" cy="1989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3525" tIns="39350" rIns="220450" bIns="393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•"/>
              </a:pPr>
              <a:r>
                <a:rPr lang="en-US" sz="2400" i="0" u="none" strike="noStrike" cap="none">
                  <a:solidFill>
                    <a:schemeClr val="dk1"/>
                  </a:solidFill>
                </a:rPr>
                <a:t>MCAT – Medical and Dental Schools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•"/>
              </a:pPr>
              <a:r>
                <a:rPr lang="en-US" sz="2400" i="0" u="none" strike="noStrike" cap="none">
                  <a:solidFill>
                    <a:schemeClr val="dk1"/>
                  </a:solidFill>
                </a:rPr>
                <a:t>GMAT – Business Schools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•"/>
              </a:pPr>
              <a:r>
                <a:rPr lang="en-US" sz="2400" i="0" u="none" strike="noStrike" cap="none">
                  <a:solidFill>
                    <a:schemeClr val="dk1"/>
                  </a:solidFill>
                </a:rPr>
                <a:t>LSAT – Law Schools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•"/>
              </a:pPr>
              <a:r>
                <a:rPr lang="en-US" sz="2400" i="0" u="none" strike="noStrike" cap="none">
                  <a:solidFill>
                    <a:schemeClr val="dk1"/>
                  </a:solidFill>
                </a:rPr>
                <a:t>GRE – Accepted by Some Business &amp; Law Schools</a:t>
              </a:r>
              <a:endParaRPr/>
            </a:p>
          </p:txBody>
        </p:sp>
      </p:grpSp>
      <p:cxnSp>
        <p:nvCxnSpPr>
          <p:cNvPr id="190" name="Google Shape;190;p3"/>
          <p:cNvCxnSpPr/>
          <p:nvPr/>
        </p:nvCxnSpPr>
        <p:spPr>
          <a:xfrm>
            <a:off x="1143000" y="12192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3"/>
          <p:cNvSpPr txBox="1"/>
          <p:nvPr/>
        </p:nvSpPr>
        <p:spPr>
          <a:xfrm>
            <a:off x="3429000" y="1417638"/>
            <a:ext cx="2209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4724400"/>
            <a:ext cx="2761129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C00000"/>
                </a:solidFill>
              </a:rPr>
              <a:t>What Program? What School?</a:t>
            </a:r>
            <a:endParaRPr/>
          </a:p>
        </p:txBody>
      </p:sp>
      <p:pic>
        <p:nvPicPr>
          <p:cNvPr id="198" name="Google Shape;198;p5" descr="Image result for red question 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1104515"/>
            <a:ext cx="2169272" cy="216927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"/>
          <p:cNvSpPr txBox="1"/>
          <p:nvPr/>
        </p:nvSpPr>
        <p:spPr>
          <a:xfrm>
            <a:off x="3048000" y="1404322"/>
            <a:ext cx="5715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subject(s) do you enjoy?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skills?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goals?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you want to live?</a:t>
            </a: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1676400" y="3200400"/>
            <a:ext cx="6400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Learn More: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(individual schools as well as career related)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counseling (check out your school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center)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Journals/Conferences</a:t>
            </a:r>
            <a:endParaRPr/>
          </a:p>
        </p:txBody>
      </p:sp>
      <p:sp>
        <p:nvSpPr>
          <p:cNvPr id="201" name="Google Shape;201;p5"/>
          <p:cNvSpPr txBox="1"/>
          <p:nvPr/>
        </p:nvSpPr>
        <p:spPr>
          <a:xfrm>
            <a:off x="1066800" y="4648200"/>
            <a:ext cx="7315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 professionals who are working in the field you are considering.</a:t>
            </a:r>
            <a:endParaRPr/>
          </a:p>
        </p:txBody>
      </p:sp>
      <p:cxnSp>
        <p:nvCxnSpPr>
          <p:cNvPr id="202" name="Google Shape;202;p5"/>
          <p:cNvCxnSpPr/>
          <p:nvPr/>
        </p:nvCxnSpPr>
        <p:spPr>
          <a:xfrm>
            <a:off x="1143000" y="1135891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2871" y="4724400"/>
            <a:ext cx="2761129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What Program? What School?</a:t>
            </a:r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Compile a primary list of institutions; consider costs quality of program, and funding options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Maintain an activity log or calendar to stay on track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Create professional email addresses/social media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Enhance and update resume with information on summer internships, scholarly papers, research experience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Remove any social media info that is unprofessional</a:t>
            </a:r>
            <a:endParaRPr/>
          </a:p>
        </p:txBody>
      </p:sp>
      <p:cxnSp>
        <p:nvCxnSpPr>
          <p:cNvPr id="210" name="Google Shape;210;p6"/>
          <p:cNvCxnSpPr/>
          <p:nvPr/>
        </p:nvCxnSpPr>
        <p:spPr>
          <a:xfrm>
            <a:off x="990600" y="1143000"/>
            <a:ext cx="7315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5470437"/>
            <a:ext cx="1795670" cy="138756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C00000"/>
                </a:solidFill>
              </a:rPr>
              <a:t>What Program? What School?</a:t>
            </a:r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2"/>
          </p:nvPr>
        </p:nvSpPr>
        <p:spPr>
          <a:xfrm>
            <a:off x="547550" y="2696650"/>
            <a:ext cx="8062800" cy="3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Consult Faculty as Recommenders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i="1"/>
              <a:t>ASK:</a:t>
            </a:r>
            <a:r>
              <a:rPr lang="en-US" b="1" i="1">
                <a:solidFill>
                  <a:srgbClr val="C00000"/>
                </a:solidFill>
              </a:rPr>
              <a:t> Will you be able to give me a strong recommendation for Graduate School?</a:t>
            </a:r>
            <a:endParaRPr i="1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Make appointments with them &amp; advisors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Discuss your initial list of schools with them.</a:t>
            </a:r>
            <a:endParaRPr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"/>
          <p:cNvSpPr txBox="1"/>
          <p:nvPr/>
        </p:nvSpPr>
        <p:spPr>
          <a:xfrm>
            <a:off x="838200" y="1066800"/>
            <a:ext cx="800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 to Take In the Year Before Applying: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7"/>
          <p:cNvCxnSpPr/>
          <p:nvPr/>
        </p:nvCxnSpPr>
        <p:spPr>
          <a:xfrm>
            <a:off x="979394" y="9906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Before Meeting the Recommender, Help Them Help you</a:t>
            </a:r>
            <a:endParaRPr/>
          </a:p>
        </p:txBody>
      </p:sp>
      <p:sp>
        <p:nvSpPr>
          <p:cNvPr id="225" name="Google Shape;225;p8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82296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276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Request unofficial copy of your transcript to give to your recommender.</a:t>
            </a:r>
            <a:endParaRPr/>
          </a:p>
          <a:p>
            <a:pPr marL="342900" lvl="0" indent="-32766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 the career center for resume assistance and resource materials.</a:t>
            </a:r>
            <a:endParaRPr/>
          </a:p>
          <a:p>
            <a:pPr marL="342900" lvl="0" indent="-32766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Write a small summary of your activities.</a:t>
            </a:r>
            <a:endParaRPr/>
          </a:p>
          <a:p>
            <a:pPr marL="742950" lvl="1" indent="-277177" algn="l" rtl="0">
              <a:spcBef>
                <a:spcPts val="400"/>
              </a:spcBef>
              <a:spcAft>
                <a:spcPts val="0"/>
              </a:spcAft>
              <a:buSzPct val="90000"/>
              <a:buChar char="–"/>
            </a:pPr>
            <a:r>
              <a:rPr lang="en-US" sz="2000" i="1"/>
              <a:t>classes taken with them (when) &amp; grades, growth you experienced in their class, highlight moments/skills demonstrated.</a:t>
            </a:r>
            <a:endParaRPr sz="2000" i="1"/>
          </a:p>
          <a:p>
            <a:pPr marL="74295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i="1"/>
          </a:p>
          <a:p>
            <a:pPr marL="342900" lvl="0" indent="-32766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Share your personal statement and your resume with your reviewer.</a:t>
            </a:r>
            <a:endParaRPr/>
          </a:p>
        </p:txBody>
      </p:sp>
      <p:cxnSp>
        <p:nvCxnSpPr>
          <p:cNvPr id="226" name="Google Shape;226;p8"/>
          <p:cNvCxnSpPr/>
          <p:nvPr/>
        </p:nvCxnSpPr>
        <p:spPr>
          <a:xfrm>
            <a:off x="1066800" y="16002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7" name="Google Shape;227;p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5470437"/>
            <a:ext cx="1795670" cy="138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Before Meeting the Recommender, Help Them Help you</a:t>
            </a:r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533400" y="20574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List the names of the institutions with the dates by which you would like forms emailed or uploaded to your institution.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Share your resume/CV and personal statement to your recommender.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Send a reminder email several days in advance.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cxnSp>
        <p:nvCxnSpPr>
          <p:cNvPr id="234" name="Google Shape;234;p9"/>
          <p:cNvCxnSpPr/>
          <p:nvPr/>
        </p:nvCxnSpPr>
        <p:spPr>
          <a:xfrm>
            <a:off x="1066800" y="16002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5" name="Google Shape;235;p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9143" y="5176029"/>
            <a:ext cx="2176670" cy="168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5470437"/>
            <a:ext cx="1795670" cy="138756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Time to Apply</a:t>
            </a:r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 the required tests, GRE/Subject Tests – allow for time to retake the exam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Finalize Personal Statement/Statement of Purpose (consult others)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Request all required official transcripts</a:t>
            </a:r>
            <a:endParaRPr/>
          </a:p>
        </p:txBody>
      </p:sp>
      <p:cxnSp>
        <p:nvCxnSpPr>
          <p:cNvPr id="243" name="Google Shape;243;p10"/>
          <p:cNvCxnSpPr/>
          <p:nvPr/>
        </p:nvCxnSpPr>
        <p:spPr>
          <a:xfrm>
            <a:off x="1066800" y="13716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4" name="Google Shape;244;p10" descr="Image result for ticking cl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2057400"/>
            <a:ext cx="3545541" cy="354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436570" y="4412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C00000"/>
                </a:solidFill>
              </a:rPr>
              <a:t>Understanding the Process</a:t>
            </a:r>
            <a:endParaRPr/>
          </a:p>
        </p:txBody>
      </p:sp>
      <p:pic>
        <p:nvPicPr>
          <p:cNvPr id="95" name="Google Shape;95;p2" descr="Image result for gea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164714"/>
            <a:ext cx="3352799" cy="313184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562950" y="1600200"/>
            <a:ext cx="2362200" cy="2286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C00000"/>
                </a:solidFill>
              </a:rPr>
              <a:t>Choosing what you want to do</a:t>
            </a:r>
            <a:endParaRPr sz="1200"/>
          </a:p>
        </p:txBody>
      </p:sp>
      <p:pic>
        <p:nvPicPr>
          <p:cNvPr id="97" name="Google Shape;97;p2" descr="Image result for gea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589" y="4177868"/>
            <a:ext cx="2285998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1364877" y="4398822"/>
            <a:ext cx="1797300" cy="1691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Test Requirements</a:t>
            </a:r>
            <a:endParaRPr sz="1000"/>
          </a:p>
        </p:txBody>
      </p:sp>
      <p:pic>
        <p:nvPicPr>
          <p:cNvPr id="99" name="Google Shape;99;p2" descr="Image result for gea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24128">
            <a:off x="2965105" y="2864554"/>
            <a:ext cx="3172530" cy="2792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3359063" y="3224388"/>
            <a:ext cx="2384613" cy="210961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Application &amp; </a:t>
            </a:r>
            <a:r>
              <a:rPr lang="en-US" sz="1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Letters of Recommendation</a:t>
            </a: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01" name="Google Shape;101;p2" descr="Image result for gear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8800" y="1066800"/>
            <a:ext cx="3124200" cy="321239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5943600" y="1447800"/>
            <a:ext cx="2514599" cy="245352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C00000"/>
                </a:solidFill>
              </a:rPr>
              <a:t>Financial Considerations</a:t>
            </a:r>
            <a:r>
              <a:rPr lang="en-US" sz="1600">
                <a:solidFill>
                  <a:schemeClr val="lt1"/>
                </a:solidFill>
              </a:rPr>
              <a:t>.</a:t>
            </a:r>
            <a:endParaRPr sz="160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C0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</a:rPr>
              <a:t>Time 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</a:rPr>
              <a:t>Management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C0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</a:rPr>
              <a:t>Professionalism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103" name="Google Shape;103;p2"/>
          <p:cNvCxnSpPr/>
          <p:nvPr/>
        </p:nvCxnSpPr>
        <p:spPr>
          <a:xfrm>
            <a:off x="1160470" y="9906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4" name="Google Shape;104;p2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80902" y="4660396"/>
            <a:ext cx="2761129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Time to Apply</a:t>
            </a:r>
            <a:endParaRPr/>
          </a:p>
        </p:txBody>
      </p:sp>
      <p:sp>
        <p:nvSpPr>
          <p:cNvPr id="250" name="Google Shape;250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Apply On-line.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 consistent. Use the same legal name at all times (unless name has changed).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Double check for errors.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Become an informed applicant – speak to the program’s faculty/staff and the mentors with whom you wish to work. </a:t>
            </a:r>
            <a:endParaRPr/>
          </a:p>
        </p:txBody>
      </p:sp>
      <p:cxnSp>
        <p:nvCxnSpPr>
          <p:cNvPr id="251" name="Google Shape;251;p11"/>
          <p:cNvCxnSpPr/>
          <p:nvPr/>
        </p:nvCxnSpPr>
        <p:spPr>
          <a:xfrm>
            <a:off x="1066800" y="13716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2" name="Google Shape;252;p1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5293793"/>
            <a:ext cx="2024270" cy="156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5470437"/>
            <a:ext cx="1795670" cy="138756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Developing Professionalism: Identify Mentors</a:t>
            </a:r>
            <a:endParaRPr/>
          </a:p>
        </p:txBody>
      </p:sp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mentor can help you to develop a deeper understanding of your chosen field and connect you with others in the field.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Finding potential mentors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Current professors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Authors of scholarly publications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Professors from summer research programs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Supervisors from summer/semester internships/jobs</a:t>
            </a:r>
            <a:endParaRPr/>
          </a:p>
        </p:txBody>
      </p:sp>
      <p:cxnSp>
        <p:nvCxnSpPr>
          <p:cNvPr id="260" name="Google Shape;260;p12"/>
          <p:cNvCxnSpPr/>
          <p:nvPr/>
        </p:nvCxnSpPr>
        <p:spPr>
          <a:xfrm>
            <a:off x="1066800" y="15240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In Summary</a:t>
            </a:r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Find the Right School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Pay Attention to Deadlines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Develop a professional persona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Gain Knowledge of Your Chosen Field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Make it Happen</a:t>
            </a:r>
            <a:endParaRPr/>
          </a:p>
        </p:txBody>
      </p:sp>
      <p:sp>
        <p:nvSpPr>
          <p:cNvPr id="267" name="Google Shape;267;p13"/>
          <p:cNvSpPr txBox="1"/>
          <p:nvPr/>
        </p:nvSpPr>
        <p:spPr>
          <a:xfrm>
            <a:off x="533400" y="4799745"/>
            <a:ext cx="807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efficiency and careful planning, the right university will say to you:</a:t>
            </a:r>
            <a:endParaRPr/>
          </a:p>
        </p:txBody>
      </p:sp>
      <p:sp>
        <p:nvSpPr>
          <p:cNvPr id="268" name="Google Shape;268;p13"/>
          <p:cNvSpPr txBox="1"/>
          <p:nvPr/>
        </p:nvSpPr>
        <p:spPr>
          <a:xfrm>
            <a:off x="1447800" y="5318303"/>
            <a:ext cx="6019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Graduate School!</a:t>
            </a:r>
            <a:endParaRPr/>
          </a:p>
        </p:txBody>
      </p:sp>
      <p:cxnSp>
        <p:nvCxnSpPr>
          <p:cNvPr id="269" name="Google Shape;269;p13"/>
          <p:cNvCxnSpPr/>
          <p:nvPr/>
        </p:nvCxnSpPr>
        <p:spPr>
          <a:xfrm>
            <a:off x="1066800" y="13716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0" name="Google Shape;270;p1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7865" y="5146211"/>
            <a:ext cx="2176670" cy="168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c0951ae39_0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Program? What School?</a:t>
            </a:r>
            <a:endParaRPr/>
          </a:p>
        </p:txBody>
      </p:sp>
      <p:pic>
        <p:nvPicPr>
          <p:cNvPr id="110" name="Google Shape;110;g28c0951ae3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25" y="1203400"/>
            <a:ext cx="8483973" cy="565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c0951ae39_0_0"/>
          <p:cNvSpPr txBox="1">
            <a:spLocks noGrp="1"/>
          </p:cNvSpPr>
          <p:nvPr>
            <p:ph type="title"/>
          </p:nvPr>
        </p:nvSpPr>
        <p:spPr>
          <a:xfrm>
            <a:off x="457200" y="274643"/>
            <a:ext cx="8229600" cy="48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Tests</a:t>
            </a:r>
            <a:endParaRPr/>
          </a:p>
        </p:txBody>
      </p:sp>
      <p:pic>
        <p:nvPicPr>
          <p:cNvPr id="116" name="Google Shape;116;g28c0951ae3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00" y="719650"/>
            <a:ext cx="8078049" cy="538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c0951ae39_0_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Preparation  </a:t>
            </a:r>
            <a:endParaRPr/>
          </a:p>
        </p:txBody>
      </p:sp>
      <p:sp>
        <p:nvSpPr>
          <p:cNvPr id="122" name="Google Shape;122;g28c0951ae39_0_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g28c0951ae39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25" y="1287269"/>
            <a:ext cx="9144003" cy="6094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c0951ae39_0_17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Advance: Letters of Recommendation</a:t>
            </a:r>
            <a:endParaRPr/>
          </a:p>
        </p:txBody>
      </p:sp>
      <p:pic>
        <p:nvPicPr>
          <p:cNvPr id="129" name="Google Shape;129;g28c0951ae39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563" y="1668538"/>
            <a:ext cx="3422871" cy="513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c0951ae39_0_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Preparing your Letter-writers</a:t>
            </a:r>
            <a:endParaRPr/>
          </a:p>
        </p:txBody>
      </p:sp>
      <p:sp>
        <p:nvSpPr>
          <p:cNvPr id="135" name="Google Shape;135;g28c0951ae39_0_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g28c0951ae39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4725" y="1358629"/>
            <a:ext cx="9144003" cy="6103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c0951ae39_0_30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8229600" cy="74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Applying</a:t>
            </a:r>
            <a:endParaRPr/>
          </a:p>
        </p:txBody>
      </p:sp>
      <p:pic>
        <p:nvPicPr>
          <p:cNvPr id="142" name="Google Shape;142;g28c0951ae39_0_30"/>
          <p:cNvPicPr preferRelativeResize="0"/>
          <p:nvPr/>
        </p:nvPicPr>
        <p:blipFill rotWithShape="1">
          <a:blip r:embed="rId3">
            <a:alphaModFix/>
          </a:blip>
          <a:srcRect t="16513"/>
          <a:stretch/>
        </p:blipFill>
        <p:spPr>
          <a:xfrm>
            <a:off x="1879825" y="1319150"/>
            <a:ext cx="5308560" cy="664902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8c0951ae39_0_30"/>
          <p:cNvSpPr txBox="1"/>
          <p:nvPr/>
        </p:nvSpPr>
        <p:spPr>
          <a:xfrm>
            <a:off x="3425225" y="2758350"/>
            <a:ext cx="43650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veat"/>
                <a:ea typeface="Caveat"/>
                <a:cs typeface="Caveat"/>
                <a:sym typeface="Caveat"/>
              </a:rPr>
              <a:t>Required Tests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veat"/>
                <a:ea typeface="Caveat"/>
                <a:cs typeface="Caveat"/>
                <a:sym typeface="Caveat"/>
              </a:rPr>
              <a:t>Know your deadlines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veat"/>
                <a:ea typeface="Caveat"/>
                <a:cs typeface="Caveat"/>
                <a:sym typeface="Caveat"/>
              </a:rPr>
              <a:t>Personal Statement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veat"/>
                <a:ea typeface="Caveat"/>
                <a:cs typeface="Caveat"/>
                <a:sym typeface="Caveat"/>
              </a:rPr>
              <a:t>Letters Requested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veat"/>
                <a:ea typeface="Caveat"/>
                <a:cs typeface="Caveat"/>
                <a:sym typeface="Caveat"/>
              </a:rPr>
              <a:t>Transcripts Requested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veat"/>
                <a:ea typeface="Caveat"/>
                <a:cs typeface="Caveat"/>
                <a:sym typeface="Caveat"/>
              </a:rPr>
              <a:t>Apply Online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c0951ae39_0_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Avoid Pitfalls</a:t>
            </a:r>
            <a:endParaRPr/>
          </a:p>
        </p:txBody>
      </p:sp>
      <p:pic>
        <p:nvPicPr>
          <p:cNvPr id="149" name="Google Shape;149;g28c0951ae39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250" y="1455550"/>
            <a:ext cx="6607073" cy="440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On-screen Show (4:3)</PresentationFormat>
  <Paragraphs>111</Paragraphs>
  <Slides>22</Slides>
  <Notes>22</Notes>
  <HiddenSlides>11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Caveat</vt:lpstr>
      <vt:lpstr>Calibri</vt:lpstr>
      <vt:lpstr>Arial</vt:lpstr>
      <vt:lpstr>Pacifico</vt:lpstr>
      <vt:lpstr>Office Theme</vt:lpstr>
      <vt:lpstr>PowerPoint Presentation</vt:lpstr>
      <vt:lpstr>Understanding the Process</vt:lpstr>
      <vt:lpstr>What Program? What School?</vt:lpstr>
      <vt:lpstr>Tests</vt:lpstr>
      <vt:lpstr>Preparation  </vt:lpstr>
      <vt:lpstr>In Advance: Letters of Recommendation</vt:lpstr>
      <vt:lpstr>Preparing your Letter-writers</vt:lpstr>
      <vt:lpstr>Applying</vt:lpstr>
      <vt:lpstr>Avoid Pitfalls</vt:lpstr>
      <vt:lpstr>Find Mentors to Help</vt:lpstr>
      <vt:lpstr>Proper preparation will be worthwhile.</vt:lpstr>
      <vt:lpstr>Take Time to Prepare for  Standardized Tests  (check requirements)</vt:lpstr>
      <vt:lpstr>Standardized Tests</vt:lpstr>
      <vt:lpstr>What Program? What School?</vt:lpstr>
      <vt:lpstr>What Program? What School?</vt:lpstr>
      <vt:lpstr>What Program? What School?</vt:lpstr>
      <vt:lpstr>Before Meeting the Recommender, Help Them Help you</vt:lpstr>
      <vt:lpstr>Before Meeting the Recommender, Help Them Help you</vt:lpstr>
      <vt:lpstr>Time to Apply</vt:lpstr>
      <vt:lpstr>Time to Apply</vt:lpstr>
      <vt:lpstr>Developing Professionalism: Identify Mentors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 F. Curtis</dc:creator>
  <cp:lastModifiedBy>Christine Routzahn</cp:lastModifiedBy>
  <cp:revision>1</cp:revision>
  <dcterms:created xsi:type="dcterms:W3CDTF">2016-10-20T14:26:50Z</dcterms:created>
  <dcterms:modified xsi:type="dcterms:W3CDTF">2023-10-15T21:09:27Z</dcterms:modified>
</cp:coreProperties>
</file>