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3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7" r:id="rId4"/>
    <p:sldId id="277" r:id="rId5"/>
    <p:sldId id="283" r:id="rId6"/>
    <p:sldId id="284" r:id="rId7"/>
    <p:sldId id="285" r:id="rId8"/>
    <p:sldId id="260" r:id="rId9"/>
    <p:sldId id="269" r:id="rId10"/>
    <p:sldId id="262" r:id="rId11"/>
    <p:sldId id="286" r:id="rId12"/>
    <p:sldId id="274" r:id="rId13"/>
    <p:sldId id="271" r:id="rId14"/>
    <p:sldId id="270" r:id="rId15"/>
    <p:sldId id="264" r:id="rId16"/>
    <p:sldId id="280" r:id="rId17"/>
    <p:sldId id="266" r:id="rId18"/>
    <p:sldId id="272" r:id="rId19"/>
    <p:sldId id="281" r:id="rId20"/>
    <p:sldId id="276" r:id="rId21"/>
    <p:sldId id="278" r:id="rId22"/>
  </p:sldIdLst>
  <p:sldSz cx="9144000" cy="6858000" type="letter"/>
  <p:notesSz cx="7010400" cy="92964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/>
    <p:restoredTop sz="94684"/>
  </p:normalViewPr>
  <p:slideViewPr>
    <p:cSldViewPr>
      <p:cViewPr varScale="1">
        <p:scale>
          <a:sx n="53" d="100"/>
          <a:sy n="53" d="100"/>
        </p:scale>
        <p:origin x="1186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813DE76-3115-C6A9-B808-8DFA235D64D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E4D9C32-9623-F52C-34A9-CE79D0C7DC4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322D8608-5991-DDC7-B787-D1766B862A1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42FFC08F-E059-A520-8D9A-FCA71556346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64652DA-F611-4B4B-9C6E-8F9D356D5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0CFB1AD0-D582-FEE7-4BAD-EA09B09306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713C7DA-1A66-1CCC-2DB3-3A43C04412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36F5D5A7-826D-BD1B-815F-A0F4BFAF6F2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1985BB4F-1C89-28F5-F6FA-E7057776C70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9AFFB756-B9CB-EE57-0D04-EF18F6FE37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34FB3103-6E1A-4BAE-410B-C5D42FCEB9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6104417-E0DD-0540-9D23-96E42AD04B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A89FE694-2031-BF9F-E5C4-DA81235A54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2EC5EC-377D-504F-9A3A-FE9164B0A568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70A11C88-0044-C3FF-10C3-3CED78C814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FEA8EF8-756B-2C63-942B-1B2CD1D7A9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DD7E8AB7-83C8-C43E-F83B-5B32EECDCA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703E9D-5B19-5642-B069-5E8EEE12959A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95DEC18D-3BC1-2E3D-D0E0-0483DAB499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6CC9ED9-3450-A731-D0D2-39490A878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DD7E8AB7-83C8-C43E-F83B-5B32EECDCA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703E9D-5B19-5642-B069-5E8EEE12959A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95DEC18D-3BC1-2E3D-D0E0-0483DAB499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6CC9ED9-3450-A731-D0D2-39490A878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260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F4736366-1CDC-A33A-9B7D-DFE2D4705B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4416A5-9FEF-FF48-9471-2034FC439208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DD873644-F542-2982-71FE-7303BD8437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697E94B-6FAF-6FC7-3DB7-8CD41ABBC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id="{0B20E26C-BA4E-0838-B98B-F31D3C531B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84171A-E421-0945-9352-065B349F7E14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B7F5EEA-26C6-36CD-9B14-B9EBD1D2F3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70A60ED-3E32-AEB8-786D-6C05C89A4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C770100C-B387-759A-E936-69F0B57007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26A8923-966A-E54F-AE56-DD8883CD27F8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CA57FEA5-54D6-8196-5660-F432FB58F8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550250A2-2648-A644-90FB-604B6F057E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>
            <a:extLst>
              <a:ext uri="{FF2B5EF4-FFF2-40B4-BE49-F238E27FC236}">
                <a16:creationId xmlns:a16="http://schemas.microsoft.com/office/drawing/2014/main" id="{22365887-8BE2-BF33-0212-B84B2EBEC3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286B85-1823-D94A-A657-20A09A994B21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BC888A3D-9E5C-8699-59D3-B295707309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160D076-9E10-4ADE-ED4B-8E8F1C04D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>
            <a:extLst>
              <a:ext uri="{FF2B5EF4-FFF2-40B4-BE49-F238E27FC236}">
                <a16:creationId xmlns:a16="http://schemas.microsoft.com/office/drawing/2014/main" id="{860F9481-A063-48B5-6FBA-8B958A9AC3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59D22B-3FEE-2B4B-BACA-BF49E10FB5A0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9AFCBC98-7686-F048-5C2D-6B7ECBEBE0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A2B3DC3-812C-F6B2-52FF-8EC167FDF7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09C88703-7E4D-3470-5EA5-28343A2B4F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9DBDDC-C846-B241-89A4-F7190A5FA546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42879264-6FF2-0BE0-2781-9941DAA87A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EC38020-F364-2720-6C97-8070A938EF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>
            <a:extLst>
              <a:ext uri="{FF2B5EF4-FFF2-40B4-BE49-F238E27FC236}">
                <a16:creationId xmlns:a16="http://schemas.microsoft.com/office/drawing/2014/main" id="{616169F2-B66C-268D-9E6A-F4E988D00E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689E7D-B1FA-1B4A-ACF8-59EF9EA452CF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78BDE5F0-6CCE-98CF-4D73-4871DAA96E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6921E2ED-FF96-2774-28B4-05BEED89D8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id="{0D6AF621-CE2E-6519-B0B7-8F2F2295C3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2B3EC82-DDE7-D749-AE7C-56A8DC8B4631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D8435D84-F3F7-BB64-A225-DA12E8C4C9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3B4C077D-2AD1-3338-A701-C8B999F42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4AFFA103-388A-D879-AD71-C07629FC04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9AE487F-7C8A-C14C-B598-97CF4FB0711B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394130FD-3D6C-10DB-F95E-A7CF10681C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886FCEB-3B09-9A44-7B98-701DB1FED5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F14CB056-9061-810E-6FFD-DC36D020AF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A17290-5DBD-0E4E-BB2E-5D63BDA4E11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4967F65A-4399-6598-6284-DD4D9F20E5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B21DFBE-820E-65DA-37C8-CA09BD9518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>
            <a:extLst>
              <a:ext uri="{FF2B5EF4-FFF2-40B4-BE49-F238E27FC236}">
                <a16:creationId xmlns:a16="http://schemas.microsoft.com/office/drawing/2014/main" id="{C9F82E17-ACB7-FE41-5D4A-DFEA12A865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82E9B4-0ECA-1349-9F47-25F8DE17D8DD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08F9F5C-E827-443F-C9C4-04573550B3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DE1C0C9-30F2-3B65-B65C-BD9DFA7A4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>
            <a:extLst>
              <a:ext uri="{FF2B5EF4-FFF2-40B4-BE49-F238E27FC236}">
                <a16:creationId xmlns:a16="http://schemas.microsoft.com/office/drawing/2014/main" id="{C9F82E17-ACB7-FE41-5D4A-DFEA12A865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82E9B4-0ECA-1349-9F47-25F8DE17D8DD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08F9F5C-E827-443F-C9C4-04573550B3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DE1C0C9-30F2-3B65-B65C-BD9DFA7A4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217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>
            <a:extLst>
              <a:ext uri="{FF2B5EF4-FFF2-40B4-BE49-F238E27FC236}">
                <a16:creationId xmlns:a16="http://schemas.microsoft.com/office/drawing/2014/main" id="{C9F82E17-ACB7-FE41-5D4A-DFEA12A865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82E9B4-0ECA-1349-9F47-25F8DE17D8DD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08F9F5C-E827-443F-C9C4-04573550B3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DE1C0C9-30F2-3B65-B65C-BD9DFA7A4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292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>
            <a:extLst>
              <a:ext uri="{FF2B5EF4-FFF2-40B4-BE49-F238E27FC236}">
                <a16:creationId xmlns:a16="http://schemas.microsoft.com/office/drawing/2014/main" id="{C9F82E17-ACB7-FE41-5D4A-DFEA12A865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82E9B4-0ECA-1349-9F47-25F8DE17D8DD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08F9F5C-E827-443F-C9C4-04573550B3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DE1C0C9-30F2-3B65-B65C-BD9DFA7A4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781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D22EF19C-8482-DB4D-1A92-8A5D0A5F8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B991AA-7665-BA4A-A10A-3C4DB0E4BA8A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4F5157FA-C5D8-D3CD-3711-E2E6DB56F5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5B09D8A-1640-E7C7-1896-C7C8F97898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9202CF59-2E07-111C-805D-E95432A8B0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DC58D5-C49D-F549-997A-FC1600A076C2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B0701C24-0BBC-234C-DD77-4A8251D0AC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085717B0-1E38-DA05-2DC3-CADF5D99E3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49EE06E0-477E-E524-E151-FB776F01C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38B566A4-8B3E-2963-315D-F069193D1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799737AD-98AC-1B72-45C6-370CCBD8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B12B5-36A0-E147-A28C-79B0EEE8EB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906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F681B-D08D-85F8-44E4-F587030BA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A74DC-AEE9-CCC2-C5A9-F99C3E08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A3799-C939-1417-A52D-51C4B417E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B075-CB5F-C045-8274-E9F21D621F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48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56BFA-8612-C6FD-022F-D098339F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B5BCD-9ABA-E783-AB05-DE710EFDD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9A850-D402-F2D1-6DD8-4F22FE2B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DF80F-0AF8-814F-951C-F2C6D0EDB5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51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86BBD-910A-9420-BC58-8490EDDA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63327-9A12-B318-B75F-588A34171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90735-F426-6B0D-2EF6-1F6DFD491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E7EF8-C7D9-6F44-9BF5-FF7E7FF870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980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1C0CB9BE-9EF8-968D-A3B4-47660E7A0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31840300-4DEF-3129-441B-A2DE5B8A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087E233E-EDBB-5109-EF3B-EB8DB2E6F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0BC98-6FBA-9E4F-A4C1-2AB476504F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2636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A027919-AA3F-1A4F-39FB-0A1971D02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9606D4-845E-E9A7-D18D-0F78F0D14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8DDD61-E2E4-862F-573E-048980FBA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6016E-05F4-2843-A9F1-6C26CCAA23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7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4F5291F-810F-DD33-667C-19C69706A3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5CBEF67-F09A-4084-FA3C-90AAC6FE73F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BD4393F-018D-3A0F-4CD4-82195B42537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AF0FA-B116-3F4E-9AC3-8C2A24DBB2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55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9D7DB26-484C-11E1-37C3-EE6665E5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7588937-84F0-0464-E728-81998ABE7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E3D4126-1E95-A4F8-21CE-BE42BC892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7259D-8CAB-F649-B562-B2F6926FC0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202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AD261FC-E73E-6096-6D8C-337113E13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604BE95-6545-330C-4EE4-333E59369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E32D77A-8552-2FAA-2B28-1B066CF4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37850-AE92-B441-9A9A-7AE05CBD4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554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5D2CEB7-53D4-E998-D0B0-FA64C66CD6A8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/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974576EC-F976-1EAA-926D-66FD48D66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AA838B3B-8FDE-E4B3-30CF-96C08A8F1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1350" y="6235700"/>
            <a:ext cx="3805238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320FA255-B91C-ED68-D549-768D4BD54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D4822-CA61-AC4C-BFA0-606737AE52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60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F9D3DE9-B7DF-5965-A157-A2288590FFBB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>
            <a:extLst>
              <a:ext uri="{FF2B5EF4-FFF2-40B4-BE49-F238E27FC236}">
                <a16:creationId xmlns:a16="http://schemas.microsoft.com/office/drawing/2014/main" id="{D325BA62-AC57-DF62-3B1F-34BABD687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42EE0640-4717-3D98-DCF9-A3EE842D4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763" y="6235700"/>
            <a:ext cx="3803650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C544215-14C4-8D0B-C1EE-050D01ED8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24A25-08EC-7149-A61A-6ACA1E5A35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15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3021D2-1005-E4D5-F2DF-93B6B6145F39}"/>
              </a:ext>
            </a:extLst>
          </p:cNvPr>
          <p:cNvSpPr>
            <a:spLocks noGrp="1"/>
          </p:cNvSpPr>
          <p:nvPr>
            <p:ph type="title"/>
          </p:nvPr>
        </p:nvSpPr>
        <p:spPr bwMode="black">
          <a:xfrm>
            <a:off x="1606550" y="965200"/>
            <a:ext cx="5937250" cy="118745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2F21216-9B28-F420-FB05-6D346A87E4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06550" y="2638425"/>
            <a:ext cx="5937250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14705-3C74-89DB-D0B9-0FDB60D7C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78525" y="6238875"/>
            <a:ext cx="2065338" cy="323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E7EBF-17F9-C0A5-1CA3-9349EB891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1725" y="6235700"/>
            <a:ext cx="4557713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D9D95-E876-7C64-D8F5-B1D05B1FD0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0713" y="6218238"/>
            <a:ext cx="365125" cy="365125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wrap="square" lIns="18288" tIns="45720" rIns="18288" bIns="45720" numCol="1" anchor="ctr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1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B7D0854-8E70-144F-B324-59D8D5E14D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1" r:id="rId1"/>
    <p:sldLayoutId id="2147484714" r:id="rId2"/>
    <p:sldLayoutId id="2147484722" r:id="rId3"/>
    <p:sldLayoutId id="2147484715" r:id="rId4"/>
    <p:sldLayoutId id="2147484716" r:id="rId5"/>
    <p:sldLayoutId id="2147484717" r:id="rId6"/>
    <p:sldLayoutId id="2147484718" r:id="rId7"/>
    <p:sldLayoutId id="2147484723" r:id="rId8"/>
    <p:sldLayoutId id="2147484724" r:id="rId9"/>
    <p:sldLayoutId id="2147484719" r:id="rId10"/>
    <p:sldLayoutId id="2147484720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kern="1200" cap="all" spc="200">
          <a:solidFill>
            <a:srgbClr val="262626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9pPr>
    </p:titleStyle>
    <p:bodyStyle>
      <a:lvl1pPr marL="2286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sayedge.com/blog/statement-of-purpose-vs-personal-statement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41FFDAFA-C210-F8FC-97FF-B1EC284E0B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" y="3505200"/>
            <a:ext cx="8915400" cy="3124200"/>
          </a:xfrm>
        </p:spPr>
        <p:txBody>
          <a:bodyPr rtlCol="0"/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charset="0"/>
              <a:buNone/>
              <a:defRPr/>
            </a:pPr>
            <a:endParaRPr lang="en-US" sz="2000" dirty="0">
              <a:latin typeface="Arial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endParaRPr lang="en-US" sz="2000" dirty="0">
              <a:latin typeface="Arial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endParaRPr lang="en-US" sz="2600" b="1" dirty="0">
              <a:latin typeface="Arial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endParaRPr lang="en-US" sz="2600" b="1" dirty="0">
              <a:latin typeface="Arial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r>
              <a:rPr lang="en-US" sz="2600" b="1" dirty="0">
                <a:solidFill>
                  <a:srgbClr val="FFEE00"/>
                </a:solidFill>
                <a:latin typeface="Arial" charset="0"/>
                <a:cs typeface="Arial" charset="0"/>
              </a:rPr>
              <a:t>Jacqueline King, PhD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r>
              <a:rPr lang="en-US" sz="2600" b="1" dirty="0">
                <a:solidFill>
                  <a:srgbClr val="FFEE00"/>
                </a:solidFill>
                <a:latin typeface="Arial" charset="0"/>
                <a:cs typeface="Arial" charset="0"/>
              </a:rPr>
              <a:t>Ivanna Abreu-Spare</a:t>
            </a:r>
            <a:endParaRPr lang="en-US" sz="2000" dirty="0">
              <a:latin typeface="Arial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endParaRPr lang="en-US" sz="2000" dirty="0">
              <a:latin typeface="Arial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endParaRPr lang="en-US" sz="2000" dirty="0">
              <a:latin typeface="Arial" charset="0"/>
              <a:cs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75F682-7C05-B78C-806D-D80921C07032}"/>
              </a:ext>
            </a:extLst>
          </p:cNvPr>
          <p:cNvSpPr txBox="1"/>
          <p:nvPr/>
        </p:nvSpPr>
        <p:spPr>
          <a:xfrm>
            <a:off x="762000" y="990600"/>
            <a:ext cx="73914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How to Write Winning Essays</a:t>
            </a:r>
            <a:b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</a:br>
            <a:r>
              <a:rPr lang="en-US" alt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for Graduate/Professional School</a:t>
            </a:r>
            <a:endParaRPr lang="en-US" sz="3600" dirty="0">
              <a:latin typeface="+mn-lt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CCE046A-50A2-9975-1ADD-C0CE01B8549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533400"/>
            <a:ext cx="7772400" cy="11890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06931FD-EF91-8AEA-23CB-DE5E942A36F7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568325" y="1828800"/>
            <a:ext cx="8007350" cy="6781800"/>
          </a:xfrm>
        </p:spPr>
        <p:txBody>
          <a:bodyPr/>
          <a:lstStyle/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Thus far….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CCE046A-50A2-9975-1ADD-C0CE01B8549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533400"/>
            <a:ext cx="7772400" cy="11890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</a:b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Opening Paragraph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06931FD-EF91-8AEA-23CB-DE5E942A36F7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838200" y="2133600"/>
            <a:ext cx="8007350" cy="4191000"/>
          </a:xfrm>
        </p:spPr>
        <p:txBody>
          <a:bodyPr/>
          <a:lstStyle/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Spark the reader</a:t>
            </a:r>
            <a:r>
              <a:rPr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rPr>
              <a:t>’</a:t>
            </a:r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interest</a:t>
            </a:r>
          </a:p>
          <a:p>
            <a:pPr eaLnBrk="1" hangingPunct="1"/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 your abilities as a writer</a:t>
            </a:r>
          </a:p>
          <a:p>
            <a:pPr eaLnBrk="1" hangingPunct="1"/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 who you are 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your academic and career goals</a:t>
            </a:r>
          </a:p>
        </p:txBody>
      </p:sp>
    </p:spTree>
    <p:extLst>
      <p:ext uri="{BB962C8B-B14F-4D97-AF65-F5344CB8AC3E}">
        <p14:creationId xmlns:p14="http://schemas.microsoft.com/office/powerpoint/2010/main" val="22911055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D2FAADE2-EDE1-1BD5-D684-E15B26520B5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533400"/>
            <a:ext cx="7772400" cy="11890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Write informative  </a:t>
            </a:r>
            <a:b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</a:b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body Paragraphs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2DB49E3-724E-DD95-3B09-15BF8A172E5C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838200" y="2133600"/>
            <a:ext cx="8007350" cy="4191000"/>
          </a:xfrm>
        </p:spPr>
        <p:txBody>
          <a:bodyPr/>
          <a:lstStyle/>
          <a:p>
            <a:pPr eaLnBrk="1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research and other experiences developed and solidified your career goals</a:t>
            </a:r>
          </a:p>
          <a:p>
            <a:pPr eaLnBrk="1" hangingPunct="1"/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ea typeface="HGｺﾞｼｯｸE" panose="020B0909000000000000" pitchFamily="49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HGｺﾞｼｯｸE" panose="020B0909000000000000" pitchFamily="49" charset="-128"/>
                <a:cs typeface="Arial" panose="020B0604020202020204" pitchFamily="34" charset="0"/>
              </a:rPr>
              <a:t>Share complete PI full names, institutions/depts. where your conducted research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ea typeface="HGｺﾞｼｯｸE" panose="020B0909000000000000" pitchFamily="49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HGｺﾞｼｯｸE" panose="020B0909000000000000" pitchFamily="49" charset="-128"/>
                <a:cs typeface="Arial" panose="020B0604020202020204" pitchFamily="34" charset="0"/>
              </a:rPr>
              <a:t>Provide research/project goal(s), your contribution, skills learned, challenges, etc.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ea typeface="HGｺﾞｼｯｸE" panose="020B0909000000000000" pitchFamily="49" charset="-128"/>
              <a:cs typeface="Arial" panose="020B0604020202020204" pitchFamily="34" charset="0"/>
            </a:endParaRPr>
          </a:p>
          <a:p>
            <a:pPr eaLnBrk="1" hangingPunct="1"/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ea typeface="HGｺﾞｼｯｸE" panose="020B0909000000000000" pitchFamily="49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CE17F-C28A-7E0E-B8ED-86A9AA314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890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EE00"/>
                </a:solidFill>
                <a:latin typeface="Arial" charset="0"/>
                <a:ea typeface="ＭＳ Ｐゴシック" charset="0"/>
                <a:cs typeface="Arial" charset="0"/>
              </a:rPr>
              <a:t>Research Experience</a:t>
            </a:r>
            <a:endParaRPr lang="en-US" sz="3600" dirty="0">
              <a:solidFill>
                <a:srgbClr val="FFEE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CC620D6A-BA7C-9713-64D8-CB93A46BB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70038"/>
            <a:ext cx="8229600" cy="41703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contribution to the project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 developed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Bigger picture- relevance of research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Mention name of lab/institution and PI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faced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work is now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Manuscript preparation?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7F14D-F38C-5011-ECAA-862FFBBCF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46088"/>
            <a:ext cx="7848600" cy="1189037"/>
          </a:xfrm>
          <a:solidFill>
            <a:schemeClr val="tx1"/>
          </a:solidFill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Write a Conclusive Final Paragraph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55830-721C-8B98-5EDE-3736099548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0200" y="1747838"/>
            <a:ext cx="8001000" cy="3101975"/>
          </a:xfrm>
        </p:spPr>
        <p:txBody>
          <a:bodyPr/>
          <a:lstStyle/>
          <a:p>
            <a:pPr eaLnBrk="1" hangingPunct="1">
              <a:buFont typeface="Calisto MT" panose="02040603050505030304" pitchFamily="18" charset="77"/>
              <a:buChar char="•"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conclusion should be conclusive</a:t>
            </a:r>
          </a:p>
          <a:p>
            <a:pPr eaLnBrk="1" hangingPunct="1">
              <a:buFont typeface="Calisto MT" panose="02040603050505030304" pitchFamily="18" charset="77"/>
              <a:buChar char="•"/>
              <a:defRPr/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Calisto MT" panose="02040603050505030304" pitchFamily="18" charset="77"/>
              <a:buChar char="•"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should circle back, tie up any loose ends, and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introduce any new ideas</a:t>
            </a:r>
          </a:p>
          <a:p>
            <a:pPr eaLnBrk="1" hangingPunct="1">
              <a:buFont typeface="Calisto MT" panose="02040603050505030304" pitchFamily="18" charset="77"/>
              <a:buChar char="•"/>
              <a:defRPr/>
            </a:pPr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Calisto MT" panose="02040603050505030304" pitchFamily="18" charset="77"/>
              <a:buChar char="•"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this program? Why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research labs?</a:t>
            </a:r>
          </a:p>
          <a:p>
            <a:pPr eaLnBrk="1" hangingPunct="1">
              <a:buFont typeface="Calisto MT" panose="02040603050505030304" pitchFamily="18" charset="77"/>
              <a:buChar char="•"/>
              <a:defRPr/>
            </a:pPr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Calisto MT" panose="02040603050505030304" pitchFamily="18" charset="77"/>
              <a:buChar char="•"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Reiterate career goals</a:t>
            </a:r>
          </a:p>
        </p:txBody>
      </p:sp>
      <p:pic>
        <p:nvPicPr>
          <p:cNvPr id="30724" name="Picture 4" descr="A picture containing fruit, food&#10;&#10;Description automatically generated">
            <a:extLst>
              <a:ext uri="{FF2B5EF4-FFF2-40B4-BE49-F238E27FC236}">
                <a16:creationId xmlns:a16="http://schemas.microsoft.com/office/drawing/2014/main" id="{38DADCF2-CDA7-FE39-D4DD-31EAB63AF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650" y="3559175"/>
            <a:ext cx="2852738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C196F97E-678D-F833-39F0-3BF98FCDD71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077200" cy="1016000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6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Research statement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812252F5-E42D-FF48-8491-E8B45F1F034B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304800" y="1320800"/>
            <a:ext cx="8616950" cy="5232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all about the research.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 abstract of each research experience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contribution to the project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 developed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Bigger picture- relevance of research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faced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 of the research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Manuscript preparation?</a:t>
            </a: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5E0D487-4CB0-F535-1DEE-99BE34008D5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077200" cy="1016000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6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Secondary essays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55A7F467-E876-8DC1-F53C-404F712FFB00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304800" y="1447800"/>
            <a:ext cx="861695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 schools and Post bac programs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Diversity statements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this prep program?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 letter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schools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MD or Why MD/PhD?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experiences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Cultural influences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Extracurricular experiences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this instruction?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BEB94A0-A4F3-588C-D393-F7EAC8CF230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81000" y="381000"/>
            <a:ext cx="8305800" cy="11890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4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The Inside Perspective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894AFDD-41A5-51DE-BB0E-621249ED9627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365125" y="1752600"/>
            <a:ext cx="8534400" cy="45720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“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We want to know what students do with their free time, what makes them tick outside of work hours, and whether they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’</a:t>
            </a:r>
            <a:r>
              <a:rPr lang="en-US" altLang="ja-JP" sz="2000" b="1" dirty="0" err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ve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 demonstrated the ability to work with and help others.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”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MS PMincho" panose="02020600040205080304" pitchFamily="18" charset="-128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ja-JP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“essays that I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 ha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read are from people who’ve said they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’</a:t>
            </a:r>
            <a:r>
              <a:rPr lang="en-US" altLang="ja-JP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learned a lot about themselves through this application process.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”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MS PMincho" panose="02020600040205080304" pitchFamily="18" charset="-128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ja-JP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“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look for reasons to admit people; we don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’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look for reasons to deny them.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”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 how you have collaborated with others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 the interdisciplinary aspects of your work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en-US" sz="2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en-US" sz="2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CBB314C-180A-327E-FD74-5663B3CD961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09600" y="198438"/>
            <a:ext cx="7924800" cy="1189037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2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 this is a process!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744E61DD-96F0-5B67-0E38-6885A8899B3A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533400" y="2133600"/>
            <a:ext cx="7829550" cy="3992563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6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endParaRPr lang="en-US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r>
              <a:rPr lang="en-US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endParaRPr lang="en-US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44EBF1E-9715-5D74-67C3-31DD578B8E0F}"/>
              </a:ext>
            </a:extLst>
          </p:cNvPr>
          <p:cNvSpPr txBox="1">
            <a:spLocks/>
          </p:cNvSpPr>
          <p:nvPr/>
        </p:nvSpPr>
        <p:spPr bwMode="auto">
          <a:xfrm>
            <a:off x="1079500" y="1600200"/>
            <a:ext cx="7583488" cy="42973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82575" indent="-282575" algn="l" rtl="0" eaLnBrk="0" fontAlgn="base" hangingPunct="0">
              <a:spcBef>
                <a:spcPts val="2000"/>
              </a:spcBef>
              <a:spcAft>
                <a:spcPct val="0"/>
              </a:spcAft>
              <a:buFont typeface="Calisto MT" charset="0"/>
              <a:buChar char="•"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ＭＳ Ｐゴシック" charset="0"/>
              </a:defRPr>
            </a:lvl1pPr>
            <a:lvl2pPr marL="577850" indent="-2952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58585"/>
              </a:buClr>
              <a:buFont typeface="Calisto MT" charset="0"/>
              <a:buChar char="•"/>
              <a:defRPr sz="22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2pPr>
            <a:lvl3pPr marL="860425" indent="-282575" algn="l" rtl="0" eaLnBrk="0" fontAlgn="base" hangingPunct="0">
              <a:spcBef>
                <a:spcPts val="600"/>
              </a:spcBef>
              <a:spcAft>
                <a:spcPct val="0"/>
              </a:spcAft>
              <a:buFont typeface="Calisto MT" charset="0"/>
              <a:buChar char="•"/>
              <a:defRPr sz="20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3pPr>
            <a:lvl4pPr marL="1143000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58585"/>
              </a:buClr>
              <a:buFont typeface="Calisto MT" charset="0"/>
              <a:buChar char="•"/>
              <a:defRPr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4pPr>
            <a:lvl5pPr marL="1425575" indent="-282575" algn="l" rtl="0" eaLnBrk="0" fontAlgn="base" hangingPunct="0">
              <a:spcBef>
                <a:spcPts val="600"/>
              </a:spcBef>
              <a:spcAft>
                <a:spcPct val="0"/>
              </a:spcAft>
              <a:buFont typeface="Calisto MT" charset="0"/>
              <a:buChar char="•"/>
              <a:defRPr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5pPr>
            <a:lvl6pPr marL="1711325" indent="-280988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00250" indent="-280988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290763" indent="-280988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571750" indent="-280988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800" kern="1200" dirty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Give yourself time to reflect before you begin  writing the essay.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Read directions (word count, page limit, etc.).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A conversation may be worth 2 revisions.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Have various people review your essay draft (advisor, mentor, peer).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Have the UMBC Writing Center review your statements/essays.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Become comfortable with feedback.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Calisto MT" charset="0"/>
              <a:buNone/>
              <a:defRPr/>
            </a:pPr>
            <a:endParaRPr lang="en-US" b="1" dirty="0"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9AAC038D-CA6A-C52E-A2C1-1F5FAAEBA7E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08013" y="487363"/>
            <a:ext cx="7924800" cy="1189037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2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 2 Drafts….  </a:t>
            </a:r>
            <a:r>
              <a:rPr lang="en-US" altLang="en-US" sz="3200" dirty="0" err="1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beCome</a:t>
            </a:r>
            <a:r>
              <a:rPr lang="en-US" altLang="en-US" sz="32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 3, 4 or 5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5B8710C-C034-4D1C-82BC-44FB63BB9146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533400" y="2133600"/>
            <a:ext cx="7829550" cy="3992563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6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endParaRPr lang="en-US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r>
              <a:rPr lang="en-US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endParaRPr lang="en-US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385A8B-3103-9640-04E0-80530AEC82E1}"/>
              </a:ext>
            </a:extLst>
          </p:cNvPr>
          <p:cNvSpPr txBox="1">
            <a:spLocks/>
          </p:cNvSpPr>
          <p:nvPr/>
        </p:nvSpPr>
        <p:spPr bwMode="auto">
          <a:xfrm>
            <a:off x="1143000" y="1828800"/>
            <a:ext cx="7583488" cy="4297363"/>
          </a:xfrm>
          <a:prstGeom prst="rect">
            <a:avLst/>
          </a:prstGeom>
        </p:spPr>
        <p:txBody>
          <a:bodyPr>
            <a:normAutofit/>
          </a:bodyPr>
          <a:lstStyle>
            <a:lvl1pPr marL="282575" indent="-282575" algn="l" rtl="0" eaLnBrk="0" fontAlgn="base" hangingPunct="0">
              <a:spcBef>
                <a:spcPts val="2000"/>
              </a:spcBef>
              <a:spcAft>
                <a:spcPct val="0"/>
              </a:spcAft>
              <a:buFont typeface="Calisto MT" charset="0"/>
              <a:buChar char="•"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ＭＳ Ｐゴシック" charset="0"/>
              </a:defRPr>
            </a:lvl1pPr>
            <a:lvl2pPr marL="577850" indent="-2952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58585"/>
              </a:buClr>
              <a:buFont typeface="Calisto MT" charset="0"/>
              <a:buChar char="•"/>
              <a:defRPr sz="22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2pPr>
            <a:lvl3pPr marL="860425" indent="-282575" algn="l" rtl="0" eaLnBrk="0" fontAlgn="base" hangingPunct="0">
              <a:spcBef>
                <a:spcPts val="600"/>
              </a:spcBef>
              <a:spcAft>
                <a:spcPct val="0"/>
              </a:spcAft>
              <a:buFont typeface="Calisto MT" charset="0"/>
              <a:buChar char="•"/>
              <a:defRPr sz="20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3pPr>
            <a:lvl4pPr marL="1143000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58585"/>
              </a:buClr>
              <a:buFont typeface="Calisto MT" charset="0"/>
              <a:buChar char="•"/>
              <a:defRPr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4pPr>
            <a:lvl5pPr marL="1425575" indent="-282575" algn="l" rtl="0" eaLnBrk="0" fontAlgn="base" hangingPunct="0">
              <a:spcBef>
                <a:spcPts val="600"/>
              </a:spcBef>
              <a:spcAft>
                <a:spcPct val="0"/>
              </a:spcAft>
              <a:buFont typeface="Calisto MT" charset="0"/>
              <a:buChar char="•"/>
              <a:defRPr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5pPr>
            <a:lvl6pPr marL="1711325" indent="-280988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00250" indent="-280988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290763" indent="-280988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571750" indent="-280988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800" kern="1200" dirty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You will go through several iterations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Have different people review your draft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Tailor each statement based on program/school/institution</a:t>
            </a:r>
          </a:p>
          <a:p>
            <a:pPr marL="0" indent="0" eaLnBrk="1" hangingPunct="1">
              <a:lnSpc>
                <a:spcPct val="90000"/>
              </a:lnSpc>
              <a:buFont typeface="Calisto MT" charset="0"/>
              <a:buNone/>
              <a:defRPr/>
            </a:pPr>
            <a:endParaRPr lang="en-US" sz="2800" b="1" dirty="0"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F5C08B3-2266-5550-6D16-B6B5AE75343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73100" y="533400"/>
            <a:ext cx="7924800" cy="11890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Types of essays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9E175B3-12AE-E88B-2896-120496CB03AC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673100" y="1722438"/>
            <a:ext cx="8007350" cy="47244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Font typeface="Calisto MT" panose="02040603050505030304" pitchFamily="18" charset="77"/>
              <a:buChar char="•"/>
            </a:pPr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Statement</a:t>
            </a:r>
          </a:p>
          <a:p>
            <a:pPr eaLnBrk="1" hangingPunct="1">
              <a:lnSpc>
                <a:spcPct val="200000"/>
              </a:lnSpc>
              <a:buFont typeface="Calisto MT" panose="02040603050505030304" pitchFamily="18" charset="77"/>
              <a:buChar char="•"/>
            </a:pPr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Statement of Purpose</a:t>
            </a:r>
          </a:p>
          <a:p>
            <a:pPr eaLnBrk="1" hangingPunct="1">
              <a:lnSpc>
                <a:spcPct val="200000"/>
              </a:lnSpc>
              <a:buFont typeface="Calisto MT" panose="02040603050505030304" pitchFamily="18" charset="77"/>
              <a:buChar char="•"/>
            </a:pPr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Statement</a:t>
            </a:r>
          </a:p>
          <a:p>
            <a:pPr eaLnBrk="1" hangingPunct="1">
              <a:lnSpc>
                <a:spcPct val="200000"/>
              </a:lnSpc>
              <a:buFont typeface="Calisto MT" panose="02040603050505030304" pitchFamily="18" charset="77"/>
              <a:buChar char="•"/>
            </a:pPr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Essays (responses to specific prompts, Diversity statements, etc.)</a:t>
            </a:r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585C684-A030-82E7-56DB-3EF9DD82BB8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2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It’s happening!</a:t>
            </a:r>
            <a:endParaRPr lang="en-US" altLang="en-US" sz="4000" dirty="0">
              <a:solidFill>
                <a:srgbClr val="FFEE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B3759706-4A92-5D64-A587-6B5F62041FF8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685800" y="2133600"/>
            <a:ext cx="7677150" cy="25908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60000"/>
              </a:lnSpc>
              <a:spcAft>
                <a:spcPts val="0"/>
              </a:spcAft>
              <a:buFont typeface="Calisto MT" pitchFamily="18" charset="0"/>
              <a:buNone/>
              <a:defRPr/>
            </a:pPr>
            <a:endParaRPr lang="en-US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r>
              <a:rPr lang="en-US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			</a:t>
            </a:r>
          </a:p>
          <a:p>
            <a:pPr marL="0" indent="0" algn="ctr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r>
              <a:rPr lang="en-US" altLang="en-US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Questions?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2C61C3A-D398-ECF7-E9E6-C72B38278EAD}"/>
              </a:ext>
            </a:extLst>
          </p:cNvPr>
          <p:cNvSpPr txBox="1">
            <a:spLocks/>
          </p:cNvSpPr>
          <p:nvPr/>
        </p:nvSpPr>
        <p:spPr bwMode="auto">
          <a:xfrm>
            <a:off x="779463" y="1828800"/>
            <a:ext cx="7583487" cy="4297363"/>
          </a:xfrm>
          <a:prstGeom prst="rect">
            <a:avLst/>
          </a:prstGeom>
        </p:spPr>
        <p:txBody>
          <a:bodyPr>
            <a:normAutofit/>
          </a:bodyPr>
          <a:lstStyle>
            <a:lvl1pPr marL="282575" indent="-282575" algn="l" rtl="0" eaLnBrk="0" fontAlgn="base" hangingPunct="0">
              <a:spcBef>
                <a:spcPts val="2000"/>
              </a:spcBef>
              <a:spcAft>
                <a:spcPct val="0"/>
              </a:spcAft>
              <a:buFont typeface="Calisto MT" charset="0"/>
              <a:buChar char="•"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ＭＳ Ｐゴシック" charset="0"/>
              </a:defRPr>
            </a:lvl1pPr>
            <a:lvl2pPr marL="577850" indent="-2952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58585"/>
              </a:buClr>
              <a:buFont typeface="Calisto MT" charset="0"/>
              <a:buChar char="•"/>
              <a:defRPr sz="22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2pPr>
            <a:lvl3pPr marL="860425" indent="-282575" algn="l" rtl="0" eaLnBrk="0" fontAlgn="base" hangingPunct="0">
              <a:spcBef>
                <a:spcPts val="600"/>
              </a:spcBef>
              <a:spcAft>
                <a:spcPct val="0"/>
              </a:spcAft>
              <a:buFont typeface="Calisto MT" charset="0"/>
              <a:buChar char="•"/>
              <a:defRPr sz="20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3pPr>
            <a:lvl4pPr marL="1143000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58585"/>
              </a:buClr>
              <a:buFont typeface="Calisto MT" charset="0"/>
              <a:buChar char="•"/>
              <a:defRPr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4pPr>
            <a:lvl5pPr marL="1425575" indent="-282575" algn="l" rtl="0" eaLnBrk="0" fontAlgn="base" hangingPunct="0">
              <a:spcBef>
                <a:spcPts val="600"/>
              </a:spcBef>
              <a:spcAft>
                <a:spcPct val="0"/>
              </a:spcAft>
              <a:buFont typeface="Calisto MT" charset="0"/>
              <a:buChar char="•"/>
              <a:defRPr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5pPr>
            <a:lvl6pPr marL="1711325" indent="-280988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00250" indent="-280988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290763" indent="-280988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571750" indent="-280988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800" kern="1200" dirty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b="1"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Calisto MT" charset="0"/>
              <a:buNone/>
              <a:defRPr/>
            </a:pPr>
            <a:endParaRPr lang="en-US" sz="2800" b="1"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2DF42EF-5947-9287-716C-27093F9195D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606550" y="457200"/>
            <a:ext cx="5937250" cy="1695450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2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Cited Sources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1F7EA7F-4EA4-80D2-D5E6-0B9754DE2F8A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609600" y="1676400"/>
            <a:ext cx="7848600" cy="36576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r>
              <a:rPr lang="en-US" alt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https://www.essayedge.com/blog/statement-of-purpose-vs-personal-statement</a:t>
            </a:r>
            <a:endParaRPr lang="en-US" alt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endParaRPr lang="en-US" alt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r>
              <a:rPr lang="en-US" alt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en-US" alt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www.prepscholar.com</a:t>
            </a:r>
            <a:r>
              <a:rPr lang="en-US" alt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</a:t>
            </a:r>
            <a:r>
              <a:rPr lang="en-US" alt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/blog/statement-of-purpose-vs-personal-statement/</a:t>
            </a: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endParaRPr lang="en-US" alt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endParaRPr lang="en-US" alt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endParaRPr lang="en-US" alt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endParaRPr lang="en-US" alt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endParaRPr lang="en-US" alt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60000"/>
              </a:lnSpc>
              <a:spcAft>
                <a:spcPts val="0"/>
              </a:spcAft>
              <a:buFont typeface="Calisto MT" charset="0"/>
              <a:buNone/>
              <a:defRPr/>
            </a:pPr>
            <a:endParaRPr lang="en-US" alt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F13D8F3-B3E9-7A4D-0ADA-A0C098A5C605}"/>
              </a:ext>
            </a:extLst>
          </p:cNvPr>
          <p:cNvSpPr txBox="1">
            <a:spLocks/>
          </p:cNvSpPr>
          <p:nvPr/>
        </p:nvSpPr>
        <p:spPr bwMode="auto">
          <a:xfrm>
            <a:off x="779463" y="1828800"/>
            <a:ext cx="7583487" cy="4297363"/>
          </a:xfrm>
          <a:prstGeom prst="rect">
            <a:avLst/>
          </a:prstGeom>
        </p:spPr>
        <p:txBody>
          <a:bodyPr>
            <a:normAutofit/>
          </a:bodyPr>
          <a:lstStyle>
            <a:lvl1pPr marL="282575" indent="-282575" algn="l" rtl="0" eaLnBrk="0" fontAlgn="base" hangingPunct="0">
              <a:spcBef>
                <a:spcPts val="2000"/>
              </a:spcBef>
              <a:spcAft>
                <a:spcPct val="0"/>
              </a:spcAft>
              <a:buFont typeface="Calisto MT" charset="0"/>
              <a:buChar char="•"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ＭＳ Ｐゴシック" charset="0"/>
              </a:defRPr>
            </a:lvl1pPr>
            <a:lvl2pPr marL="577850" indent="-2952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58585"/>
              </a:buClr>
              <a:buFont typeface="Calisto MT" charset="0"/>
              <a:buChar char="•"/>
              <a:defRPr sz="22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2pPr>
            <a:lvl3pPr marL="860425" indent="-282575" algn="l" rtl="0" eaLnBrk="0" fontAlgn="base" hangingPunct="0">
              <a:spcBef>
                <a:spcPts val="600"/>
              </a:spcBef>
              <a:spcAft>
                <a:spcPct val="0"/>
              </a:spcAft>
              <a:buFont typeface="Calisto MT" charset="0"/>
              <a:buChar char="•"/>
              <a:defRPr sz="20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3pPr>
            <a:lvl4pPr marL="1143000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858585"/>
              </a:buClr>
              <a:buFont typeface="Calisto MT" charset="0"/>
              <a:buChar char="•"/>
              <a:defRPr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4pPr>
            <a:lvl5pPr marL="1425575" indent="-282575" algn="l" rtl="0" eaLnBrk="0" fontAlgn="base" hangingPunct="0">
              <a:spcBef>
                <a:spcPts val="600"/>
              </a:spcBef>
              <a:spcAft>
                <a:spcPct val="0"/>
              </a:spcAft>
              <a:buFont typeface="Calisto MT" charset="0"/>
              <a:buChar char="•"/>
              <a:defRPr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ＭＳ Ｐゴシック" pitchFamily="34" charset="-128"/>
                <a:cs typeface="+mn-cs"/>
              </a:defRPr>
            </a:lvl5pPr>
            <a:lvl6pPr marL="1711325" indent="-280988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00250" indent="-280988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290763" indent="-280988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571750" indent="-280988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800" kern="1200" dirty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b="1"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Calisto MT" charset="0"/>
              <a:buNone/>
              <a:defRPr/>
            </a:pPr>
            <a:endParaRPr lang="en-US" sz="2800" b="1"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43627AD-8793-D78F-9E68-F309E4329A0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81000" y="228600"/>
            <a:ext cx="7467600" cy="1600200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What is a</a:t>
            </a:r>
            <a:b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</a:b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 Personal Statement?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AB3B35AA-DFA8-DFF0-CB50-02C2A95FC5AC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533400" y="1839913"/>
            <a:ext cx="8229600" cy="4132262"/>
          </a:xfrm>
        </p:spPr>
        <p:txBody>
          <a:bodyPr/>
          <a:lstStyle/>
          <a:p>
            <a:pPr eaLnBrk="1" hangingPunct="1">
              <a:buFont typeface="Calisto MT" panose="02040603050505030304" pitchFamily="18" charset="77"/>
              <a:buChar char="•"/>
              <a:defRPr/>
            </a:pPr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First </a:t>
            </a:r>
            <a:r>
              <a:rPr lang="en-US" altLang="ja-JP" sz="2400" b="1" i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non-numerical introduction</a:t>
            </a:r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 to you, the way you </a:t>
            </a:r>
            <a:r>
              <a:rPr lang="en-US" altLang="ja-JP" sz="2400" b="1" i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think</a:t>
            </a:r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, and to the way you </a:t>
            </a:r>
            <a:r>
              <a:rPr lang="en-US" altLang="ja-JP" sz="2400" b="1" i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express</a:t>
            </a:r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 yourself</a:t>
            </a:r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ea typeface="MS PMincho" panose="02020600040205080304" pitchFamily="18" charset="-128"/>
              <a:cs typeface="Arial" panose="020B0604020202020204" pitchFamily="34" charset="0"/>
            </a:endParaRPr>
          </a:p>
          <a:p>
            <a:pPr eaLnBrk="1" hangingPunct="1">
              <a:lnSpc>
                <a:spcPct val="200000"/>
              </a:lnSpc>
              <a:buFont typeface="Calisto MT" panose="02040603050505030304" pitchFamily="18" charset="77"/>
              <a:buChar char="•"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A sample of your writing skills</a:t>
            </a:r>
          </a:p>
          <a:p>
            <a:pPr eaLnBrk="1" hangingPunct="1">
              <a:lnSpc>
                <a:spcPct val="200000"/>
              </a:lnSpc>
              <a:buFont typeface="Calisto MT" panose="02040603050505030304" pitchFamily="18" charset="77"/>
              <a:buChar char="•"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A reflection of your personality and your intellect</a:t>
            </a:r>
          </a:p>
          <a:p>
            <a:pPr eaLnBrk="1" hangingPunct="1">
              <a:lnSpc>
                <a:spcPct val="200000"/>
              </a:lnSpc>
              <a:buFont typeface="Calisto MT" panose="02040603050505030304" pitchFamily="18" charset="77"/>
              <a:buChar char="•"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It’s your story</a:t>
            </a:r>
          </a:p>
          <a:p>
            <a:pPr marL="0" indent="0" eaLnBrk="1" hangingPunct="1">
              <a:lnSpc>
                <a:spcPct val="20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         </a:t>
            </a:r>
            <a:r>
              <a:rPr lang="en-US" altLang="en-US" sz="2400" b="1" i="1" dirty="0"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Preparation and forethought are essential</a:t>
            </a:r>
          </a:p>
        </p:txBody>
      </p:sp>
      <p:pic>
        <p:nvPicPr>
          <p:cNvPr id="19460" name="Picture 4" descr="j0293236">
            <a:extLst>
              <a:ext uri="{FF2B5EF4-FFF2-40B4-BE49-F238E27FC236}">
                <a16:creationId xmlns:a16="http://schemas.microsoft.com/office/drawing/2014/main" id="{92E7E553-17E1-6EFA-0EA7-8C1E955A4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57200"/>
            <a:ext cx="1565275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2E5174E-92AD-6A2A-622F-C45B5C9BB93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533400"/>
            <a:ext cx="7772400" cy="11890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STATEMENT OF PURPOSE?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FE6F9AE-2801-5B51-684D-1C2A247A6EAF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762000" y="1905000"/>
            <a:ext cx="8007350" cy="4602162"/>
          </a:xfrm>
        </p:spPr>
        <p:txBody>
          <a:bodyPr/>
          <a:lstStyle/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Less personal and more formal and academic, as it is supposed to show your academic background and professional experience in this specific field.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 them about your reasons for pursuing this field of study and your long-term goals in the field. 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2E5174E-92AD-6A2A-622F-C45B5C9BB93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420414"/>
            <a:ext cx="7772400" cy="12652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Difference between sop and </a:t>
            </a:r>
            <a:r>
              <a:rPr lang="en-US" altLang="en-US" sz="3900" dirty="0" err="1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ps</a:t>
            </a: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FE6F9AE-2801-5B51-684D-1C2A247A6EAF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693683" y="2057400"/>
            <a:ext cx="8007350" cy="4525962"/>
          </a:xfrm>
        </p:spPr>
        <p:txBody>
          <a:bodyPr/>
          <a:lstStyle/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tatement of purpose showcases </a:t>
            </a: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academic strength, background, career goals, research interests and fit with the program.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alt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ersonal statement highlights </a:t>
            </a: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personal motivations for applying to the program and any major accomplishments you’ve had or challenges you’ve faced along the way.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851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2E5174E-92AD-6A2A-622F-C45B5C9BB93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77917" y="609600"/>
            <a:ext cx="7772400" cy="13414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  personal statement or statement of purpose?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FE6F9AE-2801-5B51-684D-1C2A247A6EAF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663629" y="1951038"/>
            <a:ext cx="8007350" cy="5119686"/>
          </a:xfrm>
        </p:spPr>
        <p:txBody>
          <a:bodyPr/>
          <a:lstStyle/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Both serve the same overarching purpose: to show the admission committee that you are a good fit.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grad schools require both statements (Michigan State, UC system)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grad programs request comprehensive statement (combination of PS and SOP)</a:t>
            </a:r>
          </a:p>
        </p:txBody>
      </p:sp>
    </p:spTree>
    <p:extLst>
      <p:ext uri="{BB962C8B-B14F-4D97-AF65-F5344CB8AC3E}">
        <p14:creationId xmlns:p14="http://schemas.microsoft.com/office/powerpoint/2010/main" val="32787291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2E5174E-92AD-6A2A-622F-C45B5C9BB93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63629" y="304800"/>
            <a:ext cx="7772400" cy="1341438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9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  personal statement  of purpose?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FE6F9AE-2801-5B51-684D-1C2A247A6EAF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663629" y="1646238"/>
            <a:ext cx="8007350" cy="5424486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grad programs request one comprehensive statement (combination of PS and SOP)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Talk about future academic and professional goals as well as any personal motivation an aspects of your identity that influence your </a:t>
            </a:r>
            <a:r>
              <a:rPr lang="en-US" alt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acade,ic</a:t>
            </a: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career goals.</a:t>
            </a:r>
          </a:p>
          <a:p>
            <a:pPr eaLnBrk="1" hangingPunct="1"/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Prime real estate – 2 pages (single spaced)</a:t>
            </a:r>
          </a:p>
        </p:txBody>
      </p:sp>
    </p:spTree>
    <p:extLst>
      <p:ext uri="{BB962C8B-B14F-4D97-AF65-F5344CB8AC3E}">
        <p14:creationId xmlns:p14="http://schemas.microsoft.com/office/powerpoint/2010/main" val="4225720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3F4B621E-D2F4-50A8-A304-CD60A733D09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428038" cy="1066800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200" b="1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Questions to Ask Yourself </a:t>
            </a:r>
            <a:br>
              <a:rPr lang="en-US" altLang="en-US" sz="3200" b="1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200" b="1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Prior to Writing: The W</a:t>
            </a:r>
            <a:r>
              <a:rPr lang="ja-JP" altLang="en-US" sz="3200" b="1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’</a:t>
            </a:r>
            <a:r>
              <a:rPr lang="en-US" altLang="ja-JP" sz="3200" b="1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MS PMincho" panose="02020600040205080304" pitchFamily="18" charset="-128"/>
                <a:cs typeface="Arial" panose="020B0604020202020204" pitchFamily="34" charset="0"/>
              </a:rPr>
              <a:t>s</a:t>
            </a:r>
            <a:endParaRPr lang="en-US" altLang="en-US" sz="3200" b="1" dirty="0">
              <a:solidFill>
                <a:srgbClr val="FFEE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0F7EDBD-EF7B-00A8-5075-F80B10469773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228600" y="1524000"/>
            <a:ext cx="8839200" cy="51816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1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en-US" alt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did you originally become interested in this field/degree and what have  you since learned about it? (An article, and inspirational professor, a  personal </a:t>
            </a:r>
          </a:p>
          <a:p>
            <a:pPr marL="0" indent="0"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buNone/>
              <a:defRPr/>
            </a:pPr>
            <a:r>
              <a:rPr lang="en-US" alt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experience or observation…) 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1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en-US" alt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inspired you? </a:t>
            </a:r>
            <a:r>
              <a:rPr lang="en-US" altLang="en-US" sz="1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n-US" alt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were you inspired?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1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en-US" alt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this moment important?</a:t>
            </a:r>
          </a:p>
          <a:p>
            <a:pPr marL="0" indent="0"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defRPr/>
            </a:pPr>
            <a:endParaRPr lang="en-US" altLang="en-US" sz="19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1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n-US" alt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related work and/or research  experiences have                         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contributed to your personal growth?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19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1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alt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your career goals?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15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defRPr/>
            </a:pPr>
            <a:endParaRPr lang="en-US" altLang="en-US" sz="15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defRPr/>
            </a:pPr>
            <a:endParaRPr lang="en-US" altLang="en-US" sz="15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defRPr/>
            </a:pPr>
            <a:endParaRPr lang="en-US" altLang="en-US" sz="15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57494F-C4B8-FF64-B0E1-4FC7AECE711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81400"/>
            <a:ext cx="2103438" cy="248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1D388AD5-CEA2-0687-5DFC-E038B764FB2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28600" y="457200"/>
            <a:ext cx="8686800" cy="838200"/>
          </a:xfrm>
          <a:solidFill>
            <a:schemeClr val="tx1"/>
          </a:solidFill>
          <a:ln>
            <a:noFill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200" dirty="0">
                <a:solidFill>
                  <a:srgbClr val="FFE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  <a:cs typeface="Arial" panose="020B0604020202020204" pitchFamily="34" charset="0"/>
              </a:rPr>
              <a:t>Additionally….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C482A302-D50C-13C0-D41D-53C019207E4F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446088" y="1143000"/>
            <a:ext cx="8458200" cy="59436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Calisto MT" panose="02040603050505030304" pitchFamily="18" charset="77"/>
              <a:buNone/>
              <a:defRPr/>
            </a:pPr>
            <a:endParaRPr lang="en-US" altLang="en-US" sz="19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you overcome any obstacles or hardships?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personal characteristics do you possess that are relevant to your profession (creativity, compassion, persistence…)?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skills do you possess? (computer, lab techniques, languages, musical instruments, minors and certificates, extra-</a:t>
            </a:r>
            <a:r>
              <a:rPr lang="en-US" alt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curricularactibities</a:t>
            </a: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academic leadership) 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THE CONNECTION!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endParaRPr lang="en-US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1"/>
              </a:buClr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this school/program a good match for your research/career interests?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altLang="en-US" sz="2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ppt/theme/themeOverride2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{94397851-0BA6-5043-BFF3-1FA24084A101}tf10001120</Template>
  <TotalTime>6280</TotalTime>
  <Words>894</Words>
  <Application>Microsoft Office PowerPoint</Application>
  <PresentationFormat>Letter Paper (8.5x11 in)</PresentationFormat>
  <Paragraphs>184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ＭＳ Ｐゴシック</vt:lpstr>
      <vt:lpstr>Arial</vt:lpstr>
      <vt:lpstr>Arial Black</vt:lpstr>
      <vt:lpstr>Calibri</vt:lpstr>
      <vt:lpstr>Calisto MT</vt:lpstr>
      <vt:lpstr>Gill Sans MT</vt:lpstr>
      <vt:lpstr>HGｺﾞｼｯｸE</vt:lpstr>
      <vt:lpstr>MS PMincho</vt:lpstr>
      <vt:lpstr>Wingdings</vt:lpstr>
      <vt:lpstr>Parcel</vt:lpstr>
      <vt:lpstr>PowerPoint Presentation</vt:lpstr>
      <vt:lpstr>Types of essays</vt:lpstr>
      <vt:lpstr>What is a  Personal Statement?</vt:lpstr>
      <vt:lpstr>STATEMENT OF PURPOSE?</vt:lpstr>
      <vt:lpstr>Difference between sop and ps?</vt:lpstr>
      <vt:lpstr>  personal statement or statement of purpose?</vt:lpstr>
      <vt:lpstr>  personal statement  of purpose?</vt:lpstr>
      <vt:lpstr>Questions to Ask Yourself  Prior to Writing: The W’s</vt:lpstr>
      <vt:lpstr>Additionally….</vt:lpstr>
      <vt:lpstr>Questions?</vt:lpstr>
      <vt:lpstr> Opening Paragraph</vt:lpstr>
      <vt:lpstr>Write informative   body Paragraphs</vt:lpstr>
      <vt:lpstr>Research Experience</vt:lpstr>
      <vt:lpstr>Write a Conclusive Final Paragraph</vt:lpstr>
      <vt:lpstr>Research statement</vt:lpstr>
      <vt:lpstr>Secondary essays</vt:lpstr>
      <vt:lpstr>The Inside Perspective</vt:lpstr>
      <vt:lpstr> this is a process!</vt:lpstr>
      <vt:lpstr> 2 Drafts….  beCome 3, 4 or 5</vt:lpstr>
      <vt:lpstr>It’s happening!</vt:lpstr>
      <vt:lpstr> Cited Sources</vt:lpstr>
    </vt:vector>
  </TitlesOfParts>
  <Company>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Winning Personal Statement</dc:title>
  <dc:creator>April Householder</dc:creator>
  <cp:lastModifiedBy>Christine Routzahn</cp:lastModifiedBy>
  <cp:revision>87</cp:revision>
  <cp:lastPrinted>2015-09-03T04:00:38Z</cp:lastPrinted>
  <dcterms:created xsi:type="dcterms:W3CDTF">2005-02-14T03:22:55Z</dcterms:created>
  <dcterms:modified xsi:type="dcterms:W3CDTF">2023-10-15T21:23:27Z</dcterms:modified>
</cp:coreProperties>
</file>