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7" r:id="rId24"/>
    <p:sldId id="278" r:id="rId25"/>
  </p:sldIdLst>
  <p:sldSz cx="14630400" cy="8229600"/>
  <p:notesSz cx="8229600" cy="14630400"/>
  <p:embeddedFontLst>
    <p:embeddedFont>
      <p:font typeface="Libre Baskerville" panose="020B0604020202020204" charset="0"/>
      <p:regular r:id="rId27"/>
    </p:embeddedFont>
    <p:embeddedFont>
      <p:font typeface="DM Sans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65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42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prepscholar.com/gre/blog/statement-of-purpose-vs-personal-statemen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essayedge.com/blog/statement-of-purpose-vs-personal-statement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3298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 Statements That Get Attention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20779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Dr. Rowena Winkler
Assistant Director for Graduate Student Career Development
UMBC Career Center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671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Additionally…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1611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Think about your personal strengths and how they relate to your goals. 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43092" y="3834170"/>
            <a:ext cx="71935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How have you overcome obstacles? 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643092" y="4276368"/>
            <a:ext cx="71935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 you have any relevant skills that you can highlight? 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643092" y="4718566"/>
            <a:ext cx="71935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What is your connection to the program? 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33661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 should clearly state why the program is a good match for you and your future aspirations.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65133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Questions?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2835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is the time to ask!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90156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Please feel free to ask any questions you have.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65967"/>
            <a:ext cx="56976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Opening Paragraph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114907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349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Spark Interest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283976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Start with an intriguing anecdote or a thought-provoking question.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114907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349341"/>
            <a:ext cx="29425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Demonstrate Ability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283976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Showcase your writing skills and show your ability to communicate complex ideas clearly.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52618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49870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Introduce Yourself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47747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Briefly summarize your background and explain what makes you a unique applicant.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4752618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06301" y="49870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Share Goals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06301" y="547747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State your academic and career aspirations, and connect them to the program you're applying to.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2112" y="863679"/>
            <a:ext cx="9176385" cy="626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Write Informative Body Paragraphs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12" y="1791533"/>
            <a:ext cx="501491" cy="5014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2112" y="2493645"/>
            <a:ext cx="267997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Experience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02112" y="2927390"/>
            <a:ext cx="95685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Provide details on research conducted. Include your role, learned skills, and challenges.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12" y="3850243"/>
            <a:ext cx="501491" cy="5014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2112" y="4552355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Goals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02112" y="4986099"/>
            <a:ext cx="95685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Detail the goals of the research project. Specify your contributions and learned skills.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12" y="5908953"/>
            <a:ext cx="501491" cy="5014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2112" y="6611064"/>
            <a:ext cx="2507813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Career Goals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02112" y="7044809"/>
            <a:ext cx="9568577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Demonstrate how your research and experiences connect to your career goals.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6990"/>
            <a:ext cx="60599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Experience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12745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Contribution &amp; Skills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48219"/>
            <a:ext cx="284559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section gives you the opportunity to highlight your significant contributions to a project. Focus on your unique skills and how they made a difference.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2912745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Relevance &amp; Impact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3848219"/>
            <a:ext cx="2845594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Discuss how your research work fits into the bigger picture. What are the implications for the field? How does it advance the body of knowledge?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2912745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Challenges &amp; Solutions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3848219"/>
            <a:ext cx="2845594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Don't shy away from mentioning challenges you faced. How did you overcome them? Highlight your problem-solving skills and resilience.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29127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Future Directions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3493889"/>
            <a:ext cx="2845594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
Mention the current status of your research. If a manuscript is in preparation, feel free to state that.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02311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Write a Conclusive Final Paragraph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Conclusive Ending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Your conclusion should be a strong ending.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Tying Loose Ends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Tie up any loose ends by reiterating your career goals and why the program is a good fit.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Why These Labs?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Explain why you are interested in working in the research labs you’ve mentioned.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575369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Statement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30287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Experience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Expand on your experiences —highlighting your contributions, skills developed, and the project's broader impact.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Detail the challenges faced, how you overcame them, and the lessons learned.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3459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Manuscript Preparation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Highlight your involvement in preparing research manuscripts for publication, demonstrating your writing and communication skills.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030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Secondary Essays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752005"/>
            <a:ext cx="3664863" cy="3499604"/>
          </a:xfrm>
          <a:prstGeom prst="roundRect">
            <a:avLst>
              <a:gd name="adj" fmla="val 27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1986439"/>
            <a:ext cx="2893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Why This Program?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2476857"/>
            <a:ext cx="3195995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Secondary essays are your chance to expand on your experiences. Why is this program unique for you? What are the key aspects of the program that resonate with you?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1752005"/>
            <a:ext cx="3664863" cy="3499604"/>
          </a:xfrm>
          <a:prstGeom prst="roundRect">
            <a:avLst>
              <a:gd name="adj" fmla="val 272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1986439"/>
            <a:ext cx="3008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Diversity Statements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2476857"/>
            <a:ext cx="319599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You'll have a chance to speak about your background. Show the admissions committee how your experiences have shaped your views and approach.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78423"/>
            <a:ext cx="7556421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12857"/>
            <a:ext cx="29740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Professional Schools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203275"/>
            <a:ext cx="70875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 your essay, demonstrate how you've learned from past experiences. Highlight specific moments that helped you understand your career goals and the role of this program.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1068"/>
            <a:ext cx="65820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The Inside Perspective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251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2979" y="2310170"/>
            <a:ext cx="15180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2251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Who Are You?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271557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Admissions committees want to know what motivates you beyond your academic record.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2251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5843" y="2310170"/>
            <a:ext cx="209550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225159"/>
            <a:ext cx="325278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Learn About Yourself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2653189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 genuine and authentic in your essays. Demonstrate self-awareness and self-reflection.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0034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44166" y="5088493"/>
            <a:ext cx="209550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003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Collaboration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49390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Highlight instances where you've worked with others, demonstrating teamwork and interpersonal skills.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4685467" y="500348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841081" y="5088493"/>
            <a:ext cx="199072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5422583" y="5003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Interdisciplinarity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5422583" y="5493901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Show how your experiences connect different fields, showcasing a broad perspective and adaptability.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596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This is a Process!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88369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91094" y="2777014"/>
            <a:ext cx="12644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2415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Reflect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2905601"/>
            <a:ext cx="55624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Give yourself time to reflect before you begin writing.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508415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DDD3BA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551992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7043" y="3978712"/>
            <a:ext cx="17466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3304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Revise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269224"/>
            <a:ext cx="59601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conversation about the draft may be worth 2 revisions.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4872038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DDD3B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915614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66924" y="5342334"/>
            <a:ext cx="17466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5142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Review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5632847"/>
            <a:ext cx="46591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Have various people review your essay draft.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4777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Become comfortable with feedback. You may find that your first draft isn't your best. That's normal! The most important thing is to be open to feedback from others.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6107"/>
            <a:ext cx="84134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My Graduate School Journey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35" y="2540198"/>
            <a:ext cx="3024307" cy="29789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774293"/>
            <a:ext cx="352925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  From undergrad…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793790" y="642639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504" y="2540198"/>
            <a:ext cx="3150275" cy="29282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2928" y="5723573"/>
            <a:ext cx="369391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…to master's student</a:t>
            </a:r>
            <a:endParaRPr lang="en-US" sz="2650" dirty="0"/>
          </a:p>
        </p:txBody>
      </p:sp>
      <p:sp>
        <p:nvSpPr>
          <p:cNvPr id="8" name="Text 4"/>
          <p:cNvSpPr/>
          <p:nvPr/>
        </p:nvSpPr>
        <p:spPr>
          <a:xfrm>
            <a:off x="5332928" y="6375678"/>
            <a:ext cx="39795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118" y="2540198"/>
            <a:ext cx="2784872" cy="284618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3496" y="564153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      …to Ph.D.</a:t>
            </a:r>
            <a:endParaRPr lang="en-US" sz="26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644" y="950000"/>
            <a:ext cx="7537966" cy="689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 Drafts… become 3, 4, or 5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1087041" y="1969651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DDD3BA"/>
          </a:solidFill>
          <a:ln/>
        </p:spPr>
      </p:sp>
      <p:sp>
        <p:nvSpPr>
          <p:cNvPr id="5" name="Shape 2"/>
          <p:cNvSpPr/>
          <p:nvPr/>
        </p:nvSpPr>
        <p:spPr>
          <a:xfrm>
            <a:off x="1319808" y="2450425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DDD3BA"/>
          </a:solidFill>
          <a:ln/>
        </p:spPr>
      </p:sp>
      <p:sp>
        <p:nvSpPr>
          <p:cNvPr id="6" name="Shape 3"/>
          <p:cNvSpPr/>
          <p:nvPr/>
        </p:nvSpPr>
        <p:spPr>
          <a:xfrm>
            <a:off x="854273" y="2217658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28462" y="2300288"/>
            <a:ext cx="14751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2314932" y="219003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First Draft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2314932" y="2666762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 initial draft is the foundation. Focus on your core ideas, goals, and experiences.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319808" y="4293870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DDD3BA"/>
          </a:solidFill>
          <a:ln/>
        </p:spPr>
      </p:sp>
      <p:sp>
        <p:nvSpPr>
          <p:cNvPr id="11" name="Shape 8"/>
          <p:cNvSpPr/>
          <p:nvPr/>
        </p:nvSpPr>
        <p:spPr>
          <a:xfrm>
            <a:off x="854273" y="4061103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0363" y="4143732"/>
            <a:ext cx="203716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2314932" y="4033480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Second Draft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2314932" y="4510207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Revise, refine, and strengthen your writing. Include feedback from peers, mentors, or advisors.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319808" y="6137315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DDD3BA"/>
          </a:solidFill>
          <a:ln/>
        </p:spPr>
      </p:sp>
      <p:sp>
        <p:nvSpPr>
          <p:cNvPr id="16" name="Shape 13"/>
          <p:cNvSpPr/>
          <p:nvPr/>
        </p:nvSpPr>
        <p:spPr>
          <a:xfrm>
            <a:off x="854273" y="5904548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00363" y="5987177"/>
            <a:ext cx="203716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2314932" y="5876925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Third Draft+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2314932" y="6353651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Continue refining and tailoring your essay for specific programs and schools.</a:t>
            </a:r>
            <a:endParaRPr lang="en-US" sz="1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2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Let Us Help!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1" y="2367201"/>
            <a:ext cx="4395430" cy="3576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Career Center provides </a:t>
            </a:r>
            <a:b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</a:b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Personal Statement appointments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 help you work through your drafts.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5483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789DA-EAF0-44CC-A85E-3C9DE2528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0" y="0"/>
            <a:ext cx="9135750" cy="81381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2AFFD02-55B3-4A9C-B6AD-C53446F269EA}"/>
              </a:ext>
            </a:extLst>
          </p:cNvPr>
          <p:cNvSpPr/>
          <p:nvPr/>
        </p:nvSpPr>
        <p:spPr>
          <a:xfrm>
            <a:off x="7315200" y="7167682"/>
            <a:ext cx="4806366" cy="1004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26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</a:rPr>
              <a:t>Resources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654831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CAB87-D056-48EA-9DD9-094127E80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24" y="0"/>
            <a:ext cx="8721736" cy="822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8FC1E12-414A-4A9F-AC66-3FFC0AD9EF77}"/>
              </a:ext>
            </a:extLst>
          </p:cNvPr>
          <p:cNvSpPr/>
          <p:nvPr/>
        </p:nvSpPr>
        <p:spPr>
          <a:xfrm>
            <a:off x="4912017" y="6400800"/>
            <a:ext cx="4806366" cy="1737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9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823555"/>
            <a:ext cx="61437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Additional Resources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1872496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51390" y="2666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EssayEdge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451390" y="3156704"/>
            <a:ext cx="45224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EssayEdge provides valuable insights on personal statements and statements of purpose, outlining key distinctions between the two.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021" y="187249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14021" y="26662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PrepScholar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9314021" y="3156704"/>
            <a:ext cx="45225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PrepScholar offers a comprehensive guide to personal statements and statements of purpose, highlighting essential aspects of each.</a:t>
            </a:r>
            <a:endParaRPr lang="en-US" sz="1750" dirty="0"/>
          </a:p>
        </p:txBody>
      </p:sp>
      <p:sp>
        <p:nvSpPr>
          <p:cNvPr id="10" name="Text 5"/>
          <p:cNvSpPr/>
          <p:nvPr/>
        </p:nvSpPr>
        <p:spPr>
          <a:xfrm>
            <a:off x="4451390" y="4863465"/>
            <a:ext cx="93852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These resources provide comprehensive information on the purpose and structure of personal statements and statements of purpose, helping you craft compelling and persuasive essays.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4451390" y="6207323"/>
            <a:ext cx="93852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https://www.essayedge.com/blog/statement-of-purpose-vs-personal-statement/</a:t>
            </a: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https://www.prepscholar.com/gre/blog/statement-of-purpose-vs-personal-statement/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4451390" y="7043023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94573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Good luck!
Any questions? 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59116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20922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Dr. Rowena Winkler
rbwinkler@umbc.edu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34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Types of Essays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95882"/>
            <a:ext cx="3005495" cy="185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36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 Statement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927283"/>
            <a:ext cx="30054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personal statement is a general essay about your experiences and why you want to attend this specific program.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2295882"/>
            <a:ext cx="3005614" cy="1857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5" y="4436864"/>
            <a:ext cx="31755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Statement of Purpose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39446" y="4927282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statement of purpose is a specific essay about your goals and how this program will help you reach those goals.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2295882"/>
            <a:ext cx="3005614" cy="18574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436864"/>
            <a:ext cx="28757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Statement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85221" y="4927283"/>
            <a:ext cx="300561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research statement is a detailed explanation of your research interests and your plans for future research.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2295882"/>
            <a:ext cx="3005614" cy="18574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436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Secondary Essays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830997" y="4927283"/>
            <a:ext cx="300561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Secondary essays are supplemental essays that respond to specific prompts provided by the program or university.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852" y="729139"/>
            <a:ext cx="7704296" cy="1285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What is a Personal Statement?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852" y="2554367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82372" y="2631519"/>
            <a:ext cx="137636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88269" y="2554367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First Impression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88269" y="2998946"/>
            <a:ext cx="3080980" cy="164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personal statement is your first impression on the admissions committee. It's your chance to make a strong first impression.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4870" y="2554367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11197" y="2631519"/>
            <a:ext cx="190024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5343287" y="2554367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Writing Skill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5343287" y="2998946"/>
            <a:ext cx="3080980" cy="1316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allows the committee to gauge your writing skills and how effectively you can communicate your ideas.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9852" y="5081349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56178" y="5158502"/>
            <a:ext cx="190024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388269" y="5081349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Your Voice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388269" y="5525929"/>
            <a:ext cx="3080980" cy="1974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personal statement is an opportunity to present your unique voice, interests, and motivations. It's your chance to share your story and why you are applying.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4674870" y="5081349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815959" y="5158502"/>
            <a:ext cx="180499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5343287" y="5081349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Reflection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5343287" y="5525929"/>
            <a:ext cx="3080980" cy="1974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personal statement is a chance to reflect on your journey, both personally and academically. It's a chance to share what has shaped your interests and goals.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What is a Statement of Purpose?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2259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Academic Focus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Statement of Purpose (SOP) emphasizes your academic and professional achievements in a specific field.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2259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066693"/>
            <a:ext cx="3078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Reasons for Studying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557111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essay explains your motivations for pursuing a degree in this field of study.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832872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6067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Future Goals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557724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SOP also outlines your long-term goals in the chosen field.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4113"/>
            <a:ext cx="9499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Difference between SOP and PS?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49868"/>
            <a:ext cx="31369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Statement of Purpose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31012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statement of purpose outlines your academic qualifications and career aspirations. It demonstrates your interest in the program and how your skills and knowledge align with the program's goals.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56692" y="4986695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Academic strengths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56692" y="5428893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Research interests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56692" y="5871091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Career goals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56692" y="6313289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Program fit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2749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 Statement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331012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personal statement emphasizes your personal motivation for applying to the program. It showcases your experiences, accomplishments, and challenges that have shaped your path and fueled your passion for this field.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62424" y="4986695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Personal motivations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62424" y="5428893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Major accomplishments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62424" y="5871091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Challenges faced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962424" y="6313289"/>
            <a:ext cx="58818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Personal growth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33042" y="531495"/>
            <a:ext cx="9621917" cy="1206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 Statement or Statement of Purpose?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042" y="2027277"/>
            <a:ext cx="482441" cy="48244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333042" y="2702719"/>
            <a:ext cx="241244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Same Goal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4333042" y="3119914"/>
            <a:ext cx="9621917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Both statements demonstrate your fit for the program and showcase your strengths, experiences, and goals.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042" y="4316373"/>
            <a:ext cx="482441" cy="48244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33042" y="4991814"/>
            <a:ext cx="2412444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Double Duty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4333042" y="5409009"/>
            <a:ext cx="9621917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schools require both a personal statement and a statement of purpose.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042" y="6296739"/>
            <a:ext cx="482441" cy="48244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333042" y="6972181"/>
            <a:ext cx="2649617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Combined Statement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4333042" y="7389376"/>
            <a:ext cx="9621917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programs may request a comprehensive statement that combines elements of both PS and SOP.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847" y="890945"/>
            <a:ext cx="7703106" cy="1286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Personal Statement of Purpose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06847" y="2717840"/>
            <a:ext cx="463153" cy="463153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9487" y="2794992"/>
            <a:ext cx="137755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875859" y="2717840"/>
            <a:ext cx="3079671" cy="643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Comprehensive Statement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875859" y="3484483"/>
            <a:ext cx="3079671" cy="1975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Some graduate programs request one comprehensive statement that encompasses elements of both a personal statement and a statement of purpose.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1389" y="2717840"/>
            <a:ext cx="463153" cy="463153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97835" y="2794992"/>
            <a:ext cx="190262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0830401" y="2717840"/>
            <a:ext cx="2827972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Goals and Motivation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830401" y="3162895"/>
            <a:ext cx="3079671" cy="2634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statement allows you to communicate your future academic and professional aspirations, as well as any personal motivations or aspects of your identity that influence your academic and career goals.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06847" y="6234946"/>
            <a:ext cx="463153" cy="463153"/>
          </a:xfrm>
          <a:prstGeom prst="roundRect">
            <a:avLst>
              <a:gd name="adj" fmla="val 1866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43293" y="6312098"/>
            <a:ext cx="190262" cy="308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6875859" y="6234946"/>
            <a:ext cx="257317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Prime Real Estate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875859" y="6680002"/>
            <a:ext cx="7034093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statement is typically 2 pages in length (single spaced), so use this space wisely to make a lasting impression.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8722"/>
            <a:ext cx="121390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Questions to Ask Yourself Prior to Writing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211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 is important to ask yourself the “W” questions to better understand your motivations and experiences.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56692" y="3939183"/>
            <a:ext cx="126799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When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did you first became interested in this field and what experiences have deepened your interest? 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156692" y="4381381"/>
            <a:ext cx="126799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Who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inspired you along the way?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56692" y="4823579"/>
            <a:ext cx="126799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Where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did that inspiration occur? 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56692" y="5265777"/>
            <a:ext cx="126799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Why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was this moment important for your career goals?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56692" y="5707975"/>
            <a:ext cx="126799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What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are your career goals?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1479</Words>
  <Application>Microsoft Office PowerPoint</Application>
  <PresentationFormat>Custom</PresentationFormat>
  <Paragraphs>198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Libre Baskerville</vt:lpstr>
      <vt:lpstr>Arial</vt:lpstr>
      <vt:lpstr>DM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Christine Routzahn</cp:lastModifiedBy>
  <cp:revision>3</cp:revision>
  <dcterms:created xsi:type="dcterms:W3CDTF">2024-10-08T17:56:58Z</dcterms:created>
  <dcterms:modified xsi:type="dcterms:W3CDTF">2024-10-10T01:26:36Z</dcterms:modified>
</cp:coreProperties>
</file>