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7023100" cy="9309100"/>
  <p:embeddedFontLst>
    <p:embeddedFont>
      <p:font typeface="Cambria" panose="02040503050406030204" pitchFamily="18" charset="0"/>
      <p:regular r:id="rId46"/>
      <p:bold r:id="rId47"/>
      <p:italic r:id="rId48"/>
      <p:boldItalic r:id="rId49"/>
    </p:embeddedFont>
    <p:embeddedFont>
      <p:font typeface="Century Schoolbook" panose="02040604050505020304" pitchFamily="18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560">
          <p15:clr>
            <a:srgbClr val="747775"/>
          </p15:clr>
        </p15:guide>
        <p15:guide id="2" pos="7311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6pvQWqqf0+ayuRYgWfQl8CKTo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A89002-E50D-4323-9D79-31E1777556F8}">
  <a:tblStyle styleId="{3CA89002-E50D-4323-9D79-31E1777556F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592" y="52"/>
      </p:cViewPr>
      <p:guideLst>
        <p:guide pos="7560"/>
        <p:guide pos="731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ec4dfec5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ec4dfec50_0_1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3ec4dfec50_0_17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cba0b40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cba0b40d9_0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3cba0b40d9_0_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cba0b40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cba0b40d9_0_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be using this resume as a guide throughout this presentation</a:t>
            </a:r>
            <a:endParaRPr/>
          </a:p>
        </p:txBody>
      </p:sp>
      <p:sp>
        <p:nvSpPr>
          <p:cNvPr id="157" name="Google Shape;157;g33cba0b40d9_0_6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skills section will be what we want to highlight the most in our career changers resume</a:t>
            </a: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cba0b40d9_0_2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3cba0b40d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cba0b40d9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3cba0b40d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cba0b40d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cba0b40d9_0_4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3cba0b40d9_0_4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cba0b40d9_0_1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3cba0b40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cba0b40d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cba0b40d9_0_6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3cba0b40d9_0_6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cba0b40d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cba0b40d9_0_5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3cba0b40d9_0_52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ece5b3c4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3ece5b3c4a_1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33ece5b3c4a_1_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ece5b3c4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3ece5b3c4a_1_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33ece5b3c4a_1_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:notes"/>
          <p:cNvSpPr txBox="1">
            <a:spLocks noGrp="1"/>
          </p:cNvSpPr>
          <p:nvPr>
            <p:ph type="body" idx="1"/>
          </p:nvPr>
        </p:nvSpPr>
        <p:spPr>
          <a:xfrm>
            <a:off x="719219" y="4501662"/>
            <a:ext cx="5753739" cy="42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95225" rIns="95225" bIns="95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11200"/>
            <a:ext cx="6316663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4"/>
          <p:cNvSpPr/>
          <p:nvPr/>
        </p:nvSpPr>
        <p:spPr>
          <a:xfrm>
            <a:off x="0" y="-1"/>
            <a:ext cx="12192000" cy="471204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1524000" y="2063502"/>
            <a:ext cx="9144000" cy="158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6600"/>
              <a:buFont typeface="Cambria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9156" y="236608"/>
            <a:ext cx="6013687" cy="159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4"/>
          <p:cNvSpPr/>
          <p:nvPr/>
        </p:nvSpPr>
        <p:spPr>
          <a:xfrm>
            <a:off x="0" y="4794738"/>
            <a:ext cx="12192000" cy="2063262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4"/>
          <p:cNvSpPr txBox="1">
            <a:spLocks noGrp="1"/>
          </p:cNvSpPr>
          <p:nvPr>
            <p:ph type="subTitle" idx="1"/>
          </p:nvPr>
        </p:nvSpPr>
        <p:spPr>
          <a:xfrm>
            <a:off x="1524000" y="4908561"/>
            <a:ext cx="9144000" cy="163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0" name="Google Shape;20;p44"/>
          <p:cNvCxnSpPr/>
          <p:nvPr/>
        </p:nvCxnSpPr>
        <p:spPr>
          <a:xfrm>
            <a:off x="0" y="448486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 txBox="1">
            <a:spLocks noGrp="1"/>
          </p:cNvSpPr>
          <p:nvPr>
            <p:ph type="title"/>
          </p:nvPr>
        </p:nvSpPr>
        <p:spPr>
          <a:xfrm>
            <a:off x="3118184" y="2071141"/>
            <a:ext cx="5955632" cy="21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mbria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/>
          <p:nvPr/>
        </p:nvSpPr>
        <p:spPr>
          <a:xfrm>
            <a:off x="838200" y="457200"/>
            <a:ext cx="3933825" cy="1600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15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40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/>
          <p:nvPr/>
        </p:nvSpPr>
        <p:spPr>
          <a:xfrm>
            <a:off x="838200" y="457200"/>
            <a:ext cx="3933825" cy="1600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5132021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0"/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3932237" cy="406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body" idx="1"/>
          </p:nvPr>
        </p:nvSpPr>
        <p:spPr>
          <a:xfrm rot="5400000">
            <a:off x="3961420" y="-1297594"/>
            <a:ext cx="4269161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/>
          <p:nvPr/>
        </p:nvSpPr>
        <p:spPr>
          <a:xfrm>
            <a:off x="8724900" y="365125"/>
            <a:ext cx="2628900" cy="581183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ambria"/>
              <a:buNone/>
              <a:defRPr sz="4400" b="1" i="0" u="none" strike="noStrike" cap="none">
                <a:solidFill>
                  <a:srgbClr val="FFC8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8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8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455" y="6172057"/>
            <a:ext cx="2597091" cy="5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04174" y="6164627"/>
            <a:ext cx="2477534" cy="6551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ramirez1@umbc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careers@umbc.edu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mailto:dmistry2@umbc.edu" TargetMode="External"/><Relationship Id="rId4" Type="http://schemas.openxmlformats.org/officeDocument/2006/relationships/hyperlink" Target="mailto:crump@umbc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umbc.edu/alumni/career-changer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month.umbc.edu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0" y="4729950"/>
            <a:ext cx="12192000" cy="21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1524000" y="2899755"/>
            <a:ext cx="9144000" cy="158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000"/>
              <a:buFont typeface="Century Schoolbook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Writing a Stand-Out Resume</a:t>
            </a:r>
            <a:br>
              <a:rPr lang="en-US" sz="400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en-US" sz="400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sz="2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4427251" y="5161975"/>
            <a:ext cx="33375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Math/Psychology 201</a:t>
            </a:r>
            <a:b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(410) 455-2216</a:t>
            </a:r>
            <a:b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careers@umbc.edu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0698" y="5362875"/>
            <a:ext cx="3261299" cy="86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342350"/>
            <a:ext cx="2768589" cy="8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304800" y="137566"/>
            <a:ext cx="11153775" cy="21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 sz="440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Structuring Your Content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3118184" y="3133725"/>
            <a:ext cx="5955632" cy="21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Schoolbook"/>
              <a:buNone/>
            </a:pPr>
            <a:r>
              <a:rPr lang="en-US" sz="80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Step </a:t>
            </a:r>
            <a:r>
              <a:rPr lang="en-US" sz="80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</a:t>
            </a:r>
            <a:r>
              <a:rPr lang="en-US" sz="80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wo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mbria"/>
              <a:buNone/>
            </a:pPr>
            <a:endParaRPr sz="8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ec4dfec50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Sample Resume: Entry-level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3ec4dfec50_0_17"/>
          <p:cNvSpPr txBox="1">
            <a:spLocks noGrp="1"/>
          </p:cNvSpPr>
          <p:nvPr>
            <p:ph type="body" idx="1"/>
          </p:nvPr>
        </p:nvSpPr>
        <p:spPr>
          <a:xfrm>
            <a:off x="5362500" y="1825625"/>
            <a:ext cx="5991300" cy="486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Resume Guidelines: Pg. 18-25 of UMBC Career Guide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Sample Liberal Arts resume: Pg. 30 of UMBC Career Guide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Entry-level resumes are recommended for current students and recent graduates with limited relevant work experience.</a:t>
            </a:r>
            <a:endParaRPr sz="2600"/>
          </a:p>
        </p:txBody>
      </p:sp>
      <p:pic>
        <p:nvPicPr>
          <p:cNvPr id="142" name="Google Shape;142;g33ec4dfec50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032" y="1690825"/>
            <a:ext cx="53625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3ec4dfec50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233" y="2368149"/>
            <a:ext cx="1897550" cy="18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3ec4dfec50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783" y="1690825"/>
            <a:ext cx="527001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ba0b40d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Sample Resume: Experienced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3cba0b40d9_0_0"/>
          <p:cNvSpPr txBox="1">
            <a:spLocks noGrp="1"/>
          </p:cNvSpPr>
          <p:nvPr>
            <p:ph type="body" idx="1"/>
          </p:nvPr>
        </p:nvSpPr>
        <p:spPr>
          <a:xfrm>
            <a:off x="5362500" y="1825625"/>
            <a:ext cx="5991300" cy="42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Pg. 28 of UMBC Career Guide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This resume is for those looking to advance themselves in the field they are currently working in. It emphasizes work history and career progression.</a:t>
            </a:r>
            <a:endParaRPr/>
          </a:p>
        </p:txBody>
      </p:sp>
      <p:pic>
        <p:nvPicPr>
          <p:cNvPr id="152" name="Google Shape;152;g33cba0b40d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032" y="1690825"/>
            <a:ext cx="53625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3cba0b40d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00" y="2384150"/>
            <a:ext cx="2089700" cy="20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cba0b40d9_0_6"/>
          <p:cNvSpPr txBox="1">
            <a:spLocks noGrp="1"/>
          </p:cNvSpPr>
          <p:nvPr>
            <p:ph type="title"/>
          </p:nvPr>
        </p:nvSpPr>
        <p:spPr>
          <a:xfrm>
            <a:off x="359625" y="365125"/>
            <a:ext cx="10994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Sample Resume: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Functional/Chronological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3cba0b40d9_0_6"/>
          <p:cNvSpPr txBox="1">
            <a:spLocks noGrp="1"/>
          </p:cNvSpPr>
          <p:nvPr>
            <p:ph type="body" idx="1"/>
          </p:nvPr>
        </p:nvSpPr>
        <p:spPr>
          <a:xfrm>
            <a:off x="5676900" y="1878400"/>
            <a:ext cx="5981700" cy="45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24"/>
              <a:t>Pg. 29 of UMBC Career Guide</a:t>
            </a:r>
            <a:endParaRPr sz="3124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16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This resume is recommended for career changers. It emphasizes relevant skills and abilities over work history.</a:t>
            </a:r>
            <a:endParaRPr sz="3016"/>
          </a:p>
        </p:txBody>
      </p:sp>
      <p:pic>
        <p:nvPicPr>
          <p:cNvPr id="161" name="Google Shape;161;g33cba0b40d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0825"/>
            <a:ext cx="5372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3cba0b40d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900" y="2521802"/>
            <a:ext cx="2089700" cy="20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Section Headers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253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28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MAIN SECTIONS </a:t>
            </a:r>
            <a:r>
              <a:rPr lang="en-US" sz="1700" b="1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(Non-negotiable)</a:t>
            </a:r>
            <a:r>
              <a:rPr lang="en-US" b="1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7660" lvl="0" indent="-37973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Name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27660" lvl="0" indent="-37973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Contact Info. (Except Street Address)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27660" lvl="0" indent="-37973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Education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27660" lvl="0" indent="-37973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Experience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27660" lvl="0" indent="-37973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Skills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27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2918400" cy="4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286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OPTIONAL: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57505" lvl="0" indent="-3787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Objective or Summary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57505" lvl="0" indent="-3787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Related Coursework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57505" lvl="0" indent="-3787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Projects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57505" lvl="0" indent="-3787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Volunteering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57505" lvl="0" indent="-3787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Campus Activities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57505" lvl="0" indent="-3787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Leadership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9243000" y="2296325"/>
            <a:ext cx="2546700" cy="4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7505" lvl="0" indent="-3787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solidFill>
                  <a:schemeClr val="dk1"/>
                </a:solidFill>
              </a:rPr>
              <a:t>Honors &amp; Awards</a:t>
            </a:r>
            <a:endParaRPr sz="2000" dirty="0">
              <a:solidFill>
                <a:schemeClr val="dk1"/>
              </a:solidFill>
            </a:endParaRPr>
          </a:p>
          <a:p>
            <a:pPr marL="357505" lvl="0" indent="-3787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solidFill>
                  <a:schemeClr val="dk1"/>
                </a:solidFill>
              </a:rPr>
              <a:t>Certifications</a:t>
            </a:r>
            <a:endParaRPr sz="2000" dirty="0">
              <a:solidFill>
                <a:schemeClr val="dk1"/>
              </a:solidFill>
            </a:endParaRPr>
          </a:p>
          <a:p>
            <a:pPr marL="357505" lvl="0" indent="-3787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solidFill>
                  <a:schemeClr val="dk1"/>
                </a:solidFill>
              </a:rPr>
              <a:t>Memberships</a:t>
            </a:r>
            <a:endParaRPr sz="2000" dirty="0">
              <a:solidFill>
                <a:schemeClr val="dk1"/>
              </a:solidFill>
            </a:endParaRPr>
          </a:p>
          <a:p>
            <a:pPr marL="357505" lvl="0" indent="-3787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solidFill>
                  <a:schemeClr val="dk1"/>
                </a:solidFill>
              </a:rPr>
              <a:t>Publications</a:t>
            </a:r>
            <a:endParaRPr sz="2000" dirty="0">
              <a:solidFill>
                <a:schemeClr val="dk1"/>
              </a:solidFill>
            </a:endParaRPr>
          </a:p>
          <a:p>
            <a:pPr marL="357505" lvl="0" indent="-3787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300"/>
              <a:buFont typeface="Arial"/>
              <a:buChar char="◼"/>
            </a:pPr>
            <a:r>
              <a:rPr lang="en-US" sz="2000" dirty="0">
                <a:solidFill>
                  <a:schemeClr val="dk1"/>
                </a:solidFill>
              </a:rPr>
              <a:t>Presentations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3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75" rIns="0" bIns="0" anchor="t" anchorCtr="0">
            <a:spAutoFit/>
          </a:bodyPr>
          <a:lstStyle/>
          <a:p>
            <a:pPr marL="1536065" marR="1528445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1528445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800" b="1">
                <a:latin typeface="Century Schoolbook"/>
                <a:ea typeface="Century Schoolbook"/>
                <a:cs typeface="Century Schoolbook"/>
                <a:sym typeface="Century Schoolbook"/>
              </a:rPr>
              <a:t>               </a:t>
            </a: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Maria Ramirez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marL="1536065" marR="1528445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Halethorpe, MD 21253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536065" marR="1528445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mramirez1@umbc.edu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536065" marR="1528445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(410) 455-1234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Maria Ramirez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Halethorpe, MD 21253 ▪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mramirez1@umbc.edu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▪ (410) 455-1234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Education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838200" y="2032336"/>
            <a:ext cx="11068200" cy="323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500" b="1" u="sng" dirty="0">
                <a:latin typeface="Arial"/>
                <a:ea typeface="Arial"/>
                <a:cs typeface="Arial"/>
                <a:sym typeface="Arial"/>
              </a:rPr>
              <a:t>UMBC Listing: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marR="384312" indent="0">
              <a:buSzPts val="1200"/>
              <a:buNone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University of Maryland, Baltimore County (UMBC)						     Baltimore, MD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B.S./B.A./B.F.A./M.S./Etc. in (Degree Name), GPA: X.XX / 4.00 				         Expected: Month Year</a:t>
            </a:r>
            <a:endParaRPr lang="en-US" sz="3100" dirty="0">
              <a:latin typeface="Arial"/>
              <a:ea typeface="Arial"/>
              <a:cs typeface="Arial"/>
              <a:sym typeface="Arial"/>
            </a:endParaRPr>
          </a:p>
          <a:p>
            <a:pPr marL="0" marR="384312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u="sng" dirty="0">
                <a:latin typeface="Arial"/>
                <a:ea typeface="Arial"/>
                <a:cs typeface="Arial"/>
                <a:sym typeface="Arial"/>
              </a:rPr>
              <a:t>Community College / Other College Listing (If no A.A. degree or other, good practice is to list GPA and dates):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College Name 									           City, State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A.A./Etc. in (Degree Name), GPA: X.XX / 4.00 				                                            Month Year</a:t>
            </a:r>
            <a:endParaRPr sz="3100" dirty="0">
              <a:latin typeface="Arial"/>
              <a:ea typeface="Arial"/>
              <a:cs typeface="Arial"/>
              <a:sym typeface="Arial"/>
            </a:endParaRPr>
          </a:p>
          <a:p>
            <a:pPr marL="0" marR="955812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u="sng" dirty="0">
                <a:latin typeface="Arial"/>
                <a:ea typeface="Arial"/>
                <a:cs typeface="Arial"/>
                <a:sym typeface="Arial"/>
              </a:rPr>
              <a:t>Example: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University of Maryland, Baltimore County (UMBC) 						     Baltimore, MD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B.A. in Public Health, Major GPA: 3.87 / 4.00					             Expected: May 2024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cba0b40d9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Each Experience, Include: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3cba0b40d9_0_24"/>
          <p:cNvSpPr txBox="1">
            <a:spLocks noGrp="1"/>
          </p:cNvSpPr>
          <p:nvPr>
            <p:ph type="body" idx="1"/>
          </p:nvPr>
        </p:nvSpPr>
        <p:spPr>
          <a:xfrm>
            <a:off x="838200" y="2311400"/>
            <a:ext cx="10515600" cy="3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20065" lvl="0" indent="-583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8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Name of organization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1350" lvl="0" indent="-51435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2000"/>
              <a:buFont typeface="+mj-lt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065" lvl="0" indent="-5839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8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City and state (or country)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1350" lvl="0" indent="-51435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2000"/>
              <a:buFont typeface="+mj-lt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065" lvl="0" indent="-5839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8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Your title/job role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1350" lvl="0" indent="-51435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2000"/>
              <a:buFont typeface="+mj-lt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065" lvl="0" indent="-5839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8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Range of dates (including months)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cba0b40d9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Experiences Can Count…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3cba0b40d9_0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27025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594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Jobs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594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Internships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594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Volunteering/Service Learning (significant)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5080" lvl="0" indent="-314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594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College and Community Activities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594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Study Abroad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594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Independent Projects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053590" marR="407033" lvl="0" indent="0" algn="l" rtl="0">
              <a:lnSpc>
                <a:spcPct val="150000"/>
              </a:lnSpc>
              <a:spcBef>
                <a:spcPts val="2725"/>
              </a:spcBef>
              <a:spcAft>
                <a:spcPts val="0"/>
              </a:spcAft>
              <a:buSzPts val="2000"/>
              <a:buNone/>
            </a:pPr>
            <a:r>
              <a:rPr lang="en-US" sz="2000" b="1" i="1">
                <a:latin typeface="Arial"/>
                <a:ea typeface="Arial"/>
                <a:cs typeface="Arial"/>
                <a:sym typeface="Arial"/>
              </a:rPr>
              <a:t>  …IF they are relevant and/or show you in a positive light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Experience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838200" y="1826803"/>
            <a:ext cx="1125870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1"/>
                </a:solidFill>
              </a:rPr>
              <a:t>Job Title</a:t>
            </a:r>
            <a:r>
              <a:rPr lang="en-US" sz="1700" dirty="0">
                <a:solidFill>
                  <a:schemeClr val="dk1"/>
                </a:solidFill>
              </a:rPr>
              <a:t>, Name of Employer, City, State 			                Month Year – Month Year / Present</a:t>
            </a:r>
            <a:endParaRPr sz="1700" dirty="0">
              <a:solidFill>
                <a:schemeClr val="dk1"/>
              </a:solidFill>
            </a:endParaRPr>
          </a:p>
          <a:p>
            <a:pPr marL="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Action verb followed by what you did, how you did it, and results</a:t>
            </a:r>
            <a:endParaRPr sz="1700" dirty="0"/>
          </a:p>
          <a:p>
            <a:pPr marL="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Action verb followed by what you did, how you did it, and results</a:t>
            </a:r>
            <a:endParaRPr sz="1700" dirty="0"/>
          </a:p>
          <a:p>
            <a:pPr marL="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Action verb followed by what you did, how you did it, and results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dirty="0">
                <a:solidFill>
                  <a:schemeClr val="dk1"/>
                </a:solidFill>
              </a:rPr>
            </a:br>
            <a:r>
              <a:rPr lang="en-US" sz="2300" b="1" dirty="0">
                <a:solidFill>
                  <a:schemeClr val="dk1"/>
                </a:solidFill>
              </a:rPr>
              <a:t>OR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dirty="0">
                <a:solidFill>
                  <a:schemeClr val="dk1"/>
                </a:solidFill>
              </a:rPr>
            </a:br>
            <a:r>
              <a:rPr lang="en-US" sz="1700" dirty="0">
                <a:solidFill>
                  <a:schemeClr val="dk1"/>
                </a:solidFill>
              </a:rPr>
              <a:t>Name of Employer         							                          City, State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1"/>
                </a:solidFill>
              </a:rPr>
              <a:t>Job Title</a:t>
            </a:r>
            <a:r>
              <a:rPr lang="en-US" sz="1700" dirty="0">
                <a:solidFill>
                  <a:schemeClr val="dk1"/>
                </a:solidFill>
              </a:rPr>
              <a:t> 								 Month Year – Month Year / Present</a:t>
            </a:r>
            <a:endParaRPr sz="1700" dirty="0"/>
          </a:p>
          <a:p>
            <a:pPr marL="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Action verb followed by what you did, how you did it, and results</a:t>
            </a:r>
            <a:endParaRPr sz="1700" dirty="0"/>
          </a:p>
          <a:p>
            <a:pPr marL="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Action verb followed by what you did, how you did it, and results</a:t>
            </a:r>
            <a:endParaRPr sz="1700" dirty="0"/>
          </a:p>
          <a:p>
            <a:pPr marL="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Action verb followed by what you did, how you did it, and results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OR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i="1" dirty="0">
                <a:solidFill>
                  <a:schemeClr val="dk1"/>
                </a:solidFill>
              </a:rPr>
              <a:t>Job Title</a:t>
            </a:r>
            <a:r>
              <a:rPr lang="en-US" sz="1700" dirty="0">
                <a:solidFill>
                  <a:schemeClr val="dk1"/>
                </a:solidFill>
              </a:rPr>
              <a:t>, Name of Employer, City, State 	                                                Month Year – Month Year / Present</a:t>
            </a:r>
            <a:endParaRPr sz="17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dirty="0">
                <a:solidFill>
                  <a:schemeClr val="dk1"/>
                </a:solidFill>
              </a:rPr>
            </a:br>
            <a:endParaRPr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cba0b40d9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Introduction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33cba0b40d9_0_40"/>
          <p:cNvSpPr txBox="1">
            <a:spLocks noGrp="1"/>
          </p:cNvSpPr>
          <p:nvPr>
            <p:ph type="body" idx="1"/>
          </p:nvPr>
        </p:nvSpPr>
        <p:spPr>
          <a:xfrm>
            <a:off x="2300400" y="1877000"/>
            <a:ext cx="5181600" cy="17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Diane Crump-Fogle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Associate Director for Career Development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UMBC Career Center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careers@umbc.edu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crump@umbc.edu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pronouns: she/her/hers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33cba0b40d9_0_40"/>
          <p:cNvSpPr txBox="1">
            <a:spLocks noGrp="1"/>
          </p:cNvSpPr>
          <p:nvPr>
            <p:ph type="body" idx="2"/>
          </p:nvPr>
        </p:nvSpPr>
        <p:spPr>
          <a:xfrm>
            <a:off x="2300400" y="4094225"/>
            <a:ext cx="4701000" cy="190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Devanshi Mistry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Career Peer at the UMBC Career Center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Major: Chemical Engineering and Political Science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careers@umbc.edu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dmistry2@umbc.edu</a:t>
            </a:r>
            <a:endParaRPr sz="15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pronouns: she/her/hers</a:t>
            </a:r>
            <a:endParaRPr sz="15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33cba0b40d9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200" y="1825625"/>
            <a:ext cx="1257025" cy="1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3cba0b40d9_0_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" y="4102450"/>
            <a:ext cx="1257025" cy="188555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3cba0b40d9_0_40"/>
          <p:cNvSpPr txBox="1"/>
          <p:nvPr/>
        </p:nvSpPr>
        <p:spPr>
          <a:xfrm>
            <a:off x="7403532" y="4657375"/>
            <a:ext cx="42018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UMBC Career Center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2nd Floor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Math &amp; Psychology Building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1" name="Google Shape;81;g33cba0b40d9_0_40"/>
          <p:cNvPicPr preferRelativeResize="0"/>
          <p:nvPr/>
        </p:nvPicPr>
        <p:blipFill rotWithShape="1">
          <a:blip r:embed="rId8">
            <a:alphaModFix amt="99000"/>
          </a:blip>
          <a:srcRect/>
          <a:stretch/>
        </p:blipFill>
        <p:spPr>
          <a:xfrm>
            <a:off x="7403523" y="1970974"/>
            <a:ext cx="4201950" cy="240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cba0b40d9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Experience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3cba0b40d9_0_18"/>
          <p:cNvSpPr/>
          <p:nvPr/>
        </p:nvSpPr>
        <p:spPr>
          <a:xfrm>
            <a:off x="838200" y="1826803"/>
            <a:ext cx="112587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dk1"/>
                </a:solidFill>
              </a:rPr>
              <a:t>Example:</a:t>
            </a:r>
            <a:endParaRPr sz="28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</a:rPr>
              <a:t>University of Maryland, Baltimore County</a:t>
            </a:r>
            <a:r>
              <a:rPr lang="en-US" sz="1600" dirty="0">
                <a:solidFill>
                  <a:schemeClr val="dk1"/>
                </a:solidFill>
              </a:rPr>
              <a:t> – Baltimore, MD 			        May 2020 – January 2024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</a:rPr>
              <a:t>Research Assistant </a:t>
            </a:r>
            <a:endParaRPr sz="1600" dirty="0">
              <a:solidFill>
                <a:schemeClr val="dk1"/>
              </a:solidFill>
            </a:endParaRPr>
          </a:p>
          <a:p>
            <a:pPr marL="17145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Supported</a:t>
            </a:r>
            <a:r>
              <a:rPr lang="en-US" sz="1600" dirty="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three </a:t>
            </a:r>
            <a:r>
              <a:rPr lang="en-US" sz="1600" dirty="0">
                <a:solidFill>
                  <a:schemeClr val="dk1"/>
                </a:solidFill>
              </a:rPr>
              <a:t>research projects on social determinants of health, resulting in two publications.</a:t>
            </a:r>
            <a:endParaRPr sz="1600" dirty="0">
              <a:solidFill>
                <a:schemeClr val="dk1"/>
              </a:solidFill>
            </a:endParaRPr>
          </a:p>
          <a:p>
            <a:pPr marL="17145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Developed and implemented a new data collection tool, increasing efficiency by 20%.</a:t>
            </a:r>
            <a:endParaRPr sz="1600" dirty="0">
              <a:solidFill>
                <a:schemeClr val="dk1"/>
              </a:solidFill>
            </a:endParaRPr>
          </a:p>
          <a:p>
            <a:pPr marL="17145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Presented research findings at two conferences, reaching 100+ public health professionals.</a:t>
            </a:r>
            <a:endParaRPr sz="1600" i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2300" b="1" dirty="0">
                <a:solidFill>
                  <a:schemeClr val="dk1"/>
                </a:solidFill>
              </a:rPr>
              <a:t>OR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dirty="0">
                <a:solidFill>
                  <a:schemeClr val="dk1"/>
                </a:solidFill>
              </a:rPr>
            </a:br>
            <a:r>
              <a:rPr lang="en-US" sz="1600" b="1" dirty="0">
                <a:solidFill>
                  <a:schemeClr val="dk1"/>
                </a:solidFill>
              </a:rPr>
              <a:t>Customer Service Representative</a:t>
            </a:r>
            <a:r>
              <a:rPr lang="en-US" sz="1600" dirty="0">
                <a:solidFill>
                  <a:schemeClr val="dk1"/>
                </a:solidFill>
              </a:rPr>
              <a:t> (Telecommuter), </a:t>
            </a:r>
            <a:r>
              <a:rPr lang="en-US" sz="1600" i="1" dirty="0">
                <a:solidFill>
                  <a:schemeClr val="dk1"/>
                </a:solidFill>
              </a:rPr>
              <a:t>Johns Hopkins HealthCare,</a:t>
            </a:r>
            <a:r>
              <a:rPr lang="en-US" sz="1600" dirty="0">
                <a:solidFill>
                  <a:schemeClr val="dk1"/>
                </a:solidFill>
              </a:rPr>
              <a:t> Glen Burnie, MD         02/2024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600" dirty="0">
                <a:solidFill>
                  <a:schemeClr val="dk1"/>
                </a:solidFill>
              </a:rPr>
              <a:t>Present 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</a:rPr>
              <a:t>Customer Service Associate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i="1" dirty="0">
                <a:solidFill>
                  <a:schemeClr val="dk1"/>
                </a:solidFill>
              </a:rPr>
              <a:t>Magellan Behavioral Health</a:t>
            </a:r>
            <a:r>
              <a:rPr lang="en-US" sz="1600" dirty="0">
                <a:solidFill>
                  <a:schemeClr val="dk1"/>
                </a:solidFill>
              </a:rPr>
              <a:t>, Columbia, MD                                              02/2023 – 01/2024 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</a:rPr>
              <a:t>Message Center Specialist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i="1" dirty="0">
                <a:solidFill>
                  <a:schemeClr val="dk1"/>
                </a:solidFill>
              </a:rPr>
              <a:t>Sears N.E. Regional Routing Office,</a:t>
            </a:r>
            <a:r>
              <a:rPr lang="en-US" sz="1600" dirty="0">
                <a:solidFill>
                  <a:schemeClr val="dk1"/>
                </a:solidFill>
              </a:rPr>
              <a:t> Columbia, MD                                     02/2022 – 02/2023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When To Separate Sections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u="sng" dirty="0">
                <a:latin typeface="Arial"/>
                <a:ea typeface="Arial"/>
                <a:cs typeface="Arial"/>
                <a:sym typeface="Arial"/>
              </a:rPr>
              <a:t>INTERNSHIP EXPERIENCE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Hirsch and </a:t>
            </a:r>
            <a:r>
              <a:rPr lang="en-US" sz="1800" b="1" dirty="0" err="1">
                <a:latin typeface="Arial"/>
                <a:ea typeface="Arial"/>
                <a:cs typeface="Arial"/>
                <a:sym typeface="Arial"/>
              </a:rPr>
              <a:t>Klozman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 LLC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Silver Spring, MD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Legal Intern 					                       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September 20XX-December 20XX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Conducted background research to support clients’ civil cases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Managed multiple phone lines, efficiently satisfying each caller’s needs…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u="sng" dirty="0">
                <a:latin typeface="Arial"/>
                <a:ea typeface="Arial"/>
                <a:cs typeface="Arial"/>
                <a:sym typeface="Arial"/>
              </a:rPr>
              <a:t>WORK EXPERIENCE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Subway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Fulton, MD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Cashier 							                       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December 20XX-Present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Provide outstanding customer service by greeting each patron and striving to fulfill all orders in under five minutes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Volunteer for the responsibility of closing the store on weeknights…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44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440"/>
              <a:buNone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Can you think of other scenarios where work experience could be further segmented?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838200" y="996940"/>
            <a:ext cx="10515600" cy="69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ct val="1000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Top 20 Skills Employers Seek</a:t>
            </a:r>
            <a:br>
              <a:rPr lang="en-US" b="0">
                <a:latin typeface="Arial"/>
                <a:ea typeface="Arial"/>
                <a:cs typeface="Arial"/>
                <a:sym typeface="Arial"/>
              </a:rPr>
            </a:br>
            <a:r>
              <a:rPr lang="en-US" sz="3100" i="1">
                <a:latin typeface="Arial"/>
                <a:ea typeface="Arial"/>
                <a:cs typeface="Arial"/>
                <a:sym typeface="Arial"/>
              </a:rPr>
              <a:t>NACE Job Outlook 2025</a:t>
            </a:r>
            <a:br>
              <a:rPr lang="en-US" b="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en-US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6214783" y="1757021"/>
            <a:ext cx="6096000" cy="420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Interpersonal skills (relates well to others)</a:t>
            </a:r>
            <a:endParaRPr sz="1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Computer skills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Leadership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Organizational ability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Strategic planning skills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Tactfulness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Friendly/outgoing personality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Entrepreneurial skills/risk-taker</a:t>
            </a:r>
            <a:endParaRPr sz="1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Creativity</a:t>
            </a:r>
            <a:endParaRPr sz="1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Fluency in a foreign language</a:t>
            </a:r>
            <a:endParaRPr sz="2900" i="0" u="none" strike="noStrike">
              <a:solidFill>
                <a:schemeClr val="dk1"/>
              </a:solidFill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942975" y="1757021"/>
            <a:ext cx="60960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Problem-solving skills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Ability to work in a team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Communication skills (written)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Initiative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Strong work ethic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Technical skills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Communication skills (verbal)</a:t>
            </a:r>
            <a:endParaRPr sz="2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Flexibility/adaptability</a:t>
            </a:r>
            <a:endParaRPr sz="1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Analytical/quantitative skills</a:t>
            </a:r>
            <a:endParaRPr sz="1900">
              <a:solidFill>
                <a:schemeClr val="dk1"/>
              </a:solidFill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-US" sz="1900">
                <a:solidFill>
                  <a:schemeClr val="dk1"/>
                </a:solidFill>
              </a:rPr>
              <a:t>Detail-oriented</a:t>
            </a:r>
            <a:endParaRPr sz="2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Skills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762000" y="1827329"/>
            <a:ext cx="105156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28600" marR="367665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Data Analysis: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SPSS, SAS, SQL, R programming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marR="367665" lvl="0" indent="-2413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Computer: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Microsoft Office, Google Suites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Language: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Spanish (conversational)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Interpersonal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 Cultural competence, leadership, collaboration, communication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Additional: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Familiar with MLA and Associated Press style guides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cba0b40d9_0_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Skills: Functional Resume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3cba0b40d9_0_60"/>
          <p:cNvSpPr txBox="1">
            <a:spLocks noGrp="1"/>
          </p:cNvSpPr>
          <p:nvPr>
            <p:ph type="body" idx="1"/>
          </p:nvPr>
        </p:nvSpPr>
        <p:spPr>
          <a:xfrm>
            <a:off x="606100" y="1825625"/>
            <a:ext cx="10515600" cy="42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Identify core skill areas from the job description and group skills into categories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Example: Technical Skills, Communication, Leadership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Use bullet points underneath each category to provide evidence of your experience in that skill category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Example: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13716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Collaborated between departments to solve member or provider issues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3716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Communicated effectively with 20-25 clients, management, other departments, and co-workers daily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Organization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13716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Received monthly awards for maintaining above average standards of 85% availability, 98% quality assurance and perfect attendance which resulted in monthly bonuses and the opportunity to tele-commute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838200" y="1930400"/>
            <a:ext cx="10906125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0869"/>
              <a:buNone/>
            </a:pPr>
            <a:r>
              <a:rPr lang="en-US" sz="2300" b="1" u="sng" dirty="0">
                <a:latin typeface="Arial"/>
                <a:ea typeface="Arial"/>
                <a:cs typeface="Arial"/>
                <a:sym typeface="Arial"/>
              </a:rPr>
              <a:t>Format: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3684"/>
              <a:buNone/>
            </a:pPr>
            <a:r>
              <a:rPr lang="en-US" sz="1900" b="1" dirty="0">
                <a:latin typeface="Arial"/>
                <a:ea typeface="Arial"/>
                <a:cs typeface="Arial"/>
                <a:sym typeface="Arial"/>
              </a:rPr>
              <a:t>Title of Project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i="1" dirty="0">
                <a:latin typeface="Arial"/>
                <a:ea typeface="Arial"/>
                <a:cs typeface="Arial"/>
                <a:sym typeface="Arial"/>
              </a:rPr>
              <a:t>Class Name/Company/Organization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			            Month Year – Month Year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51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Action verb followed by what you did, how you did it, and results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51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Action verb followed by what you did, how you did it, and results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4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br>
              <a:rPr lang="en-US" sz="1400" dirty="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300" b="1" u="sng" dirty="0">
                <a:latin typeface="Arial"/>
                <a:ea typeface="Arial"/>
                <a:cs typeface="Arial"/>
                <a:sym typeface="Arial"/>
              </a:rPr>
              <a:t>Example: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3684"/>
              <a:buNone/>
            </a:pPr>
            <a:r>
              <a:rPr lang="en-US" sz="1900" b="1" dirty="0">
                <a:latin typeface="Arial"/>
                <a:ea typeface="Arial"/>
                <a:cs typeface="Arial"/>
                <a:sym typeface="Arial"/>
              </a:rPr>
              <a:t>Analyzed food access and nutrition in low-income community                           </a:t>
            </a:r>
            <a:r>
              <a:rPr lang="en-US" sz="1900" b="1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Aug 2024 </a:t>
            </a:r>
            <a:r>
              <a:rPr lang="en-US" sz="1900" b="1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900" b="1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 Dec 202</a:t>
            </a:r>
            <a:r>
              <a:rPr lang="en-US" sz="1900" b="1" dirty="0">
                <a:latin typeface="Arial"/>
                <a:ea typeface="Arial"/>
                <a:cs typeface="Arial"/>
                <a:sym typeface="Arial"/>
              </a:rPr>
              <a:t>4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51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Collaborated with the City Health Department's nutrition team to conduct a survey assessing food access and dietary habits among residents in a low-income community.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51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Surveyed residents, analyzed data (SPSS), and recommended solutions to improve food access and nutrition.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51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Presented findings to city health department and community partners.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Certifications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 b="1" u="sng" dirty="0">
                <a:latin typeface="Arial"/>
                <a:ea typeface="Arial"/>
                <a:cs typeface="Arial"/>
                <a:sym typeface="Arial"/>
              </a:rPr>
              <a:t>Format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Name of certification (expiration date, if applicable)             Receipt: Month Year</a:t>
            </a:r>
            <a:endParaRPr sz="3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u="sng" dirty="0">
                <a:latin typeface="Arial"/>
                <a:ea typeface="Arial"/>
                <a:cs typeface="Arial"/>
                <a:sym typeface="Arial"/>
              </a:rPr>
              <a:t>Example</a:t>
            </a:r>
            <a:endParaRPr sz="2300" b="1" u="sng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CPR and Advanced First Aid  (Expires May 2026)                                May 2024</a:t>
            </a:r>
            <a:endParaRPr sz="3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Academic Coursework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Good practice is to limit your listings to 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no more than three lines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u="sng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Format: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Course Name 			Course Name 				Course Name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Course Name 			Course Name 				Course Name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Course Name 			Course Name 				Course Name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br>
              <a:rPr lang="en-US" sz="23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u="sng" dirty="0">
                <a:latin typeface="Arial"/>
                <a:ea typeface="Arial"/>
                <a:cs typeface="Arial"/>
                <a:sym typeface="Arial"/>
              </a:rPr>
              <a:t>Example: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73366-EEBA-945A-661C-2488AB0CBCCF}"/>
              </a:ext>
            </a:extLst>
          </p:cNvPr>
          <p:cNvSpPr txBox="1"/>
          <p:nvPr/>
        </p:nvSpPr>
        <p:spPr>
          <a:xfrm>
            <a:off x="838200" y="4990012"/>
            <a:ext cx="10617926" cy="286334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Introduction to Public Health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Human Health and Disease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Health Communications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Public Health Ethics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Business Ethics and Society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Research Methods in Health</a:t>
            </a: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Health Care Organization and Delivery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Global Health and Diseases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Epidemiology </a:t>
            </a: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Publications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0"/>
          <p:cNvSpPr txBox="1">
            <a:spLocks noGrp="1"/>
          </p:cNvSpPr>
          <p:nvPr>
            <p:ph type="body" idx="1"/>
          </p:nvPr>
        </p:nvSpPr>
        <p:spPr>
          <a:xfrm>
            <a:off x="838200" y="1963039"/>
            <a:ext cx="10515600" cy="4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The recommendation is to refer to </a:t>
            </a: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APA format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for the citations of your published articles.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u="sng">
                <a:latin typeface="Arial"/>
                <a:ea typeface="Arial"/>
                <a:cs typeface="Arial"/>
                <a:sym typeface="Arial"/>
              </a:rPr>
              <a:t>Format for Publications: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Names (Date of Publication). Title of Publication. </a:t>
            </a:r>
            <a:r>
              <a:rPr lang="en-US" sz="2000" i="1">
                <a:latin typeface="Arial"/>
                <a:ea typeface="Arial"/>
                <a:cs typeface="Arial"/>
                <a:sym typeface="Arial"/>
              </a:rPr>
              <a:t>Journal Name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Volume(Issue)*, Page Numbers.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*If Applicable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u="sng">
                <a:latin typeface="Arial"/>
                <a:ea typeface="Arial"/>
                <a:cs typeface="Arial"/>
                <a:sym typeface="Arial"/>
              </a:rPr>
              <a:t>Example for Publications: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Scharrer, E. (2008). Media Exposure and Sensitivity to Violence in News Reports: Evidence of Desensitization? </a:t>
            </a:r>
            <a:r>
              <a:rPr lang="en-US" sz="2000" i="1">
                <a:latin typeface="Arial"/>
                <a:ea typeface="Arial"/>
                <a:cs typeface="Arial"/>
                <a:sym typeface="Arial"/>
              </a:rPr>
              <a:t>Journalism &amp; Mass Communication Quarterly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85(2), 291–310.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Presentations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Majority of people with a presentations section list more than one presentation; however, this should not prevent you from including presentations as a section on your resume.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en-US" sz="2300" b="1" u="sng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300" b="1" u="sng" dirty="0">
                <a:latin typeface="Arial"/>
                <a:ea typeface="Arial"/>
                <a:cs typeface="Arial"/>
                <a:sym typeface="Arial"/>
              </a:rPr>
              <a:t>Format for Presentations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Names (Date of Presentation). </a:t>
            </a:r>
            <a:r>
              <a:rPr lang="en-US" sz="2000" i="1" dirty="0">
                <a:latin typeface="Arial"/>
                <a:ea typeface="Arial"/>
                <a:cs typeface="Arial"/>
                <a:sym typeface="Arial"/>
              </a:rPr>
              <a:t>Title of Presentation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 Paper title* “presented at” name of event, city, state.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*If it was a paper being presented, you would include that detail.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br>
              <a:rPr lang="en-US" sz="23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u="sng" dirty="0">
                <a:latin typeface="Arial"/>
                <a:ea typeface="Arial"/>
                <a:cs typeface="Arial"/>
                <a:sym typeface="Arial"/>
              </a:rPr>
              <a:t>Example for Publications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Experienced, A., Smith, C., &amp; Paul, C. (March, 2020). </a:t>
            </a:r>
            <a:r>
              <a:rPr lang="en-US" sz="2000" i="1" dirty="0">
                <a:latin typeface="Arial"/>
                <a:ea typeface="Arial"/>
                <a:cs typeface="Arial"/>
                <a:sym typeface="Arial"/>
              </a:rPr>
              <a:t>Authoritative parenting, self-regulation, and psychological adjustment in African and European American emerging adults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 Paper presented at SRCD, Baltimore, MD.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At the end of the session, students will be able to: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Understand the best resume format for career transitioning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Identify the components of a “standout resume” to use when applying for internships/employment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Apply resume best practices for the creation or updating of your own documents.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Participations/Memberships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 b="1" u="sng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Example:</a:t>
            </a:r>
            <a:endParaRPr sz="2300"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Economics Council, </a:t>
            </a:r>
            <a:r>
              <a:rPr lang="en-US" sz="2000" i="1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Member</a:t>
            </a: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				September </a:t>
            </a: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2024 - December 202</a:t>
            </a: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4</a:t>
            </a:r>
            <a:endParaRPr sz="2000"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</a:ext>
              </a:ex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Participated in…</a:t>
            </a:r>
            <a:endParaRPr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</a:ext>
              </a:ex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Coordinated…</a:t>
            </a:r>
            <a:endParaRPr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</a:ext>
              </a:ex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Communicated…</a:t>
            </a:r>
            <a:endParaRPr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</a:ext>
              </a:ex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Supported…</a:t>
            </a:r>
            <a:endParaRPr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</a:ext>
              </a:ex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Discussed…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304800" y="137566"/>
            <a:ext cx="11153775" cy="21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 sz="440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Writing your Bullets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3118184" y="3133725"/>
            <a:ext cx="5955632" cy="21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Schoolbook"/>
              <a:buNone/>
            </a:pPr>
            <a:r>
              <a:rPr lang="en-US" sz="8000" b="1">
                <a:solidFill>
                  <a:schemeClr val="dk1"/>
                </a:solidFill>
              </a:rPr>
              <a:t>Step Three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mbria"/>
              <a:buNone/>
            </a:pPr>
            <a:endParaRPr sz="8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000"/>
              <a:buFont typeface="Century Schoolbook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Writing Bullet Points: Ask Yourself…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27025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894"/>
              <a:buFont typeface="Noto Sans Symbols"/>
              <a:buChar char="◼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exactly did I do? (details)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327025" lvl="0" indent="-3333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894"/>
              <a:buFont typeface="Noto Sans Symbols"/>
              <a:buChar char="◼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exactly did I do it? (techniques)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327025" lvl="0" indent="-3333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894"/>
              <a:buFont typeface="Noto Sans Symbols"/>
              <a:buChar char="◼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WHO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was I working with/for?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327025" lvl="0" indent="-3333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894"/>
              <a:buFont typeface="Noto Sans Symbols"/>
              <a:buChar char="◼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was I doing it? (higher purpose)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327025" lvl="0" indent="-3333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894"/>
              <a:buFont typeface="Noto Sans Symbols"/>
              <a:buChar char="◼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What was the </a:t>
            </a: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RESULT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of my actions?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2438400" y="4448330"/>
            <a:ext cx="7315200" cy="1200600"/>
          </a:xfrm>
          <a:prstGeom prst="rect">
            <a:avLst/>
          </a:prstGeom>
          <a:noFill/>
          <a:ln w="38100" cap="flat" cmpd="thinThick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Bullet Point Formula</a:t>
            </a:r>
            <a:r>
              <a:rPr lang="en-US" sz="3600">
                <a:solidFill>
                  <a:schemeClr val="dk1"/>
                </a:solidFill>
              </a:rPr>
              <a:t>: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C800"/>
                </a:solidFill>
              </a:rPr>
              <a:t>Action Verb </a:t>
            </a:r>
            <a:r>
              <a:rPr lang="en-US" sz="3600">
                <a:solidFill>
                  <a:schemeClr val="dk1"/>
                </a:solidFill>
              </a:rPr>
              <a:t>+ Description + </a:t>
            </a:r>
            <a:r>
              <a:rPr lang="en-US" sz="3600">
                <a:solidFill>
                  <a:srgbClr val="FF0000"/>
                </a:solidFill>
              </a:rPr>
              <a:t>Impact</a:t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Writing Great Bullet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7025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550"/>
              <a:buFont typeface="Arial"/>
              <a:buChar char="◼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“Tutored children”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228600" lvl="0" indent="-2540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3200"/>
              <a:buFont typeface="Noto Sans Symbols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27025" marR="5080" lvl="0" indent="-314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550"/>
              <a:buFont typeface="Arial"/>
              <a:buChar char="◼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Tutored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two middle-school children in English and math,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raising scores by two letter grades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Writing G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reat Bullet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7025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550"/>
              <a:buFont typeface="Arial"/>
              <a:buChar char="◼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“Organized store”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228600" lvl="0" indent="-2540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3200"/>
              <a:buFont typeface="Noto Sans Symbols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27025" marR="5080" lvl="0" indent="-314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550"/>
              <a:buFont typeface="Arial"/>
              <a:buChar char="◼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Ensured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that storefront remained neat and tidy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throughout high-volume shifts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Writing G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reat Bullet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7025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2550"/>
              <a:buFont typeface="Arial"/>
              <a:buChar char="◼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“Answered phones”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228600" lvl="0" indent="-2540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3200"/>
              <a:buFont typeface="Noto Sans Symbols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27025" marR="5080" lvl="0" indent="-31496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550"/>
              <a:buFont typeface="Arial"/>
              <a:buChar char="◼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Managed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multiple phone lines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a busy medical practice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320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balanced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efficiency with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 customer service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/>
          <p:nvPr/>
        </p:nvSpPr>
        <p:spPr>
          <a:xfrm>
            <a:off x="571500" y="718001"/>
            <a:ext cx="11449050" cy="574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C800"/>
                </a:solidFill>
              </a:rPr>
              <a:t>Updating a Resume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</a:rPr>
              <a:t>Because resumes are crafted for job applications, they only need to be </a:t>
            </a:r>
            <a:r>
              <a:rPr lang="en-US" sz="2000" b="1">
                <a:solidFill>
                  <a:srgbClr val="000000"/>
                </a:solidFill>
              </a:rPr>
              <a:t>updated when you are in active pursuit of a job</a:t>
            </a:r>
            <a:r>
              <a:rPr lang="en-US" sz="2000">
                <a:solidFill>
                  <a:srgbClr val="000000"/>
                </a:solidFill>
              </a:rPr>
              <a:t> or career path (and since you are at UMBC, this should mean </a:t>
            </a:r>
            <a:r>
              <a:rPr lang="en-US" sz="2000" b="1">
                <a:solidFill>
                  <a:srgbClr val="000000"/>
                </a:solidFill>
              </a:rPr>
              <a:t>always</a:t>
            </a:r>
            <a:r>
              <a:rPr lang="en-US" sz="2000">
                <a:solidFill>
                  <a:srgbClr val="000000"/>
                </a:solidFill>
              </a:rPr>
              <a:t>).</a:t>
            </a:r>
            <a:endParaRPr sz="2000">
              <a:solidFill>
                <a:srgbClr val="FFC800"/>
              </a:solidFill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</a:rPr>
              <a:t>Update your resume </a:t>
            </a:r>
            <a:r>
              <a:rPr lang="en-US" sz="2000" i="1" u="none" strike="noStrike" cap="none">
                <a:solidFill>
                  <a:srgbClr val="000000"/>
                </a:solidFill>
              </a:rPr>
              <a:t>at least</a:t>
            </a:r>
            <a:r>
              <a:rPr lang="en-US" sz="2000" i="0" u="none" strike="noStrike" cap="none">
                <a:solidFill>
                  <a:srgbClr val="000000"/>
                </a:solidFill>
              </a:rPr>
              <a:t> once per semester while in school, if not more</a:t>
            </a:r>
            <a:endParaRPr sz="2000" i="0" u="none" strike="noStrike" cap="none">
              <a:solidFill>
                <a:srgbClr val="FFC800"/>
              </a:solidFill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</a:rPr>
              <a:t>Update before every career fair or event the school is hosting, or events you are attending elsewhere</a:t>
            </a:r>
            <a:endParaRPr sz="2000" i="0" u="none" strike="noStrike" cap="none">
              <a:solidFill>
                <a:srgbClr val="FFC800"/>
              </a:solidFill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</a:rPr>
              <a:t>Update as you complete classes, get new GPA’s, involve yourself in organizations, and gain internship or job experience</a:t>
            </a:r>
            <a:endParaRPr sz="2000" i="0" u="none" strike="noStrike" cap="none">
              <a:solidFill>
                <a:srgbClr val="FFC800"/>
              </a:solidFill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</a:rPr>
              <a:t>Update as you work on research, projects for classes, or if you gain skills specific to your major such as specific softwares</a:t>
            </a:r>
            <a:endParaRPr sz="2000" i="0" u="none" strike="noStrike" cap="none">
              <a:solidFill>
                <a:srgbClr val="FFC8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Next Steps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Update your current resume and upload it to Handshake under “Documents”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If you haven’t already, schedule a Career Center appointment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top by during in-person drop-in hours: Mon-Thur, 2-4 pm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; virtual express appointments: Tue, 5-7pm &amp; Fri, 2-4pm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Upload Your Resume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700500" cy="29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75" rIns="0" bIns="0" anchor="t" anchorCtr="0">
            <a:spAutoFit/>
          </a:bodyPr>
          <a:lstStyle/>
          <a:p>
            <a:pPr marL="327025" marR="5080" lvl="0" indent="-314959" algn="l" rtl="0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750"/>
              <a:buFont typeface="Arial"/>
              <a:buChar char="◼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Click “My Documents” from the homepage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marL="228600" lvl="0" indent="-98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2050"/>
              <a:buFont typeface="Noto Sans Symbols"/>
              <a:buNone/>
            </a:pPr>
            <a:endParaRPr sz="205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750"/>
              <a:buFont typeface="Arial"/>
              <a:buChar char="◼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Click “Select from Computer”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marL="228600" lvl="0" indent="-8890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EFAC00"/>
              </a:buClr>
              <a:buSzPts val="2200"/>
              <a:buFont typeface="Noto Sans Symbols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27025" marR="972185" lvl="0" indent="-314959" algn="l" rtl="0">
              <a:lnSpc>
                <a:spcPct val="117333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750"/>
              <a:buFont typeface="Arial"/>
              <a:buChar char="◼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Upload and submit</a:t>
            </a:r>
            <a:endParaRPr sz="22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3273" y="1825625"/>
            <a:ext cx="6278562" cy="346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5620" y="3936405"/>
            <a:ext cx="5713412" cy="26282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41"/>
          <p:cNvCxnSpPr/>
          <p:nvPr/>
        </p:nvCxnSpPr>
        <p:spPr>
          <a:xfrm>
            <a:off x="3055789" y="2214049"/>
            <a:ext cx="7867584" cy="25730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41"/>
          <p:cNvCxnSpPr/>
          <p:nvPr/>
        </p:nvCxnSpPr>
        <p:spPr>
          <a:xfrm>
            <a:off x="2973859" y="3557292"/>
            <a:ext cx="3492470" cy="234793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4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3cba0b40d9_0_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Additional Steps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3cba0b40d9_0_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Gain knowledge about your strengths, skills, and interests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Attend programs, workshops, and events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Seek out networking opportunities to build a strong network of professional contacts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Further education: professional development, certification preparation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Career Center resources for career changers: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https://careers.umbc.edu/alumni/career-changers/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33cba0b40d9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9789" y="4557175"/>
            <a:ext cx="1672550" cy="16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Take a Guess….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1981198" y="2570983"/>
            <a:ext cx="8229600" cy="21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On average, how long does a recruiter spend reviewing a resume?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4081461" y="4506092"/>
            <a:ext cx="40290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</a:rPr>
              <a:t>6-8 Seconds</a:t>
            </a:r>
            <a:endParaRPr sz="1800" b="1" i="0" u="none" strike="noStrike" cap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ece5b3c4a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Upcoming Events: CAREER MONTH!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3ece5b3c4a_1_0"/>
          <p:cNvSpPr txBox="1">
            <a:spLocks noGrp="1"/>
          </p:cNvSpPr>
          <p:nvPr>
            <p:ph type="body" idx="1"/>
          </p:nvPr>
        </p:nvSpPr>
        <p:spPr>
          <a:xfrm>
            <a:off x="3466150" y="1825625"/>
            <a:ext cx="7887600" cy="42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April is Career Month!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Check out the career month website: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https://careermonth.umbc.edu/</a:t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information on upcoming special events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g33ece5b3c4a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90825"/>
            <a:ext cx="3274832" cy="516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3ece5b3c4a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550" y="4126875"/>
            <a:ext cx="2514800" cy="25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ece5b3c4a_1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Upcoming Events: CAREER MONTH!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3ece5b3c4a_1_11"/>
          <p:cNvSpPr txBox="1">
            <a:spLocks noGrp="1"/>
          </p:cNvSpPr>
          <p:nvPr>
            <p:ph type="body" idx="1"/>
          </p:nvPr>
        </p:nvSpPr>
        <p:spPr>
          <a:xfrm>
            <a:off x="3466150" y="1825625"/>
            <a:ext cx="7887600" cy="42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33ece5b3c4a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0825"/>
            <a:ext cx="3274832" cy="516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3ece5b3c4a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825" y="1690825"/>
            <a:ext cx="4632900" cy="51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33ece5b3c4a_1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7725" y="1690825"/>
            <a:ext cx="4284275" cy="366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Google Shape;359;p42"/>
          <p:cNvGraphicFramePr/>
          <p:nvPr/>
        </p:nvGraphicFramePr>
        <p:xfrm>
          <a:off x="582498" y="1741035"/>
          <a:ext cx="7096700" cy="4487115"/>
        </p:xfrm>
        <a:graphic>
          <a:graphicData uri="http://schemas.openxmlformats.org/drawingml/2006/table">
            <a:tbl>
              <a:tblPr firstRow="1" bandRow="1">
                <a:noFill/>
                <a:tableStyleId>{3CA89002-E50D-4323-9D79-31E1777556F8}</a:tableStyleId>
              </a:tblPr>
              <a:tblGrid>
                <a:gridCol w="30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Events tab in handshake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UMBC Career Center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Contact us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www.instagram.com/umbccareers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Follow us in myUMBC</a:t>
                      </a:r>
                      <a:endParaRPr sz="18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0" name="Google Shape;360;p42"/>
          <p:cNvSpPr txBox="1">
            <a:spLocks noGrp="1"/>
          </p:cNvSpPr>
          <p:nvPr>
            <p:ph type="title"/>
          </p:nvPr>
        </p:nvSpPr>
        <p:spPr>
          <a:xfrm>
            <a:off x="1288050" y="414275"/>
            <a:ext cx="96159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</a:pPr>
            <a:r>
              <a:rPr lang="en-US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Get Connected – Stay Connected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42" descr="App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9878" y="4488420"/>
            <a:ext cx="652017" cy="65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 descr="A yellow text on a black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62" y="5392218"/>
            <a:ext cx="2205142" cy="66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 descr="https://lh7-us.googleusercontent.com/uToq_IbBjrgmTMYkBwnj9ljmXj3taUejHFnoCTg9Hq2w_bx9s2byGmPVAz4iq0J8xndesLyaMmZIR7wVNdA7HA4Jj9xR8tzTWcHWT5Fkk0r7QzPb5giIMhh7StBA6dDBHoVCgZW4uF9N_WjtVJ3eWQ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8350" y="3584597"/>
            <a:ext cx="615082" cy="65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 descr="https://lh7-us.googleusercontent.com/mIT2DV7kPwX4WthxgjnNT96QhYspOy8q09HOV9f9NhE_qMkHLXJzO4JZR_5glFVU5u3Lr86mPMydmL_0pUdoSoi69HMqxkB2NFNFzAc3dp5OaFMYJxyN7VfXnkurJWR0pAh5Wi9MjQS5J2TD_hB2PA=s20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4715" y="2702559"/>
            <a:ext cx="2353106" cy="60849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/>
          <p:nvPr/>
        </p:nvSpPr>
        <p:spPr>
          <a:xfrm>
            <a:off x="4665159" y="3244334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67" name="Google Shape;367;p42" descr="https://lh7-us.googleusercontent.com/JoW3I3FkZ3VvNPSCh-u18Oj3GDVJIcocoejNIIS_Ni4wWZSqueFcdnJK50W517kDGfmF2gFCGF52AUHB6cVvPCJgKS65PRH6gjMlZxUIN4bvV4LWjIlG-5A73yptX9Fmrx98Dvd-42V4ycnY7ttIZQ=s20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4608" y="1741021"/>
            <a:ext cx="702559" cy="72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4600" y="3548446"/>
            <a:ext cx="702575" cy="702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9" name="Google Shape;369;p42"/>
          <p:cNvGraphicFramePr/>
          <p:nvPr/>
        </p:nvGraphicFramePr>
        <p:xfrm>
          <a:off x="7647873" y="1741035"/>
          <a:ext cx="3881150" cy="4487075"/>
        </p:xfrm>
        <a:graphic>
          <a:graphicData uri="http://schemas.openxmlformats.org/drawingml/2006/table">
            <a:tbl>
              <a:tblPr firstRow="1" bandRow="1">
                <a:noFill/>
                <a:tableStyleId>{3CA89002-E50D-4323-9D79-31E1777556F8}</a:tableStyleId>
              </a:tblPr>
              <a:tblGrid>
                <a:gridCol w="38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0" name="Google Shape;370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04600" y="1829426"/>
            <a:ext cx="3367699" cy="18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2"/>
          <p:cNvSpPr txBox="1"/>
          <p:nvPr/>
        </p:nvSpPr>
        <p:spPr>
          <a:xfrm>
            <a:off x="7783700" y="3723863"/>
            <a:ext cx="36243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UMBC Careers 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Unleashed Podcast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372" name="Google Shape;372;p42"/>
          <p:cNvSpPr txBox="1"/>
          <p:nvPr/>
        </p:nvSpPr>
        <p:spPr>
          <a:xfrm>
            <a:off x="8148050" y="5608050"/>
            <a:ext cx="289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42"/>
          <p:cNvPicPr preferRelativeResize="0"/>
          <p:nvPr/>
        </p:nvPicPr>
        <p:blipFill rotWithShape="1">
          <a:blip r:embed="rId10">
            <a:alphaModFix/>
          </a:blip>
          <a:srcRect l="18604" t="-4340" r="18604"/>
          <a:stretch/>
        </p:blipFill>
        <p:spPr>
          <a:xfrm>
            <a:off x="7647875" y="4387625"/>
            <a:ext cx="3881151" cy="9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2"/>
          <p:cNvSpPr txBox="1"/>
          <p:nvPr/>
        </p:nvSpPr>
        <p:spPr>
          <a:xfrm>
            <a:off x="9571800" y="5848675"/>
            <a:ext cx="264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7783700" y="5467713"/>
            <a:ext cx="36243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Listen or watch wherever you get your podcasts!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body" idx="1"/>
          </p:nvPr>
        </p:nvSpPr>
        <p:spPr>
          <a:xfrm>
            <a:off x="3086100" y="381000"/>
            <a:ext cx="554355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</a:pPr>
            <a:r>
              <a:rPr lang="en-US" sz="6300" b="1" dirty="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lang="en-US" sz="6000" b="1" dirty="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39" descr="Questions God asked women – When Women Spe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49" y="1802186"/>
            <a:ext cx="381952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does a “stand-out” resume look like?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838200" y="2082800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7025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Noto Sans Symbols"/>
              <a:buChar char="◼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WELL-STRUCTURED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(clear, consistent format)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240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Noto Sans Symbols"/>
              <a:buChar char="◼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CORRECT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(follows basic resume rules)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240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27025" marR="448944" lvl="0" indent="-314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Noto Sans Symbols"/>
              <a:buChar char="◼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TARGETED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(emphasizes skills, experiences, classes that relate to the position)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EFAC00"/>
              </a:buClr>
              <a:buSzPts val="240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Noto Sans Symbols"/>
              <a:buChar char="◼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DETAILED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(gives examples, numbers)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Transitioning Your Resume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27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None/>
            </a:pPr>
            <a:r>
              <a:rPr lang="en-US" sz="2000" b="1" cap="none">
                <a:latin typeface="Arial"/>
                <a:ea typeface="Arial"/>
                <a:cs typeface="Arial"/>
                <a:sym typeface="Arial"/>
              </a:rPr>
              <a:t>OUTDATED RESUME: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lvl="0" indent="-30678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Multiple pages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26034" lvl="0" indent="-30741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Includes outdated skills (e.g. typing speed, faxing, obsolete software)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5080" lvl="0" indent="-30741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Uses a standard Microsoft Office template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10795" lvl="0" indent="-30741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Stays the same, no matter what you’re applying for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10795" lvl="0" indent="-33189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Lacks keywords that align with modern applicant tracking systems (ATS)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27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-US" sz="2000" b="1" cap="none">
                <a:latin typeface="Arial"/>
                <a:ea typeface="Arial"/>
                <a:cs typeface="Arial"/>
                <a:sym typeface="Arial"/>
              </a:rPr>
              <a:t> RESUME: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lvl="0" indent="-30678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One page (two pages, if relevant)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9525" lvl="0" indent="-30678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Focuses on achievements, quantifiable results, and impact in past roles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9525" lvl="0" indent="-30678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Streamlined, original format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5080" lvl="0" indent="-30678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ct val="79166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Designed to be adapted to fit each position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marR="5080" lvl="0" indent="-33125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Includes recent education, training, projects, or coursework relevant to career goals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304800" y="137566"/>
            <a:ext cx="11153775" cy="21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 sz="4400">
                <a:solidFill>
                  <a:srgbClr val="FFC800"/>
                </a:solidFill>
                <a:latin typeface="Arial"/>
                <a:ea typeface="Arial"/>
                <a:cs typeface="Arial"/>
                <a:sym typeface="Arial"/>
              </a:rPr>
              <a:t>Formatting Your Resume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3118184" y="3133725"/>
            <a:ext cx="5955632" cy="21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Schoolbook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</a:rPr>
              <a:t>Step </a:t>
            </a:r>
            <a:r>
              <a:rPr lang="en-US" sz="8000" b="1">
                <a:solidFill>
                  <a:schemeClr val="dk1"/>
                </a:solidFill>
              </a:rPr>
              <a:t>O</a:t>
            </a:r>
            <a:r>
              <a:rPr lang="en-US" sz="8000" b="1" i="0" u="none" strike="noStrike" cap="none">
                <a:solidFill>
                  <a:schemeClr val="dk1"/>
                </a:solidFill>
              </a:rPr>
              <a:t>ne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mbria"/>
              <a:buNone/>
            </a:pPr>
            <a:endParaRPr sz="8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Keys To a Good-Looking Resume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7025" marR="5080" lvl="0" indent="-314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Keep </a:t>
            </a:r>
            <a:r>
              <a:rPr lang="en-US" sz="24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it to one page!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Adjust font size (between pt. 10.5-12 is OK) and margins (0.5”-1”) if needed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685800" marR="508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However, you may have two pages if you have experience relevant to the position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Use no more than two fonts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Ensure that all tabs and bullets are aligned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Noto Sans Symbols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Ensure that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bold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italics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ALL CAPS,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underline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etc. are used sparingly and consistently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7025" lvl="0" indent="-314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AC00"/>
              </a:buClr>
              <a:buSzPts val="1912"/>
              <a:buFont typeface="Arial"/>
              <a:buChar char="◼"/>
            </a:pPr>
            <a:r>
              <a:rPr lang="en-US" sz="2400" b="1" i="1">
                <a:latin typeface="Arial"/>
                <a:ea typeface="Arial"/>
                <a:cs typeface="Arial"/>
                <a:sym typeface="Arial"/>
              </a:rPr>
              <a:t>DID YOU CHECK FOR TYPOS?? DON’T RELY ON SPELL CHECK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590550" y="365125"/>
            <a:ext cx="11239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400"/>
              <a:buFont typeface="Century Schoolbook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Templates – Unoriginal and Limiting</a:t>
            </a:r>
            <a:r>
              <a:rPr lang="en-US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</p:txBody>
      </p:sp>
      <p:pic>
        <p:nvPicPr>
          <p:cNvPr id="125" name="Google Shape;125;p9" descr="550+ Free Resume Templates for 2024 (Download for Word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60119"/>
            <a:ext cx="2812296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 descr="Best Resume Templates to Get Hired in 202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9" descr="40+ Professional Resume Templates | PDF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2964" y="1966590"/>
            <a:ext cx="2709861" cy="383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 descr="63+ Free Microsoft Word Resume Templates to Download 20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9037" y="1481839"/>
            <a:ext cx="4199421" cy="459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2442</Words>
  <Application>Microsoft Office PowerPoint</Application>
  <PresentationFormat>Widescreen</PresentationFormat>
  <Paragraphs>365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Noto Sans Symbols</vt:lpstr>
      <vt:lpstr>Calibri</vt:lpstr>
      <vt:lpstr>Century Schoolbook</vt:lpstr>
      <vt:lpstr>Cambria</vt:lpstr>
      <vt:lpstr>Office Theme</vt:lpstr>
      <vt:lpstr>Writing a Stand-Out Resume  </vt:lpstr>
      <vt:lpstr>Introduction</vt:lpstr>
      <vt:lpstr>Learning Objectives</vt:lpstr>
      <vt:lpstr>Take a Guess….</vt:lpstr>
      <vt:lpstr>What does a “stand-out” resume look like?</vt:lpstr>
      <vt:lpstr>Transitioning Your Resume</vt:lpstr>
      <vt:lpstr>Formatting Your Resume</vt:lpstr>
      <vt:lpstr>Keys To a Good-Looking Resume</vt:lpstr>
      <vt:lpstr>Templates – Unoriginal and Limiting </vt:lpstr>
      <vt:lpstr>Structuring Your Content</vt:lpstr>
      <vt:lpstr>Sample Resume: Entry-level</vt:lpstr>
      <vt:lpstr>Sample Resume: Experienced</vt:lpstr>
      <vt:lpstr>Sample Resume: Functional/Chronological</vt:lpstr>
      <vt:lpstr>Section Headers</vt:lpstr>
      <vt:lpstr>Contact Information</vt:lpstr>
      <vt:lpstr>Education</vt:lpstr>
      <vt:lpstr>For Each Experience, Include:</vt:lpstr>
      <vt:lpstr>All Experiences Can Count…</vt:lpstr>
      <vt:lpstr>Experience</vt:lpstr>
      <vt:lpstr>Experience</vt:lpstr>
      <vt:lpstr>When To Separate Sections</vt:lpstr>
      <vt:lpstr>Top 20 Skills Employers Seek NACE Job Outlook 2025  </vt:lpstr>
      <vt:lpstr>Skills</vt:lpstr>
      <vt:lpstr>Skills: Functional Resume</vt:lpstr>
      <vt:lpstr>Projects</vt:lpstr>
      <vt:lpstr>Certifications</vt:lpstr>
      <vt:lpstr>Academic Coursework</vt:lpstr>
      <vt:lpstr>Publications</vt:lpstr>
      <vt:lpstr>Presentations</vt:lpstr>
      <vt:lpstr>Participations/Memberships</vt:lpstr>
      <vt:lpstr>Writing your Bullets</vt:lpstr>
      <vt:lpstr>Writing Bullet Points: Ask Yourself…</vt:lpstr>
      <vt:lpstr>Writing Great Bullet Points</vt:lpstr>
      <vt:lpstr>Writing Great Bullet Points</vt:lpstr>
      <vt:lpstr>Writing Great Bullet Points</vt:lpstr>
      <vt:lpstr>PowerPoint Presentation</vt:lpstr>
      <vt:lpstr>Next Steps</vt:lpstr>
      <vt:lpstr>Upload Your Resume</vt:lpstr>
      <vt:lpstr>Additional Steps</vt:lpstr>
      <vt:lpstr>Upcoming Events: CAREER MONTH!</vt:lpstr>
      <vt:lpstr>Upcoming Events: CAREER MONTH!</vt:lpstr>
      <vt:lpstr>Get Connected – Stay Connected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Dustin Eby</dc:creator>
  <cp:lastModifiedBy>Devanshi Mistry</cp:lastModifiedBy>
  <cp:revision>1</cp:revision>
  <dcterms:created xsi:type="dcterms:W3CDTF">2019-05-08T14:51:14Z</dcterms:created>
  <dcterms:modified xsi:type="dcterms:W3CDTF">2025-03-26T18:04:36Z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0x01010037497D707FEAE843BB9E0C2C9D36462A</vt:lpwstr>
  </property>
</Properties>
</file>