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Lst>
  <p:sldSz cy="6858000" cx="12192000"/>
  <p:notesSz cx="6858000" cy="12192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Diane Crump-fogle"/>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6-10-26T15:36:35.697">
    <p:pos x="357" y="115"/>
    <p:text>Mention that these are a few things. There is much more.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 name="Google Shape;29;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Welcome. Keep it warm and low pressure. These are first-years, many have never thought about careers at all, and some are intimidated by the word. Say plainly: you do not need to know what you want to do. That is the entire point of being a first-year.</a:t>
            </a:r>
            <a:endParaRPr/>
          </a:p>
        </p:txBody>
      </p:sp>
      <p:sp>
        <p:nvSpPr>
          <p:cNvPr id="30" name="Google Shape;30;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 name="Shape 38"/>
        <p:cNvGrpSpPr/>
        <p:nvPr/>
      </p:nvGrpSpPr>
      <p:grpSpPr>
        <a:xfrm>
          <a:off x="0" y="0"/>
          <a:ext cx="0" cy="0"/>
          <a:chOff x="0" y="0"/>
          <a:chExt cx="0" cy="0"/>
        </a:xfrm>
      </p:grpSpPr>
      <p:sp>
        <p:nvSpPr>
          <p:cNvPr id="39" name="Google Shape;3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 name="Google Shape;40;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Leave up 30 seconds. Mention you will put it back at the end. Good moment to let stragglers settle.</a:t>
            </a:r>
            <a:endParaRPr/>
          </a:p>
        </p:txBody>
      </p:sp>
      <p:sp>
        <p:nvSpPr>
          <p:cNvPr id="41" name="Google Shape;41;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 name="Shape 47"/>
        <p:cNvGrpSpPr/>
        <p:nvPr/>
      </p:nvGrpSpPr>
      <p:grpSpPr>
        <a:xfrm>
          <a:off x="0" y="0"/>
          <a:ext cx="0" cy="0"/>
          <a:chOff x="0" y="0"/>
          <a:chExt cx="0" cy="0"/>
        </a:xfrm>
      </p:grpSpPr>
      <p:sp>
        <p:nvSpPr>
          <p:cNvPr id="48" name="Google Shape;4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 name="Google Shape;49;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Keep to about a minute. The callout matters more than the bio. First-years often think a career session means they are supposed to arrive with answers. Take that pressure off immediately.</a:t>
            </a:r>
            <a:endParaRPr/>
          </a:p>
        </p:txBody>
      </p:sp>
      <p:sp>
        <p:nvSpPr>
          <p:cNvPr id="50" name="Google Shape;50;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h103759132b5879a4_1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 name="Google Shape;57;h103759132b5879a4_1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Point out the last bullet specifically. Their assignment is a resume, so say up front that today sets them up for it. That makes everything else feel relevant instead of optional.</a:t>
            </a:r>
            <a:endParaRPr/>
          </a:p>
        </p:txBody>
      </p:sp>
      <p:sp>
        <p:nvSpPr>
          <p:cNvPr id="58" name="Google Shape;58;h103759132b5879a4_1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 name="Google Shape;64;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Tell them devices are allowed and expected today. That is unusual enough in a class that it wakes people up.</a:t>
            </a:r>
            <a:endParaRPr/>
          </a:p>
        </p:txBody>
      </p:sp>
      <p:sp>
        <p:nvSpPr>
          <p:cNvPr id="65" name="Google Shape;65;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ACTIVITY 1, about 2 minutes. Read each one, let hands go up, react out loud. The last two tell you how much ground you need to cover on LinkedIn and on the resume. If almost nobody has had a job, spend extra time later on what counts as experience.</a:t>
            </a:r>
            <a:endParaRPr/>
          </a:p>
        </p:txBody>
      </p:sp>
      <p:sp>
        <p:nvSpPr>
          <p:cNvPr id="92" name="Google Shape;92;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6" name="Google Shape;11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Transition into the core resource. Keep energy up.</a:t>
            </a:r>
            <a:endParaRPr/>
          </a:p>
        </p:txBody>
      </p:sp>
      <p:sp>
        <p:nvSpPr>
          <p:cNvPr id="117" name="Google Shape;11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Demystify the phrase. Students hear 'career readiness' and picture suits and interviews. It is mostly just doing college on purpose instead of by accident.</a:t>
            </a:r>
            <a:endParaRPr/>
          </a:p>
        </p:txBody>
      </p:sp>
      <p:sp>
        <p:nvSpPr>
          <p:cNvPr id="124" name="Google Shape;124;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regret line lands hardest. It is real feedback from upperclassmen. Deliver it as peer information, not a warning, since you are closer to their age than most presenters.</a:t>
            </a:r>
            <a:endParaRPr/>
          </a:p>
        </p:txBody>
      </p:sp>
      <p:sp>
        <p:nvSpPr>
          <p:cNvPr id="138" name="Google Shape;138;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Four pillars, about 15 seconds each. The free line is important for first-years, who often assume services like this cost extra or are only for seniors.</a:t>
            </a:r>
            <a:endParaRPr/>
          </a:p>
        </p:txBody>
      </p:sp>
      <p:sp>
        <p:nvSpPr>
          <p:cNvPr id="147" name="Google Shape;147;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Say the drop-in hours twice. For first-years the biggest barrier is thinking they need a reason, an appointment, or a finished document. They do not.</a:t>
            </a:r>
            <a:endParaRPr/>
          </a:p>
        </p:txBody>
      </p:sp>
      <p:sp>
        <p:nvSpPr>
          <p:cNvPr id="173" name="Google Shape;17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ACTIVITY 2, about 5 minutes total. Four minutes browsing, one minute of report-out. Walk the room while they browse. Take three or four answers. Common discoveries: the Career Guide, major sheets, Steppingblocks, the podcast. If the room is quiet, call on the people you saw actually scrolling.</a:t>
            </a:r>
            <a:endParaRPr/>
          </a:p>
        </p:txBody>
      </p:sp>
      <p:sp>
        <p:nvSpPr>
          <p:cNvPr id="183" name="Google Shape;18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Three tools UMBC pays for. All free to them.</a:t>
            </a:r>
            <a:endParaRPr/>
          </a:p>
        </p:txBody>
      </p:sp>
      <p:sp>
        <p:nvSpPr>
          <p:cNvPr id="203" name="Google Shape;203;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'you already have an account' line surprises people every time. Lead with it. The callout is worth saying out loud, because first-generation students in particular assume internships come through family connections.</a:t>
            </a:r>
            <a:endParaRPr/>
          </a:p>
        </p:txBody>
      </p:sp>
      <p:sp>
        <p:nvSpPr>
          <p:cNvPr id="210" name="Google Shape;210;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Do not read all eight. Point at three or four that matter most to first-years: on-campus jobs, appointments, events. On-campus jobs is usually the one that gets them to actually log in.</a:t>
            </a:r>
            <a:endParaRPr/>
          </a:p>
        </p:txBody>
      </p:sp>
      <p:sp>
        <p:nvSpPr>
          <p:cNvPr id="218" name="Google Shape;21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ACTIVITY 3, about 5 minutes. Do not let them try to complete the whole profile, it takes too long and they will stall. The only goal is that everyone successfully logs in once, so the barrier is gone forever. Walk the room and help anyone stuck on credentials.</a:t>
            </a:r>
            <a:endParaRPr/>
          </a:p>
        </p:txBody>
      </p:sp>
      <p:sp>
        <p:nvSpPr>
          <p:cNvPr id="249" name="Google Shape;24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For undecided first-years this is the single most useful tool on the slide deck. Emphasize that results are a starting point for a conversation, not a verdict. Nobody should take a quiz and feel locked in.</a:t>
            </a:r>
            <a:endParaRPr/>
          </a:p>
        </p:txBody>
      </p:sp>
      <p:sp>
        <p:nvSpPr>
          <p:cNvPr id="279" name="Google Shape;279;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9" name="Google Shape;28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Keep this to about 90 seconds. Frame it honestly: MBTI describes how you prefer to work, it does not predict what you will be good at. Best taken and then discussed with a career coach, same as FOCUS2. HEADS UP: in a social science class, especially with psych majors, somebody may raise the research criticism of MBTI. Do not get defensive. The honest answer is that its reliability is debated, the Career Center offers it as a self-reflection and conversation starter rather than a diagnostic, and that is exactly how students should treat it. Then point them at FOCUS2, which is built specifically for career matching.</a:t>
            </a:r>
            <a:endParaRPr/>
          </a:p>
        </p:txBody>
      </p:sp>
      <p:sp>
        <p:nvSpPr>
          <p:cNvPr id="290" name="Google Shape;290;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Do not read all eight aloud. Name three or four and connect them to things first-years already do: a group project is teamwork, a club officer role is leadership, any job is professionalism. The FOCUS2 'Am I Career Ready' assessment scores them on these.</a:t>
            </a:r>
            <a:endParaRPr/>
          </a:p>
        </p:txBody>
      </p:sp>
      <p:sp>
        <p:nvSpPr>
          <p:cNvPr id="307" name="Google Shape;30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slide tailored specifically to this class. Read their major out loud and watch who sits up. If someone asks about a major not listed, the major sheets cover all of them. Emphasize: a major is not a job title. Psychology does not only mean therapist.</a:t>
            </a:r>
            <a:endParaRPr/>
          </a:p>
        </p:txBody>
      </p:sp>
      <p:sp>
        <p:nvSpPr>
          <p:cNvPr id="315" name="Google Shape;315;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7" name="Google Shape;337;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part everyone dreads. Make it ordinary.</a:t>
            </a:r>
            <a:endParaRPr/>
          </a:p>
        </p:txBody>
      </p:sp>
      <p:sp>
        <p:nvSpPr>
          <p:cNvPr id="338" name="Google Shape;338;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4" name="Google Shape;344;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reframe is the most valuable thing in part four. First-years hear 'networking' and shut down. Tell them: you are not asking for a job, you are asking a question. Professors are the easiest starting point and students almost never think of them.</a:t>
            </a:r>
            <a:endParaRPr/>
          </a:p>
        </p:txBody>
      </p:sp>
      <p:sp>
        <p:nvSpPr>
          <p:cNvPr id="345" name="Google Shape;345;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6" name="Google Shape;35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one of their extra credit options, so flag that out loud. Read the example aloud at natural speed so they hear that 30 seconds is short. Point out it ends with a question, which hands the conversation back and is the part students always forget.</a:t>
            </a:r>
            <a:endParaRPr/>
          </a:p>
        </p:txBody>
      </p:sp>
      <p:sp>
        <p:nvSpPr>
          <p:cNvPr id="357" name="Google Shape;357;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7" name="Google Shape;377;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ACTIVITY 5, about 5 minutes. Three minutes writing, two minutes in pairs. Do not skip the out-loud part even if you are running behind, because that is where the learning happens. If the room is shy, say they only have to say it to one person and nobody else is listening.</a:t>
            </a:r>
            <a:endParaRPr/>
          </a:p>
        </p:txBody>
      </p:sp>
      <p:sp>
        <p:nvSpPr>
          <p:cNvPr id="378" name="Google Shape;378;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h6d069dad8509e3ca_0_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98" name="Google Shape;398;h6d069dad8509e3ca_0_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9" name="Google Shape;399;h6d069dad8509e3ca_0_2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5" name="Google Shape;40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Close out with campus resources and the assignment.</a:t>
            </a:r>
            <a:endParaRPr/>
          </a:p>
        </p:txBody>
      </p:sp>
      <p:sp>
        <p:nvSpPr>
          <p:cNvPr id="406" name="Google Shape;40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2" name="Google Shape;41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This is the only resume slide now, so land it well. Two things to say out loud. First, a first-year resume is one page and mostly education, and that is correct rather than thin. Second, you do not have to make it good before you bring it in. Students skip drop-ins because they think the draft has to be presentable first. Say the opposite explicitly.</a:t>
            </a:r>
            <a:endParaRPr/>
          </a:p>
        </p:txBody>
      </p:sp>
      <p:sp>
        <p:nvSpPr>
          <p:cNvPr id="413" name="Google Shape;413;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h6d069dad8509e3ca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31" name="Google Shape;431;h6d069dad8509e3ca_0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h6d069dad8509e3ca_0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8" name="Google Shape;438;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Close with the callout. First-years get overwhelmed by lists and then do nothing. Telling them to pick exactly one is far more likely to produce action.</a:t>
            </a:r>
            <a:endParaRPr/>
          </a:p>
        </p:txBody>
      </p:sp>
      <p:sp>
        <p:nvSpPr>
          <p:cNvPr id="439" name="Google Shape;439;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h6d069dad8509e3ca_0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466" name="Google Shape;466;h6d069dad8509e3ca_0_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h6d069dad8509e3ca_0_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3" name="Google Shape;473;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Fast slide. Point at the black bar and say the drop-in hours one last time. Repetition is the only reason anyone remembers them.</a:t>
            </a:r>
            <a:endParaRPr/>
          </a:p>
        </p:txBody>
      </p:sp>
      <p:sp>
        <p:nvSpPr>
          <p:cNvPr id="474" name="Google Shape;474;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7" name="Shape 487"/>
        <p:cNvGrpSpPr/>
        <p:nvPr/>
      </p:nvGrpSpPr>
      <p:grpSpPr>
        <a:xfrm>
          <a:off x="0" y="0"/>
          <a:ext cx="0" cy="0"/>
          <a:chOff x="0" y="0"/>
          <a:chExt cx="0" cy="0"/>
        </a:xfrm>
      </p:grpSpPr>
      <p:sp>
        <p:nvSpPr>
          <p:cNvPr id="488" name="Google Shape;488;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9" name="Google Shape;489;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If nobody asks, prompt with: 'what is one thing about careers at UMBC that nobody has explained to you yet?' That reliably opens first-years up, because they have a lot of unasked questions.</a:t>
            </a:r>
            <a:endParaRPr/>
          </a:p>
        </p:txBody>
      </p:sp>
      <p:sp>
        <p:nvSpPr>
          <p:cNvPr id="490" name="Google Shape;490;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SLIDE">
  <p:cSld name="TITLE_SLIDE">
    <p:bg>
      <p:bgPr>
        <a:solidFill>
          <a:srgbClr val="000000"/>
        </a:solidFill>
      </p:bgPr>
    </p:bg>
    <p:spTree>
      <p:nvGrpSpPr>
        <p:cNvPr id="10" name="Shape 10"/>
        <p:cNvGrpSpPr/>
        <p:nvPr/>
      </p:nvGrpSpPr>
      <p:grpSpPr>
        <a:xfrm>
          <a:off x="0" y="0"/>
          <a:ext cx="0" cy="0"/>
          <a:chOff x="0" y="0"/>
          <a:chExt cx="0" cy="0"/>
        </a:xfrm>
      </p:grpSpPr>
      <p:sp>
        <p:nvSpPr>
          <p:cNvPr id="11" name="Google Shape;11;p2"/>
          <p:cNvSpPr txBox="1"/>
          <p:nvPr>
            <p:ph type="title"/>
          </p:nvPr>
        </p:nvSpPr>
        <p:spPr>
          <a:xfrm>
            <a:off x="731520" y="2148840"/>
            <a:ext cx="10698480" cy="13716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FFC20E"/>
              </a:buClr>
              <a:buSzPts val="4000"/>
              <a:buFont typeface="Arial"/>
              <a:buNone/>
              <a:defRPr b="1" i="0" sz="4000" u="none" cap="none" strike="noStrike">
                <a:solidFill>
                  <a:srgbClr val="FFC20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2"/>
          <p:cNvSpPr txBox="1"/>
          <p:nvPr>
            <p:ph idx="1" type="body"/>
          </p:nvPr>
        </p:nvSpPr>
        <p:spPr>
          <a:xfrm>
            <a:off x="731520" y="3520440"/>
            <a:ext cx="10698480" cy="868680"/>
          </a:xfrm>
          <a:prstGeom prst="rect">
            <a:avLst/>
          </a:prstGeom>
          <a:noFill/>
          <a:ln>
            <a:noFill/>
          </a:ln>
        </p:spPr>
        <p:txBody>
          <a:bodyPr anchorCtr="0" anchor="t" bIns="45700" lIns="91425" spcFirstLastPara="1" rIns="91425" wrap="square" tIns="45700">
            <a:noAutofit/>
          </a:bodyPr>
          <a:lstStyle>
            <a:lvl1pPr indent="-228600" lvl="0" marL="457200" marR="0" rtl="0" algn="ctr">
              <a:spcBef>
                <a:spcPts val="400"/>
              </a:spcBef>
              <a:spcAft>
                <a:spcPts val="0"/>
              </a:spcAft>
              <a:buClr>
                <a:srgbClr val="FFFFFF"/>
              </a:buClr>
              <a:buSzPts val="2000"/>
              <a:buFont typeface="Arial"/>
              <a:buNone/>
              <a:defRPr b="0" i="0" sz="2000" u="none" cap="none" strike="noStrike">
                <a:solidFill>
                  <a:srgbClr val="FFFFFF"/>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_OPEN">
  <p:cSld name="CONTENT_OPEN">
    <p:bg>
      <p:bgPr>
        <a:solidFill>
          <a:srgbClr val="FFFFFF"/>
        </a:solidFill>
      </p:bgPr>
    </p:bg>
    <p:spTree>
      <p:nvGrpSpPr>
        <p:cNvPr id="13" name="Shape 13"/>
        <p:cNvGrpSpPr/>
        <p:nvPr/>
      </p:nvGrpSpPr>
      <p:grpSpPr>
        <a:xfrm>
          <a:off x="0" y="0"/>
          <a:ext cx="0" cy="0"/>
          <a:chOff x="0" y="0"/>
          <a:chExt cx="0" cy="0"/>
        </a:xfrm>
      </p:grpSpPr>
      <p:sp>
        <p:nvSpPr>
          <p:cNvPr id="14" name="Google Shape;14;p3"/>
          <p:cNvSpPr/>
          <p:nvPr/>
        </p:nvSpPr>
        <p:spPr>
          <a:xfrm>
            <a:off x="0" y="0"/>
            <a:ext cx="12188952" cy="1298448"/>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assets/cc_logo_vertical.png" id="15" name="Google Shape;15;p3"/>
          <p:cNvPicPr preferRelativeResize="0"/>
          <p:nvPr/>
        </p:nvPicPr>
        <p:blipFill rotWithShape="1">
          <a:blip r:embed="rId2">
            <a:alphaModFix/>
          </a:blip>
          <a:srcRect b="0" l="0" r="0" t="0"/>
          <a:stretch/>
        </p:blipFill>
        <p:spPr>
          <a:xfrm>
            <a:off x="11274552" y="5614416"/>
            <a:ext cx="658368" cy="932688"/>
          </a:xfrm>
          <a:prstGeom prst="rect">
            <a:avLst/>
          </a:prstGeom>
          <a:noFill/>
          <a:ln>
            <a:noFill/>
          </a:ln>
        </p:spPr>
      </p:pic>
      <p:sp>
        <p:nvSpPr>
          <p:cNvPr id="16" name="Google Shape;16;p3"/>
          <p:cNvSpPr txBox="1"/>
          <p:nvPr>
            <p:ph type="title"/>
          </p:nvPr>
        </p:nvSpPr>
        <p:spPr>
          <a:xfrm>
            <a:off x="566928" y="182880"/>
            <a:ext cx="10881360" cy="91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FFC20E"/>
              </a:buClr>
              <a:buSzPts val="3000"/>
              <a:buFont typeface="Arial"/>
              <a:buNone/>
              <a:defRPr b="1" i="0" sz="3000" u="none" cap="none" strike="noStrike">
                <a:solidFill>
                  <a:srgbClr val="FFC20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bg>
      <p:bgPr>
        <a:solidFill>
          <a:srgbClr val="FFFFFF"/>
        </a:solidFill>
      </p:bgPr>
    </p:bg>
    <p:spTree>
      <p:nvGrpSpPr>
        <p:cNvPr id="17" name="Shape 17"/>
        <p:cNvGrpSpPr/>
        <p:nvPr/>
      </p:nvGrpSpPr>
      <p:grpSpPr>
        <a:xfrm>
          <a:off x="0" y="0"/>
          <a:ext cx="0" cy="0"/>
          <a:chOff x="0" y="0"/>
          <a:chExt cx="0" cy="0"/>
        </a:xfrm>
      </p:grpSpPr>
      <p:sp>
        <p:nvSpPr>
          <p:cNvPr id="18" name="Google Shape;18;p4"/>
          <p:cNvSpPr/>
          <p:nvPr/>
        </p:nvSpPr>
        <p:spPr>
          <a:xfrm>
            <a:off x="0" y="0"/>
            <a:ext cx="12188952" cy="1298448"/>
          </a:xfrm>
          <a:prstGeom prst="rect">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home/claude/assets/cc_logo_vertical.png" id="19" name="Google Shape;19;p4"/>
          <p:cNvPicPr preferRelativeResize="0"/>
          <p:nvPr/>
        </p:nvPicPr>
        <p:blipFill rotWithShape="1">
          <a:blip r:embed="rId2">
            <a:alphaModFix/>
          </a:blip>
          <a:srcRect b="0" l="0" r="0" t="0"/>
          <a:stretch/>
        </p:blipFill>
        <p:spPr>
          <a:xfrm>
            <a:off x="11274552" y="5614416"/>
            <a:ext cx="658368" cy="932688"/>
          </a:xfrm>
          <a:prstGeom prst="rect">
            <a:avLst/>
          </a:prstGeom>
          <a:noFill/>
          <a:ln>
            <a:noFill/>
          </a:ln>
        </p:spPr>
      </p:pic>
      <p:sp>
        <p:nvSpPr>
          <p:cNvPr id="20" name="Google Shape;20;p4"/>
          <p:cNvSpPr txBox="1"/>
          <p:nvPr>
            <p:ph type="title"/>
          </p:nvPr>
        </p:nvSpPr>
        <p:spPr>
          <a:xfrm>
            <a:off x="566928" y="182880"/>
            <a:ext cx="10881360" cy="9144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Clr>
                <a:srgbClr val="FFC20E"/>
              </a:buClr>
              <a:buSzPts val="3000"/>
              <a:buFont typeface="Arial"/>
              <a:buNone/>
              <a:defRPr b="1" i="0" sz="3000" u="none" cap="none" strike="noStrike">
                <a:solidFill>
                  <a:srgbClr val="FFC20E"/>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 name="Google Shape;21;p4"/>
          <p:cNvSpPr txBox="1"/>
          <p:nvPr>
            <p:ph idx="1" type="body"/>
          </p:nvPr>
        </p:nvSpPr>
        <p:spPr>
          <a:xfrm>
            <a:off x="621792" y="1572768"/>
            <a:ext cx="10488168" cy="4370832"/>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380"/>
              </a:spcBef>
              <a:spcAft>
                <a:spcPts val="0"/>
              </a:spcAft>
              <a:buClr>
                <a:srgbClr val="000000"/>
              </a:buClr>
              <a:buSzPts val="1900"/>
              <a:buFont typeface="Arial"/>
              <a:buNone/>
              <a:defRPr b="0" i="0" sz="1900" u="none" cap="none" strike="noStrike">
                <a:solidFill>
                  <a:srgbClr val="000000"/>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p:cSld name="SECTION">
    <p:bg>
      <p:bgPr>
        <a:solidFill>
          <a:srgbClr val="000000"/>
        </a:solidFill>
      </p:bgPr>
    </p:bg>
    <p:spTree>
      <p:nvGrpSpPr>
        <p:cNvPr id="22" name="Shape 22"/>
        <p:cNvGrpSpPr/>
        <p:nvPr/>
      </p:nvGrpSpPr>
      <p:grpSpPr>
        <a:xfrm>
          <a:off x="0" y="0"/>
          <a:ext cx="0" cy="0"/>
          <a:chOff x="0" y="0"/>
          <a:chExt cx="0" cy="0"/>
        </a:xfrm>
      </p:grpSpPr>
      <p:sp>
        <p:nvSpPr>
          <p:cNvPr id="23" name="Google Shape;23;p5"/>
          <p:cNvSpPr/>
          <p:nvPr/>
        </p:nvSpPr>
        <p:spPr>
          <a:xfrm>
            <a:off x="0" y="2999232"/>
            <a:ext cx="12188952" cy="50292"/>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5"/>
          <p:cNvSpPr txBox="1"/>
          <p:nvPr>
            <p:ph idx="1" type="body"/>
          </p:nvPr>
        </p:nvSpPr>
        <p:spPr>
          <a:xfrm>
            <a:off x="822960" y="2286000"/>
            <a:ext cx="10515600" cy="548640"/>
          </a:xfrm>
          <a:prstGeom prst="rect">
            <a:avLst/>
          </a:prstGeom>
          <a:noFill/>
          <a:ln>
            <a:noFill/>
          </a:ln>
        </p:spPr>
        <p:txBody>
          <a:bodyPr anchorCtr="0" anchor="t" bIns="45700" lIns="91425" spcFirstLastPara="1" rIns="91425" wrap="square" tIns="45700">
            <a:noAutofit/>
          </a:bodyPr>
          <a:lstStyle>
            <a:lvl1pPr indent="-228600" lvl="0" marL="457200" marR="0" rtl="0" algn="ctr">
              <a:spcBef>
                <a:spcPts val="360"/>
              </a:spcBef>
              <a:spcAft>
                <a:spcPts val="0"/>
              </a:spcAft>
              <a:buClr>
                <a:srgbClr val="FFC20E"/>
              </a:buClr>
              <a:buSzPts val="1800"/>
              <a:buFont typeface="Arial"/>
              <a:buNone/>
              <a:defRPr b="1" i="0" sz="1800" u="none" cap="none" strike="noStrike">
                <a:solidFill>
                  <a:srgbClr val="FFC20E"/>
                </a:solidFill>
                <a:latin typeface="Arial"/>
                <a:ea typeface="Arial"/>
                <a:cs typeface="Arial"/>
                <a:sym typeface="Arial"/>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
        <p:nvSpPr>
          <p:cNvPr id="25" name="Google Shape;25;p5"/>
          <p:cNvSpPr txBox="1"/>
          <p:nvPr>
            <p:ph type="title"/>
          </p:nvPr>
        </p:nvSpPr>
        <p:spPr>
          <a:xfrm>
            <a:off x="822960" y="3200400"/>
            <a:ext cx="10515600" cy="1143000"/>
          </a:xfrm>
          <a:prstGeom prst="rect">
            <a:avLst/>
          </a:prstGeom>
          <a:noFill/>
          <a:ln>
            <a:noFill/>
          </a:ln>
        </p:spPr>
        <p:txBody>
          <a:bodyPr anchorCtr="0" anchor="t" bIns="45700" lIns="91425" spcFirstLastPara="1" rIns="91425" wrap="square" tIns="45700">
            <a:noAutofit/>
          </a:bodyPr>
          <a:lstStyle>
            <a:lvl1pPr lvl="0" marR="0" rtl="0" algn="ctr">
              <a:spcBef>
                <a:spcPts val="0"/>
              </a:spcBef>
              <a:spcAft>
                <a:spcPts val="0"/>
              </a:spcAft>
              <a:buClr>
                <a:srgbClr val="FFFFFF"/>
              </a:buClr>
              <a:buSzPts val="3800"/>
              <a:buFont typeface="Arial"/>
              <a:buNone/>
              <a:defRPr b="1" i="0" sz="3800" u="none" cap="none" strike="noStrike">
                <a:solidFill>
                  <a:srgbClr val="FFFFFF"/>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26" name="Shape 2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comments" Target="../comments/commen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3.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mailto:shrivercenter@umbc.edu"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 name="Shape 31"/>
        <p:cNvGrpSpPr/>
        <p:nvPr/>
      </p:nvGrpSpPr>
      <p:grpSpPr>
        <a:xfrm>
          <a:off x="0" y="0"/>
          <a:ext cx="0" cy="0"/>
          <a:chOff x="0" y="0"/>
          <a:chExt cx="0" cy="0"/>
        </a:xfrm>
      </p:grpSpPr>
      <p:pic>
        <p:nvPicPr>
          <p:cNvPr descr="/home/claude/assets/cc_logo_black.jpg" id="32" name="Google Shape;32;p7"/>
          <p:cNvPicPr preferRelativeResize="0"/>
          <p:nvPr/>
        </p:nvPicPr>
        <p:blipFill rotWithShape="1">
          <a:blip r:embed="rId3">
            <a:alphaModFix/>
          </a:blip>
          <a:srcRect b="0" l="0" r="0" t="0"/>
          <a:stretch/>
        </p:blipFill>
        <p:spPr>
          <a:xfrm>
            <a:off x="4361688" y="548640"/>
            <a:ext cx="3474720" cy="923544"/>
          </a:xfrm>
          <a:prstGeom prst="rect">
            <a:avLst/>
          </a:prstGeom>
          <a:noFill/>
          <a:ln>
            <a:noFill/>
          </a:ln>
        </p:spPr>
      </p:pic>
      <p:sp>
        <p:nvSpPr>
          <p:cNvPr id="33" name="Google Shape;33;p7"/>
          <p:cNvSpPr txBox="1"/>
          <p:nvPr>
            <p:ph type="title"/>
          </p:nvPr>
        </p:nvSpPr>
        <p:spPr>
          <a:xfrm>
            <a:off x="731520" y="2148840"/>
            <a:ext cx="10698480" cy="13716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FFC20E"/>
              </a:buClr>
              <a:buSzPts val="4000"/>
              <a:buFont typeface="Arial"/>
              <a:buNone/>
            </a:pPr>
            <a:r>
              <a:rPr b="1" lang="en-US" sz="4000">
                <a:solidFill>
                  <a:srgbClr val="FFC20E"/>
                </a:solidFill>
              </a:rPr>
              <a:t>Introduction to</a:t>
            </a:r>
            <a:endParaRPr sz="4000"/>
          </a:p>
          <a:p>
            <a:pPr indent="0" lvl="0" marL="0" rtl="0" algn="ctr">
              <a:spcBef>
                <a:spcPts val="0"/>
              </a:spcBef>
              <a:spcAft>
                <a:spcPts val="0"/>
              </a:spcAft>
              <a:buClr>
                <a:srgbClr val="FFC20E"/>
              </a:buClr>
              <a:buSzPts val="4000"/>
              <a:buFont typeface="Arial"/>
              <a:buNone/>
            </a:pPr>
            <a:r>
              <a:rPr b="1" lang="en-US" sz="4000">
                <a:solidFill>
                  <a:srgbClr val="FFC20E"/>
                </a:solidFill>
              </a:rPr>
              <a:t>Career Center Resources</a:t>
            </a:r>
            <a:endParaRPr sz="4000"/>
          </a:p>
        </p:txBody>
      </p:sp>
      <p:sp>
        <p:nvSpPr>
          <p:cNvPr id="34" name="Google Shape;34;p7"/>
          <p:cNvSpPr txBox="1"/>
          <p:nvPr>
            <p:ph idx="1" type="body"/>
          </p:nvPr>
        </p:nvSpPr>
        <p:spPr>
          <a:xfrm>
            <a:off x="731520" y="3520440"/>
            <a:ext cx="10698480" cy="86868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FFFFFF"/>
              </a:buClr>
              <a:buSzPts val="1900"/>
              <a:buNone/>
            </a:pPr>
            <a:r>
              <a:rPr b="1" lang="en-US" sz="1900">
                <a:solidFill>
                  <a:srgbClr val="FFFFFF"/>
                </a:solidFill>
              </a:rPr>
              <a:t>Professional Development for First-Year S</a:t>
            </a:r>
            <a:r>
              <a:rPr b="1" lang="en-US" sz="1900"/>
              <a:t>tudents</a:t>
            </a:r>
            <a:endParaRPr sz="2000"/>
          </a:p>
          <a:p>
            <a:pPr indent="0" lvl="0" marL="0" rtl="0" algn="ctr">
              <a:spcBef>
                <a:spcPts val="320"/>
              </a:spcBef>
              <a:spcAft>
                <a:spcPts val="0"/>
              </a:spcAft>
              <a:buClr>
                <a:srgbClr val="BFBFBF"/>
              </a:buClr>
              <a:buSzPts val="1600"/>
              <a:buNone/>
            </a:pPr>
            <a:r>
              <a:rPr lang="en-US" sz="1600">
                <a:solidFill>
                  <a:srgbClr val="BFBFBF"/>
                </a:solidFill>
              </a:rPr>
              <a:t>Fall 2026</a:t>
            </a:r>
            <a:endParaRPr sz="2000"/>
          </a:p>
        </p:txBody>
      </p:sp>
      <p:pic>
        <p:nvPicPr>
          <p:cNvPr descr="/home/claude/assets/khushi.png" id="35" name="Google Shape;35;p7"/>
          <p:cNvPicPr preferRelativeResize="0"/>
          <p:nvPr/>
        </p:nvPicPr>
        <p:blipFill rotWithShape="1">
          <a:blip r:embed="rId4">
            <a:alphaModFix/>
          </a:blip>
          <a:srcRect b="0" l="0" r="0" t="0"/>
          <a:stretch/>
        </p:blipFill>
        <p:spPr>
          <a:xfrm>
            <a:off x="377957" y="4389121"/>
            <a:ext cx="1176517" cy="1764775"/>
          </a:xfrm>
          <a:prstGeom prst="rect">
            <a:avLst/>
          </a:prstGeom>
          <a:noFill/>
          <a:ln>
            <a:noFill/>
          </a:ln>
        </p:spPr>
      </p:pic>
      <p:sp>
        <p:nvSpPr>
          <p:cNvPr id="36" name="Google Shape;36;p7"/>
          <p:cNvSpPr txBox="1"/>
          <p:nvPr/>
        </p:nvSpPr>
        <p:spPr>
          <a:xfrm>
            <a:off x="1719072" y="5047488"/>
            <a:ext cx="4572000" cy="8686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Khushi Shah</a:t>
            </a:r>
            <a:endParaRPr b="0" i="0" sz="18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FFFFFF"/>
              </a:buClr>
              <a:buSzPts val="1400"/>
              <a:buFont typeface="Arial"/>
              <a:buNone/>
            </a:pPr>
            <a:r>
              <a:rPr b="0" i="0" lang="en-US" sz="1400" u="none" cap="none" strike="noStrike">
                <a:solidFill>
                  <a:srgbClr val="FFFFFF"/>
                </a:solidFill>
                <a:latin typeface="Arial"/>
                <a:ea typeface="Arial"/>
                <a:cs typeface="Arial"/>
                <a:sym typeface="Arial"/>
              </a:rPr>
              <a:t>Career Peer  |  UMBC Career Center</a:t>
            </a:r>
            <a:endParaRPr b="0" i="0" sz="1800" u="none" cap="none" strike="noStrike">
              <a:solidFill>
                <a:schemeClr val="dk1"/>
              </a:solidFill>
              <a:latin typeface="Arial"/>
              <a:ea typeface="Arial"/>
              <a:cs typeface="Arial"/>
              <a:sym typeface="Arial"/>
            </a:endParaRPr>
          </a:p>
        </p:txBody>
      </p:sp>
      <p:sp>
        <p:nvSpPr>
          <p:cNvPr id="37" name="Google Shape;37;p7"/>
          <p:cNvSpPr txBox="1"/>
          <p:nvPr/>
        </p:nvSpPr>
        <p:spPr>
          <a:xfrm>
            <a:off x="6583680" y="5504688"/>
            <a:ext cx="5029200" cy="365760"/>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BFBFBF"/>
              </a:buClr>
              <a:buSzPts val="1300"/>
              <a:buFont typeface="Arial"/>
              <a:buNone/>
            </a:pPr>
            <a:r>
              <a:rPr b="0" i="0" lang="en-US" sz="1300" u="none" cap="none" strike="noStrike">
                <a:solidFill>
                  <a:srgbClr val="BFBFBF"/>
                </a:solidFill>
                <a:latin typeface="Arial"/>
                <a:ea typeface="Arial"/>
                <a:cs typeface="Arial"/>
                <a:sym typeface="Arial"/>
              </a:rPr>
              <a:t>Math/Psychology 201  •  (410) 455-2216  •  careers@umbc.edu</a:t>
            </a:r>
            <a:endParaRPr b="0" i="0" sz="13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 name="Shape 42"/>
        <p:cNvGrpSpPr/>
        <p:nvPr/>
      </p:nvGrpSpPr>
      <p:grpSpPr>
        <a:xfrm>
          <a:off x="0" y="0"/>
          <a:ext cx="0" cy="0"/>
          <a:chOff x="0" y="0"/>
          <a:chExt cx="0" cy="0"/>
        </a:xfrm>
      </p:grpSpPr>
      <p:sp>
        <p:nvSpPr>
          <p:cNvPr id="43" name="Google Shape;43;p8"/>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First Things First: Sign In</a:t>
            </a:r>
            <a:endParaRPr sz="3000"/>
          </a:p>
        </p:txBody>
      </p:sp>
      <p:pic>
        <p:nvPicPr>
          <p:cNvPr descr="/home/claude/assets/qr_signin.png" id="44" name="Google Shape;44;p8"/>
          <p:cNvPicPr preferRelativeResize="0"/>
          <p:nvPr/>
        </p:nvPicPr>
        <p:blipFill rotWithShape="1">
          <a:blip r:embed="rId3">
            <a:alphaModFix/>
          </a:blip>
          <a:srcRect b="0" l="0" r="0" t="0"/>
          <a:stretch/>
        </p:blipFill>
        <p:spPr>
          <a:xfrm>
            <a:off x="4873752" y="1737360"/>
            <a:ext cx="2450592" cy="2450592"/>
          </a:xfrm>
          <a:prstGeom prst="rect">
            <a:avLst/>
          </a:prstGeom>
          <a:noFill/>
          <a:ln>
            <a:noFill/>
          </a:ln>
        </p:spPr>
      </p:pic>
      <p:sp>
        <p:nvSpPr>
          <p:cNvPr id="45" name="Google Shape;45;p8"/>
          <p:cNvSpPr txBox="1"/>
          <p:nvPr/>
        </p:nvSpPr>
        <p:spPr>
          <a:xfrm>
            <a:off x="2286000" y="4389120"/>
            <a:ext cx="7616952"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Scan to sign in</a:t>
            </a:r>
            <a:endParaRPr b="0" i="0" sz="2400" u="none" cap="none" strike="noStrike">
              <a:solidFill>
                <a:schemeClr val="dk1"/>
              </a:solidFill>
              <a:latin typeface="Arial"/>
              <a:ea typeface="Arial"/>
              <a:cs typeface="Arial"/>
              <a:sym typeface="Arial"/>
            </a:endParaRPr>
          </a:p>
        </p:txBody>
      </p:sp>
      <p:sp>
        <p:nvSpPr>
          <p:cNvPr id="46" name="Google Shape;46;p8"/>
          <p:cNvSpPr txBox="1"/>
          <p:nvPr/>
        </p:nvSpPr>
        <p:spPr>
          <a:xfrm>
            <a:off x="1828800" y="4864608"/>
            <a:ext cx="8531352"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95959"/>
              </a:buClr>
              <a:buSzPts val="1600"/>
              <a:buFont typeface="Arial"/>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 name="Shape 51"/>
        <p:cNvGrpSpPr/>
        <p:nvPr/>
      </p:nvGrpSpPr>
      <p:grpSpPr>
        <a:xfrm>
          <a:off x="0" y="0"/>
          <a:ext cx="0" cy="0"/>
          <a:chOff x="0" y="0"/>
          <a:chExt cx="0" cy="0"/>
        </a:xfrm>
      </p:grpSpPr>
      <p:sp>
        <p:nvSpPr>
          <p:cNvPr id="52" name="Google Shape;52;p9"/>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lang="en-US"/>
              <a:t>Introduction</a:t>
            </a:r>
            <a:endParaRPr sz="3000"/>
          </a:p>
        </p:txBody>
      </p:sp>
      <p:pic>
        <p:nvPicPr>
          <p:cNvPr descr="/home/claude/assets/khushi.png" id="53" name="Google Shape;53;p9"/>
          <p:cNvPicPr preferRelativeResize="0"/>
          <p:nvPr/>
        </p:nvPicPr>
        <p:blipFill rotWithShape="1">
          <a:blip r:embed="rId3">
            <a:alphaModFix/>
          </a:blip>
          <a:srcRect b="0" l="0" r="0" t="0"/>
          <a:stretch/>
        </p:blipFill>
        <p:spPr>
          <a:xfrm>
            <a:off x="822960" y="1828800"/>
            <a:ext cx="1783080" cy="2679192"/>
          </a:xfrm>
          <a:prstGeom prst="rect">
            <a:avLst/>
          </a:prstGeom>
          <a:noFill/>
          <a:ln>
            <a:noFill/>
          </a:ln>
        </p:spPr>
      </p:pic>
      <p:sp>
        <p:nvSpPr>
          <p:cNvPr id="54" name="Google Shape;54;p9"/>
          <p:cNvSpPr txBox="1"/>
          <p:nvPr/>
        </p:nvSpPr>
        <p:spPr>
          <a:xfrm>
            <a:off x="3063240" y="1901952"/>
            <a:ext cx="8138160" cy="178308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000000"/>
              </a:buClr>
              <a:buSzPts val="1900"/>
              <a:buFont typeface="Arial"/>
              <a:buChar char="▪"/>
            </a:pPr>
            <a:r>
              <a:rPr b="0" i="0" lang="en-US" sz="1900" u="none" cap="none" strike="noStrike">
                <a:solidFill>
                  <a:srgbClr val="000000"/>
                </a:solidFill>
                <a:latin typeface="Arial"/>
                <a:ea typeface="Arial"/>
                <a:cs typeface="Arial"/>
                <a:sym typeface="Arial"/>
              </a:rPr>
              <a:t>Career Peer at the UMBC Career Center</a:t>
            </a:r>
            <a:endParaRPr b="0" i="0" sz="1900" u="none" cap="none" strike="noStrike">
              <a:solidFill>
                <a:schemeClr val="dk1"/>
              </a:solidFill>
              <a:latin typeface="Arial"/>
              <a:ea typeface="Arial"/>
              <a:cs typeface="Arial"/>
              <a:sym typeface="Arial"/>
            </a:endParaRPr>
          </a:p>
          <a:p>
            <a:pPr indent="-342900" lvl="0" marL="342900" marR="0" rtl="0" algn="l">
              <a:spcBef>
                <a:spcPts val="1100"/>
              </a:spcBef>
              <a:spcAft>
                <a:spcPts val="0"/>
              </a:spcAft>
              <a:buClr>
                <a:srgbClr val="000000"/>
              </a:buClr>
              <a:buSzPts val="1900"/>
              <a:buFont typeface="Arial"/>
              <a:buChar char="▪"/>
            </a:pPr>
            <a:r>
              <a:rPr b="0" i="0" lang="en-US" sz="1900" u="none" cap="none" strike="noStrike">
                <a:solidFill>
                  <a:srgbClr val="000000"/>
                </a:solidFill>
                <a:latin typeface="Arial"/>
                <a:ea typeface="Arial"/>
                <a:cs typeface="Arial"/>
                <a:sym typeface="Arial"/>
              </a:rPr>
              <a:t>Graduate student here at UMBC</a:t>
            </a:r>
            <a:endParaRPr b="0" i="0" sz="1900" u="none" cap="none" strike="noStrike">
              <a:solidFill>
                <a:schemeClr val="dk1"/>
              </a:solidFill>
              <a:latin typeface="Arial"/>
              <a:ea typeface="Arial"/>
              <a:cs typeface="Arial"/>
              <a:sym typeface="Arial"/>
            </a:endParaRPr>
          </a:p>
          <a:p>
            <a:pPr indent="-342900" lvl="0" marL="342900" marR="0" rtl="0" algn="l">
              <a:spcBef>
                <a:spcPts val="1100"/>
              </a:spcBef>
              <a:spcAft>
                <a:spcPts val="0"/>
              </a:spcAft>
              <a:buClr>
                <a:srgbClr val="000000"/>
              </a:buClr>
              <a:buSzPts val="1900"/>
              <a:buFont typeface="Arial"/>
              <a:buChar char="▪"/>
            </a:pPr>
            <a:r>
              <a:rPr b="0" i="0" lang="en-US" sz="1900" u="none" cap="none" strike="noStrike">
                <a:solidFill>
                  <a:srgbClr val="000000"/>
                </a:solidFill>
                <a:latin typeface="Arial"/>
                <a:ea typeface="Arial"/>
                <a:cs typeface="Arial"/>
                <a:sym typeface="Arial"/>
              </a:rPr>
              <a:t>I help students with resumes, LinkedIn, and figuring out what is next</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0"/>
          <p:cNvSpPr txBox="1"/>
          <p:nvPr>
            <p:ph type="title"/>
          </p:nvPr>
        </p:nvSpPr>
        <p:spPr>
          <a:xfrm>
            <a:off x="566928" y="182880"/>
            <a:ext cx="108813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What You'll Walk Away With</a:t>
            </a:r>
            <a:endParaRPr sz="3000"/>
          </a:p>
        </p:txBody>
      </p:sp>
      <p:sp>
        <p:nvSpPr>
          <p:cNvPr id="61" name="Google Shape;61;p10"/>
          <p:cNvSpPr txBox="1"/>
          <p:nvPr>
            <p:ph idx="1" type="body"/>
          </p:nvPr>
        </p:nvSpPr>
        <p:spPr>
          <a:xfrm>
            <a:off x="621792" y="1572768"/>
            <a:ext cx="10488300" cy="43707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rgbClr val="000000"/>
              </a:buClr>
              <a:buSzPts val="1900"/>
              <a:buNone/>
            </a:pPr>
            <a:r>
              <a:rPr b="1" lang="en-US" sz="1900">
                <a:solidFill>
                  <a:srgbClr val="000000"/>
                </a:solidFill>
              </a:rPr>
              <a:t>By the end of class today, you will:</a:t>
            </a:r>
            <a:endParaRPr sz="1900"/>
          </a:p>
          <a:p>
            <a:pPr indent="-342900" lvl="0" marL="342900" rtl="0" algn="l">
              <a:spcBef>
                <a:spcPts val="1880"/>
              </a:spcBef>
              <a:spcAft>
                <a:spcPts val="0"/>
              </a:spcAft>
              <a:buClr>
                <a:srgbClr val="000000"/>
              </a:buClr>
              <a:buSzPts val="1900"/>
              <a:buChar char="▪"/>
            </a:pPr>
            <a:r>
              <a:rPr lang="en-US" sz="1900">
                <a:solidFill>
                  <a:srgbClr val="000000"/>
                </a:solidFill>
              </a:rPr>
              <a:t>Know what the Career Center actually does, and how to book an appointment</a:t>
            </a:r>
            <a:endParaRPr sz="1900"/>
          </a:p>
          <a:p>
            <a:pPr indent="-342900" lvl="0" marL="342900" rtl="0" algn="l">
              <a:spcBef>
                <a:spcPts val="1480"/>
              </a:spcBef>
              <a:spcAft>
                <a:spcPts val="0"/>
              </a:spcAft>
              <a:buClr>
                <a:srgbClr val="000000"/>
              </a:buClr>
              <a:buSzPts val="1900"/>
              <a:buChar char="▪"/>
            </a:pPr>
            <a:r>
              <a:rPr lang="en-US" sz="1900">
                <a:solidFill>
                  <a:srgbClr val="000000"/>
                </a:solidFill>
              </a:rPr>
              <a:t>Be logged into Handshake</a:t>
            </a:r>
            <a:endParaRPr/>
          </a:p>
          <a:p>
            <a:pPr indent="-342900" lvl="0" marL="342900" rtl="0" algn="l">
              <a:spcBef>
                <a:spcPts val="1480"/>
              </a:spcBef>
              <a:spcAft>
                <a:spcPts val="0"/>
              </a:spcAft>
              <a:buClr>
                <a:srgbClr val="000000"/>
              </a:buClr>
              <a:buSzPts val="1900"/>
              <a:buChar char="▪"/>
            </a:pPr>
            <a:r>
              <a:rPr lang="en-US" sz="1900">
                <a:solidFill>
                  <a:srgbClr val="000000"/>
                </a:solidFill>
              </a:rPr>
              <a:t>Know how FOCUS2 can help you explore majors and careers and the </a:t>
            </a:r>
            <a:r>
              <a:rPr lang="en-US"/>
              <a:t>MBTI assessment</a:t>
            </a:r>
            <a:endParaRPr sz="1900"/>
          </a:p>
          <a:p>
            <a:pPr indent="-342900" lvl="0" marL="342900" rtl="0" algn="l">
              <a:spcBef>
                <a:spcPts val="1480"/>
              </a:spcBef>
              <a:spcAft>
                <a:spcPts val="0"/>
              </a:spcAft>
              <a:buClr>
                <a:srgbClr val="000000"/>
              </a:buClr>
              <a:buSzPts val="1900"/>
              <a:buChar char="▪"/>
            </a:pPr>
            <a:r>
              <a:rPr lang="en-US" sz="1900">
                <a:solidFill>
                  <a:srgbClr val="000000"/>
                </a:solidFill>
              </a:rPr>
              <a:t>Have a first draft of your LinkedIn headline and your elevator pitch</a:t>
            </a:r>
            <a:endParaRPr sz="19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1"/>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Today's Plan</a:t>
            </a:r>
            <a:endParaRPr sz="3000"/>
          </a:p>
        </p:txBody>
      </p:sp>
      <p:sp>
        <p:nvSpPr>
          <p:cNvPr id="68" name="Google Shape;68;p11"/>
          <p:cNvSpPr/>
          <p:nvPr/>
        </p:nvSpPr>
        <p:spPr>
          <a:xfrm>
            <a:off x="1234440" y="1783080"/>
            <a:ext cx="9692640" cy="713232"/>
          </a:xfrm>
          <a:prstGeom prst="roundRect">
            <a:avLst>
              <a:gd fmla="val 7692"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11"/>
          <p:cNvSpPr/>
          <p:nvPr/>
        </p:nvSpPr>
        <p:spPr>
          <a:xfrm>
            <a:off x="1444752" y="1911096"/>
            <a:ext cx="457200" cy="45720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11"/>
          <p:cNvSpPr txBox="1"/>
          <p:nvPr/>
        </p:nvSpPr>
        <p:spPr>
          <a:xfrm>
            <a:off x="1444752" y="1911096"/>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1</a:t>
            </a:r>
            <a:endParaRPr b="0" i="0" sz="1800" u="none" cap="none" strike="noStrike">
              <a:solidFill>
                <a:schemeClr val="dk1"/>
              </a:solidFill>
              <a:latin typeface="Arial"/>
              <a:ea typeface="Arial"/>
              <a:cs typeface="Arial"/>
              <a:sym typeface="Arial"/>
            </a:endParaRPr>
          </a:p>
        </p:txBody>
      </p:sp>
      <p:sp>
        <p:nvSpPr>
          <p:cNvPr id="71" name="Google Shape;71;p11"/>
          <p:cNvSpPr txBox="1"/>
          <p:nvPr/>
        </p:nvSpPr>
        <p:spPr>
          <a:xfrm>
            <a:off x="2103120" y="1783080"/>
            <a:ext cx="694944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The Career Center: what it is, what it does</a:t>
            </a:r>
            <a:endParaRPr b="0" i="0" sz="1900" u="none" cap="none" strike="noStrike">
              <a:solidFill>
                <a:schemeClr val="dk1"/>
              </a:solidFill>
              <a:latin typeface="Arial"/>
              <a:ea typeface="Arial"/>
              <a:cs typeface="Arial"/>
              <a:sym typeface="Arial"/>
            </a:endParaRPr>
          </a:p>
        </p:txBody>
      </p:sp>
      <p:sp>
        <p:nvSpPr>
          <p:cNvPr id="72" name="Google Shape;72;p11"/>
          <p:cNvSpPr txBox="1"/>
          <p:nvPr/>
        </p:nvSpPr>
        <p:spPr>
          <a:xfrm>
            <a:off x="9052560" y="1783080"/>
            <a:ext cx="1645920" cy="7132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C0000"/>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73" name="Google Shape;73;p11"/>
          <p:cNvSpPr/>
          <p:nvPr/>
        </p:nvSpPr>
        <p:spPr>
          <a:xfrm>
            <a:off x="1234440" y="2569464"/>
            <a:ext cx="9692640" cy="713232"/>
          </a:xfrm>
          <a:prstGeom prst="roundRect">
            <a:avLst>
              <a:gd fmla="val 7692" name="adj"/>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1"/>
          <p:cNvSpPr/>
          <p:nvPr/>
        </p:nvSpPr>
        <p:spPr>
          <a:xfrm>
            <a:off x="1444752" y="2697480"/>
            <a:ext cx="457200" cy="45720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11"/>
          <p:cNvSpPr txBox="1"/>
          <p:nvPr/>
        </p:nvSpPr>
        <p:spPr>
          <a:xfrm>
            <a:off x="1444752" y="2697480"/>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2</a:t>
            </a:r>
            <a:endParaRPr b="0" i="0" sz="1800" u="none" cap="none" strike="noStrike">
              <a:solidFill>
                <a:schemeClr val="dk1"/>
              </a:solidFill>
              <a:latin typeface="Arial"/>
              <a:ea typeface="Arial"/>
              <a:cs typeface="Arial"/>
              <a:sym typeface="Arial"/>
            </a:endParaRPr>
          </a:p>
        </p:txBody>
      </p:sp>
      <p:sp>
        <p:nvSpPr>
          <p:cNvPr id="76" name="Google Shape;76;p11"/>
          <p:cNvSpPr txBox="1"/>
          <p:nvPr/>
        </p:nvSpPr>
        <p:spPr>
          <a:xfrm>
            <a:off x="2103120" y="2569464"/>
            <a:ext cx="694944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Your toolkit: Handshake, FOCUS2, and MBTI</a:t>
            </a:r>
            <a:endParaRPr b="0" i="0" sz="1900" u="none" cap="none" strike="noStrike">
              <a:solidFill>
                <a:schemeClr val="dk1"/>
              </a:solidFill>
              <a:latin typeface="Arial"/>
              <a:ea typeface="Arial"/>
              <a:cs typeface="Arial"/>
              <a:sym typeface="Arial"/>
            </a:endParaRPr>
          </a:p>
        </p:txBody>
      </p:sp>
      <p:sp>
        <p:nvSpPr>
          <p:cNvPr id="77" name="Google Shape;77;p11"/>
          <p:cNvSpPr txBox="1"/>
          <p:nvPr/>
        </p:nvSpPr>
        <p:spPr>
          <a:xfrm>
            <a:off x="9052560" y="2569464"/>
            <a:ext cx="1645920" cy="7132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C0000"/>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78" name="Google Shape;78;p11"/>
          <p:cNvSpPr/>
          <p:nvPr/>
        </p:nvSpPr>
        <p:spPr>
          <a:xfrm>
            <a:off x="1234440" y="3355848"/>
            <a:ext cx="9692640" cy="713232"/>
          </a:xfrm>
          <a:prstGeom prst="roundRect">
            <a:avLst>
              <a:gd fmla="val 7692"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1"/>
          <p:cNvSpPr/>
          <p:nvPr/>
        </p:nvSpPr>
        <p:spPr>
          <a:xfrm>
            <a:off x="1444752" y="3483864"/>
            <a:ext cx="457200" cy="45720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11"/>
          <p:cNvSpPr txBox="1"/>
          <p:nvPr/>
        </p:nvSpPr>
        <p:spPr>
          <a:xfrm>
            <a:off x="1444752" y="3483864"/>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3</a:t>
            </a:r>
            <a:endParaRPr b="0" i="0" sz="1800" u="none" cap="none" strike="noStrike">
              <a:solidFill>
                <a:schemeClr val="dk1"/>
              </a:solidFill>
              <a:latin typeface="Arial"/>
              <a:ea typeface="Arial"/>
              <a:cs typeface="Arial"/>
              <a:sym typeface="Arial"/>
            </a:endParaRPr>
          </a:p>
        </p:txBody>
      </p:sp>
      <p:sp>
        <p:nvSpPr>
          <p:cNvPr id="81" name="Google Shape;81;p11"/>
          <p:cNvSpPr txBox="1"/>
          <p:nvPr/>
        </p:nvSpPr>
        <p:spPr>
          <a:xfrm>
            <a:off x="2103120" y="3355848"/>
            <a:ext cx="694944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Networking and your elevator pitch</a:t>
            </a:r>
            <a:endParaRPr b="0" i="0" sz="1900" u="none" cap="none" strike="noStrike">
              <a:solidFill>
                <a:schemeClr val="dk1"/>
              </a:solidFill>
              <a:latin typeface="Arial"/>
              <a:ea typeface="Arial"/>
              <a:cs typeface="Arial"/>
              <a:sym typeface="Arial"/>
            </a:endParaRPr>
          </a:p>
        </p:txBody>
      </p:sp>
      <p:sp>
        <p:nvSpPr>
          <p:cNvPr id="82" name="Google Shape;82;p11"/>
          <p:cNvSpPr txBox="1"/>
          <p:nvPr/>
        </p:nvSpPr>
        <p:spPr>
          <a:xfrm>
            <a:off x="9052560" y="3355848"/>
            <a:ext cx="1645920" cy="7132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C0000"/>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83" name="Google Shape;83;p11"/>
          <p:cNvSpPr/>
          <p:nvPr/>
        </p:nvSpPr>
        <p:spPr>
          <a:xfrm>
            <a:off x="1234440" y="4142232"/>
            <a:ext cx="9692640" cy="713232"/>
          </a:xfrm>
          <a:prstGeom prst="roundRect">
            <a:avLst>
              <a:gd fmla="val 7692" name="adj"/>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1"/>
          <p:cNvSpPr/>
          <p:nvPr/>
        </p:nvSpPr>
        <p:spPr>
          <a:xfrm>
            <a:off x="1444752" y="4270248"/>
            <a:ext cx="457200" cy="45720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11"/>
          <p:cNvSpPr txBox="1"/>
          <p:nvPr/>
        </p:nvSpPr>
        <p:spPr>
          <a:xfrm>
            <a:off x="1444752" y="427024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4</a:t>
            </a:r>
            <a:endParaRPr b="0" i="0" sz="1800" u="none" cap="none" strike="noStrike">
              <a:solidFill>
                <a:schemeClr val="dk1"/>
              </a:solidFill>
              <a:latin typeface="Arial"/>
              <a:ea typeface="Arial"/>
              <a:cs typeface="Arial"/>
              <a:sym typeface="Arial"/>
            </a:endParaRPr>
          </a:p>
        </p:txBody>
      </p:sp>
      <p:sp>
        <p:nvSpPr>
          <p:cNvPr id="86" name="Google Shape;86;p11"/>
          <p:cNvSpPr txBox="1"/>
          <p:nvPr/>
        </p:nvSpPr>
        <p:spPr>
          <a:xfrm>
            <a:off x="2103120" y="4142232"/>
            <a:ext cx="6949440" cy="71323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Where to go from here</a:t>
            </a:r>
            <a:endParaRPr b="0" i="0" sz="1900" u="none" cap="none" strike="noStrike">
              <a:solidFill>
                <a:schemeClr val="dk1"/>
              </a:solidFill>
              <a:latin typeface="Arial"/>
              <a:ea typeface="Arial"/>
              <a:cs typeface="Arial"/>
              <a:sym typeface="Arial"/>
            </a:endParaRPr>
          </a:p>
        </p:txBody>
      </p:sp>
      <p:sp>
        <p:nvSpPr>
          <p:cNvPr id="87" name="Google Shape;87;p11"/>
          <p:cNvSpPr txBox="1"/>
          <p:nvPr/>
        </p:nvSpPr>
        <p:spPr>
          <a:xfrm>
            <a:off x="9052560" y="4142232"/>
            <a:ext cx="1645920" cy="713232"/>
          </a:xfrm>
          <a:prstGeom prst="rect">
            <a:avLst/>
          </a:prstGeom>
          <a:noFill/>
          <a:ln>
            <a:noFill/>
          </a:ln>
        </p:spPr>
        <p:txBody>
          <a:bodyPr anchorCtr="0" anchor="ctr" bIns="0" lIns="0" spcFirstLastPara="1" rIns="0" wrap="square" tIns="0">
            <a:noAutofit/>
          </a:bodyPr>
          <a:lstStyle/>
          <a:p>
            <a:pPr indent="0" lvl="0" marL="0" marR="0" rtl="0" algn="r">
              <a:spcBef>
                <a:spcPts val="0"/>
              </a:spcBef>
              <a:spcAft>
                <a:spcPts val="0"/>
              </a:spcAft>
              <a:buClr>
                <a:srgbClr val="CC0000"/>
              </a:buClr>
              <a:buSzPts val="1600"/>
              <a:buFont typeface="Arial"/>
              <a:buNone/>
            </a:pPr>
            <a:r>
              <a:t/>
            </a:r>
            <a:endParaRPr b="0" i="0" sz="1600" u="none" cap="none" strike="noStrike">
              <a:solidFill>
                <a:schemeClr val="dk1"/>
              </a:solidFill>
              <a:latin typeface="Arial"/>
              <a:ea typeface="Arial"/>
              <a:cs typeface="Arial"/>
              <a:sym typeface="Arial"/>
            </a:endParaRPr>
          </a:p>
        </p:txBody>
      </p:sp>
      <p:sp>
        <p:nvSpPr>
          <p:cNvPr id="88" name="Google Shape;88;p11"/>
          <p:cNvSpPr txBox="1"/>
          <p:nvPr/>
        </p:nvSpPr>
        <p:spPr>
          <a:xfrm>
            <a:off x="1234440" y="5742432"/>
            <a:ext cx="969264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95959"/>
              </a:buClr>
              <a:buSzPts val="1600"/>
              <a:buFont typeface="Arial"/>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2"/>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Quick Check-In</a:t>
            </a:r>
            <a:endParaRPr sz="3000"/>
          </a:p>
        </p:txBody>
      </p:sp>
      <p:sp>
        <p:nvSpPr>
          <p:cNvPr id="95" name="Google Shape;95;p12"/>
          <p:cNvSpPr txBox="1"/>
          <p:nvPr/>
        </p:nvSpPr>
        <p:spPr>
          <a:xfrm>
            <a:off x="621792" y="1627632"/>
            <a:ext cx="10488168"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95959"/>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6" name="Google Shape;96;p12"/>
          <p:cNvSpPr/>
          <p:nvPr/>
        </p:nvSpPr>
        <p:spPr>
          <a:xfrm>
            <a:off x="1828800" y="2130552"/>
            <a:ext cx="457200" cy="45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2"/>
          <p:cNvSpPr txBox="1"/>
          <p:nvPr/>
        </p:nvSpPr>
        <p:spPr>
          <a:xfrm>
            <a:off x="1828800" y="2130552"/>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1</a:t>
            </a:r>
            <a:endParaRPr b="0" i="0" sz="1800" u="none" cap="none" strike="noStrike">
              <a:solidFill>
                <a:schemeClr val="dk1"/>
              </a:solidFill>
              <a:latin typeface="Arial"/>
              <a:ea typeface="Arial"/>
              <a:cs typeface="Arial"/>
              <a:sym typeface="Arial"/>
            </a:endParaRPr>
          </a:p>
        </p:txBody>
      </p:sp>
      <p:sp>
        <p:nvSpPr>
          <p:cNvPr id="98" name="Google Shape;98;p12"/>
          <p:cNvSpPr txBox="1"/>
          <p:nvPr/>
        </p:nvSpPr>
        <p:spPr>
          <a:xfrm>
            <a:off x="2487168" y="2130552"/>
            <a:ext cx="78638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You have no idea what you want to do after college</a:t>
            </a:r>
            <a:endParaRPr b="0" i="0" sz="1800" u="none" cap="none" strike="noStrike">
              <a:solidFill>
                <a:schemeClr val="dk1"/>
              </a:solidFill>
              <a:latin typeface="Arial"/>
              <a:ea typeface="Arial"/>
              <a:cs typeface="Arial"/>
              <a:sym typeface="Arial"/>
            </a:endParaRPr>
          </a:p>
        </p:txBody>
      </p:sp>
      <p:sp>
        <p:nvSpPr>
          <p:cNvPr id="99" name="Google Shape;99;p12"/>
          <p:cNvSpPr/>
          <p:nvPr/>
        </p:nvSpPr>
        <p:spPr>
          <a:xfrm>
            <a:off x="1828800" y="2706624"/>
            <a:ext cx="457200" cy="45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12"/>
          <p:cNvSpPr txBox="1"/>
          <p:nvPr/>
        </p:nvSpPr>
        <p:spPr>
          <a:xfrm>
            <a:off x="1828800" y="2706624"/>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2</a:t>
            </a:r>
            <a:endParaRPr b="0" i="0" sz="1800" u="none" cap="none" strike="noStrike">
              <a:solidFill>
                <a:schemeClr val="dk1"/>
              </a:solidFill>
              <a:latin typeface="Arial"/>
              <a:ea typeface="Arial"/>
              <a:cs typeface="Arial"/>
              <a:sym typeface="Arial"/>
            </a:endParaRPr>
          </a:p>
        </p:txBody>
      </p:sp>
      <p:sp>
        <p:nvSpPr>
          <p:cNvPr id="101" name="Google Shape;101;p12"/>
          <p:cNvSpPr txBox="1"/>
          <p:nvPr/>
        </p:nvSpPr>
        <p:spPr>
          <a:xfrm>
            <a:off x="2487168" y="2706624"/>
            <a:ext cx="78638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You have a major but are not sure where it leads</a:t>
            </a:r>
            <a:endParaRPr b="0" i="0" sz="1800" u="none" cap="none" strike="noStrike">
              <a:solidFill>
                <a:schemeClr val="dk1"/>
              </a:solidFill>
              <a:latin typeface="Arial"/>
              <a:ea typeface="Arial"/>
              <a:cs typeface="Arial"/>
              <a:sym typeface="Arial"/>
            </a:endParaRPr>
          </a:p>
        </p:txBody>
      </p:sp>
      <p:sp>
        <p:nvSpPr>
          <p:cNvPr id="102" name="Google Shape;102;p12"/>
          <p:cNvSpPr/>
          <p:nvPr/>
        </p:nvSpPr>
        <p:spPr>
          <a:xfrm>
            <a:off x="1828800" y="3282696"/>
            <a:ext cx="457200" cy="45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2"/>
          <p:cNvSpPr txBox="1"/>
          <p:nvPr/>
        </p:nvSpPr>
        <p:spPr>
          <a:xfrm>
            <a:off x="1828800" y="3282696"/>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3</a:t>
            </a:r>
            <a:endParaRPr b="0" i="0" sz="1800" u="none" cap="none" strike="noStrike">
              <a:solidFill>
                <a:schemeClr val="dk1"/>
              </a:solidFill>
              <a:latin typeface="Arial"/>
              <a:ea typeface="Arial"/>
              <a:cs typeface="Arial"/>
              <a:sym typeface="Arial"/>
            </a:endParaRPr>
          </a:p>
        </p:txBody>
      </p:sp>
      <p:sp>
        <p:nvSpPr>
          <p:cNvPr id="104" name="Google Shape;104;p12"/>
          <p:cNvSpPr txBox="1"/>
          <p:nvPr/>
        </p:nvSpPr>
        <p:spPr>
          <a:xfrm>
            <a:off x="2487168" y="3282696"/>
            <a:ext cx="78638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You have never written a resume</a:t>
            </a:r>
            <a:endParaRPr b="0" i="0" sz="1800" u="none" cap="none" strike="noStrike">
              <a:solidFill>
                <a:schemeClr val="dk1"/>
              </a:solidFill>
              <a:latin typeface="Arial"/>
              <a:ea typeface="Arial"/>
              <a:cs typeface="Arial"/>
              <a:sym typeface="Arial"/>
            </a:endParaRPr>
          </a:p>
        </p:txBody>
      </p:sp>
      <p:sp>
        <p:nvSpPr>
          <p:cNvPr id="105" name="Google Shape;105;p12"/>
          <p:cNvSpPr/>
          <p:nvPr/>
        </p:nvSpPr>
        <p:spPr>
          <a:xfrm>
            <a:off x="1828800" y="3858768"/>
            <a:ext cx="457200" cy="45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2"/>
          <p:cNvSpPr txBox="1"/>
          <p:nvPr/>
        </p:nvSpPr>
        <p:spPr>
          <a:xfrm>
            <a:off x="1828800" y="3858768"/>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4</a:t>
            </a:r>
            <a:endParaRPr b="0" i="0" sz="1800" u="none" cap="none" strike="noStrike">
              <a:solidFill>
                <a:schemeClr val="dk1"/>
              </a:solidFill>
              <a:latin typeface="Arial"/>
              <a:ea typeface="Arial"/>
              <a:cs typeface="Arial"/>
              <a:sym typeface="Arial"/>
            </a:endParaRPr>
          </a:p>
        </p:txBody>
      </p:sp>
      <p:sp>
        <p:nvSpPr>
          <p:cNvPr id="107" name="Google Shape;107;p12"/>
          <p:cNvSpPr txBox="1"/>
          <p:nvPr/>
        </p:nvSpPr>
        <p:spPr>
          <a:xfrm>
            <a:off x="2487168" y="3858768"/>
            <a:ext cx="78638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You have never heard of Handshake</a:t>
            </a:r>
            <a:endParaRPr b="0" i="0" sz="1800" u="none" cap="none" strike="noStrike">
              <a:solidFill>
                <a:schemeClr val="dk1"/>
              </a:solidFill>
              <a:latin typeface="Arial"/>
              <a:ea typeface="Arial"/>
              <a:cs typeface="Arial"/>
              <a:sym typeface="Arial"/>
            </a:endParaRPr>
          </a:p>
        </p:txBody>
      </p:sp>
      <p:sp>
        <p:nvSpPr>
          <p:cNvPr id="108" name="Google Shape;108;p12"/>
          <p:cNvSpPr/>
          <p:nvPr/>
        </p:nvSpPr>
        <p:spPr>
          <a:xfrm>
            <a:off x="1828800" y="4434840"/>
            <a:ext cx="457200" cy="45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2"/>
          <p:cNvSpPr txBox="1"/>
          <p:nvPr/>
        </p:nvSpPr>
        <p:spPr>
          <a:xfrm>
            <a:off x="1828800" y="4434840"/>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5</a:t>
            </a:r>
            <a:endParaRPr b="0" i="0" sz="1800" u="none" cap="none" strike="noStrike">
              <a:solidFill>
                <a:schemeClr val="dk1"/>
              </a:solidFill>
              <a:latin typeface="Arial"/>
              <a:ea typeface="Arial"/>
              <a:cs typeface="Arial"/>
              <a:sym typeface="Arial"/>
            </a:endParaRPr>
          </a:p>
        </p:txBody>
      </p:sp>
      <p:sp>
        <p:nvSpPr>
          <p:cNvPr id="110" name="Google Shape;110;p12"/>
          <p:cNvSpPr txBox="1"/>
          <p:nvPr/>
        </p:nvSpPr>
        <p:spPr>
          <a:xfrm>
            <a:off x="2487168" y="4434840"/>
            <a:ext cx="78638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You have </a:t>
            </a:r>
            <a:r>
              <a:rPr lang="en-US" sz="1800"/>
              <a:t>visited the Career Centre before</a:t>
            </a:r>
            <a:endParaRPr b="0" i="0" sz="1800" u="none" cap="none" strike="noStrike">
              <a:solidFill>
                <a:schemeClr val="dk1"/>
              </a:solidFill>
              <a:latin typeface="Arial"/>
              <a:ea typeface="Arial"/>
              <a:cs typeface="Arial"/>
              <a:sym typeface="Arial"/>
            </a:endParaRPr>
          </a:p>
        </p:txBody>
      </p:sp>
      <p:sp>
        <p:nvSpPr>
          <p:cNvPr id="111" name="Google Shape;111;p12"/>
          <p:cNvSpPr/>
          <p:nvPr/>
        </p:nvSpPr>
        <p:spPr>
          <a:xfrm>
            <a:off x="1828800" y="5010912"/>
            <a:ext cx="457200" cy="45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2"/>
          <p:cNvSpPr txBox="1"/>
          <p:nvPr/>
        </p:nvSpPr>
        <p:spPr>
          <a:xfrm>
            <a:off x="1828800" y="5010912"/>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6</a:t>
            </a:r>
            <a:endParaRPr b="0" i="0" sz="1800" u="none" cap="none" strike="noStrike">
              <a:solidFill>
                <a:schemeClr val="dk1"/>
              </a:solidFill>
              <a:latin typeface="Arial"/>
              <a:ea typeface="Arial"/>
              <a:cs typeface="Arial"/>
              <a:sym typeface="Arial"/>
            </a:endParaRPr>
          </a:p>
        </p:txBody>
      </p:sp>
      <p:sp>
        <p:nvSpPr>
          <p:cNvPr id="113" name="Google Shape;113;p12"/>
          <p:cNvSpPr txBox="1"/>
          <p:nvPr/>
        </p:nvSpPr>
        <p:spPr>
          <a:xfrm>
            <a:off x="2487168" y="5010912"/>
            <a:ext cx="7863840" cy="4572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You have had a job, any job, including in high school</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3"/>
          <p:cNvSpPr txBox="1"/>
          <p:nvPr>
            <p:ph idx="1" type="body"/>
          </p:nvPr>
        </p:nvSpPr>
        <p:spPr>
          <a:xfrm>
            <a:off x="822960" y="2286000"/>
            <a:ext cx="10515600" cy="54864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FFC20E"/>
              </a:buClr>
              <a:buSzPts val="1800"/>
              <a:buNone/>
            </a:pPr>
            <a:r>
              <a:rPr b="1" lang="en-US" sz="1800">
                <a:solidFill>
                  <a:srgbClr val="FFC20E"/>
                </a:solidFill>
              </a:rPr>
              <a:t>PART ONE</a:t>
            </a:r>
            <a:endParaRPr sz="1800"/>
          </a:p>
        </p:txBody>
      </p:sp>
      <p:sp>
        <p:nvSpPr>
          <p:cNvPr id="120" name="Google Shape;120;p13"/>
          <p:cNvSpPr txBox="1"/>
          <p:nvPr>
            <p:ph type="title"/>
          </p:nvPr>
        </p:nvSpPr>
        <p:spPr>
          <a:xfrm>
            <a:off x="822960" y="3200400"/>
            <a:ext cx="10515600"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FFFFFF"/>
              </a:buClr>
              <a:buSzPts val="3800"/>
              <a:buFont typeface="Arial"/>
              <a:buNone/>
            </a:pPr>
            <a:r>
              <a:rPr b="1" lang="en-US" sz="3800">
                <a:solidFill>
                  <a:srgbClr val="FFFFFF"/>
                </a:solidFill>
              </a:rPr>
              <a:t>Start Here: The Career Center</a:t>
            </a:r>
            <a:endParaRPr sz="38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14"/>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What Is “Career Readiness”?</a:t>
            </a:r>
            <a:endParaRPr sz="3000"/>
          </a:p>
        </p:txBody>
      </p:sp>
      <p:sp>
        <p:nvSpPr>
          <p:cNvPr id="127" name="Google Shape;127;p14"/>
          <p:cNvSpPr/>
          <p:nvPr/>
        </p:nvSpPr>
        <p:spPr>
          <a:xfrm>
            <a:off x="1371600" y="1700784"/>
            <a:ext cx="9418320" cy="868680"/>
          </a:xfrm>
          <a:prstGeom prst="roundRect">
            <a:avLst>
              <a:gd fmla="val 8421" name="adj"/>
            </a:avLst>
          </a:prstGeom>
          <a:solidFill>
            <a:srgbClr val="FFF8E1"/>
          </a:solidFill>
          <a:ln cap="flat" cmpd="sng" w="28575">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4"/>
          <p:cNvSpPr txBox="1"/>
          <p:nvPr/>
        </p:nvSpPr>
        <p:spPr>
          <a:xfrm>
            <a:off x="1572768" y="1792224"/>
            <a:ext cx="9015984" cy="6858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Career readiness is just the process of preparing for a career. That's it.</a:t>
            </a:r>
            <a:endParaRPr b="0" i="0" sz="1900" u="none" cap="none" strike="noStrike">
              <a:solidFill>
                <a:schemeClr val="dk1"/>
              </a:solidFill>
              <a:latin typeface="Arial"/>
              <a:ea typeface="Arial"/>
              <a:cs typeface="Arial"/>
              <a:sym typeface="Arial"/>
            </a:endParaRPr>
          </a:p>
        </p:txBody>
      </p:sp>
      <p:sp>
        <p:nvSpPr>
          <p:cNvPr id="129" name="Google Shape;129;p14"/>
          <p:cNvSpPr/>
          <p:nvPr/>
        </p:nvSpPr>
        <p:spPr>
          <a:xfrm>
            <a:off x="1371600" y="2889504"/>
            <a:ext cx="68580" cy="768096"/>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4"/>
          <p:cNvSpPr txBox="1"/>
          <p:nvPr/>
        </p:nvSpPr>
        <p:spPr>
          <a:xfrm>
            <a:off x="1627632" y="2852928"/>
            <a:ext cx="9144000" cy="8412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Learning skills</a:t>
            </a:r>
            <a:endParaRPr b="0" i="0" sz="19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600"/>
              <a:buFont typeface="Arial"/>
              <a:buNone/>
            </a:pPr>
            <a:r>
              <a:rPr b="0" i="0" lang="en-US" sz="1600" u="none" cap="none" strike="noStrike">
                <a:solidFill>
                  <a:srgbClr val="595959"/>
                </a:solidFill>
                <a:latin typeface="Arial"/>
                <a:ea typeface="Arial"/>
                <a:cs typeface="Arial"/>
                <a:sym typeface="Arial"/>
              </a:rPr>
              <a:t>Academic skills, transferable skills, communication. A lot of this is already happening in your classes.</a:t>
            </a:r>
            <a:endParaRPr b="0" i="0" sz="1900" u="none" cap="none" strike="noStrike">
              <a:solidFill>
                <a:schemeClr val="dk1"/>
              </a:solidFill>
              <a:latin typeface="Arial"/>
              <a:ea typeface="Arial"/>
              <a:cs typeface="Arial"/>
              <a:sym typeface="Arial"/>
            </a:endParaRPr>
          </a:p>
        </p:txBody>
      </p:sp>
      <p:sp>
        <p:nvSpPr>
          <p:cNvPr id="131" name="Google Shape;131;p14"/>
          <p:cNvSpPr/>
          <p:nvPr/>
        </p:nvSpPr>
        <p:spPr>
          <a:xfrm>
            <a:off x="1371600" y="3803904"/>
            <a:ext cx="68580" cy="768096"/>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p:cNvSpPr txBox="1"/>
          <p:nvPr/>
        </p:nvSpPr>
        <p:spPr>
          <a:xfrm>
            <a:off x="1627632" y="3767328"/>
            <a:ext cx="9144000" cy="8412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Setting goals</a:t>
            </a:r>
            <a:endParaRPr b="0" i="0" sz="19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600"/>
              <a:buFont typeface="Arial"/>
              <a:buNone/>
            </a:pPr>
            <a:r>
              <a:rPr b="0" i="0" lang="en-US" sz="1600" u="none" cap="none" strike="noStrike">
                <a:solidFill>
                  <a:srgbClr val="595959"/>
                </a:solidFill>
                <a:latin typeface="Arial"/>
                <a:ea typeface="Arial"/>
                <a:cs typeface="Arial"/>
                <a:sym typeface="Arial"/>
              </a:rPr>
              <a:t>Small and specific beats big and vague. “Join one club this semester” is a real goal.</a:t>
            </a:r>
            <a:endParaRPr b="0" i="0" sz="1900" u="none" cap="none" strike="noStrike">
              <a:solidFill>
                <a:schemeClr val="dk1"/>
              </a:solidFill>
              <a:latin typeface="Arial"/>
              <a:ea typeface="Arial"/>
              <a:cs typeface="Arial"/>
              <a:sym typeface="Arial"/>
            </a:endParaRPr>
          </a:p>
        </p:txBody>
      </p:sp>
      <p:sp>
        <p:nvSpPr>
          <p:cNvPr id="133" name="Google Shape;133;p14"/>
          <p:cNvSpPr/>
          <p:nvPr/>
        </p:nvSpPr>
        <p:spPr>
          <a:xfrm>
            <a:off x="1371600" y="4718304"/>
            <a:ext cx="68580" cy="768096"/>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txBox="1"/>
          <p:nvPr/>
        </p:nvSpPr>
        <p:spPr>
          <a:xfrm>
            <a:off x="1627632" y="4681728"/>
            <a:ext cx="9144000" cy="8412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Building a foundation</a:t>
            </a:r>
            <a:endParaRPr b="0" i="0" sz="19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600"/>
              <a:buFont typeface="Arial"/>
              <a:buNone/>
            </a:pPr>
            <a:r>
              <a:rPr b="0" i="0" lang="en-US" sz="1600" u="none" cap="none" strike="noStrike">
                <a:solidFill>
                  <a:srgbClr val="595959"/>
                </a:solidFill>
                <a:latin typeface="Arial"/>
                <a:ea typeface="Arial"/>
                <a:cs typeface="Arial"/>
                <a:sym typeface="Arial"/>
              </a:rPr>
              <a:t>So that when an opportunity shows up in year two or three, you are ready to take it.</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15"/>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Why Start Now, In Your First Year?</a:t>
            </a:r>
            <a:endParaRPr sz="3000"/>
          </a:p>
        </p:txBody>
      </p:sp>
      <p:sp>
        <p:nvSpPr>
          <p:cNvPr id="141" name="Google Shape;141;p15"/>
          <p:cNvSpPr/>
          <p:nvPr/>
        </p:nvSpPr>
        <p:spPr>
          <a:xfrm>
            <a:off x="1005840" y="1682496"/>
            <a:ext cx="10058400" cy="1371600"/>
          </a:xfrm>
          <a:prstGeom prst="roundRect">
            <a:avLst>
              <a:gd fmla="val 5333"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5"/>
          <p:cNvSpPr txBox="1"/>
          <p:nvPr/>
        </p:nvSpPr>
        <p:spPr>
          <a:xfrm>
            <a:off x="1188720" y="1682496"/>
            <a:ext cx="9692640" cy="137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4600"/>
              <a:buFont typeface="Arial"/>
              <a:buNone/>
            </a:pPr>
            <a:r>
              <a:rPr b="1" i="0" lang="en-US" sz="4600" u="none" cap="none" strike="noStrike">
                <a:solidFill>
                  <a:srgbClr val="FFC20E"/>
                </a:solidFill>
                <a:latin typeface="Arial"/>
                <a:ea typeface="Arial"/>
                <a:cs typeface="Arial"/>
                <a:sym typeface="Arial"/>
              </a:rPr>
              <a:t>93%</a:t>
            </a:r>
            <a:endParaRPr b="0" i="0" sz="4600" u="none" cap="none" strike="noStrike">
              <a:solidFill>
                <a:schemeClr val="dk1"/>
              </a:solidFill>
              <a:latin typeface="Arial"/>
              <a:ea typeface="Arial"/>
              <a:cs typeface="Arial"/>
              <a:sym typeface="Arial"/>
            </a:endParaRPr>
          </a:p>
          <a:p>
            <a:pPr indent="0" lvl="0" marL="0" marR="0" rtl="0" algn="ctr">
              <a:spcBef>
                <a:spcPts val="0"/>
              </a:spcBef>
              <a:spcAft>
                <a:spcPts val="0"/>
              </a:spcAft>
              <a:buClr>
                <a:srgbClr val="FFFFFF"/>
              </a:buClr>
              <a:buSzPts val="1600"/>
              <a:buFont typeface="Arial"/>
              <a:buNone/>
            </a:pPr>
            <a:r>
              <a:rPr b="0" i="0" lang="en-US" sz="1600" u="none" cap="none" strike="noStrike">
                <a:solidFill>
                  <a:srgbClr val="FFFFFF"/>
                </a:solidFill>
                <a:latin typeface="Arial"/>
                <a:ea typeface="Arial"/>
                <a:cs typeface="Arial"/>
                <a:sym typeface="Arial"/>
              </a:rPr>
              <a:t>of UMBC graduates report being in a position directly related to their career goals</a:t>
            </a:r>
            <a:endParaRPr b="0" i="0" sz="4600" u="none" cap="none" strike="noStrike">
              <a:solidFill>
                <a:schemeClr val="dk1"/>
              </a:solidFill>
              <a:latin typeface="Arial"/>
              <a:ea typeface="Arial"/>
              <a:cs typeface="Arial"/>
              <a:sym typeface="Arial"/>
            </a:endParaRPr>
          </a:p>
        </p:txBody>
      </p:sp>
      <p:sp>
        <p:nvSpPr>
          <p:cNvPr id="143" name="Google Shape;143;p15"/>
          <p:cNvSpPr txBox="1"/>
          <p:nvPr/>
        </p:nvSpPr>
        <p:spPr>
          <a:xfrm>
            <a:off x="1005840" y="3291840"/>
            <a:ext cx="10058400" cy="228600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Starting early gives you time to explore, change your mind, and change it again</a:t>
            </a:r>
            <a:endParaRPr b="0" i="0" sz="1800" u="none" cap="none" strike="noStrike">
              <a:solidFill>
                <a:schemeClr val="dk1"/>
              </a:solidFill>
              <a:latin typeface="Arial"/>
              <a:ea typeface="Arial"/>
              <a:cs typeface="Arial"/>
              <a:sym typeface="Arial"/>
            </a:endParaRPr>
          </a:p>
          <a:p>
            <a:pPr indent="-342900" lvl="0" marL="342900" marR="0" rtl="0" algn="l">
              <a:spcBef>
                <a:spcPts val="130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Students who start in year one are far more likely to land internships before they graduate</a:t>
            </a:r>
            <a:endParaRPr b="0" i="0" sz="1800" u="none" cap="none" strike="noStrike">
              <a:solidFill>
                <a:schemeClr val="dk1"/>
              </a:solidFill>
              <a:latin typeface="Arial"/>
              <a:ea typeface="Arial"/>
              <a:cs typeface="Arial"/>
              <a:sym typeface="Arial"/>
            </a:endParaRPr>
          </a:p>
          <a:p>
            <a:pPr indent="-342900" lvl="0" marL="342900" marR="0" rtl="0" algn="l">
              <a:spcBef>
                <a:spcPts val="130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The most common thing upperclassmen tell us is that they wish they had started sooner</a:t>
            </a:r>
            <a:endParaRPr b="0" i="0" sz="1800" u="none" cap="none" strike="noStrike">
              <a:solidFill>
                <a:schemeClr val="dk1"/>
              </a:solidFill>
              <a:latin typeface="Arial"/>
              <a:ea typeface="Arial"/>
              <a:cs typeface="Arial"/>
              <a:sym typeface="Arial"/>
            </a:endParaRPr>
          </a:p>
          <a:p>
            <a:pPr indent="-342900" lvl="0" marL="342900" marR="0" rtl="0" algn="l">
              <a:spcBef>
                <a:spcPts val="130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Nothing you decide today is permanent. You are allowed to explore</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6"/>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What the Career Center Actually Does</a:t>
            </a:r>
            <a:endParaRPr sz="3000"/>
          </a:p>
        </p:txBody>
      </p:sp>
      <p:sp>
        <p:nvSpPr>
          <p:cNvPr id="150" name="Google Shape;150;p16"/>
          <p:cNvSpPr/>
          <p:nvPr/>
        </p:nvSpPr>
        <p:spPr>
          <a:xfrm>
            <a:off x="713232" y="1783080"/>
            <a:ext cx="2542032" cy="3200400"/>
          </a:xfrm>
          <a:prstGeom prst="roundRect">
            <a:avLst>
              <a:gd fmla="val 2878" name="adj"/>
            </a:avLst>
          </a:prstGeom>
          <a:solidFill>
            <a:srgbClr val="FFF8E1"/>
          </a:solidFill>
          <a:ln cap="flat" cmpd="sng" w="25400">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6"/>
          <p:cNvSpPr/>
          <p:nvPr/>
        </p:nvSpPr>
        <p:spPr>
          <a:xfrm>
            <a:off x="1755648" y="2011680"/>
            <a:ext cx="457200" cy="45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6"/>
          <p:cNvSpPr txBox="1"/>
          <p:nvPr/>
        </p:nvSpPr>
        <p:spPr>
          <a:xfrm>
            <a:off x="1755648" y="2011680"/>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1</a:t>
            </a:r>
            <a:endParaRPr b="0" i="0" sz="1800" u="none" cap="none" strike="noStrike">
              <a:solidFill>
                <a:schemeClr val="dk1"/>
              </a:solidFill>
              <a:latin typeface="Arial"/>
              <a:ea typeface="Arial"/>
              <a:cs typeface="Arial"/>
              <a:sym typeface="Arial"/>
            </a:endParaRPr>
          </a:p>
        </p:txBody>
      </p:sp>
      <p:sp>
        <p:nvSpPr>
          <p:cNvPr id="153" name="Google Shape;153;p16"/>
          <p:cNvSpPr txBox="1"/>
          <p:nvPr/>
        </p:nvSpPr>
        <p:spPr>
          <a:xfrm>
            <a:off x="841248" y="2615184"/>
            <a:ext cx="2286000"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Explore</a:t>
            </a:r>
            <a:endParaRPr b="0" i="0" sz="1900" u="none" cap="none" strike="noStrike">
              <a:solidFill>
                <a:schemeClr val="dk1"/>
              </a:solidFill>
              <a:latin typeface="Arial"/>
              <a:ea typeface="Arial"/>
              <a:cs typeface="Arial"/>
              <a:sym typeface="Arial"/>
            </a:endParaRPr>
          </a:p>
        </p:txBody>
      </p:sp>
      <p:sp>
        <p:nvSpPr>
          <p:cNvPr id="154" name="Google Shape;154;p16"/>
          <p:cNvSpPr txBox="1"/>
          <p:nvPr/>
        </p:nvSpPr>
        <p:spPr>
          <a:xfrm>
            <a:off x="896112" y="3108960"/>
            <a:ext cx="2176272" cy="1691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95959"/>
              </a:buClr>
              <a:buSzPts val="1450"/>
              <a:buFont typeface="Arial"/>
              <a:buNone/>
            </a:pPr>
            <a:r>
              <a:rPr b="0" i="0" lang="en-US" sz="1450" u="none" cap="none" strike="noStrike">
                <a:solidFill>
                  <a:srgbClr val="595959"/>
                </a:solidFill>
                <a:latin typeface="Arial"/>
                <a:ea typeface="Arial"/>
                <a:cs typeface="Arial"/>
                <a:sym typeface="Arial"/>
              </a:rPr>
              <a:t>Figure out what fits you: assessments, coaching, major exploration</a:t>
            </a:r>
            <a:endParaRPr b="0" i="0" sz="1450" u="none" cap="none" strike="noStrike">
              <a:solidFill>
                <a:schemeClr val="dk1"/>
              </a:solidFill>
              <a:latin typeface="Arial"/>
              <a:ea typeface="Arial"/>
              <a:cs typeface="Arial"/>
              <a:sym typeface="Arial"/>
            </a:endParaRPr>
          </a:p>
        </p:txBody>
      </p:sp>
      <p:sp>
        <p:nvSpPr>
          <p:cNvPr id="155" name="Google Shape;155;p16"/>
          <p:cNvSpPr/>
          <p:nvPr/>
        </p:nvSpPr>
        <p:spPr>
          <a:xfrm>
            <a:off x="3383280" y="1783080"/>
            <a:ext cx="2542032" cy="3200400"/>
          </a:xfrm>
          <a:prstGeom prst="roundRect">
            <a:avLst>
              <a:gd fmla="val 2878" name="adj"/>
            </a:avLst>
          </a:prstGeom>
          <a:solidFill>
            <a:srgbClr val="F7F7F7"/>
          </a:solidFill>
          <a:ln cap="flat" cmpd="sng" w="254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6"/>
          <p:cNvSpPr/>
          <p:nvPr/>
        </p:nvSpPr>
        <p:spPr>
          <a:xfrm>
            <a:off x="4425696" y="2011680"/>
            <a:ext cx="457200" cy="45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16"/>
          <p:cNvSpPr txBox="1"/>
          <p:nvPr/>
        </p:nvSpPr>
        <p:spPr>
          <a:xfrm>
            <a:off x="4425696" y="2011680"/>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2</a:t>
            </a:r>
            <a:endParaRPr b="0" i="0" sz="1800" u="none" cap="none" strike="noStrike">
              <a:solidFill>
                <a:schemeClr val="dk1"/>
              </a:solidFill>
              <a:latin typeface="Arial"/>
              <a:ea typeface="Arial"/>
              <a:cs typeface="Arial"/>
              <a:sym typeface="Arial"/>
            </a:endParaRPr>
          </a:p>
        </p:txBody>
      </p:sp>
      <p:sp>
        <p:nvSpPr>
          <p:cNvPr id="158" name="Google Shape;158;p16"/>
          <p:cNvSpPr txBox="1"/>
          <p:nvPr/>
        </p:nvSpPr>
        <p:spPr>
          <a:xfrm>
            <a:off x="3511296" y="2615184"/>
            <a:ext cx="2286000"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Gain Experience</a:t>
            </a:r>
            <a:endParaRPr b="0" i="0" sz="1900" u="none" cap="none" strike="noStrike">
              <a:solidFill>
                <a:schemeClr val="dk1"/>
              </a:solidFill>
              <a:latin typeface="Arial"/>
              <a:ea typeface="Arial"/>
              <a:cs typeface="Arial"/>
              <a:sym typeface="Arial"/>
            </a:endParaRPr>
          </a:p>
        </p:txBody>
      </p:sp>
      <p:sp>
        <p:nvSpPr>
          <p:cNvPr id="159" name="Google Shape;159;p16"/>
          <p:cNvSpPr txBox="1"/>
          <p:nvPr/>
        </p:nvSpPr>
        <p:spPr>
          <a:xfrm>
            <a:off x="3566160" y="3108960"/>
            <a:ext cx="2176272" cy="1691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95959"/>
              </a:buClr>
              <a:buSzPts val="1450"/>
              <a:buFont typeface="Arial"/>
              <a:buNone/>
            </a:pPr>
            <a:r>
              <a:rPr b="0" i="0" lang="en-US" sz="1450" u="none" cap="none" strike="noStrike">
                <a:solidFill>
                  <a:srgbClr val="595959"/>
                </a:solidFill>
                <a:latin typeface="Arial"/>
                <a:ea typeface="Arial"/>
                <a:cs typeface="Arial"/>
                <a:sym typeface="Arial"/>
              </a:rPr>
              <a:t>Internships, research, part-time jobs, on-campus work, volunteering</a:t>
            </a:r>
            <a:endParaRPr b="0" i="0" sz="1450" u="none" cap="none" strike="noStrike">
              <a:solidFill>
                <a:schemeClr val="dk1"/>
              </a:solidFill>
              <a:latin typeface="Arial"/>
              <a:ea typeface="Arial"/>
              <a:cs typeface="Arial"/>
              <a:sym typeface="Arial"/>
            </a:endParaRPr>
          </a:p>
        </p:txBody>
      </p:sp>
      <p:sp>
        <p:nvSpPr>
          <p:cNvPr id="160" name="Google Shape;160;p16"/>
          <p:cNvSpPr/>
          <p:nvPr/>
        </p:nvSpPr>
        <p:spPr>
          <a:xfrm>
            <a:off x="6053328" y="1783080"/>
            <a:ext cx="2542032" cy="3200400"/>
          </a:xfrm>
          <a:prstGeom prst="roundRect">
            <a:avLst>
              <a:gd fmla="val 2878" name="adj"/>
            </a:avLst>
          </a:prstGeom>
          <a:solidFill>
            <a:srgbClr val="FFF8E1"/>
          </a:solidFill>
          <a:ln cap="flat" cmpd="sng" w="25400">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a:off x="7095744" y="2011680"/>
            <a:ext cx="457200" cy="45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16"/>
          <p:cNvSpPr txBox="1"/>
          <p:nvPr/>
        </p:nvSpPr>
        <p:spPr>
          <a:xfrm>
            <a:off x="7095744" y="2011680"/>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3</a:t>
            </a:r>
            <a:endParaRPr b="0" i="0" sz="1800" u="none" cap="none" strike="noStrike">
              <a:solidFill>
                <a:schemeClr val="dk1"/>
              </a:solidFill>
              <a:latin typeface="Arial"/>
              <a:ea typeface="Arial"/>
              <a:cs typeface="Arial"/>
              <a:sym typeface="Arial"/>
            </a:endParaRPr>
          </a:p>
        </p:txBody>
      </p:sp>
      <p:sp>
        <p:nvSpPr>
          <p:cNvPr id="163" name="Google Shape;163;p16"/>
          <p:cNvSpPr txBox="1"/>
          <p:nvPr/>
        </p:nvSpPr>
        <p:spPr>
          <a:xfrm>
            <a:off x="6181344" y="2615184"/>
            <a:ext cx="2286000"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Get Prepared</a:t>
            </a:r>
            <a:endParaRPr b="0" i="0" sz="1900" u="none" cap="none" strike="noStrike">
              <a:solidFill>
                <a:schemeClr val="dk1"/>
              </a:solidFill>
              <a:latin typeface="Arial"/>
              <a:ea typeface="Arial"/>
              <a:cs typeface="Arial"/>
              <a:sym typeface="Arial"/>
            </a:endParaRPr>
          </a:p>
        </p:txBody>
      </p:sp>
      <p:sp>
        <p:nvSpPr>
          <p:cNvPr id="164" name="Google Shape;164;p16"/>
          <p:cNvSpPr txBox="1"/>
          <p:nvPr/>
        </p:nvSpPr>
        <p:spPr>
          <a:xfrm>
            <a:off x="6236208" y="3108960"/>
            <a:ext cx="2176272" cy="1691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95959"/>
              </a:buClr>
              <a:buSzPts val="1450"/>
              <a:buFont typeface="Arial"/>
              <a:buNone/>
            </a:pPr>
            <a:r>
              <a:rPr b="0" i="0" lang="en-US" sz="1450" u="none" cap="none" strike="noStrike">
                <a:solidFill>
                  <a:srgbClr val="595959"/>
                </a:solidFill>
                <a:latin typeface="Arial"/>
                <a:ea typeface="Arial"/>
                <a:cs typeface="Arial"/>
                <a:sym typeface="Arial"/>
              </a:rPr>
              <a:t>Resumes, cover letters, LinkedIn, interview practice</a:t>
            </a:r>
            <a:endParaRPr b="0" i="0" sz="1450" u="none" cap="none" strike="noStrike">
              <a:solidFill>
                <a:schemeClr val="dk1"/>
              </a:solidFill>
              <a:latin typeface="Arial"/>
              <a:ea typeface="Arial"/>
              <a:cs typeface="Arial"/>
              <a:sym typeface="Arial"/>
            </a:endParaRPr>
          </a:p>
        </p:txBody>
      </p:sp>
      <p:sp>
        <p:nvSpPr>
          <p:cNvPr id="165" name="Google Shape;165;p16"/>
          <p:cNvSpPr/>
          <p:nvPr/>
        </p:nvSpPr>
        <p:spPr>
          <a:xfrm>
            <a:off x="8723376" y="1783080"/>
            <a:ext cx="2542032" cy="3200400"/>
          </a:xfrm>
          <a:prstGeom prst="roundRect">
            <a:avLst>
              <a:gd fmla="val 2878" name="adj"/>
            </a:avLst>
          </a:prstGeom>
          <a:solidFill>
            <a:srgbClr val="F7F7F7"/>
          </a:solidFill>
          <a:ln cap="flat" cmpd="sng" w="254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6"/>
          <p:cNvSpPr/>
          <p:nvPr/>
        </p:nvSpPr>
        <p:spPr>
          <a:xfrm>
            <a:off x="9765792" y="2011680"/>
            <a:ext cx="457200" cy="457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6"/>
          <p:cNvSpPr txBox="1"/>
          <p:nvPr/>
        </p:nvSpPr>
        <p:spPr>
          <a:xfrm>
            <a:off x="9765792" y="2011680"/>
            <a:ext cx="457200" cy="457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800"/>
              <a:buFont typeface="Arial"/>
              <a:buNone/>
            </a:pPr>
            <a:r>
              <a:rPr b="1" i="0" lang="en-US" sz="1800" u="none" cap="none" strike="noStrike">
                <a:solidFill>
                  <a:srgbClr val="FFC20E"/>
                </a:solidFill>
                <a:latin typeface="Arial"/>
                <a:ea typeface="Arial"/>
                <a:cs typeface="Arial"/>
                <a:sym typeface="Arial"/>
              </a:rPr>
              <a:t>4</a:t>
            </a:r>
            <a:endParaRPr b="0" i="0" sz="1800" u="none" cap="none" strike="noStrike">
              <a:solidFill>
                <a:schemeClr val="dk1"/>
              </a:solidFill>
              <a:latin typeface="Arial"/>
              <a:ea typeface="Arial"/>
              <a:cs typeface="Arial"/>
              <a:sym typeface="Arial"/>
            </a:endParaRPr>
          </a:p>
        </p:txBody>
      </p:sp>
      <p:sp>
        <p:nvSpPr>
          <p:cNvPr id="168" name="Google Shape;168;p16"/>
          <p:cNvSpPr txBox="1"/>
          <p:nvPr/>
        </p:nvSpPr>
        <p:spPr>
          <a:xfrm>
            <a:off x="8851392" y="2615184"/>
            <a:ext cx="2286000"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Meet Employers</a:t>
            </a:r>
            <a:endParaRPr b="0" i="0" sz="1900" u="none" cap="none" strike="noStrike">
              <a:solidFill>
                <a:schemeClr val="dk1"/>
              </a:solidFill>
              <a:latin typeface="Arial"/>
              <a:ea typeface="Arial"/>
              <a:cs typeface="Arial"/>
              <a:sym typeface="Arial"/>
            </a:endParaRPr>
          </a:p>
        </p:txBody>
      </p:sp>
      <p:sp>
        <p:nvSpPr>
          <p:cNvPr id="169" name="Google Shape;169;p16"/>
          <p:cNvSpPr txBox="1"/>
          <p:nvPr/>
        </p:nvSpPr>
        <p:spPr>
          <a:xfrm>
            <a:off x="8906256" y="3108960"/>
            <a:ext cx="2176272" cy="169164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595959"/>
              </a:buClr>
              <a:buSzPts val="1450"/>
              <a:buFont typeface="Arial"/>
              <a:buNone/>
            </a:pPr>
            <a:r>
              <a:rPr b="0" i="0" lang="en-US" sz="1450" u="none" cap="none" strike="noStrike">
                <a:solidFill>
                  <a:srgbClr val="595959"/>
                </a:solidFill>
                <a:latin typeface="Arial"/>
                <a:ea typeface="Arial"/>
                <a:cs typeface="Arial"/>
                <a:sym typeface="Arial"/>
              </a:rPr>
              <a:t>Career fairs, info sessions, networking events, on-campus recruiting</a:t>
            </a:r>
            <a:endParaRPr b="0" i="0" sz="145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17"/>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Where to Find Us</a:t>
            </a:r>
            <a:endParaRPr sz="3000"/>
          </a:p>
        </p:txBody>
      </p:sp>
      <p:sp>
        <p:nvSpPr>
          <p:cNvPr id="176" name="Google Shape;176;p17"/>
          <p:cNvSpPr/>
          <p:nvPr/>
        </p:nvSpPr>
        <p:spPr>
          <a:xfrm>
            <a:off x="1143000" y="1737360"/>
            <a:ext cx="4754880" cy="3566160"/>
          </a:xfrm>
          <a:prstGeom prst="roundRect">
            <a:avLst>
              <a:gd fmla="val 2051" name="adj"/>
            </a:avLst>
          </a:prstGeom>
          <a:solidFill>
            <a:srgbClr val="FFF8E1"/>
          </a:solidFill>
          <a:ln cap="flat" cmpd="sng" w="28575">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7"/>
          <p:cNvSpPr txBox="1"/>
          <p:nvPr/>
        </p:nvSpPr>
        <p:spPr>
          <a:xfrm>
            <a:off x="1371600" y="1920240"/>
            <a:ext cx="4297680" cy="320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C0000"/>
              </a:buClr>
              <a:buSzPts val="1500"/>
              <a:buFont typeface="Arial"/>
              <a:buNone/>
            </a:pPr>
            <a:r>
              <a:rPr b="1" i="0" lang="en-US" sz="1500" u="none" cap="none" strike="noStrike">
                <a:solidFill>
                  <a:srgbClr val="CC0000"/>
                </a:solidFill>
                <a:latin typeface="Arial"/>
                <a:ea typeface="Arial"/>
                <a:cs typeface="Arial"/>
                <a:sym typeface="Arial"/>
              </a:rPr>
              <a:t>IN PERSON</a:t>
            </a:r>
            <a:endParaRPr b="0" i="0" sz="1500" u="none" cap="none" strike="noStrike">
              <a:solidFill>
                <a:schemeClr val="dk1"/>
              </a:solidFill>
              <a:latin typeface="Arial"/>
              <a:ea typeface="Arial"/>
              <a:cs typeface="Arial"/>
              <a:sym typeface="Arial"/>
            </a:endParaRPr>
          </a:p>
          <a:p>
            <a:pPr indent="0" lvl="0" marL="0" marR="0" rtl="0" algn="l">
              <a:spcBef>
                <a:spcPts val="120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Math/Psychology Building</a:t>
            </a:r>
            <a:endParaRPr b="0" i="0" sz="1500" u="none" cap="none" strike="noStrike">
              <a:solidFill>
                <a:schemeClr val="dk1"/>
              </a:solidFill>
              <a:latin typeface="Arial"/>
              <a:ea typeface="Arial"/>
              <a:cs typeface="Arial"/>
              <a:sym typeface="Arial"/>
            </a:endParaRPr>
          </a:p>
          <a:p>
            <a:pPr indent="0" lvl="0" marL="0" marR="0" rtl="0" algn="l">
              <a:spcBef>
                <a:spcPts val="70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Room 201</a:t>
            </a:r>
            <a:endParaRPr b="0" i="0" sz="1500" u="none" cap="none" strike="noStrike">
              <a:solidFill>
                <a:schemeClr val="dk1"/>
              </a:solidFill>
              <a:latin typeface="Arial"/>
              <a:ea typeface="Arial"/>
              <a:cs typeface="Arial"/>
              <a:sym typeface="Arial"/>
            </a:endParaRPr>
          </a:p>
          <a:p>
            <a:pPr indent="0" lvl="0" marL="0" marR="0" rtl="0" algn="l">
              <a:spcBef>
                <a:spcPts val="700"/>
              </a:spcBef>
              <a:spcAft>
                <a:spcPts val="0"/>
              </a:spcAft>
              <a:buClr>
                <a:srgbClr val="595959"/>
              </a:buClr>
              <a:buSzPts val="1500"/>
              <a:buFont typeface="Arial"/>
              <a:buNone/>
            </a:pPr>
            <a:r>
              <a:rPr b="0" i="1" lang="en-US" sz="1500" u="none" cap="none" strike="noStrike">
                <a:solidFill>
                  <a:srgbClr val="595959"/>
                </a:solidFill>
                <a:latin typeface="Arial"/>
                <a:ea typeface="Arial"/>
                <a:cs typeface="Arial"/>
                <a:sym typeface="Arial"/>
              </a:rPr>
              <a:t>(directly across from Starbucks)</a:t>
            </a:r>
            <a:endParaRPr b="0" i="0" sz="1500" u="none" cap="none" strike="noStrike">
              <a:solidFill>
                <a:schemeClr val="dk1"/>
              </a:solidFill>
              <a:latin typeface="Arial"/>
              <a:ea typeface="Arial"/>
              <a:cs typeface="Arial"/>
              <a:sym typeface="Arial"/>
            </a:endParaRPr>
          </a:p>
          <a:p>
            <a:pPr indent="0" lvl="0" marL="0" marR="0" rtl="0" algn="l">
              <a:spcBef>
                <a:spcPts val="160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Drop-in hours</a:t>
            </a:r>
            <a:endParaRPr b="0" i="0" sz="1500" u="none" cap="none" strike="noStrike">
              <a:solidFill>
                <a:schemeClr val="dk1"/>
              </a:solidFill>
              <a:latin typeface="Arial"/>
              <a:ea typeface="Arial"/>
              <a:cs typeface="Arial"/>
              <a:sym typeface="Arial"/>
            </a:endParaRPr>
          </a:p>
          <a:p>
            <a:pPr indent="0" lvl="0" marL="0" marR="0" rtl="0" algn="l">
              <a:spcBef>
                <a:spcPts val="4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Monday to Thursday, 2 to 4 pm</a:t>
            </a:r>
            <a:endParaRPr b="0" i="0" sz="1600" u="none" cap="none" strike="noStrike">
              <a:solidFill>
                <a:srgbClr val="000000"/>
              </a:solidFill>
              <a:latin typeface="Arial"/>
              <a:ea typeface="Arial"/>
              <a:cs typeface="Arial"/>
              <a:sym typeface="Arial"/>
            </a:endParaRPr>
          </a:p>
          <a:p>
            <a:pPr indent="0" lvl="0" marL="0" marR="0" rtl="0" algn="l">
              <a:spcBef>
                <a:spcPts val="400"/>
              </a:spcBef>
              <a:spcAft>
                <a:spcPts val="0"/>
              </a:spcAft>
              <a:buClr>
                <a:srgbClr val="000000"/>
              </a:buClr>
              <a:buSzPts val="1600"/>
              <a:buFont typeface="Arial"/>
              <a:buNone/>
            </a:pPr>
            <a:r>
              <a:rPr lang="en-US" sz="1600"/>
              <a:t>Virtual express meetings on friday from 2-4 pm. </a:t>
            </a:r>
            <a:endParaRPr sz="1600"/>
          </a:p>
          <a:p>
            <a:pPr indent="0" lvl="0" marL="0" marR="0" rtl="0" algn="l">
              <a:spcBef>
                <a:spcPts val="400"/>
              </a:spcBef>
              <a:spcAft>
                <a:spcPts val="0"/>
              </a:spcAft>
              <a:buClr>
                <a:srgbClr val="000000"/>
              </a:buClr>
              <a:buSzPts val="1600"/>
              <a:buFont typeface="Arial"/>
              <a:buNone/>
            </a:pPr>
            <a:r>
              <a:rPr lang="en-US" sz="1600"/>
              <a:t>One weekly meeting 5-7pm.</a:t>
            </a:r>
            <a:endParaRPr sz="1600"/>
          </a:p>
          <a:p>
            <a:pPr indent="0" lvl="0" marL="0" marR="0" rtl="0" algn="l">
              <a:spcBef>
                <a:spcPts val="1000"/>
              </a:spcBef>
              <a:spcAft>
                <a:spcPts val="0"/>
              </a:spcAft>
              <a:buClr>
                <a:srgbClr val="595959"/>
              </a:buClr>
              <a:buSzPts val="1500"/>
              <a:buFont typeface="Arial"/>
              <a:buNone/>
            </a:pPr>
            <a:r>
              <a:t/>
            </a:r>
            <a:endParaRPr b="0" i="0" sz="1500" u="none" cap="none" strike="noStrike">
              <a:solidFill>
                <a:schemeClr val="dk1"/>
              </a:solidFill>
              <a:latin typeface="Arial"/>
              <a:ea typeface="Arial"/>
              <a:cs typeface="Arial"/>
              <a:sym typeface="Arial"/>
            </a:endParaRPr>
          </a:p>
        </p:txBody>
      </p:sp>
      <p:sp>
        <p:nvSpPr>
          <p:cNvPr id="178" name="Google Shape;178;p17"/>
          <p:cNvSpPr/>
          <p:nvPr/>
        </p:nvSpPr>
        <p:spPr>
          <a:xfrm>
            <a:off x="6263640" y="1737360"/>
            <a:ext cx="4754880" cy="3566160"/>
          </a:xfrm>
          <a:prstGeom prst="roundRect">
            <a:avLst>
              <a:gd fmla="val 2051" name="adj"/>
            </a:avLst>
          </a:prstGeom>
          <a:solidFill>
            <a:srgbClr val="F7F7F7"/>
          </a:solidFill>
          <a:ln cap="flat" cmpd="sng" w="2857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7"/>
          <p:cNvSpPr txBox="1"/>
          <p:nvPr/>
        </p:nvSpPr>
        <p:spPr>
          <a:xfrm>
            <a:off x="6492240" y="1920240"/>
            <a:ext cx="4297680" cy="320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C0000"/>
              </a:buClr>
              <a:buSzPts val="1500"/>
              <a:buFont typeface="Arial"/>
              <a:buNone/>
            </a:pPr>
            <a:r>
              <a:rPr b="1" i="0" lang="en-US" sz="1500" u="none" cap="none" strike="noStrike">
                <a:solidFill>
                  <a:srgbClr val="CC0000"/>
                </a:solidFill>
                <a:latin typeface="Arial"/>
                <a:ea typeface="Arial"/>
                <a:cs typeface="Arial"/>
                <a:sym typeface="Arial"/>
              </a:rPr>
              <a:t>ONLINE</a:t>
            </a:r>
            <a:endParaRPr b="0" i="0" sz="1500" u="none" cap="none" strike="noStrike">
              <a:solidFill>
                <a:schemeClr val="dk1"/>
              </a:solidFill>
              <a:latin typeface="Arial"/>
              <a:ea typeface="Arial"/>
              <a:cs typeface="Arial"/>
              <a:sym typeface="Arial"/>
            </a:endParaRPr>
          </a:p>
          <a:p>
            <a:pPr indent="0" lvl="0" marL="0" marR="0" rtl="0" algn="l">
              <a:spcBef>
                <a:spcPts val="1200"/>
              </a:spcBef>
              <a:spcAft>
                <a:spcPts val="0"/>
              </a:spcAft>
              <a:buClr>
                <a:srgbClr val="000000"/>
              </a:buClr>
              <a:buSzPts val="2000"/>
              <a:buFont typeface="Arial"/>
              <a:buNone/>
            </a:pPr>
            <a:r>
              <a:rPr b="1" i="0" lang="en-US" sz="2000" u="none" cap="none" strike="noStrike">
                <a:solidFill>
                  <a:srgbClr val="000000"/>
                </a:solidFill>
                <a:latin typeface="Arial"/>
                <a:ea typeface="Arial"/>
                <a:cs typeface="Arial"/>
                <a:sym typeface="Arial"/>
              </a:rPr>
              <a:t>careers.umbc.edu</a:t>
            </a:r>
            <a:endParaRPr b="0" i="0" sz="1500" u="none" cap="none" strike="noStrike">
              <a:solidFill>
                <a:schemeClr val="dk1"/>
              </a:solidFill>
              <a:latin typeface="Arial"/>
              <a:ea typeface="Arial"/>
              <a:cs typeface="Arial"/>
              <a:sym typeface="Arial"/>
            </a:endParaRPr>
          </a:p>
          <a:p>
            <a:pPr indent="0" lvl="0" marL="0" marR="0" rtl="0" algn="l">
              <a:spcBef>
                <a:spcPts val="100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careers@umbc.edu</a:t>
            </a:r>
            <a:endParaRPr b="0" i="0" sz="1500" u="none" cap="none" strike="noStrike">
              <a:solidFill>
                <a:schemeClr val="dk1"/>
              </a:solidFill>
              <a:latin typeface="Arial"/>
              <a:ea typeface="Arial"/>
              <a:cs typeface="Arial"/>
              <a:sym typeface="Arial"/>
            </a:endParaRPr>
          </a:p>
          <a:p>
            <a:pPr indent="0" lvl="0" marL="0" marR="0" rtl="0" algn="l">
              <a:spcBef>
                <a:spcPts val="1000"/>
              </a:spcBef>
              <a:spcAft>
                <a:spcPts val="0"/>
              </a:spcAft>
              <a:buClr>
                <a:srgbClr val="000000"/>
              </a:buClr>
              <a:buSzPts val="1700"/>
              <a:buFont typeface="Arial"/>
              <a:buNone/>
            </a:pPr>
            <a:r>
              <a:rPr b="0" i="0" lang="en-US" sz="1700" u="none" cap="none" strike="noStrike">
                <a:solidFill>
                  <a:srgbClr val="000000"/>
                </a:solidFill>
                <a:latin typeface="Arial"/>
                <a:ea typeface="Arial"/>
                <a:cs typeface="Arial"/>
                <a:sym typeface="Arial"/>
              </a:rPr>
              <a:t>(410) 455-2216</a:t>
            </a:r>
            <a:endParaRPr b="0" i="0" sz="1500" u="none" cap="none" strike="noStrike">
              <a:solidFill>
                <a:schemeClr val="dk1"/>
              </a:solidFill>
              <a:latin typeface="Arial"/>
              <a:ea typeface="Arial"/>
              <a:cs typeface="Arial"/>
              <a:sym typeface="Arial"/>
            </a:endParaRPr>
          </a:p>
          <a:p>
            <a:pPr indent="0" lvl="0" marL="0" marR="0" rtl="0" algn="l">
              <a:spcBef>
                <a:spcPts val="160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Book appointments through Handshake</a:t>
            </a:r>
            <a:endParaRPr b="0" i="0" sz="1500" u="none" cap="none" strike="noStrike">
              <a:solidFill>
                <a:schemeClr val="dk1"/>
              </a:solidFill>
              <a:latin typeface="Arial"/>
              <a:ea typeface="Arial"/>
              <a:cs typeface="Arial"/>
              <a:sym typeface="Arial"/>
            </a:endParaRPr>
          </a:p>
          <a:p>
            <a:pPr indent="0" lvl="0" marL="0" marR="0" rtl="0" algn="l">
              <a:spcBef>
                <a:spcPts val="60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Virtual appointments available</a:t>
            </a:r>
            <a:endParaRPr b="0" i="0" sz="1500" u="none" cap="none" strike="noStrik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8"/>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Activity: Explore careers.umbc.edu</a:t>
            </a:r>
            <a:endParaRPr sz="3000"/>
          </a:p>
        </p:txBody>
      </p:sp>
      <p:pic>
        <p:nvPicPr>
          <p:cNvPr descr="/home/claude/assets/qr_careers_home.png" id="186" name="Google Shape;186;p18"/>
          <p:cNvPicPr preferRelativeResize="0"/>
          <p:nvPr/>
        </p:nvPicPr>
        <p:blipFill rotWithShape="1">
          <a:blip r:embed="rId3">
            <a:alphaModFix/>
          </a:blip>
          <a:srcRect b="0" l="0" r="0" t="0"/>
          <a:stretch/>
        </p:blipFill>
        <p:spPr>
          <a:xfrm>
            <a:off x="8732520" y="1828800"/>
            <a:ext cx="2194560" cy="2194560"/>
          </a:xfrm>
          <a:prstGeom prst="rect">
            <a:avLst/>
          </a:prstGeom>
          <a:noFill/>
          <a:ln>
            <a:noFill/>
          </a:ln>
        </p:spPr>
      </p:pic>
      <p:sp>
        <p:nvSpPr>
          <p:cNvPr id="187" name="Google Shape;187;p18"/>
          <p:cNvSpPr txBox="1"/>
          <p:nvPr/>
        </p:nvSpPr>
        <p:spPr>
          <a:xfrm>
            <a:off x="8503920" y="4114800"/>
            <a:ext cx="265176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Scan or type</a:t>
            </a:r>
            <a:endParaRPr b="0" i="0" sz="1400" u="none" cap="none" strike="noStrike">
              <a:solidFill>
                <a:schemeClr val="dk1"/>
              </a:solidFill>
              <a:latin typeface="Arial"/>
              <a:ea typeface="Arial"/>
              <a:cs typeface="Arial"/>
              <a:sym typeface="Arial"/>
            </a:endParaRPr>
          </a:p>
          <a:p>
            <a:pPr indent="0" lvl="0" marL="0" marR="0" rtl="0" algn="ctr">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careers.umbc.edu</a:t>
            </a:r>
            <a:endParaRPr b="0" i="0" sz="1400" u="none" cap="none" strike="noStrike">
              <a:solidFill>
                <a:schemeClr val="dk1"/>
              </a:solidFill>
              <a:latin typeface="Arial"/>
              <a:ea typeface="Arial"/>
              <a:cs typeface="Arial"/>
              <a:sym typeface="Arial"/>
            </a:endParaRPr>
          </a:p>
        </p:txBody>
      </p:sp>
      <p:sp>
        <p:nvSpPr>
          <p:cNvPr id="188" name="Google Shape;188;p18"/>
          <p:cNvSpPr txBox="1"/>
          <p:nvPr/>
        </p:nvSpPr>
        <p:spPr>
          <a:xfrm>
            <a:off x="777240" y="1700784"/>
            <a:ext cx="768096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95959"/>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89" name="Google Shape;189;p18"/>
          <p:cNvSpPr/>
          <p:nvPr/>
        </p:nvSpPr>
        <p:spPr>
          <a:xfrm>
            <a:off x="777240" y="2249424"/>
            <a:ext cx="7680960" cy="859536"/>
          </a:xfrm>
          <a:prstGeom prst="roundRect">
            <a:avLst>
              <a:gd fmla="val 6383"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8"/>
          <p:cNvSpPr txBox="1"/>
          <p:nvPr/>
        </p:nvSpPr>
        <p:spPr>
          <a:xfrm>
            <a:off x="960120" y="2249424"/>
            <a:ext cx="457200" cy="8595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2000"/>
              <a:buFont typeface="Arial"/>
              <a:buNone/>
            </a:pPr>
            <a:r>
              <a:rPr b="1" i="0" lang="en-US" sz="2000" u="none" cap="none" strike="noStrike">
                <a:solidFill>
                  <a:srgbClr val="FFC20E"/>
                </a:solidFill>
                <a:latin typeface="Arial"/>
                <a:ea typeface="Arial"/>
                <a:cs typeface="Arial"/>
                <a:sym typeface="Arial"/>
              </a:rPr>
              <a:t>1</a:t>
            </a:r>
            <a:endParaRPr b="0" i="0" sz="2000" u="none" cap="none" strike="noStrike">
              <a:solidFill>
                <a:schemeClr val="dk1"/>
              </a:solidFill>
              <a:latin typeface="Arial"/>
              <a:ea typeface="Arial"/>
              <a:cs typeface="Arial"/>
              <a:sym typeface="Arial"/>
            </a:endParaRPr>
          </a:p>
        </p:txBody>
      </p:sp>
      <p:sp>
        <p:nvSpPr>
          <p:cNvPr id="191" name="Google Shape;191;p18"/>
          <p:cNvSpPr txBox="1"/>
          <p:nvPr/>
        </p:nvSpPr>
        <p:spPr>
          <a:xfrm>
            <a:off x="1481328" y="2249424"/>
            <a:ext cx="6812280" cy="8595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Find the Quick Links section on the homepage. That is where Handshake, FOCUS2, and the Career Guide live.</a:t>
            </a:r>
            <a:endParaRPr b="0" i="0" sz="1550" u="none" cap="none" strike="noStrike">
              <a:solidFill>
                <a:schemeClr val="dk1"/>
              </a:solidFill>
              <a:latin typeface="Arial"/>
              <a:ea typeface="Arial"/>
              <a:cs typeface="Arial"/>
              <a:sym typeface="Arial"/>
            </a:endParaRPr>
          </a:p>
        </p:txBody>
      </p:sp>
      <p:sp>
        <p:nvSpPr>
          <p:cNvPr id="192" name="Google Shape;192;p18"/>
          <p:cNvSpPr/>
          <p:nvPr/>
        </p:nvSpPr>
        <p:spPr>
          <a:xfrm>
            <a:off x="777240" y="3182112"/>
            <a:ext cx="7680960" cy="859536"/>
          </a:xfrm>
          <a:prstGeom prst="roundRect">
            <a:avLst>
              <a:gd fmla="val 6383"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8"/>
          <p:cNvSpPr txBox="1"/>
          <p:nvPr/>
        </p:nvSpPr>
        <p:spPr>
          <a:xfrm>
            <a:off x="960120" y="3182112"/>
            <a:ext cx="457200" cy="8595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2000"/>
              <a:buFont typeface="Arial"/>
              <a:buNone/>
            </a:pPr>
            <a:r>
              <a:rPr b="1" i="0" lang="en-US" sz="2000" u="none" cap="none" strike="noStrike">
                <a:solidFill>
                  <a:srgbClr val="FFC20E"/>
                </a:solidFill>
                <a:latin typeface="Arial"/>
                <a:ea typeface="Arial"/>
                <a:cs typeface="Arial"/>
                <a:sym typeface="Arial"/>
              </a:rPr>
              <a:t>2</a:t>
            </a:r>
            <a:endParaRPr b="0" i="0" sz="2000" u="none" cap="none" strike="noStrike">
              <a:solidFill>
                <a:schemeClr val="dk1"/>
              </a:solidFill>
              <a:latin typeface="Arial"/>
              <a:ea typeface="Arial"/>
              <a:cs typeface="Arial"/>
              <a:sym typeface="Arial"/>
            </a:endParaRPr>
          </a:p>
        </p:txBody>
      </p:sp>
      <p:sp>
        <p:nvSpPr>
          <p:cNvPr id="194" name="Google Shape;194;p18"/>
          <p:cNvSpPr txBox="1"/>
          <p:nvPr/>
        </p:nvSpPr>
        <p:spPr>
          <a:xfrm>
            <a:off x="1481328" y="3182112"/>
            <a:ext cx="6812280" cy="8595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Find one resource you did not know existed.</a:t>
            </a:r>
            <a:endParaRPr b="0" i="0" sz="1550" u="none" cap="none" strike="noStrike">
              <a:solidFill>
                <a:schemeClr val="dk1"/>
              </a:solidFill>
              <a:latin typeface="Arial"/>
              <a:ea typeface="Arial"/>
              <a:cs typeface="Arial"/>
              <a:sym typeface="Arial"/>
            </a:endParaRPr>
          </a:p>
        </p:txBody>
      </p:sp>
      <p:sp>
        <p:nvSpPr>
          <p:cNvPr id="195" name="Google Shape;195;p18"/>
          <p:cNvSpPr/>
          <p:nvPr/>
        </p:nvSpPr>
        <p:spPr>
          <a:xfrm>
            <a:off x="777240" y="4114800"/>
            <a:ext cx="7680960" cy="859536"/>
          </a:xfrm>
          <a:prstGeom prst="roundRect">
            <a:avLst>
              <a:gd fmla="val 6383"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18"/>
          <p:cNvSpPr txBox="1"/>
          <p:nvPr/>
        </p:nvSpPr>
        <p:spPr>
          <a:xfrm>
            <a:off x="960120" y="4114800"/>
            <a:ext cx="457200" cy="8595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2000"/>
              <a:buFont typeface="Arial"/>
              <a:buNone/>
            </a:pPr>
            <a:r>
              <a:rPr b="1" i="0" lang="en-US" sz="2000" u="none" cap="none" strike="noStrike">
                <a:solidFill>
                  <a:srgbClr val="FFC20E"/>
                </a:solidFill>
                <a:latin typeface="Arial"/>
                <a:ea typeface="Arial"/>
                <a:cs typeface="Arial"/>
                <a:sym typeface="Arial"/>
              </a:rPr>
              <a:t>3</a:t>
            </a:r>
            <a:endParaRPr b="0" i="0" sz="2000" u="none" cap="none" strike="noStrike">
              <a:solidFill>
                <a:schemeClr val="dk1"/>
              </a:solidFill>
              <a:latin typeface="Arial"/>
              <a:ea typeface="Arial"/>
              <a:cs typeface="Arial"/>
              <a:sym typeface="Arial"/>
            </a:endParaRPr>
          </a:p>
        </p:txBody>
      </p:sp>
      <p:sp>
        <p:nvSpPr>
          <p:cNvPr id="197" name="Google Shape;197;p18"/>
          <p:cNvSpPr txBox="1"/>
          <p:nvPr/>
        </p:nvSpPr>
        <p:spPr>
          <a:xfrm>
            <a:off x="1481328" y="4114800"/>
            <a:ext cx="6812280" cy="85953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Find how you would book an appointment.</a:t>
            </a:r>
            <a:endParaRPr b="0" i="0" sz="1550" u="none" cap="none" strike="noStrike">
              <a:solidFill>
                <a:schemeClr val="dk1"/>
              </a:solidFill>
              <a:latin typeface="Arial"/>
              <a:ea typeface="Arial"/>
              <a:cs typeface="Arial"/>
              <a:sym typeface="Arial"/>
            </a:endParaRPr>
          </a:p>
        </p:txBody>
      </p:sp>
      <p:sp>
        <p:nvSpPr>
          <p:cNvPr id="198" name="Google Shape;198;p18"/>
          <p:cNvSpPr/>
          <p:nvPr/>
        </p:nvSpPr>
        <p:spPr>
          <a:xfrm>
            <a:off x="777240" y="5138928"/>
            <a:ext cx="7680960" cy="896112"/>
          </a:xfrm>
          <a:prstGeom prst="roundRect">
            <a:avLst>
              <a:gd fmla="val 8163" name="adj"/>
            </a:avLst>
          </a:prstGeom>
          <a:solidFill>
            <a:srgbClr val="FFF8E1"/>
          </a:solidFill>
          <a:ln cap="flat" cmpd="sng" w="28575">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8"/>
          <p:cNvSpPr txBox="1"/>
          <p:nvPr/>
        </p:nvSpPr>
        <p:spPr>
          <a:xfrm>
            <a:off x="978408" y="5230368"/>
            <a:ext cx="7278624" cy="7132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Then tell me: what stood out? What surprised you?</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9"/>
          <p:cNvSpPr txBox="1"/>
          <p:nvPr>
            <p:ph idx="1" type="body"/>
          </p:nvPr>
        </p:nvSpPr>
        <p:spPr>
          <a:xfrm>
            <a:off x="822960" y="2286000"/>
            <a:ext cx="10515600" cy="54864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FFC20E"/>
              </a:buClr>
              <a:buSzPts val="1800"/>
              <a:buNone/>
            </a:pPr>
            <a:r>
              <a:rPr b="1" lang="en-US" sz="1800">
                <a:solidFill>
                  <a:srgbClr val="FFC20E"/>
                </a:solidFill>
              </a:rPr>
              <a:t>PART TWO</a:t>
            </a:r>
            <a:endParaRPr sz="1800"/>
          </a:p>
        </p:txBody>
      </p:sp>
      <p:sp>
        <p:nvSpPr>
          <p:cNvPr id="206" name="Google Shape;206;p19"/>
          <p:cNvSpPr txBox="1"/>
          <p:nvPr>
            <p:ph type="title"/>
          </p:nvPr>
        </p:nvSpPr>
        <p:spPr>
          <a:xfrm>
            <a:off x="822960" y="3200400"/>
            <a:ext cx="10515600"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FFFFFF"/>
              </a:buClr>
              <a:buSzPts val="3800"/>
              <a:buFont typeface="Arial"/>
              <a:buNone/>
            </a:pPr>
            <a:r>
              <a:rPr b="1" lang="en-US" sz="3800">
                <a:solidFill>
                  <a:srgbClr val="FFFFFF"/>
                </a:solidFill>
              </a:rPr>
              <a:t>Your Toolkit: Handshake, FOCUS2 &amp; MBTI</a:t>
            </a:r>
            <a:endParaRPr sz="38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0"/>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Handshake: Your Career Portal</a:t>
            </a:r>
            <a:endParaRPr sz="3000"/>
          </a:p>
        </p:txBody>
      </p:sp>
      <p:pic>
        <p:nvPicPr>
          <p:cNvPr descr="/home/claude/assets/handshake.jpg" id="213" name="Google Shape;213;p20"/>
          <p:cNvPicPr preferRelativeResize="0"/>
          <p:nvPr/>
        </p:nvPicPr>
        <p:blipFill rotWithShape="1">
          <a:blip r:embed="rId3">
            <a:alphaModFix/>
          </a:blip>
          <a:srcRect b="0" l="0" r="0" t="0"/>
          <a:stretch/>
        </p:blipFill>
        <p:spPr>
          <a:xfrm>
            <a:off x="868680" y="1828800"/>
            <a:ext cx="1371600" cy="1371600"/>
          </a:xfrm>
          <a:prstGeom prst="rect">
            <a:avLst/>
          </a:prstGeom>
          <a:noFill/>
          <a:ln>
            <a:noFill/>
          </a:ln>
        </p:spPr>
      </p:pic>
      <p:sp>
        <p:nvSpPr>
          <p:cNvPr id="214" name="Google Shape;214;p20"/>
          <p:cNvSpPr txBox="1"/>
          <p:nvPr/>
        </p:nvSpPr>
        <p:spPr>
          <a:xfrm>
            <a:off x="2697480" y="1783080"/>
            <a:ext cx="8412480" cy="310896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UMBC's one-stop shop for jobs, internships, events, and appointments</a:t>
            </a:r>
            <a:endParaRPr b="0" i="0" sz="1700" u="none" cap="none" strike="noStrike">
              <a:solidFill>
                <a:schemeClr val="dk1"/>
              </a:solidFill>
              <a:latin typeface="Arial"/>
              <a:ea typeface="Arial"/>
              <a:cs typeface="Arial"/>
              <a:sym typeface="Arial"/>
            </a:endParaRPr>
          </a:p>
          <a:p>
            <a:pPr indent="-342900" lvl="0" marL="342900" marR="0" rtl="0" algn="l">
              <a:spcBef>
                <a:spcPts val="120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You already have an account. You were added automatically when you enrolled</a:t>
            </a:r>
            <a:endParaRPr b="0" i="0" sz="1700" u="none" cap="none" strike="noStrike">
              <a:solidFill>
                <a:schemeClr val="dk1"/>
              </a:solidFill>
              <a:latin typeface="Arial"/>
              <a:ea typeface="Arial"/>
              <a:cs typeface="Arial"/>
              <a:sym typeface="Arial"/>
            </a:endParaRPr>
          </a:p>
          <a:p>
            <a:pPr indent="-342900" lvl="0" marL="342900" marR="0" rtl="0" algn="l">
              <a:spcBef>
                <a:spcPts val="120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Log in with your UMBC credentials, not a new username and password</a:t>
            </a:r>
            <a:endParaRPr b="0" i="0" sz="1700" u="none" cap="none" strike="noStrike">
              <a:solidFill>
                <a:schemeClr val="dk1"/>
              </a:solidFill>
              <a:latin typeface="Arial"/>
              <a:ea typeface="Arial"/>
              <a:cs typeface="Arial"/>
              <a:sym typeface="Arial"/>
            </a:endParaRPr>
          </a:p>
          <a:p>
            <a:pPr indent="-342900" lvl="0" marL="342900" marR="0" rtl="0" algn="l">
              <a:spcBef>
                <a:spcPts val="120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This is also where you book Career Center appointments</a:t>
            </a:r>
            <a:endParaRPr b="0" i="0" sz="1700" u="none" cap="none" strike="noStrike">
              <a:solidFill>
                <a:schemeClr val="dk1"/>
              </a:solidFill>
              <a:latin typeface="Arial"/>
              <a:ea typeface="Arial"/>
              <a:cs typeface="Arial"/>
              <a:sym typeface="Arial"/>
            </a:endParaRPr>
          </a:p>
          <a:p>
            <a:pPr indent="-342900" lvl="0" marL="342900" marR="0" rtl="0" algn="l">
              <a:spcBef>
                <a:spcPts val="1200"/>
              </a:spcBef>
              <a:spcAft>
                <a:spcPts val="0"/>
              </a:spcAft>
              <a:buClr>
                <a:srgbClr val="000000"/>
              </a:buClr>
              <a:buSzPts val="1700"/>
              <a:buFont typeface="Arial"/>
              <a:buChar char="▪"/>
            </a:pPr>
            <a:r>
              <a:rPr b="0" i="0" lang="en-US" sz="1700" u="none" cap="none" strike="noStrike">
                <a:solidFill>
                  <a:srgbClr val="000000"/>
                </a:solidFill>
                <a:latin typeface="Arial"/>
                <a:ea typeface="Arial"/>
                <a:cs typeface="Arial"/>
                <a:sym typeface="Arial"/>
              </a:rPr>
              <a:t>Opportunities get posted here daily, including on-campus jobs</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1"/>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What You Can Do in Hands</a:t>
            </a:r>
            <a:r>
              <a:rPr b="1" lang="en-US" sz="3000">
                <a:solidFill>
                  <a:srgbClr val="FFC20E"/>
                </a:solidFill>
              </a:rPr>
              <a:t>hake</a:t>
            </a:r>
            <a:endParaRPr sz="3000"/>
          </a:p>
        </p:txBody>
      </p:sp>
      <p:sp>
        <p:nvSpPr>
          <p:cNvPr id="221" name="Google Shape;221;p21"/>
          <p:cNvSpPr/>
          <p:nvPr/>
        </p:nvSpPr>
        <p:spPr>
          <a:xfrm>
            <a:off x="868680" y="1792224"/>
            <a:ext cx="4983480" cy="786384"/>
          </a:xfrm>
          <a:prstGeom prst="roundRect">
            <a:avLst>
              <a:gd fmla="val 6977"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1"/>
          <p:cNvSpPr/>
          <p:nvPr/>
        </p:nvSpPr>
        <p:spPr>
          <a:xfrm>
            <a:off x="1069848" y="2093976"/>
            <a:ext cx="182880" cy="18288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1"/>
          <p:cNvSpPr txBox="1"/>
          <p:nvPr/>
        </p:nvSpPr>
        <p:spPr>
          <a:xfrm>
            <a:off x="1399032" y="1792224"/>
            <a:ext cx="4297680" cy="7863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Browse jobs and internships</a:t>
            </a:r>
            <a:endParaRPr b="0" i="0" sz="1550" u="none" cap="none" strike="noStrike">
              <a:solidFill>
                <a:schemeClr val="dk1"/>
              </a:solidFill>
              <a:latin typeface="Arial"/>
              <a:ea typeface="Arial"/>
              <a:cs typeface="Arial"/>
              <a:sym typeface="Arial"/>
            </a:endParaRPr>
          </a:p>
        </p:txBody>
      </p:sp>
      <p:sp>
        <p:nvSpPr>
          <p:cNvPr id="224" name="Google Shape;224;p21"/>
          <p:cNvSpPr/>
          <p:nvPr/>
        </p:nvSpPr>
        <p:spPr>
          <a:xfrm>
            <a:off x="6126480" y="1792224"/>
            <a:ext cx="4983480" cy="786384"/>
          </a:xfrm>
          <a:prstGeom prst="roundRect">
            <a:avLst>
              <a:gd fmla="val 6977"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1"/>
          <p:cNvSpPr/>
          <p:nvPr/>
        </p:nvSpPr>
        <p:spPr>
          <a:xfrm>
            <a:off x="6327648" y="2093976"/>
            <a:ext cx="182880" cy="18288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21"/>
          <p:cNvSpPr txBox="1"/>
          <p:nvPr/>
        </p:nvSpPr>
        <p:spPr>
          <a:xfrm>
            <a:off x="6656832" y="1792224"/>
            <a:ext cx="4297680" cy="7863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Book Career Center appointments</a:t>
            </a:r>
            <a:endParaRPr b="0" i="0" sz="1550" u="none" cap="none" strike="noStrike">
              <a:solidFill>
                <a:schemeClr val="dk1"/>
              </a:solidFill>
              <a:latin typeface="Arial"/>
              <a:ea typeface="Arial"/>
              <a:cs typeface="Arial"/>
              <a:sym typeface="Arial"/>
            </a:endParaRPr>
          </a:p>
        </p:txBody>
      </p:sp>
      <p:sp>
        <p:nvSpPr>
          <p:cNvPr id="227" name="Google Shape;227;p21"/>
          <p:cNvSpPr/>
          <p:nvPr/>
        </p:nvSpPr>
        <p:spPr>
          <a:xfrm>
            <a:off x="868680" y="2724912"/>
            <a:ext cx="4983480" cy="786384"/>
          </a:xfrm>
          <a:prstGeom prst="roundRect">
            <a:avLst>
              <a:gd fmla="val 6977"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1"/>
          <p:cNvSpPr/>
          <p:nvPr/>
        </p:nvSpPr>
        <p:spPr>
          <a:xfrm>
            <a:off x="1069848" y="3026664"/>
            <a:ext cx="182880" cy="18288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1"/>
          <p:cNvSpPr txBox="1"/>
          <p:nvPr/>
        </p:nvSpPr>
        <p:spPr>
          <a:xfrm>
            <a:off x="1399032" y="2724912"/>
            <a:ext cx="4297680" cy="7863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Find on-campus and work-study jobs</a:t>
            </a:r>
            <a:endParaRPr b="0" i="0" sz="1550" u="none" cap="none" strike="noStrike">
              <a:solidFill>
                <a:schemeClr val="dk1"/>
              </a:solidFill>
              <a:latin typeface="Arial"/>
              <a:ea typeface="Arial"/>
              <a:cs typeface="Arial"/>
              <a:sym typeface="Arial"/>
            </a:endParaRPr>
          </a:p>
        </p:txBody>
      </p:sp>
      <p:sp>
        <p:nvSpPr>
          <p:cNvPr id="230" name="Google Shape;230;p21"/>
          <p:cNvSpPr/>
          <p:nvPr/>
        </p:nvSpPr>
        <p:spPr>
          <a:xfrm>
            <a:off x="6126480" y="2724912"/>
            <a:ext cx="4983480" cy="786384"/>
          </a:xfrm>
          <a:prstGeom prst="roundRect">
            <a:avLst>
              <a:gd fmla="val 6977"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1"/>
          <p:cNvSpPr/>
          <p:nvPr/>
        </p:nvSpPr>
        <p:spPr>
          <a:xfrm>
            <a:off x="6327648" y="3026664"/>
            <a:ext cx="182880" cy="18288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1"/>
          <p:cNvSpPr txBox="1"/>
          <p:nvPr/>
        </p:nvSpPr>
        <p:spPr>
          <a:xfrm>
            <a:off x="6656832" y="2724912"/>
            <a:ext cx="4297680" cy="7863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Register for career fairs and events</a:t>
            </a:r>
            <a:endParaRPr b="0" i="0" sz="1550" u="none" cap="none" strike="noStrike">
              <a:solidFill>
                <a:schemeClr val="dk1"/>
              </a:solidFill>
              <a:latin typeface="Arial"/>
              <a:ea typeface="Arial"/>
              <a:cs typeface="Arial"/>
              <a:sym typeface="Arial"/>
            </a:endParaRPr>
          </a:p>
        </p:txBody>
      </p:sp>
      <p:sp>
        <p:nvSpPr>
          <p:cNvPr id="233" name="Google Shape;233;p21"/>
          <p:cNvSpPr/>
          <p:nvPr/>
        </p:nvSpPr>
        <p:spPr>
          <a:xfrm>
            <a:off x="868680" y="3657600"/>
            <a:ext cx="4983480" cy="786384"/>
          </a:xfrm>
          <a:prstGeom prst="roundRect">
            <a:avLst>
              <a:gd fmla="val 6977"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1"/>
          <p:cNvSpPr/>
          <p:nvPr/>
        </p:nvSpPr>
        <p:spPr>
          <a:xfrm>
            <a:off x="1069848" y="3959352"/>
            <a:ext cx="182880" cy="18288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1"/>
          <p:cNvSpPr txBox="1"/>
          <p:nvPr/>
        </p:nvSpPr>
        <p:spPr>
          <a:xfrm>
            <a:off x="1399032" y="3657600"/>
            <a:ext cx="4297680" cy="7863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Message employers directly</a:t>
            </a:r>
            <a:endParaRPr b="0" i="0" sz="1550" u="none" cap="none" strike="noStrike">
              <a:solidFill>
                <a:schemeClr val="dk1"/>
              </a:solidFill>
              <a:latin typeface="Arial"/>
              <a:ea typeface="Arial"/>
              <a:cs typeface="Arial"/>
              <a:sym typeface="Arial"/>
            </a:endParaRPr>
          </a:p>
        </p:txBody>
      </p:sp>
      <p:sp>
        <p:nvSpPr>
          <p:cNvPr id="236" name="Google Shape;236;p21"/>
          <p:cNvSpPr/>
          <p:nvPr/>
        </p:nvSpPr>
        <p:spPr>
          <a:xfrm>
            <a:off x="6126480" y="3657600"/>
            <a:ext cx="4983480" cy="786384"/>
          </a:xfrm>
          <a:prstGeom prst="roundRect">
            <a:avLst>
              <a:gd fmla="val 6977"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21"/>
          <p:cNvSpPr/>
          <p:nvPr/>
        </p:nvSpPr>
        <p:spPr>
          <a:xfrm>
            <a:off x="6327648" y="3959352"/>
            <a:ext cx="182880" cy="18288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21"/>
          <p:cNvSpPr txBox="1"/>
          <p:nvPr/>
        </p:nvSpPr>
        <p:spPr>
          <a:xfrm>
            <a:off x="6656832" y="3657600"/>
            <a:ext cx="4297680" cy="7863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See which companies hire UMBC students</a:t>
            </a:r>
            <a:endParaRPr b="0" i="0" sz="1550" u="none" cap="none" strike="noStrike">
              <a:solidFill>
                <a:schemeClr val="dk1"/>
              </a:solidFill>
              <a:latin typeface="Arial"/>
              <a:ea typeface="Arial"/>
              <a:cs typeface="Arial"/>
              <a:sym typeface="Arial"/>
            </a:endParaRPr>
          </a:p>
        </p:txBody>
      </p:sp>
      <p:sp>
        <p:nvSpPr>
          <p:cNvPr id="239" name="Google Shape;239;p21"/>
          <p:cNvSpPr/>
          <p:nvPr/>
        </p:nvSpPr>
        <p:spPr>
          <a:xfrm>
            <a:off x="868680" y="4590288"/>
            <a:ext cx="4983480" cy="786384"/>
          </a:xfrm>
          <a:prstGeom prst="roundRect">
            <a:avLst>
              <a:gd fmla="val 6977"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1"/>
          <p:cNvSpPr/>
          <p:nvPr/>
        </p:nvSpPr>
        <p:spPr>
          <a:xfrm>
            <a:off x="1069848" y="4892040"/>
            <a:ext cx="182880" cy="18288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1"/>
          <p:cNvSpPr txBox="1"/>
          <p:nvPr/>
        </p:nvSpPr>
        <p:spPr>
          <a:xfrm>
            <a:off x="1399032" y="4590288"/>
            <a:ext cx="4297680" cy="7863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Connect with alumni ambassadors</a:t>
            </a:r>
            <a:endParaRPr b="0" i="0" sz="1550" u="none" cap="none" strike="noStrike">
              <a:solidFill>
                <a:schemeClr val="dk1"/>
              </a:solidFill>
              <a:latin typeface="Arial"/>
              <a:ea typeface="Arial"/>
              <a:cs typeface="Arial"/>
              <a:sym typeface="Arial"/>
            </a:endParaRPr>
          </a:p>
        </p:txBody>
      </p:sp>
      <p:sp>
        <p:nvSpPr>
          <p:cNvPr id="242" name="Google Shape;242;p21"/>
          <p:cNvSpPr/>
          <p:nvPr/>
        </p:nvSpPr>
        <p:spPr>
          <a:xfrm>
            <a:off x="6126480" y="4590288"/>
            <a:ext cx="4983480" cy="786384"/>
          </a:xfrm>
          <a:prstGeom prst="roundRect">
            <a:avLst>
              <a:gd fmla="val 6977"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21"/>
          <p:cNvSpPr/>
          <p:nvPr/>
        </p:nvSpPr>
        <p:spPr>
          <a:xfrm>
            <a:off x="6327648" y="4892040"/>
            <a:ext cx="182880" cy="182880"/>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21"/>
          <p:cNvSpPr txBox="1"/>
          <p:nvPr/>
        </p:nvSpPr>
        <p:spPr>
          <a:xfrm>
            <a:off x="6656832" y="4590288"/>
            <a:ext cx="4297680" cy="78638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Build a profile employers can find you through</a:t>
            </a:r>
            <a:endParaRPr b="0" i="0" sz="1550" u="none" cap="none" strike="noStrike">
              <a:solidFill>
                <a:schemeClr val="dk1"/>
              </a:solidFill>
              <a:latin typeface="Arial"/>
              <a:ea typeface="Arial"/>
              <a:cs typeface="Arial"/>
              <a:sym typeface="Arial"/>
            </a:endParaRPr>
          </a:p>
        </p:txBody>
      </p:sp>
      <p:sp>
        <p:nvSpPr>
          <p:cNvPr id="245" name="Google Shape;245;p21"/>
          <p:cNvSpPr txBox="1"/>
          <p:nvPr/>
        </p:nvSpPr>
        <p:spPr>
          <a:xfrm>
            <a:off x="868680" y="5596128"/>
            <a:ext cx="1024128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95959"/>
              </a:buClr>
              <a:buSzPts val="1600"/>
              <a:buFont typeface="Arial"/>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22"/>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Activity: Log In Right Now</a:t>
            </a:r>
            <a:endParaRPr sz="3000"/>
          </a:p>
        </p:txBody>
      </p:sp>
      <p:pic>
        <p:nvPicPr>
          <p:cNvPr descr="/home/claude/assets/qr_handshake.png" id="252" name="Google Shape;252;p22"/>
          <p:cNvPicPr preferRelativeResize="0"/>
          <p:nvPr/>
        </p:nvPicPr>
        <p:blipFill rotWithShape="1">
          <a:blip r:embed="rId3">
            <a:alphaModFix/>
          </a:blip>
          <a:srcRect b="0" l="0" r="0" t="0"/>
          <a:stretch/>
        </p:blipFill>
        <p:spPr>
          <a:xfrm>
            <a:off x="8732520" y="1920240"/>
            <a:ext cx="2194560" cy="2194560"/>
          </a:xfrm>
          <a:prstGeom prst="rect">
            <a:avLst/>
          </a:prstGeom>
          <a:noFill/>
          <a:ln>
            <a:noFill/>
          </a:ln>
        </p:spPr>
      </p:pic>
      <p:sp>
        <p:nvSpPr>
          <p:cNvPr id="253" name="Google Shape;253;p22"/>
          <p:cNvSpPr txBox="1"/>
          <p:nvPr/>
        </p:nvSpPr>
        <p:spPr>
          <a:xfrm>
            <a:off x="8321040" y="4206240"/>
            <a:ext cx="301752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300"/>
              <a:buFont typeface="Arial"/>
              <a:buNone/>
            </a:pPr>
            <a:r>
              <a:rPr b="1" i="0" lang="en-US" sz="1300" u="none" cap="none" strike="noStrike">
                <a:solidFill>
                  <a:srgbClr val="000000"/>
                </a:solidFill>
                <a:latin typeface="Arial"/>
                <a:ea typeface="Arial"/>
                <a:cs typeface="Arial"/>
                <a:sym typeface="Arial"/>
              </a:rPr>
              <a:t>app.joinhandshake.com</a:t>
            </a:r>
            <a:endParaRPr b="0" i="0" sz="1300" u="none" cap="none" strike="noStrike">
              <a:solidFill>
                <a:schemeClr val="dk1"/>
              </a:solidFill>
              <a:latin typeface="Arial"/>
              <a:ea typeface="Arial"/>
              <a:cs typeface="Arial"/>
              <a:sym typeface="Arial"/>
            </a:endParaRPr>
          </a:p>
        </p:txBody>
      </p:sp>
      <p:sp>
        <p:nvSpPr>
          <p:cNvPr id="254" name="Google Shape;254;p22"/>
          <p:cNvSpPr/>
          <p:nvPr/>
        </p:nvSpPr>
        <p:spPr>
          <a:xfrm>
            <a:off x="822960" y="1792224"/>
            <a:ext cx="7635240" cy="640080"/>
          </a:xfrm>
          <a:prstGeom prst="roundRect">
            <a:avLst>
              <a:gd fmla="val 8571"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2"/>
          <p:cNvSpPr/>
          <p:nvPr/>
        </p:nvSpPr>
        <p:spPr>
          <a:xfrm>
            <a:off x="1024128" y="1911096"/>
            <a:ext cx="402336" cy="402336"/>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2"/>
          <p:cNvSpPr txBox="1"/>
          <p:nvPr/>
        </p:nvSpPr>
        <p:spPr>
          <a:xfrm>
            <a:off x="1024128" y="1911096"/>
            <a:ext cx="402336" cy="4023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1</a:t>
            </a:r>
            <a:endParaRPr b="0" i="0" sz="1600" u="none" cap="none" strike="noStrike">
              <a:solidFill>
                <a:schemeClr val="dk1"/>
              </a:solidFill>
              <a:latin typeface="Arial"/>
              <a:ea typeface="Arial"/>
              <a:cs typeface="Arial"/>
              <a:sym typeface="Arial"/>
            </a:endParaRPr>
          </a:p>
        </p:txBody>
      </p:sp>
      <p:sp>
        <p:nvSpPr>
          <p:cNvPr id="257" name="Google Shape;257;p22"/>
          <p:cNvSpPr txBox="1"/>
          <p:nvPr/>
        </p:nvSpPr>
        <p:spPr>
          <a:xfrm>
            <a:off x="1591056" y="1792224"/>
            <a:ext cx="66751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Scan the code or go to app.joinhandshake.com</a:t>
            </a:r>
            <a:endParaRPr b="0" i="0" sz="1550" u="none" cap="none" strike="noStrike">
              <a:solidFill>
                <a:schemeClr val="dk1"/>
              </a:solidFill>
              <a:latin typeface="Arial"/>
              <a:ea typeface="Arial"/>
              <a:cs typeface="Arial"/>
              <a:sym typeface="Arial"/>
            </a:endParaRPr>
          </a:p>
        </p:txBody>
      </p:sp>
      <p:sp>
        <p:nvSpPr>
          <p:cNvPr id="258" name="Google Shape;258;p22"/>
          <p:cNvSpPr/>
          <p:nvPr/>
        </p:nvSpPr>
        <p:spPr>
          <a:xfrm>
            <a:off x="822960" y="2505456"/>
            <a:ext cx="7635240" cy="640080"/>
          </a:xfrm>
          <a:prstGeom prst="roundRect">
            <a:avLst>
              <a:gd fmla="val 8571" name="adj"/>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2"/>
          <p:cNvSpPr/>
          <p:nvPr/>
        </p:nvSpPr>
        <p:spPr>
          <a:xfrm>
            <a:off x="1024128" y="2624328"/>
            <a:ext cx="402336" cy="402336"/>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2"/>
          <p:cNvSpPr txBox="1"/>
          <p:nvPr/>
        </p:nvSpPr>
        <p:spPr>
          <a:xfrm>
            <a:off x="1024128" y="2624328"/>
            <a:ext cx="402336" cy="4023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2</a:t>
            </a:r>
            <a:endParaRPr b="0" i="0" sz="1600" u="none" cap="none" strike="noStrike">
              <a:solidFill>
                <a:schemeClr val="dk1"/>
              </a:solidFill>
              <a:latin typeface="Arial"/>
              <a:ea typeface="Arial"/>
              <a:cs typeface="Arial"/>
              <a:sym typeface="Arial"/>
            </a:endParaRPr>
          </a:p>
        </p:txBody>
      </p:sp>
      <p:sp>
        <p:nvSpPr>
          <p:cNvPr id="261" name="Google Shape;261;p22"/>
          <p:cNvSpPr txBox="1"/>
          <p:nvPr/>
        </p:nvSpPr>
        <p:spPr>
          <a:xfrm>
            <a:off x="1591056" y="2505456"/>
            <a:ext cx="66751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Log in with your UMBC credentials</a:t>
            </a:r>
            <a:endParaRPr b="0" i="0" sz="1550" u="none" cap="none" strike="noStrike">
              <a:solidFill>
                <a:schemeClr val="dk1"/>
              </a:solidFill>
              <a:latin typeface="Arial"/>
              <a:ea typeface="Arial"/>
              <a:cs typeface="Arial"/>
              <a:sym typeface="Arial"/>
            </a:endParaRPr>
          </a:p>
        </p:txBody>
      </p:sp>
      <p:sp>
        <p:nvSpPr>
          <p:cNvPr id="262" name="Google Shape;262;p22"/>
          <p:cNvSpPr/>
          <p:nvPr/>
        </p:nvSpPr>
        <p:spPr>
          <a:xfrm>
            <a:off x="822960" y="3218688"/>
            <a:ext cx="7635240" cy="640080"/>
          </a:xfrm>
          <a:prstGeom prst="roundRect">
            <a:avLst>
              <a:gd fmla="val 8571"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2"/>
          <p:cNvSpPr/>
          <p:nvPr/>
        </p:nvSpPr>
        <p:spPr>
          <a:xfrm>
            <a:off x="1024128" y="3337560"/>
            <a:ext cx="402336" cy="402336"/>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22"/>
          <p:cNvSpPr txBox="1"/>
          <p:nvPr/>
        </p:nvSpPr>
        <p:spPr>
          <a:xfrm>
            <a:off x="1024128" y="3337560"/>
            <a:ext cx="402336" cy="4023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3</a:t>
            </a:r>
            <a:endParaRPr b="0" i="0" sz="1600" u="none" cap="none" strike="noStrike">
              <a:solidFill>
                <a:schemeClr val="dk1"/>
              </a:solidFill>
              <a:latin typeface="Arial"/>
              <a:ea typeface="Arial"/>
              <a:cs typeface="Arial"/>
              <a:sym typeface="Arial"/>
            </a:endParaRPr>
          </a:p>
        </p:txBody>
      </p:sp>
      <p:sp>
        <p:nvSpPr>
          <p:cNvPr id="265" name="Google Shape;265;p22"/>
          <p:cNvSpPr txBox="1"/>
          <p:nvPr/>
        </p:nvSpPr>
        <p:spPr>
          <a:xfrm>
            <a:off x="1591056" y="3218688"/>
            <a:ext cx="66751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Skip the profile setup prompts for now</a:t>
            </a:r>
            <a:endParaRPr b="0" i="0" sz="1550" u="none" cap="none" strike="noStrike">
              <a:solidFill>
                <a:schemeClr val="dk1"/>
              </a:solidFill>
              <a:latin typeface="Arial"/>
              <a:ea typeface="Arial"/>
              <a:cs typeface="Arial"/>
              <a:sym typeface="Arial"/>
            </a:endParaRPr>
          </a:p>
        </p:txBody>
      </p:sp>
      <p:sp>
        <p:nvSpPr>
          <p:cNvPr id="266" name="Google Shape;266;p22"/>
          <p:cNvSpPr/>
          <p:nvPr/>
        </p:nvSpPr>
        <p:spPr>
          <a:xfrm>
            <a:off x="822960" y="3931920"/>
            <a:ext cx="7635240" cy="640080"/>
          </a:xfrm>
          <a:prstGeom prst="roundRect">
            <a:avLst>
              <a:gd fmla="val 8571" name="adj"/>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2"/>
          <p:cNvSpPr/>
          <p:nvPr/>
        </p:nvSpPr>
        <p:spPr>
          <a:xfrm>
            <a:off x="1024128" y="4050792"/>
            <a:ext cx="402336" cy="402336"/>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2"/>
          <p:cNvSpPr txBox="1"/>
          <p:nvPr/>
        </p:nvSpPr>
        <p:spPr>
          <a:xfrm>
            <a:off x="1024128" y="4050792"/>
            <a:ext cx="402336" cy="4023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4</a:t>
            </a:r>
            <a:endParaRPr b="0" i="0" sz="1600" u="none" cap="none" strike="noStrike">
              <a:solidFill>
                <a:schemeClr val="dk1"/>
              </a:solidFill>
              <a:latin typeface="Arial"/>
              <a:ea typeface="Arial"/>
              <a:cs typeface="Arial"/>
              <a:sym typeface="Arial"/>
            </a:endParaRPr>
          </a:p>
        </p:txBody>
      </p:sp>
      <p:sp>
        <p:nvSpPr>
          <p:cNvPr id="269" name="Google Shape;269;p22"/>
          <p:cNvSpPr txBox="1"/>
          <p:nvPr/>
        </p:nvSpPr>
        <p:spPr>
          <a:xfrm>
            <a:off x="1591056" y="3931920"/>
            <a:ext cx="66751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Click “Career Center” on the left menu</a:t>
            </a:r>
            <a:endParaRPr b="0" i="0" sz="1550" u="none" cap="none" strike="noStrike">
              <a:solidFill>
                <a:schemeClr val="dk1"/>
              </a:solidFill>
              <a:latin typeface="Arial"/>
              <a:ea typeface="Arial"/>
              <a:cs typeface="Arial"/>
              <a:sym typeface="Arial"/>
            </a:endParaRPr>
          </a:p>
        </p:txBody>
      </p:sp>
      <p:sp>
        <p:nvSpPr>
          <p:cNvPr id="270" name="Google Shape;270;p22"/>
          <p:cNvSpPr/>
          <p:nvPr/>
        </p:nvSpPr>
        <p:spPr>
          <a:xfrm>
            <a:off x="822960" y="4645152"/>
            <a:ext cx="7635240" cy="640080"/>
          </a:xfrm>
          <a:prstGeom prst="roundRect">
            <a:avLst>
              <a:gd fmla="val 8571"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2"/>
          <p:cNvSpPr/>
          <p:nvPr/>
        </p:nvSpPr>
        <p:spPr>
          <a:xfrm>
            <a:off x="1024128" y="4764024"/>
            <a:ext cx="402336" cy="402336"/>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2"/>
          <p:cNvSpPr txBox="1"/>
          <p:nvPr/>
        </p:nvSpPr>
        <p:spPr>
          <a:xfrm>
            <a:off x="1024128" y="4764024"/>
            <a:ext cx="402336" cy="40233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600"/>
              <a:buFont typeface="Arial"/>
              <a:buNone/>
            </a:pPr>
            <a:r>
              <a:rPr b="1" i="0" lang="en-US" sz="1600" u="none" cap="none" strike="noStrike">
                <a:solidFill>
                  <a:srgbClr val="000000"/>
                </a:solidFill>
                <a:latin typeface="Arial"/>
                <a:ea typeface="Arial"/>
                <a:cs typeface="Arial"/>
                <a:sym typeface="Arial"/>
              </a:rPr>
              <a:t>5</a:t>
            </a:r>
            <a:endParaRPr b="0" i="0" sz="1600" u="none" cap="none" strike="noStrike">
              <a:solidFill>
                <a:schemeClr val="dk1"/>
              </a:solidFill>
              <a:latin typeface="Arial"/>
              <a:ea typeface="Arial"/>
              <a:cs typeface="Arial"/>
              <a:sym typeface="Arial"/>
            </a:endParaRPr>
          </a:p>
        </p:txBody>
      </p:sp>
      <p:sp>
        <p:nvSpPr>
          <p:cNvPr id="273" name="Google Shape;273;p22"/>
          <p:cNvSpPr txBox="1"/>
          <p:nvPr/>
        </p:nvSpPr>
        <p:spPr>
          <a:xfrm>
            <a:off x="1591056" y="4645152"/>
            <a:ext cx="667512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0" i="0" lang="en-US" sz="1550" u="none" cap="none" strike="noStrike">
                <a:solidFill>
                  <a:srgbClr val="000000"/>
                </a:solidFill>
                <a:latin typeface="Arial"/>
                <a:ea typeface="Arial"/>
                <a:cs typeface="Arial"/>
                <a:sym typeface="Arial"/>
              </a:rPr>
              <a:t>Look at what appointments and events are available this month</a:t>
            </a:r>
            <a:endParaRPr b="0" i="0" sz="1550" u="none" cap="none" strike="noStrike">
              <a:solidFill>
                <a:schemeClr val="dk1"/>
              </a:solidFill>
              <a:latin typeface="Arial"/>
              <a:ea typeface="Arial"/>
              <a:cs typeface="Arial"/>
              <a:sym typeface="Arial"/>
            </a:endParaRPr>
          </a:p>
        </p:txBody>
      </p:sp>
      <p:sp>
        <p:nvSpPr>
          <p:cNvPr id="274" name="Google Shape;274;p22"/>
          <p:cNvSpPr/>
          <p:nvPr/>
        </p:nvSpPr>
        <p:spPr>
          <a:xfrm>
            <a:off x="822960" y="5468112"/>
            <a:ext cx="7635240" cy="566928"/>
          </a:xfrm>
          <a:prstGeom prst="roundRect">
            <a:avLst>
              <a:gd fmla="val 12903" name="adj"/>
            </a:avLst>
          </a:prstGeom>
          <a:solidFill>
            <a:srgbClr val="FFF8E1"/>
          </a:solidFill>
          <a:ln cap="flat" cmpd="sng" w="28575">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2"/>
          <p:cNvSpPr txBox="1"/>
          <p:nvPr/>
        </p:nvSpPr>
        <p:spPr>
          <a:xfrm>
            <a:off x="1024128" y="5559552"/>
            <a:ext cx="7232904" cy="38404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Goal today: just get in. You can build the profile later.</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3"/>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FOCUS2: Figure Out What Fits</a:t>
            </a:r>
            <a:endParaRPr sz="3000"/>
          </a:p>
        </p:txBody>
      </p:sp>
      <p:pic>
        <p:nvPicPr>
          <p:cNvPr descr="/home/claude/assets/qr_focus2.png" id="282" name="Google Shape;282;p23"/>
          <p:cNvPicPr preferRelativeResize="0"/>
          <p:nvPr/>
        </p:nvPicPr>
        <p:blipFill rotWithShape="1">
          <a:blip r:embed="rId3">
            <a:alphaModFix/>
          </a:blip>
          <a:srcRect b="0" l="0" r="0" t="0"/>
          <a:stretch/>
        </p:blipFill>
        <p:spPr>
          <a:xfrm>
            <a:off x="8915400" y="1920240"/>
            <a:ext cx="2011680" cy="2011680"/>
          </a:xfrm>
          <a:prstGeom prst="rect">
            <a:avLst/>
          </a:prstGeom>
          <a:noFill/>
          <a:ln>
            <a:noFill/>
          </a:ln>
        </p:spPr>
      </p:pic>
      <p:sp>
        <p:nvSpPr>
          <p:cNvPr id="283" name="Google Shape;283;p23"/>
          <p:cNvSpPr txBox="1"/>
          <p:nvPr/>
        </p:nvSpPr>
        <p:spPr>
          <a:xfrm>
            <a:off x="8412480" y="4023360"/>
            <a:ext cx="301752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95959"/>
              </a:buClr>
              <a:buSzPts val="1300"/>
              <a:buFont typeface="Arial"/>
              <a:buNone/>
            </a:pPr>
            <a:r>
              <a:rPr b="0" i="0" lang="en-US" sz="1300" u="none" cap="none" strike="noStrike">
                <a:solidFill>
                  <a:srgbClr val="595959"/>
                </a:solidFill>
                <a:latin typeface="Arial"/>
                <a:ea typeface="Arial"/>
                <a:cs typeface="Arial"/>
                <a:sym typeface="Arial"/>
              </a:rPr>
              <a:t>Find it under Quick Links</a:t>
            </a:r>
            <a:endParaRPr b="0" i="0" sz="1300" u="none" cap="none" strike="noStrike">
              <a:solidFill>
                <a:schemeClr val="dk1"/>
              </a:solidFill>
              <a:latin typeface="Arial"/>
              <a:ea typeface="Arial"/>
              <a:cs typeface="Arial"/>
              <a:sym typeface="Arial"/>
            </a:endParaRPr>
          </a:p>
          <a:p>
            <a:pPr indent="0" lvl="0" marL="0" marR="0" rtl="0" algn="ctr">
              <a:spcBef>
                <a:spcPts val="0"/>
              </a:spcBef>
              <a:spcAft>
                <a:spcPts val="0"/>
              </a:spcAft>
              <a:buClr>
                <a:srgbClr val="595959"/>
              </a:buClr>
              <a:buSzPts val="1300"/>
              <a:buFont typeface="Arial"/>
              <a:buNone/>
            </a:pPr>
            <a:r>
              <a:rPr b="0" i="0" lang="en-US" sz="1300" u="none" cap="none" strike="noStrike">
                <a:solidFill>
                  <a:srgbClr val="595959"/>
                </a:solidFill>
                <a:latin typeface="Arial"/>
                <a:ea typeface="Arial"/>
                <a:cs typeface="Arial"/>
                <a:sym typeface="Arial"/>
              </a:rPr>
              <a:t>on careers.umbc.edu</a:t>
            </a:r>
            <a:endParaRPr b="0" i="0" sz="1300" u="none" cap="none" strike="noStrike">
              <a:solidFill>
                <a:schemeClr val="dk1"/>
              </a:solidFill>
              <a:latin typeface="Arial"/>
              <a:ea typeface="Arial"/>
              <a:cs typeface="Arial"/>
              <a:sym typeface="Arial"/>
            </a:endParaRPr>
          </a:p>
        </p:txBody>
      </p:sp>
      <p:sp>
        <p:nvSpPr>
          <p:cNvPr id="284" name="Google Shape;284;p23"/>
          <p:cNvSpPr txBox="1"/>
          <p:nvPr/>
        </p:nvSpPr>
        <p:spPr>
          <a:xfrm>
            <a:off x="822960" y="1783080"/>
            <a:ext cx="7863840" cy="356616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000000"/>
              </a:buClr>
              <a:buSzPts val="1650"/>
              <a:buFont typeface="Arial"/>
              <a:buChar char="▪"/>
            </a:pPr>
            <a:r>
              <a:rPr b="0" i="0" lang="en-US" sz="1650" u="none" cap="none" strike="noStrike">
                <a:solidFill>
                  <a:srgbClr val="000000"/>
                </a:solidFill>
                <a:latin typeface="Arial"/>
                <a:ea typeface="Arial"/>
                <a:cs typeface="Arial"/>
                <a:sym typeface="Arial"/>
              </a:rPr>
              <a:t>A free career assessment platform, paid for by the Career Center</a:t>
            </a:r>
            <a:endParaRPr b="0" i="0" sz="1650" u="none" cap="none" strike="noStrike">
              <a:solidFill>
                <a:schemeClr val="dk1"/>
              </a:solidFill>
              <a:latin typeface="Arial"/>
              <a:ea typeface="Arial"/>
              <a:cs typeface="Arial"/>
              <a:sym typeface="Arial"/>
            </a:endParaRPr>
          </a:p>
          <a:p>
            <a:pPr indent="-342900" lvl="0" marL="342900" marR="0" rtl="0" algn="l">
              <a:spcBef>
                <a:spcPts val="1100"/>
              </a:spcBef>
              <a:spcAft>
                <a:spcPts val="0"/>
              </a:spcAft>
              <a:buClr>
                <a:srgbClr val="000000"/>
              </a:buClr>
              <a:buSzPts val="1650"/>
              <a:buFont typeface="Arial"/>
              <a:buChar char="▪"/>
            </a:pPr>
            <a:r>
              <a:rPr b="0" i="0" lang="en-US" sz="1650" u="none" cap="none" strike="noStrike">
                <a:solidFill>
                  <a:srgbClr val="000000"/>
                </a:solidFill>
                <a:latin typeface="Arial"/>
                <a:ea typeface="Arial"/>
                <a:cs typeface="Arial"/>
                <a:sym typeface="Arial"/>
              </a:rPr>
              <a:t>It asks about your interests, values, skills, and personality</a:t>
            </a:r>
            <a:endParaRPr b="0" i="0" sz="1650" u="none" cap="none" strike="noStrike">
              <a:solidFill>
                <a:schemeClr val="dk1"/>
              </a:solidFill>
              <a:latin typeface="Arial"/>
              <a:ea typeface="Arial"/>
              <a:cs typeface="Arial"/>
              <a:sym typeface="Arial"/>
            </a:endParaRPr>
          </a:p>
          <a:p>
            <a:pPr indent="-342900" lvl="0" marL="342900" marR="0" rtl="0" algn="l">
              <a:spcBef>
                <a:spcPts val="1100"/>
              </a:spcBef>
              <a:spcAft>
                <a:spcPts val="0"/>
              </a:spcAft>
              <a:buClr>
                <a:srgbClr val="000000"/>
              </a:buClr>
              <a:buSzPts val="1650"/>
              <a:buFont typeface="Arial"/>
              <a:buChar char="▪"/>
            </a:pPr>
            <a:r>
              <a:rPr b="0" i="0" lang="en-US" sz="1650" u="none" cap="none" strike="noStrike">
                <a:solidFill>
                  <a:srgbClr val="000000"/>
                </a:solidFill>
                <a:latin typeface="Arial"/>
                <a:ea typeface="Arial"/>
                <a:cs typeface="Arial"/>
                <a:sym typeface="Arial"/>
              </a:rPr>
              <a:t>Then it suggests majors and careers that actually match your answers</a:t>
            </a:r>
            <a:endParaRPr b="0" i="0" sz="1650" u="none" cap="none" strike="noStrike">
              <a:solidFill>
                <a:schemeClr val="dk1"/>
              </a:solidFill>
              <a:latin typeface="Arial"/>
              <a:ea typeface="Arial"/>
              <a:cs typeface="Arial"/>
              <a:sym typeface="Arial"/>
            </a:endParaRPr>
          </a:p>
          <a:p>
            <a:pPr indent="-342900" lvl="0" marL="342900" marR="0" rtl="0" algn="l">
              <a:spcBef>
                <a:spcPts val="1100"/>
              </a:spcBef>
              <a:spcAft>
                <a:spcPts val="0"/>
              </a:spcAft>
              <a:buClr>
                <a:srgbClr val="000000"/>
              </a:buClr>
              <a:buSzPts val="1650"/>
              <a:buFont typeface="Arial"/>
              <a:buChar char="▪"/>
            </a:pPr>
            <a:r>
              <a:rPr b="0" i="0" lang="en-US" sz="1650" u="none" cap="none" strike="noStrike">
                <a:solidFill>
                  <a:srgbClr val="000000"/>
                </a:solidFill>
                <a:latin typeface="Arial"/>
                <a:ea typeface="Arial"/>
                <a:cs typeface="Arial"/>
                <a:sym typeface="Arial"/>
              </a:rPr>
              <a:t>Start with the “Am I Career Ready?” assessment</a:t>
            </a:r>
            <a:endParaRPr b="0" i="0" sz="1650" u="none" cap="none" strike="noStrike">
              <a:solidFill>
                <a:schemeClr val="dk1"/>
              </a:solidFill>
              <a:latin typeface="Arial"/>
              <a:ea typeface="Arial"/>
              <a:cs typeface="Arial"/>
              <a:sym typeface="Arial"/>
            </a:endParaRPr>
          </a:p>
          <a:p>
            <a:pPr indent="-342900" lvl="0" marL="342900" marR="0" rtl="0" algn="l">
              <a:spcBef>
                <a:spcPts val="1100"/>
              </a:spcBef>
              <a:spcAft>
                <a:spcPts val="0"/>
              </a:spcAft>
              <a:buClr>
                <a:srgbClr val="000000"/>
              </a:buClr>
              <a:buSzPts val="1650"/>
              <a:buFont typeface="Arial"/>
              <a:buChar char="▪"/>
            </a:pPr>
            <a:r>
              <a:rPr b="0" i="0" lang="en-US" sz="1650" u="none" cap="none" strike="noStrike">
                <a:solidFill>
                  <a:srgbClr val="000000"/>
                </a:solidFill>
                <a:latin typeface="Arial"/>
                <a:ea typeface="Arial"/>
                <a:cs typeface="Arial"/>
                <a:sym typeface="Arial"/>
              </a:rPr>
              <a:t>You do not have to finish in one sitting. It saves your progress</a:t>
            </a:r>
            <a:endParaRPr b="0" i="0" sz="1650" u="none" cap="none" strike="noStrike">
              <a:solidFill>
                <a:schemeClr val="dk1"/>
              </a:solidFill>
              <a:latin typeface="Arial"/>
              <a:ea typeface="Arial"/>
              <a:cs typeface="Arial"/>
              <a:sym typeface="Arial"/>
            </a:endParaRPr>
          </a:p>
          <a:p>
            <a:pPr indent="-342900" lvl="0" marL="342900" marR="0" rtl="0" algn="l">
              <a:spcBef>
                <a:spcPts val="1100"/>
              </a:spcBef>
              <a:spcAft>
                <a:spcPts val="0"/>
              </a:spcAft>
              <a:buClr>
                <a:srgbClr val="000000"/>
              </a:buClr>
              <a:buSzPts val="1650"/>
              <a:buFont typeface="Arial"/>
              <a:buChar char="▪"/>
            </a:pPr>
            <a:r>
              <a:rPr b="0" i="0" lang="en-US" sz="1650" u="none" cap="none" strike="noStrike">
                <a:solidFill>
                  <a:srgbClr val="000000"/>
                </a:solidFill>
                <a:latin typeface="Arial"/>
                <a:ea typeface="Arial"/>
                <a:cs typeface="Arial"/>
                <a:sym typeface="Arial"/>
              </a:rPr>
              <a:t>Save the occupations that look interesting, then talk them through with a career coach</a:t>
            </a:r>
            <a:endParaRPr b="0" i="0" sz="1650" u="none" cap="none" strike="noStrike">
              <a:solidFill>
                <a:schemeClr val="dk1"/>
              </a:solidFill>
              <a:latin typeface="Arial"/>
              <a:ea typeface="Arial"/>
              <a:cs typeface="Arial"/>
              <a:sym typeface="Arial"/>
            </a:endParaRPr>
          </a:p>
        </p:txBody>
      </p:sp>
      <p:sp>
        <p:nvSpPr>
          <p:cNvPr id="285" name="Google Shape;285;p23"/>
          <p:cNvSpPr/>
          <p:nvPr/>
        </p:nvSpPr>
        <p:spPr>
          <a:xfrm>
            <a:off x="822960" y="5394960"/>
            <a:ext cx="7863840" cy="658368"/>
          </a:xfrm>
          <a:prstGeom prst="roundRect">
            <a:avLst>
              <a:gd fmla="val 11111" name="adj"/>
            </a:avLst>
          </a:prstGeom>
          <a:solidFill>
            <a:srgbClr val="FFF8E1"/>
          </a:solidFill>
          <a:ln cap="flat" cmpd="sng" w="28575">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3"/>
          <p:cNvSpPr txBox="1"/>
          <p:nvPr/>
        </p:nvSpPr>
        <p:spPr>
          <a:xfrm>
            <a:off x="1024128" y="5486400"/>
            <a:ext cx="7461504" cy="47548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Best use: take it, then book an appointment to talk about the results.</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24"/>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MBTI: Understand How You Work</a:t>
            </a:r>
            <a:endParaRPr sz="3000"/>
          </a:p>
        </p:txBody>
      </p:sp>
      <p:sp>
        <p:nvSpPr>
          <p:cNvPr id="293" name="Google Shape;293;p24"/>
          <p:cNvSpPr txBox="1"/>
          <p:nvPr/>
        </p:nvSpPr>
        <p:spPr>
          <a:xfrm>
            <a:off x="822960" y="1645920"/>
            <a:ext cx="102870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95959"/>
              </a:buClr>
              <a:buSzPts val="1700"/>
              <a:buFont typeface="Arial"/>
              <a:buNone/>
            </a:pPr>
            <a:r>
              <a:rPr b="0" i="1" lang="en-US" sz="1700" u="none" cap="none" strike="noStrike">
                <a:solidFill>
                  <a:srgbClr val="595959"/>
                </a:solidFill>
                <a:latin typeface="Arial"/>
                <a:ea typeface="Arial"/>
                <a:cs typeface="Arial"/>
                <a:sym typeface="Arial"/>
              </a:rPr>
              <a:t>Also free through the Career Center. A different question than FOCUS2 asks.</a:t>
            </a:r>
            <a:endParaRPr b="0" i="0" sz="1700" u="none" cap="none" strike="noStrike">
              <a:solidFill>
                <a:schemeClr val="dk1"/>
              </a:solidFill>
              <a:latin typeface="Arial"/>
              <a:ea typeface="Arial"/>
              <a:cs typeface="Arial"/>
              <a:sym typeface="Arial"/>
            </a:endParaRPr>
          </a:p>
        </p:txBody>
      </p:sp>
      <p:sp>
        <p:nvSpPr>
          <p:cNvPr id="294" name="Google Shape;294;p24"/>
          <p:cNvSpPr/>
          <p:nvPr/>
        </p:nvSpPr>
        <p:spPr>
          <a:xfrm>
            <a:off x="822960" y="2176272"/>
            <a:ext cx="64008" cy="56692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4"/>
          <p:cNvSpPr txBox="1"/>
          <p:nvPr/>
        </p:nvSpPr>
        <p:spPr>
          <a:xfrm>
            <a:off x="1078992" y="2139696"/>
            <a:ext cx="99669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Where you get your energy</a:t>
            </a:r>
            <a:endParaRPr b="0" i="0" sz="17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From being around people, or from quieter time to think</a:t>
            </a:r>
            <a:endParaRPr b="0" i="0" sz="1700" u="none" cap="none" strike="noStrike">
              <a:solidFill>
                <a:schemeClr val="dk1"/>
              </a:solidFill>
              <a:latin typeface="Arial"/>
              <a:ea typeface="Arial"/>
              <a:cs typeface="Arial"/>
              <a:sym typeface="Arial"/>
            </a:endParaRPr>
          </a:p>
        </p:txBody>
      </p:sp>
      <p:sp>
        <p:nvSpPr>
          <p:cNvPr id="296" name="Google Shape;296;p24"/>
          <p:cNvSpPr/>
          <p:nvPr/>
        </p:nvSpPr>
        <p:spPr>
          <a:xfrm>
            <a:off x="822960" y="2907792"/>
            <a:ext cx="64008" cy="56692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4"/>
          <p:cNvSpPr txBox="1"/>
          <p:nvPr/>
        </p:nvSpPr>
        <p:spPr>
          <a:xfrm>
            <a:off x="1078992" y="2871216"/>
            <a:ext cx="99669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How you take in information</a:t>
            </a:r>
            <a:endParaRPr b="0" i="0" sz="17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Concrete details and facts, or patterns and big picture</a:t>
            </a:r>
            <a:endParaRPr b="0" i="0" sz="1700" u="none" cap="none" strike="noStrike">
              <a:solidFill>
                <a:schemeClr val="dk1"/>
              </a:solidFill>
              <a:latin typeface="Arial"/>
              <a:ea typeface="Arial"/>
              <a:cs typeface="Arial"/>
              <a:sym typeface="Arial"/>
            </a:endParaRPr>
          </a:p>
        </p:txBody>
      </p:sp>
      <p:sp>
        <p:nvSpPr>
          <p:cNvPr id="298" name="Google Shape;298;p24"/>
          <p:cNvSpPr/>
          <p:nvPr/>
        </p:nvSpPr>
        <p:spPr>
          <a:xfrm>
            <a:off x="822960" y="3639312"/>
            <a:ext cx="64008" cy="56692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4"/>
          <p:cNvSpPr txBox="1"/>
          <p:nvPr/>
        </p:nvSpPr>
        <p:spPr>
          <a:xfrm>
            <a:off x="1078992" y="3602736"/>
            <a:ext cx="99669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How you make decisions</a:t>
            </a:r>
            <a:endParaRPr b="0" i="0" sz="17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Through logic and consistency, or through people and values</a:t>
            </a:r>
            <a:endParaRPr b="0" i="0" sz="1700" u="none" cap="none" strike="noStrike">
              <a:solidFill>
                <a:schemeClr val="dk1"/>
              </a:solidFill>
              <a:latin typeface="Arial"/>
              <a:ea typeface="Arial"/>
              <a:cs typeface="Arial"/>
              <a:sym typeface="Arial"/>
            </a:endParaRPr>
          </a:p>
        </p:txBody>
      </p:sp>
      <p:sp>
        <p:nvSpPr>
          <p:cNvPr id="300" name="Google Shape;300;p24"/>
          <p:cNvSpPr/>
          <p:nvPr/>
        </p:nvSpPr>
        <p:spPr>
          <a:xfrm>
            <a:off x="822960" y="4370832"/>
            <a:ext cx="64008" cy="56692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4"/>
          <p:cNvSpPr txBox="1"/>
          <p:nvPr/>
        </p:nvSpPr>
        <p:spPr>
          <a:xfrm>
            <a:off x="1078992" y="4334256"/>
            <a:ext cx="9966960" cy="6400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How you handle structure</a:t>
            </a:r>
            <a:endParaRPr b="0" i="0" sz="17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Planned and settled, or open-ended and flexible</a:t>
            </a:r>
            <a:endParaRPr b="0" i="0" sz="1700" u="none" cap="none" strike="noStrike">
              <a:solidFill>
                <a:schemeClr val="dk1"/>
              </a:solidFill>
              <a:latin typeface="Arial"/>
              <a:ea typeface="Arial"/>
              <a:cs typeface="Arial"/>
              <a:sym typeface="Arial"/>
            </a:endParaRPr>
          </a:p>
        </p:txBody>
      </p:sp>
      <p:sp>
        <p:nvSpPr>
          <p:cNvPr id="302" name="Google Shape;302;p24"/>
          <p:cNvSpPr txBox="1"/>
          <p:nvPr/>
        </p:nvSpPr>
        <p:spPr>
          <a:xfrm>
            <a:off x="822960" y="5138928"/>
            <a:ext cx="10287000" cy="38404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1" i="0" lang="en-US" sz="1550" u="none" cap="none" strike="noStrike">
                <a:solidFill>
                  <a:srgbClr val="000000"/>
                </a:solidFill>
                <a:latin typeface="Arial"/>
                <a:ea typeface="Arial"/>
                <a:cs typeface="Arial"/>
                <a:sym typeface="Arial"/>
              </a:rPr>
              <a:t>Useful for: </a:t>
            </a:r>
            <a:r>
              <a:rPr b="0" i="0" lang="en-US" sz="1550" u="none" cap="none" strike="noStrike">
                <a:solidFill>
                  <a:srgbClr val="000000"/>
                </a:solidFill>
                <a:latin typeface="Arial"/>
                <a:ea typeface="Arial"/>
                <a:cs typeface="Arial"/>
                <a:sym typeface="Arial"/>
              </a:rPr>
              <a:t>understanding your work style and which environments energize you versus drain you.</a:t>
            </a:r>
            <a:endParaRPr b="0" i="0" sz="1550" u="none" cap="none" strike="noStrike">
              <a:solidFill>
                <a:schemeClr val="dk1"/>
              </a:solidFill>
              <a:latin typeface="Arial"/>
              <a:ea typeface="Arial"/>
              <a:cs typeface="Arial"/>
              <a:sym typeface="Arial"/>
            </a:endParaRPr>
          </a:p>
        </p:txBody>
      </p:sp>
      <p:pic>
        <p:nvPicPr>
          <p:cNvPr descr="/home/claude/assets/qr_careers_home.png" id="303" name="Google Shape;303;p24"/>
          <p:cNvPicPr preferRelativeResize="0"/>
          <p:nvPr/>
        </p:nvPicPr>
        <p:blipFill rotWithShape="1">
          <a:blip r:embed="rId3">
            <a:alphaModFix/>
          </a:blip>
          <a:srcRect b="0" l="0" r="0" t="0"/>
          <a:stretch/>
        </p:blipFill>
        <p:spPr>
          <a:xfrm>
            <a:off x="9551620" y="1618488"/>
            <a:ext cx="2194560" cy="219456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5"/>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lang="en-US"/>
              <a:t>N</a:t>
            </a:r>
            <a:r>
              <a:rPr lang="en-US"/>
              <a:t>ACE Competencie</a:t>
            </a:r>
            <a:r>
              <a:rPr lang="en-US"/>
              <a:t>s</a:t>
            </a:r>
            <a:endParaRPr sz="3000"/>
          </a:p>
        </p:txBody>
      </p:sp>
      <p:pic>
        <p:nvPicPr>
          <p:cNvPr descr="/home/claude/assets/nace_competencies.jpg" id="310" name="Google Shape;310;p25"/>
          <p:cNvPicPr preferRelativeResize="0"/>
          <p:nvPr/>
        </p:nvPicPr>
        <p:blipFill rotWithShape="1">
          <a:blip r:embed="rId3">
            <a:alphaModFix/>
          </a:blip>
          <a:srcRect b="0" l="0" r="0" t="0"/>
          <a:stretch/>
        </p:blipFill>
        <p:spPr>
          <a:xfrm>
            <a:off x="1371600" y="1609344"/>
            <a:ext cx="6400800" cy="4443984"/>
          </a:xfrm>
          <a:prstGeom prst="rect">
            <a:avLst/>
          </a:prstGeom>
          <a:noFill/>
          <a:ln>
            <a:noFill/>
          </a:ln>
        </p:spPr>
      </p:pic>
      <p:sp>
        <p:nvSpPr>
          <p:cNvPr id="311" name="Google Shape;311;p25"/>
          <p:cNvSpPr txBox="1"/>
          <p:nvPr/>
        </p:nvSpPr>
        <p:spPr>
          <a:xfrm>
            <a:off x="8001000" y="1828800"/>
            <a:ext cx="3108960" cy="374904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C0000"/>
              </a:buClr>
              <a:buSzPts val="1700"/>
              <a:buFont typeface="Arial"/>
              <a:buNone/>
            </a:pPr>
            <a:r>
              <a:rPr b="1" i="0" lang="en-US" sz="1700" u="none" cap="none" strike="noStrike">
                <a:solidFill>
                  <a:srgbClr val="CC0000"/>
                </a:solidFill>
                <a:latin typeface="Arial"/>
                <a:ea typeface="Arial"/>
                <a:cs typeface="Arial"/>
                <a:sym typeface="Arial"/>
              </a:rPr>
              <a:t>Where this comes from</a:t>
            </a:r>
            <a:endParaRPr b="0" i="0" sz="1700" u="none" cap="none" strike="noStrike">
              <a:solidFill>
                <a:schemeClr val="dk1"/>
              </a:solidFill>
              <a:latin typeface="Arial"/>
              <a:ea typeface="Arial"/>
              <a:cs typeface="Arial"/>
              <a:sym typeface="Arial"/>
            </a:endParaRPr>
          </a:p>
          <a:p>
            <a:pPr indent="0" lvl="0" marL="0" marR="0" rtl="0" algn="l">
              <a:spcBef>
                <a:spcPts val="70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Employers are surveyed every year about what they look for in new graduates. These eight keep coming up.</a:t>
            </a:r>
            <a:endParaRPr b="0" i="0" sz="1700" u="none" cap="none" strike="noStrike">
              <a:solidFill>
                <a:schemeClr val="dk1"/>
              </a:solidFill>
              <a:latin typeface="Arial"/>
              <a:ea typeface="Arial"/>
              <a:cs typeface="Arial"/>
              <a:sym typeface="Arial"/>
            </a:endParaRPr>
          </a:p>
          <a:p>
            <a:pPr indent="0" lvl="0" marL="0" marR="0" rtl="0" algn="l">
              <a:spcBef>
                <a:spcPts val="1500"/>
              </a:spcBef>
              <a:spcAft>
                <a:spcPts val="0"/>
              </a:spcAft>
              <a:buClr>
                <a:srgbClr val="CC0000"/>
              </a:buClr>
              <a:buSzPts val="1700"/>
              <a:buFont typeface="Arial"/>
              <a:buNone/>
            </a:pPr>
            <a:r>
              <a:rPr b="1" i="0" lang="en-US" sz="1700" u="none" cap="none" strike="noStrike">
                <a:solidFill>
                  <a:srgbClr val="CC0000"/>
                </a:solidFill>
                <a:latin typeface="Arial"/>
                <a:ea typeface="Arial"/>
                <a:cs typeface="Arial"/>
                <a:sym typeface="Arial"/>
              </a:rPr>
              <a:t>Why it matters to you now</a:t>
            </a:r>
            <a:endParaRPr b="0" i="0" sz="1700" u="none" cap="none" strike="noStrike">
              <a:solidFill>
                <a:schemeClr val="dk1"/>
              </a:solidFill>
              <a:latin typeface="Arial"/>
              <a:ea typeface="Arial"/>
              <a:cs typeface="Arial"/>
              <a:sym typeface="Arial"/>
            </a:endParaRPr>
          </a:p>
          <a:p>
            <a:pPr indent="0" lvl="0" marL="0" marR="0" rtl="0" algn="l">
              <a:spcBef>
                <a:spcPts val="700"/>
              </a:spcBef>
              <a:spcAft>
                <a:spcPts val="0"/>
              </a:spcAft>
              <a:buClr>
                <a:srgbClr val="000000"/>
              </a:buClr>
              <a:buSzPts val="1500"/>
              <a:buFont typeface="Arial"/>
              <a:buNone/>
            </a:pPr>
            <a:r>
              <a:rPr b="0" i="0" lang="en-US" sz="1500" u="none" cap="none" strike="noStrike">
                <a:solidFill>
                  <a:srgbClr val="000000"/>
                </a:solidFill>
                <a:latin typeface="Arial"/>
                <a:ea typeface="Arial"/>
                <a:cs typeface="Arial"/>
                <a:sym typeface="Arial"/>
              </a:rPr>
              <a:t>You build these through classes, clubs, jobs, and volunteering. Not just internships. You are building some of them already.</a:t>
            </a:r>
            <a:endParaRPr b="0" i="0" sz="17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6" name="Shape 316"/>
        <p:cNvGrpSpPr/>
        <p:nvPr/>
      </p:nvGrpSpPr>
      <p:grpSpPr>
        <a:xfrm>
          <a:off x="0" y="0"/>
          <a:ext cx="0" cy="0"/>
          <a:chOff x="0" y="0"/>
          <a:chExt cx="0" cy="0"/>
        </a:xfrm>
      </p:grpSpPr>
      <p:sp>
        <p:nvSpPr>
          <p:cNvPr id="317" name="Google Shape;317;p26"/>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What Can You Do With a Social Science Major?</a:t>
            </a:r>
            <a:endParaRPr sz="3000"/>
          </a:p>
        </p:txBody>
      </p:sp>
      <p:sp>
        <p:nvSpPr>
          <p:cNvPr id="318" name="Google Shape;318;p26"/>
          <p:cNvSpPr txBox="1"/>
          <p:nvPr/>
        </p:nvSpPr>
        <p:spPr>
          <a:xfrm>
            <a:off x="777240" y="1591056"/>
            <a:ext cx="1033272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95959"/>
              </a:buClr>
              <a:buSzPts val="1700"/>
              <a:buFont typeface="Arial"/>
              <a:buNone/>
            </a:pPr>
            <a:r>
              <a:rPr i="1" lang="en-US" sz="1700">
                <a:solidFill>
                  <a:srgbClr val="595959"/>
                </a:solidFill>
              </a:rPr>
              <a:t>https://careers.umbc.edu/tools/majors/</a:t>
            </a:r>
            <a:endParaRPr b="0" i="0" sz="1700" u="none" cap="none" strike="noStrike">
              <a:solidFill>
                <a:schemeClr val="dk1"/>
              </a:solidFill>
              <a:latin typeface="Arial"/>
              <a:ea typeface="Arial"/>
              <a:cs typeface="Arial"/>
              <a:sym typeface="Arial"/>
            </a:endParaRPr>
          </a:p>
        </p:txBody>
      </p:sp>
      <p:sp>
        <p:nvSpPr>
          <p:cNvPr id="319" name="Google Shape;319;p26"/>
          <p:cNvSpPr/>
          <p:nvPr/>
        </p:nvSpPr>
        <p:spPr>
          <a:xfrm>
            <a:off x="777240" y="2048256"/>
            <a:ext cx="64008" cy="47548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6"/>
          <p:cNvSpPr txBox="1"/>
          <p:nvPr/>
        </p:nvSpPr>
        <p:spPr>
          <a:xfrm>
            <a:off x="987552" y="2029968"/>
            <a:ext cx="10104120" cy="5120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1" i="0" lang="en-US" sz="1550" u="none" cap="none" strike="noStrike">
                <a:solidFill>
                  <a:srgbClr val="000000"/>
                </a:solidFill>
                <a:latin typeface="Arial"/>
                <a:ea typeface="Arial"/>
                <a:cs typeface="Arial"/>
                <a:sym typeface="Arial"/>
              </a:rPr>
              <a:t>ECON / Financial ECON   </a:t>
            </a:r>
            <a:r>
              <a:rPr b="0" i="0" lang="en-US" sz="1450" u="none" cap="none" strike="noStrike">
                <a:solidFill>
                  <a:srgbClr val="595959"/>
                </a:solidFill>
                <a:latin typeface="Arial"/>
                <a:ea typeface="Arial"/>
                <a:cs typeface="Arial"/>
                <a:sym typeface="Arial"/>
              </a:rPr>
              <a:t>Policy analyst, data analyst, banking, consulting, federal economist</a:t>
            </a:r>
            <a:endParaRPr b="0" i="0" sz="1550" u="none" cap="none" strike="noStrike">
              <a:solidFill>
                <a:schemeClr val="dk1"/>
              </a:solidFill>
              <a:latin typeface="Arial"/>
              <a:ea typeface="Arial"/>
              <a:cs typeface="Arial"/>
              <a:sym typeface="Arial"/>
            </a:endParaRPr>
          </a:p>
        </p:txBody>
      </p:sp>
      <p:sp>
        <p:nvSpPr>
          <p:cNvPr id="321" name="Google Shape;321;p26"/>
          <p:cNvSpPr/>
          <p:nvPr/>
        </p:nvSpPr>
        <p:spPr>
          <a:xfrm>
            <a:off x="777240" y="2596896"/>
            <a:ext cx="64008" cy="47548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6"/>
          <p:cNvSpPr txBox="1"/>
          <p:nvPr/>
        </p:nvSpPr>
        <p:spPr>
          <a:xfrm>
            <a:off x="987552" y="2578608"/>
            <a:ext cx="10104120" cy="5120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1" i="0" lang="en-US" sz="1550" u="none" cap="none" strike="noStrike">
                <a:solidFill>
                  <a:srgbClr val="000000"/>
                </a:solidFill>
                <a:latin typeface="Arial"/>
                <a:ea typeface="Arial"/>
                <a:cs typeface="Arial"/>
                <a:sym typeface="Arial"/>
              </a:rPr>
              <a:t>POLI   </a:t>
            </a:r>
            <a:r>
              <a:rPr b="0" i="0" lang="en-US" sz="1450" u="none" cap="none" strike="noStrike">
                <a:solidFill>
                  <a:srgbClr val="595959"/>
                </a:solidFill>
                <a:latin typeface="Arial"/>
                <a:ea typeface="Arial"/>
                <a:cs typeface="Arial"/>
                <a:sym typeface="Arial"/>
              </a:rPr>
              <a:t>Government, legislative staff, law, advocacy, campaigns, foreign service</a:t>
            </a:r>
            <a:endParaRPr b="0" i="0" sz="1550" u="none" cap="none" strike="noStrike">
              <a:solidFill>
                <a:schemeClr val="dk1"/>
              </a:solidFill>
              <a:latin typeface="Arial"/>
              <a:ea typeface="Arial"/>
              <a:cs typeface="Arial"/>
              <a:sym typeface="Arial"/>
            </a:endParaRPr>
          </a:p>
        </p:txBody>
      </p:sp>
      <p:sp>
        <p:nvSpPr>
          <p:cNvPr id="323" name="Google Shape;323;p26"/>
          <p:cNvSpPr/>
          <p:nvPr/>
        </p:nvSpPr>
        <p:spPr>
          <a:xfrm>
            <a:off x="777240" y="3145536"/>
            <a:ext cx="64008" cy="47548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6"/>
          <p:cNvSpPr txBox="1"/>
          <p:nvPr/>
        </p:nvSpPr>
        <p:spPr>
          <a:xfrm>
            <a:off x="987552" y="3127248"/>
            <a:ext cx="10104120" cy="5120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1" i="0" lang="en-US" sz="1550" u="none" cap="none" strike="noStrike">
                <a:solidFill>
                  <a:srgbClr val="000000"/>
                </a:solidFill>
                <a:latin typeface="Arial"/>
                <a:ea typeface="Arial"/>
                <a:cs typeface="Arial"/>
                <a:sym typeface="Arial"/>
              </a:rPr>
              <a:t>PSYC   </a:t>
            </a:r>
            <a:r>
              <a:rPr b="0" i="0" lang="en-US" sz="1450" u="none" cap="none" strike="noStrike">
                <a:solidFill>
                  <a:srgbClr val="595959"/>
                </a:solidFill>
                <a:latin typeface="Arial"/>
                <a:ea typeface="Arial"/>
                <a:cs typeface="Arial"/>
                <a:sym typeface="Arial"/>
              </a:rPr>
              <a:t>HR, UX research, case management, behavioral health, grad school</a:t>
            </a:r>
            <a:endParaRPr b="0" i="0" sz="1550" u="none" cap="none" strike="noStrike">
              <a:solidFill>
                <a:schemeClr val="dk1"/>
              </a:solidFill>
              <a:latin typeface="Arial"/>
              <a:ea typeface="Arial"/>
              <a:cs typeface="Arial"/>
              <a:sym typeface="Arial"/>
            </a:endParaRPr>
          </a:p>
        </p:txBody>
      </p:sp>
      <p:sp>
        <p:nvSpPr>
          <p:cNvPr id="325" name="Google Shape;325;p26"/>
          <p:cNvSpPr/>
          <p:nvPr/>
        </p:nvSpPr>
        <p:spPr>
          <a:xfrm>
            <a:off x="777240" y="3694176"/>
            <a:ext cx="64008" cy="47548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6"/>
          <p:cNvSpPr txBox="1"/>
          <p:nvPr/>
        </p:nvSpPr>
        <p:spPr>
          <a:xfrm>
            <a:off x="987552" y="3675888"/>
            <a:ext cx="10104120" cy="5120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1" i="0" lang="en-US" sz="1550" u="none" cap="none" strike="noStrike">
                <a:solidFill>
                  <a:srgbClr val="000000"/>
                </a:solidFill>
                <a:latin typeface="Arial"/>
                <a:ea typeface="Arial"/>
                <a:cs typeface="Arial"/>
                <a:sym typeface="Arial"/>
              </a:rPr>
              <a:t>SOCY   </a:t>
            </a:r>
            <a:r>
              <a:rPr b="0" i="0" lang="en-US" sz="1450" u="none" cap="none" strike="noStrike">
                <a:solidFill>
                  <a:srgbClr val="595959"/>
                </a:solidFill>
                <a:latin typeface="Arial"/>
                <a:ea typeface="Arial"/>
                <a:cs typeface="Arial"/>
                <a:sym typeface="Arial"/>
              </a:rPr>
              <a:t>Nonprofit programs, community organizing, research, social services</a:t>
            </a:r>
            <a:endParaRPr b="0" i="0" sz="1550" u="none" cap="none" strike="noStrike">
              <a:solidFill>
                <a:schemeClr val="dk1"/>
              </a:solidFill>
              <a:latin typeface="Arial"/>
              <a:ea typeface="Arial"/>
              <a:cs typeface="Arial"/>
              <a:sym typeface="Arial"/>
            </a:endParaRPr>
          </a:p>
        </p:txBody>
      </p:sp>
      <p:sp>
        <p:nvSpPr>
          <p:cNvPr id="327" name="Google Shape;327;p26"/>
          <p:cNvSpPr/>
          <p:nvPr/>
        </p:nvSpPr>
        <p:spPr>
          <a:xfrm>
            <a:off x="777240" y="4242816"/>
            <a:ext cx="64008" cy="47548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6"/>
          <p:cNvSpPr txBox="1"/>
          <p:nvPr/>
        </p:nvSpPr>
        <p:spPr>
          <a:xfrm>
            <a:off x="987552" y="4224528"/>
            <a:ext cx="10104120" cy="5120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1" i="0" lang="en-US" sz="1550" u="none" cap="none" strike="noStrike">
                <a:solidFill>
                  <a:srgbClr val="000000"/>
                </a:solidFill>
                <a:latin typeface="Arial"/>
                <a:ea typeface="Arial"/>
                <a:cs typeface="Arial"/>
                <a:sym typeface="Arial"/>
              </a:rPr>
              <a:t>PBHL   </a:t>
            </a:r>
            <a:r>
              <a:rPr b="0" i="0" lang="en-US" sz="1450" u="none" cap="none" strike="noStrike">
                <a:solidFill>
                  <a:srgbClr val="595959"/>
                </a:solidFill>
                <a:latin typeface="Arial"/>
                <a:ea typeface="Arial"/>
                <a:cs typeface="Arial"/>
                <a:sym typeface="Arial"/>
              </a:rPr>
              <a:t>Health educator, epidemiology, health policy, community health</a:t>
            </a:r>
            <a:endParaRPr b="0" i="0" sz="1550" u="none" cap="none" strike="noStrike">
              <a:solidFill>
                <a:schemeClr val="dk1"/>
              </a:solidFill>
              <a:latin typeface="Arial"/>
              <a:ea typeface="Arial"/>
              <a:cs typeface="Arial"/>
              <a:sym typeface="Arial"/>
            </a:endParaRPr>
          </a:p>
        </p:txBody>
      </p:sp>
      <p:sp>
        <p:nvSpPr>
          <p:cNvPr id="329" name="Google Shape;329;p26"/>
          <p:cNvSpPr/>
          <p:nvPr/>
        </p:nvSpPr>
        <p:spPr>
          <a:xfrm>
            <a:off x="777240" y="4791456"/>
            <a:ext cx="64008" cy="47548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6"/>
          <p:cNvSpPr txBox="1"/>
          <p:nvPr/>
        </p:nvSpPr>
        <p:spPr>
          <a:xfrm>
            <a:off x="987552" y="4773168"/>
            <a:ext cx="10104120" cy="5120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1" i="0" lang="en-US" sz="1550" u="none" cap="none" strike="noStrike">
                <a:solidFill>
                  <a:srgbClr val="000000"/>
                </a:solidFill>
                <a:latin typeface="Arial"/>
                <a:ea typeface="Arial"/>
                <a:cs typeface="Arial"/>
                <a:sym typeface="Arial"/>
              </a:rPr>
              <a:t>GES   </a:t>
            </a:r>
            <a:r>
              <a:rPr b="0" i="0" lang="en-US" sz="1450" u="none" cap="none" strike="noStrike">
                <a:solidFill>
                  <a:srgbClr val="595959"/>
                </a:solidFill>
                <a:latin typeface="Arial"/>
                <a:ea typeface="Arial"/>
                <a:cs typeface="Arial"/>
                <a:sym typeface="Arial"/>
              </a:rPr>
              <a:t>Environmental consulting, GIS analyst, urban planning, sustainability</a:t>
            </a:r>
            <a:endParaRPr b="0" i="0" sz="1550" u="none" cap="none" strike="noStrike">
              <a:solidFill>
                <a:schemeClr val="dk1"/>
              </a:solidFill>
              <a:latin typeface="Arial"/>
              <a:ea typeface="Arial"/>
              <a:cs typeface="Arial"/>
              <a:sym typeface="Arial"/>
            </a:endParaRPr>
          </a:p>
        </p:txBody>
      </p:sp>
      <p:sp>
        <p:nvSpPr>
          <p:cNvPr id="331" name="Google Shape;331;p26"/>
          <p:cNvSpPr/>
          <p:nvPr/>
        </p:nvSpPr>
        <p:spPr>
          <a:xfrm>
            <a:off x="777240" y="5340096"/>
            <a:ext cx="64008" cy="47548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6"/>
          <p:cNvSpPr txBox="1"/>
          <p:nvPr/>
        </p:nvSpPr>
        <p:spPr>
          <a:xfrm>
            <a:off x="987552" y="5321808"/>
            <a:ext cx="10104120" cy="51206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550"/>
              <a:buFont typeface="Arial"/>
              <a:buNone/>
            </a:pPr>
            <a:r>
              <a:rPr b="1" i="0" lang="en-US" sz="1550" u="none" cap="none" strike="noStrike">
                <a:solidFill>
                  <a:srgbClr val="000000"/>
                </a:solidFill>
                <a:latin typeface="Arial"/>
                <a:ea typeface="Arial"/>
                <a:cs typeface="Arial"/>
                <a:sym typeface="Arial"/>
              </a:rPr>
              <a:t>EDUC / EDHS   </a:t>
            </a:r>
            <a:r>
              <a:rPr b="0" i="0" lang="en-US" sz="1450" u="none" cap="none" strike="noStrike">
                <a:solidFill>
                  <a:srgbClr val="595959"/>
                </a:solidFill>
                <a:latin typeface="Arial"/>
                <a:ea typeface="Arial"/>
                <a:cs typeface="Arial"/>
                <a:sym typeface="Arial"/>
              </a:rPr>
              <a:t>Teaching, education policy, student affairs, youth programs</a:t>
            </a:r>
            <a:endParaRPr b="0" i="0" sz="1550" u="none" cap="none" strike="noStrike">
              <a:solidFill>
                <a:schemeClr val="dk1"/>
              </a:solidFill>
              <a:latin typeface="Arial"/>
              <a:ea typeface="Arial"/>
              <a:cs typeface="Arial"/>
              <a:sym typeface="Arial"/>
            </a:endParaRPr>
          </a:p>
        </p:txBody>
      </p:sp>
      <p:sp>
        <p:nvSpPr>
          <p:cNvPr id="333" name="Google Shape;333;p26"/>
          <p:cNvSpPr txBox="1"/>
          <p:nvPr/>
        </p:nvSpPr>
        <p:spPr>
          <a:xfrm>
            <a:off x="777240" y="5888736"/>
            <a:ext cx="1033272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95959"/>
              </a:buClr>
              <a:buSzPts val="1500"/>
              <a:buFont typeface="Arial"/>
              <a:buNone/>
            </a:pPr>
            <a:r>
              <a:rPr b="0" i="1" lang="en-US" sz="1500" u="none" cap="none" strike="noStrike">
                <a:solidFill>
                  <a:srgbClr val="595959"/>
                </a:solidFill>
                <a:latin typeface="Arial"/>
                <a:ea typeface="Arial"/>
                <a:cs typeface="Arial"/>
                <a:sym typeface="Arial"/>
              </a:rPr>
              <a:t>Full major sheets for every UMBC major live at careers.umbc.edu under Quick Links.</a:t>
            </a:r>
            <a:endParaRPr b="0" i="0" sz="1500" u="none" cap="none" strike="noStrike">
              <a:solidFill>
                <a:schemeClr val="dk1"/>
              </a:solidFill>
              <a:latin typeface="Arial"/>
              <a:ea typeface="Arial"/>
              <a:cs typeface="Arial"/>
              <a:sym typeface="Arial"/>
            </a:endParaRPr>
          </a:p>
        </p:txBody>
      </p:sp>
      <p:pic>
        <p:nvPicPr>
          <p:cNvPr id="334" name="Google Shape;334;p26"/>
          <p:cNvPicPr preferRelativeResize="0"/>
          <p:nvPr/>
        </p:nvPicPr>
        <p:blipFill>
          <a:blip r:embed="rId3">
            <a:alphaModFix/>
          </a:blip>
          <a:stretch>
            <a:fillRect/>
          </a:stretch>
        </p:blipFill>
        <p:spPr>
          <a:xfrm>
            <a:off x="9308050" y="1392505"/>
            <a:ext cx="2741073" cy="291637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7"/>
          <p:cNvSpPr txBox="1"/>
          <p:nvPr>
            <p:ph idx="1" type="body"/>
          </p:nvPr>
        </p:nvSpPr>
        <p:spPr>
          <a:xfrm>
            <a:off x="822960" y="2286000"/>
            <a:ext cx="10515600" cy="54864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FFC20E"/>
              </a:buClr>
              <a:buSzPts val="1800"/>
              <a:buNone/>
            </a:pPr>
            <a:r>
              <a:rPr b="1" lang="en-US" sz="1800">
                <a:solidFill>
                  <a:srgbClr val="FFC20E"/>
                </a:solidFill>
              </a:rPr>
              <a:t>PART THREE</a:t>
            </a:r>
            <a:endParaRPr sz="1800"/>
          </a:p>
        </p:txBody>
      </p:sp>
      <p:sp>
        <p:nvSpPr>
          <p:cNvPr id="341" name="Google Shape;341;p27"/>
          <p:cNvSpPr txBox="1"/>
          <p:nvPr>
            <p:ph type="title"/>
          </p:nvPr>
        </p:nvSpPr>
        <p:spPr>
          <a:xfrm>
            <a:off x="822960" y="3200400"/>
            <a:ext cx="10515600"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FFFFFF"/>
              </a:buClr>
              <a:buSzPts val="3800"/>
              <a:buFont typeface="Arial"/>
              <a:buNone/>
            </a:pPr>
            <a:r>
              <a:rPr b="1" lang="en-US" sz="3800">
                <a:solidFill>
                  <a:srgbClr val="FFFFFF"/>
                </a:solidFill>
              </a:rPr>
              <a:t>Networking &amp; Your Story</a:t>
            </a:r>
            <a:endParaRPr sz="38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sp>
        <p:nvSpPr>
          <p:cNvPr id="347" name="Google Shape;347;p28"/>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Networking Is Not What You Think</a:t>
            </a:r>
            <a:endParaRPr sz="3000"/>
          </a:p>
        </p:txBody>
      </p:sp>
      <p:sp>
        <p:nvSpPr>
          <p:cNvPr id="348" name="Google Shape;348;p28"/>
          <p:cNvSpPr/>
          <p:nvPr/>
        </p:nvSpPr>
        <p:spPr>
          <a:xfrm>
            <a:off x="777240" y="1700784"/>
            <a:ext cx="5029200" cy="1920240"/>
          </a:xfrm>
          <a:prstGeom prst="roundRect">
            <a:avLst>
              <a:gd fmla="val 3810" name="adj"/>
            </a:avLst>
          </a:prstGeom>
          <a:solidFill>
            <a:srgbClr val="FDECEA"/>
          </a:solidFill>
          <a:ln cap="flat" cmpd="sng" w="25400">
            <a:solidFill>
              <a:srgbClr val="E6B0A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8"/>
          <p:cNvSpPr txBox="1"/>
          <p:nvPr/>
        </p:nvSpPr>
        <p:spPr>
          <a:xfrm>
            <a:off x="987552" y="1883664"/>
            <a:ext cx="4617720" cy="1645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CC0000"/>
              </a:buClr>
              <a:buSzPts val="1400"/>
              <a:buFont typeface="Arial"/>
              <a:buNone/>
            </a:pPr>
            <a:r>
              <a:rPr b="1" i="0" lang="en-US" sz="1400" u="none" cap="none" strike="noStrike">
                <a:solidFill>
                  <a:srgbClr val="CC0000"/>
                </a:solidFill>
                <a:latin typeface="Arial"/>
                <a:ea typeface="Arial"/>
                <a:cs typeface="Arial"/>
                <a:sym typeface="Arial"/>
              </a:rPr>
              <a:t>WHAT PEOPLE THINK IT IS</a:t>
            </a:r>
            <a:endParaRPr b="0" i="0" sz="1400" u="none" cap="none" strike="noStrike">
              <a:solidFill>
                <a:schemeClr val="dk1"/>
              </a:solidFill>
              <a:latin typeface="Arial"/>
              <a:ea typeface="Arial"/>
              <a:cs typeface="Arial"/>
              <a:sym typeface="Arial"/>
            </a:endParaRPr>
          </a:p>
          <a:p>
            <a:pPr indent="0" lvl="0" marL="0" marR="0" rtl="0" algn="l">
              <a:spcBef>
                <a:spcPts val="10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Walking into a room of strangers in a suit, handing out business cards, and pretending to be impressive.</a:t>
            </a:r>
            <a:endParaRPr b="0" i="0" sz="1400" u="none" cap="none" strike="noStrike">
              <a:solidFill>
                <a:schemeClr val="dk1"/>
              </a:solidFill>
              <a:latin typeface="Arial"/>
              <a:ea typeface="Arial"/>
              <a:cs typeface="Arial"/>
              <a:sym typeface="Arial"/>
            </a:endParaRPr>
          </a:p>
        </p:txBody>
      </p:sp>
      <p:sp>
        <p:nvSpPr>
          <p:cNvPr id="350" name="Google Shape;350;p28"/>
          <p:cNvSpPr/>
          <p:nvPr/>
        </p:nvSpPr>
        <p:spPr>
          <a:xfrm>
            <a:off x="6080760" y="1700784"/>
            <a:ext cx="5029200" cy="1920240"/>
          </a:xfrm>
          <a:prstGeom prst="roundRect">
            <a:avLst>
              <a:gd fmla="val 3810" name="adj"/>
            </a:avLst>
          </a:prstGeom>
          <a:solidFill>
            <a:srgbClr val="FFF8E1"/>
          </a:solidFill>
          <a:ln cap="flat" cmpd="sng" w="25400">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8"/>
          <p:cNvSpPr txBox="1"/>
          <p:nvPr/>
        </p:nvSpPr>
        <p:spPr>
          <a:xfrm>
            <a:off x="6291072" y="1883664"/>
            <a:ext cx="4617720" cy="1645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8860B"/>
              </a:buClr>
              <a:buSzPts val="1400"/>
              <a:buFont typeface="Arial"/>
              <a:buNone/>
            </a:pPr>
            <a:r>
              <a:rPr b="1" i="0" lang="en-US" sz="1400" u="none" cap="none" strike="noStrike">
                <a:solidFill>
                  <a:srgbClr val="B8860B"/>
                </a:solidFill>
                <a:latin typeface="Arial"/>
                <a:ea typeface="Arial"/>
                <a:cs typeface="Arial"/>
                <a:sym typeface="Arial"/>
              </a:rPr>
              <a:t>WHAT IT ACTUALLY IS</a:t>
            </a:r>
            <a:endParaRPr b="0" i="0" sz="1400" u="none" cap="none" strike="noStrike">
              <a:solidFill>
                <a:schemeClr val="dk1"/>
              </a:solidFill>
              <a:latin typeface="Arial"/>
              <a:ea typeface="Arial"/>
              <a:cs typeface="Arial"/>
              <a:sym typeface="Arial"/>
            </a:endParaRPr>
          </a:p>
          <a:p>
            <a:pPr indent="0" lvl="0" marL="0" marR="0" rtl="0" algn="l">
              <a:spcBef>
                <a:spcPts val="10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Asking people who have done the thing you are curious about how they got there. That is the entire skill.</a:t>
            </a:r>
            <a:endParaRPr b="0" i="0" sz="1400" u="none" cap="none" strike="noStrike">
              <a:solidFill>
                <a:schemeClr val="dk1"/>
              </a:solidFill>
              <a:latin typeface="Arial"/>
              <a:ea typeface="Arial"/>
              <a:cs typeface="Arial"/>
              <a:sym typeface="Arial"/>
            </a:endParaRPr>
          </a:p>
        </p:txBody>
      </p:sp>
      <p:sp>
        <p:nvSpPr>
          <p:cNvPr id="352" name="Google Shape;352;p28"/>
          <p:cNvSpPr txBox="1"/>
          <p:nvPr/>
        </p:nvSpPr>
        <p:spPr>
          <a:xfrm>
            <a:off x="777240" y="3822192"/>
            <a:ext cx="1033272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Your network already exists. It includes:</a:t>
            </a:r>
            <a:endParaRPr b="0" i="0" sz="1700" u="none" cap="none" strike="noStrike">
              <a:solidFill>
                <a:schemeClr val="dk1"/>
              </a:solidFill>
              <a:latin typeface="Arial"/>
              <a:ea typeface="Arial"/>
              <a:cs typeface="Arial"/>
              <a:sym typeface="Arial"/>
            </a:endParaRPr>
          </a:p>
        </p:txBody>
      </p:sp>
      <p:sp>
        <p:nvSpPr>
          <p:cNvPr id="353" name="Google Shape;353;p28"/>
          <p:cNvSpPr txBox="1"/>
          <p:nvPr/>
        </p:nvSpPr>
        <p:spPr>
          <a:xfrm>
            <a:off x="777240" y="4242816"/>
            <a:ext cx="10332720" cy="1828800"/>
          </a:xfrm>
          <a:prstGeom prst="rect">
            <a:avLst/>
          </a:prstGeom>
          <a:noFill/>
          <a:ln>
            <a:noFill/>
          </a:ln>
        </p:spPr>
        <p:txBody>
          <a:bodyPr anchorCtr="0" anchor="ctr" bIns="0" lIns="0" spcFirstLastPara="1" rIns="0" wrap="square" tIns="0">
            <a:noAutofit/>
          </a:bodyPr>
          <a:lstStyle/>
          <a:p>
            <a:pPr indent="-342900" lvl="0" marL="342900" marR="0" rtl="0" algn="l">
              <a:spcBef>
                <a:spcPts val="0"/>
              </a:spcBef>
              <a:spcAft>
                <a:spcPts val="0"/>
              </a:spcAft>
              <a:buClr>
                <a:srgbClr val="000000"/>
              </a:buClr>
              <a:buSzPts val="1550"/>
              <a:buFont typeface="Arial"/>
              <a:buChar char="▪"/>
            </a:pPr>
            <a:r>
              <a:rPr b="0" i="0" lang="en-US" sz="1550" u="none" cap="none" strike="noStrike">
                <a:solidFill>
                  <a:srgbClr val="000000"/>
                </a:solidFill>
                <a:latin typeface="Arial"/>
                <a:ea typeface="Arial"/>
                <a:cs typeface="Arial"/>
                <a:sym typeface="Arial"/>
              </a:rPr>
              <a:t>Your professors, who have careers and know people in them</a:t>
            </a:r>
            <a:endParaRPr b="0" i="0" sz="1550" u="none" cap="none" strike="noStrike">
              <a:solidFill>
                <a:schemeClr val="dk1"/>
              </a:solidFill>
              <a:latin typeface="Arial"/>
              <a:ea typeface="Arial"/>
              <a:cs typeface="Arial"/>
              <a:sym typeface="Arial"/>
            </a:endParaRPr>
          </a:p>
          <a:p>
            <a:pPr indent="-342900" lvl="0" marL="342900" marR="0" rtl="0" algn="l">
              <a:spcBef>
                <a:spcPts val="800"/>
              </a:spcBef>
              <a:spcAft>
                <a:spcPts val="0"/>
              </a:spcAft>
              <a:buClr>
                <a:srgbClr val="000000"/>
              </a:buClr>
              <a:buSzPts val="1550"/>
              <a:buFont typeface="Arial"/>
              <a:buChar char="▪"/>
            </a:pPr>
            <a:r>
              <a:rPr b="0" i="0" lang="en-US" sz="1550" u="none" cap="none" strike="noStrike">
                <a:solidFill>
                  <a:srgbClr val="000000"/>
                </a:solidFill>
                <a:latin typeface="Arial"/>
                <a:ea typeface="Arial"/>
                <a:cs typeface="Arial"/>
                <a:sym typeface="Arial"/>
              </a:rPr>
              <a:t>Your academic advisor and the Career Center staff</a:t>
            </a:r>
            <a:endParaRPr b="0" i="0" sz="1550" u="none" cap="none" strike="noStrike">
              <a:solidFill>
                <a:schemeClr val="dk1"/>
              </a:solidFill>
              <a:latin typeface="Arial"/>
              <a:ea typeface="Arial"/>
              <a:cs typeface="Arial"/>
              <a:sym typeface="Arial"/>
            </a:endParaRPr>
          </a:p>
          <a:p>
            <a:pPr indent="-342900" lvl="0" marL="342900" marR="0" rtl="0" algn="l">
              <a:spcBef>
                <a:spcPts val="800"/>
              </a:spcBef>
              <a:spcAft>
                <a:spcPts val="0"/>
              </a:spcAft>
              <a:buClr>
                <a:srgbClr val="000000"/>
              </a:buClr>
              <a:buSzPts val="1550"/>
              <a:buFont typeface="Arial"/>
              <a:buChar char="▪"/>
            </a:pPr>
            <a:r>
              <a:rPr b="0" i="0" lang="en-US" sz="1550" u="none" cap="none" strike="noStrike">
                <a:solidFill>
                  <a:srgbClr val="000000"/>
                </a:solidFill>
                <a:latin typeface="Arial"/>
                <a:ea typeface="Arial"/>
                <a:cs typeface="Arial"/>
                <a:sym typeface="Arial"/>
              </a:rPr>
              <a:t>Upperclassmen in your major who did the internship last summer</a:t>
            </a:r>
            <a:endParaRPr b="0" i="0" sz="1550" u="none" cap="none" strike="noStrike">
              <a:solidFill>
                <a:schemeClr val="dk1"/>
              </a:solidFill>
              <a:latin typeface="Arial"/>
              <a:ea typeface="Arial"/>
              <a:cs typeface="Arial"/>
              <a:sym typeface="Arial"/>
            </a:endParaRPr>
          </a:p>
          <a:p>
            <a:pPr indent="-342900" lvl="0" marL="342900" marR="0" rtl="0" algn="l">
              <a:spcBef>
                <a:spcPts val="800"/>
              </a:spcBef>
              <a:spcAft>
                <a:spcPts val="0"/>
              </a:spcAft>
              <a:buClr>
                <a:srgbClr val="000000"/>
              </a:buClr>
              <a:buSzPts val="1550"/>
              <a:buFont typeface="Arial"/>
              <a:buChar char="▪"/>
            </a:pPr>
            <a:r>
              <a:rPr b="0" i="0" lang="en-US" sz="1550" u="none" cap="none" strike="noStrike">
                <a:solidFill>
                  <a:srgbClr val="000000"/>
                </a:solidFill>
                <a:latin typeface="Arial"/>
                <a:ea typeface="Arial"/>
                <a:cs typeface="Arial"/>
                <a:sym typeface="Arial"/>
              </a:rPr>
              <a:t>UMBC alumni, who are reachable on LinkedIn and respond to students</a:t>
            </a:r>
            <a:endParaRPr b="0" i="0" sz="1550" u="none" cap="none" strike="noStrike">
              <a:solidFill>
                <a:schemeClr val="dk1"/>
              </a:solidFill>
              <a:latin typeface="Arial"/>
              <a:ea typeface="Arial"/>
              <a:cs typeface="Arial"/>
              <a:sym typeface="Arial"/>
            </a:endParaRPr>
          </a:p>
          <a:p>
            <a:pPr indent="-342900" lvl="0" marL="342900" marR="0" rtl="0" algn="l">
              <a:spcBef>
                <a:spcPts val="800"/>
              </a:spcBef>
              <a:spcAft>
                <a:spcPts val="0"/>
              </a:spcAft>
              <a:buClr>
                <a:srgbClr val="000000"/>
              </a:buClr>
              <a:buSzPts val="1550"/>
              <a:buFont typeface="Arial"/>
              <a:buChar char="▪"/>
            </a:pPr>
            <a:r>
              <a:rPr b="0" i="0" lang="en-US" sz="1550" u="none" cap="none" strike="noStrike">
                <a:solidFill>
                  <a:srgbClr val="000000"/>
                </a:solidFill>
                <a:latin typeface="Arial"/>
                <a:ea typeface="Arial"/>
                <a:cs typeface="Arial"/>
                <a:sym typeface="Arial"/>
              </a:rPr>
              <a:t>Family, neighbors, former managers, coaches</a:t>
            </a:r>
            <a:endParaRPr b="0" i="0" sz="1550" u="none" cap="none" strike="noStrike">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8" name="Shape 358"/>
        <p:cNvGrpSpPr/>
        <p:nvPr/>
      </p:nvGrpSpPr>
      <p:grpSpPr>
        <a:xfrm>
          <a:off x="0" y="0"/>
          <a:ext cx="0" cy="0"/>
          <a:chOff x="0" y="0"/>
          <a:chExt cx="0" cy="0"/>
        </a:xfrm>
      </p:grpSpPr>
      <p:sp>
        <p:nvSpPr>
          <p:cNvPr id="359" name="Google Shape;359;p29"/>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Your Elevator Pitch</a:t>
            </a:r>
            <a:endParaRPr sz="3000"/>
          </a:p>
        </p:txBody>
      </p:sp>
      <p:sp>
        <p:nvSpPr>
          <p:cNvPr id="360" name="Google Shape;360;p29"/>
          <p:cNvSpPr txBox="1"/>
          <p:nvPr/>
        </p:nvSpPr>
        <p:spPr>
          <a:xfrm>
            <a:off x="822960" y="1627632"/>
            <a:ext cx="1028700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95959"/>
              </a:buClr>
              <a:buSzPts val="1700"/>
              <a:buFont typeface="Arial"/>
              <a:buNone/>
            </a:pPr>
            <a:r>
              <a:rPr b="0" i="1" lang="en-US" sz="1700" u="none" cap="none" strike="noStrike">
                <a:solidFill>
                  <a:srgbClr val="595959"/>
                </a:solidFill>
                <a:latin typeface="Arial"/>
                <a:ea typeface="Arial"/>
                <a:cs typeface="Arial"/>
                <a:sym typeface="Arial"/>
              </a:rPr>
              <a:t>Thirty seconds. Who you are, what you care about, what you're looking for.</a:t>
            </a:r>
            <a:endParaRPr b="0" i="0" sz="1700" u="none" cap="none" strike="noStrike">
              <a:solidFill>
                <a:schemeClr val="dk1"/>
              </a:solidFill>
              <a:latin typeface="Arial"/>
              <a:ea typeface="Arial"/>
              <a:cs typeface="Arial"/>
              <a:sym typeface="Arial"/>
            </a:endParaRPr>
          </a:p>
        </p:txBody>
      </p:sp>
      <p:sp>
        <p:nvSpPr>
          <p:cNvPr id="361" name="Google Shape;361;p29"/>
          <p:cNvSpPr/>
          <p:nvPr/>
        </p:nvSpPr>
        <p:spPr>
          <a:xfrm>
            <a:off x="822960" y="2066544"/>
            <a:ext cx="749808" cy="621792"/>
          </a:xfrm>
          <a:prstGeom prst="roundRect">
            <a:avLst>
              <a:gd fmla="val 11765" name="adj"/>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9"/>
          <p:cNvSpPr txBox="1"/>
          <p:nvPr/>
        </p:nvSpPr>
        <p:spPr>
          <a:xfrm>
            <a:off x="822960" y="2066544"/>
            <a:ext cx="749808"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WHO</a:t>
            </a:r>
            <a:endParaRPr b="0" i="0" sz="1400" u="none" cap="none" strike="noStrike">
              <a:solidFill>
                <a:schemeClr val="dk1"/>
              </a:solidFill>
              <a:latin typeface="Arial"/>
              <a:ea typeface="Arial"/>
              <a:cs typeface="Arial"/>
              <a:sym typeface="Arial"/>
            </a:endParaRPr>
          </a:p>
        </p:txBody>
      </p:sp>
      <p:sp>
        <p:nvSpPr>
          <p:cNvPr id="363" name="Google Shape;363;p29"/>
          <p:cNvSpPr txBox="1"/>
          <p:nvPr/>
        </p:nvSpPr>
        <p:spPr>
          <a:xfrm>
            <a:off x="1783080" y="2066544"/>
            <a:ext cx="9326880" cy="6217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650"/>
              <a:buFont typeface="Arial"/>
              <a:buNone/>
            </a:pPr>
            <a:r>
              <a:rPr b="0" i="0" lang="en-US" sz="1650" u="none" cap="none" strike="noStrike">
                <a:solidFill>
                  <a:srgbClr val="000000"/>
                </a:solidFill>
                <a:latin typeface="Arial"/>
                <a:ea typeface="Arial"/>
                <a:cs typeface="Arial"/>
                <a:sym typeface="Arial"/>
              </a:rPr>
              <a:t>Your name, your year, your major</a:t>
            </a:r>
            <a:endParaRPr b="0" i="0" sz="1650" u="none" cap="none" strike="noStrike">
              <a:solidFill>
                <a:schemeClr val="dk1"/>
              </a:solidFill>
              <a:latin typeface="Arial"/>
              <a:ea typeface="Arial"/>
              <a:cs typeface="Arial"/>
              <a:sym typeface="Arial"/>
            </a:endParaRPr>
          </a:p>
        </p:txBody>
      </p:sp>
      <p:sp>
        <p:nvSpPr>
          <p:cNvPr id="364" name="Google Shape;364;p29"/>
          <p:cNvSpPr/>
          <p:nvPr/>
        </p:nvSpPr>
        <p:spPr>
          <a:xfrm>
            <a:off x="822960" y="2761488"/>
            <a:ext cx="749808" cy="621792"/>
          </a:xfrm>
          <a:prstGeom prst="roundRect">
            <a:avLst>
              <a:gd fmla="val 11765" name="adj"/>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9"/>
          <p:cNvSpPr txBox="1"/>
          <p:nvPr/>
        </p:nvSpPr>
        <p:spPr>
          <a:xfrm>
            <a:off x="822960" y="2761488"/>
            <a:ext cx="749808"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WHY</a:t>
            </a:r>
            <a:endParaRPr b="0" i="0" sz="1400" u="none" cap="none" strike="noStrike">
              <a:solidFill>
                <a:schemeClr val="dk1"/>
              </a:solidFill>
              <a:latin typeface="Arial"/>
              <a:ea typeface="Arial"/>
              <a:cs typeface="Arial"/>
              <a:sym typeface="Arial"/>
            </a:endParaRPr>
          </a:p>
        </p:txBody>
      </p:sp>
      <p:sp>
        <p:nvSpPr>
          <p:cNvPr id="366" name="Google Shape;366;p29"/>
          <p:cNvSpPr txBox="1"/>
          <p:nvPr/>
        </p:nvSpPr>
        <p:spPr>
          <a:xfrm>
            <a:off x="1783080" y="2761488"/>
            <a:ext cx="9326880" cy="6217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650"/>
              <a:buFont typeface="Arial"/>
              <a:buNone/>
            </a:pPr>
            <a:r>
              <a:rPr b="0" i="0" lang="en-US" sz="1650" u="none" cap="none" strike="noStrike">
                <a:solidFill>
                  <a:srgbClr val="000000"/>
                </a:solidFill>
                <a:latin typeface="Arial"/>
                <a:ea typeface="Arial"/>
                <a:cs typeface="Arial"/>
                <a:sym typeface="Arial"/>
              </a:rPr>
              <a:t>What got you interested, in one specific sentence</a:t>
            </a:r>
            <a:endParaRPr b="0" i="0" sz="1650" u="none" cap="none" strike="noStrike">
              <a:solidFill>
                <a:schemeClr val="dk1"/>
              </a:solidFill>
              <a:latin typeface="Arial"/>
              <a:ea typeface="Arial"/>
              <a:cs typeface="Arial"/>
              <a:sym typeface="Arial"/>
            </a:endParaRPr>
          </a:p>
        </p:txBody>
      </p:sp>
      <p:sp>
        <p:nvSpPr>
          <p:cNvPr id="367" name="Google Shape;367;p29"/>
          <p:cNvSpPr/>
          <p:nvPr/>
        </p:nvSpPr>
        <p:spPr>
          <a:xfrm>
            <a:off x="822960" y="3456432"/>
            <a:ext cx="749808" cy="621792"/>
          </a:xfrm>
          <a:prstGeom prst="roundRect">
            <a:avLst>
              <a:gd fmla="val 11765" name="adj"/>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9"/>
          <p:cNvSpPr txBox="1"/>
          <p:nvPr/>
        </p:nvSpPr>
        <p:spPr>
          <a:xfrm>
            <a:off x="822960" y="3456432"/>
            <a:ext cx="749808"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NOW</a:t>
            </a:r>
            <a:endParaRPr b="0" i="0" sz="1400" u="none" cap="none" strike="noStrike">
              <a:solidFill>
                <a:schemeClr val="dk1"/>
              </a:solidFill>
              <a:latin typeface="Arial"/>
              <a:ea typeface="Arial"/>
              <a:cs typeface="Arial"/>
              <a:sym typeface="Arial"/>
            </a:endParaRPr>
          </a:p>
        </p:txBody>
      </p:sp>
      <p:sp>
        <p:nvSpPr>
          <p:cNvPr id="369" name="Google Shape;369;p29"/>
          <p:cNvSpPr txBox="1"/>
          <p:nvPr/>
        </p:nvSpPr>
        <p:spPr>
          <a:xfrm>
            <a:off x="1783080" y="3456432"/>
            <a:ext cx="9326880" cy="6217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650"/>
              <a:buFont typeface="Arial"/>
              <a:buNone/>
            </a:pPr>
            <a:r>
              <a:rPr b="0" i="0" lang="en-US" sz="1650" u="none" cap="none" strike="noStrike">
                <a:solidFill>
                  <a:srgbClr val="000000"/>
                </a:solidFill>
                <a:latin typeface="Arial"/>
                <a:ea typeface="Arial"/>
                <a:cs typeface="Arial"/>
                <a:sym typeface="Arial"/>
              </a:rPr>
              <a:t>What you are doing about it right now</a:t>
            </a:r>
            <a:endParaRPr b="0" i="0" sz="1650" u="none" cap="none" strike="noStrike">
              <a:solidFill>
                <a:schemeClr val="dk1"/>
              </a:solidFill>
              <a:latin typeface="Arial"/>
              <a:ea typeface="Arial"/>
              <a:cs typeface="Arial"/>
              <a:sym typeface="Arial"/>
            </a:endParaRPr>
          </a:p>
        </p:txBody>
      </p:sp>
      <p:sp>
        <p:nvSpPr>
          <p:cNvPr id="370" name="Google Shape;370;p29"/>
          <p:cNvSpPr/>
          <p:nvPr/>
        </p:nvSpPr>
        <p:spPr>
          <a:xfrm>
            <a:off x="822960" y="4151376"/>
            <a:ext cx="749808" cy="621792"/>
          </a:xfrm>
          <a:prstGeom prst="roundRect">
            <a:avLst>
              <a:gd fmla="val 11765" name="adj"/>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9"/>
          <p:cNvSpPr txBox="1"/>
          <p:nvPr/>
        </p:nvSpPr>
        <p:spPr>
          <a:xfrm>
            <a:off x="822960" y="4151376"/>
            <a:ext cx="749808" cy="62179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ASK</a:t>
            </a:r>
            <a:endParaRPr b="0" i="0" sz="1400" u="none" cap="none" strike="noStrike">
              <a:solidFill>
                <a:schemeClr val="dk1"/>
              </a:solidFill>
              <a:latin typeface="Arial"/>
              <a:ea typeface="Arial"/>
              <a:cs typeface="Arial"/>
              <a:sym typeface="Arial"/>
            </a:endParaRPr>
          </a:p>
        </p:txBody>
      </p:sp>
      <p:sp>
        <p:nvSpPr>
          <p:cNvPr id="372" name="Google Shape;372;p29"/>
          <p:cNvSpPr txBox="1"/>
          <p:nvPr/>
        </p:nvSpPr>
        <p:spPr>
          <a:xfrm>
            <a:off x="1783080" y="4151376"/>
            <a:ext cx="9326880" cy="6217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650"/>
              <a:buFont typeface="Arial"/>
              <a:buNone/>
            </a:pPr>
            <a:r>
              <a:rPr b="0" i="0" lang="en-US" sz="1650" u="none" cap="none" strike="noStrike">
                <a:solidFill>
                  <a:srgbClr val="000000"/>
                </a:solidFill>
                <a:latin typeface="Arial"/>
                <a:ea typeface="Arial"/>
                <a:cs typeface="Arial"/>
                <a:sym typeface="Arial"/>
              </a:rPr>
              <a:t>What you are hoping to learn or find</a:t>
            </a:r>
            <a:endParaRPr b="0" i="0" sz="1650" u="none" cap="none" strike="noStrike">
              <a:solidFill>
                <a:schemeClr val="dk1"/>
              </a:solidFill>
              <a:latin typeface="Arial"/>
              <a:ea typeface="Arial"/>
              <a:cs typeface="Arial"/>
              <a:sym typeface="Arial"/>
            </a:endParaRPr>
          </a:p>
        </p:txBody>
      </p:sp>
      <p:sp>
        <p:nvSpPr>
          <p:cNvPr id="373" name="Google Shape;373;p29"/>
          <p:cNvSpPr/>
          <p:nvPr/>
        </p:nvSpPr>
        <p:spPr>
          <a:xfrm>
            <a:off x="822960" y="4956048"/>
            <a:ext cx="10287000" cy="1097280"/>
          </a:xfrm>
          <a:prstGeom prst="rect">
            <a:avLst/>
          </a:prstGeom>
          <a:solidFill>
            <a:srgbClr val="FFF8E1"/>
          </a:solidFill>
          <a:ln cap="flat" cmpd="sng" w="19050">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9"/>
          <p:cNvSpPr txBox="1"/>
          <p:nvPr/>
        </p:nvSpPr>
        <p:spPr>
          <a:xfrm>
            <a:off x="1024128" y="5029200"/>
            <a:ext cx="9875520" cy="950976"/>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8860B"/>
              </a:buClr>
              <a:buSzPts val="1200"/>
              <a:buFont typeface="Arial"/>
              <a:buNone/>
            </a:pPr>
            <a:r>
              <a:rPr b="1" i="0" lang="en-US" sz="1200" u="none" cap="none" strike="noStrike">
                <a:solidFill>
                  <a:srgbClr val="B8860B"/>
                </a:solidFill>
                <a:latin typeface="Arial"/>
                <a:ea typeface="Arial"/>
                <a:cs typeface="Arial"/>
                <a:sym typeface="Arial"/>
              </a:rPr>
              <a:t>EXAMPLE</a:t>
            </a:r>
            <a:endParaRPr b="0" i="0" sz="1200" u="none" cap="none" strike="noStrike">
              <a:solidFill>
                <a:schemeClr val="dk1"/>
              </a:solidFill>
              <a:latin typeface="Arial"/>
              <a:ea typeface="Arial"/>
              <a:cs typeface="Arial"/>
              <a:sym typeface="Arial"/>
            </a:endParaRPr>
          </a:p>
          <a:p>
            <a:pPr indent="0" lvl="0" marL="0" marR="0" rtl="0" algn="l">
              <a:spcBef>
                <a:spcPts val="600"/>
              </a:spcBef>
              <a:spcAft>
                <a:spcPts val="0"/>
              </a:spcAft>
              <a:buClr>
                <a:srgbClr val="000000"/>
              </a:buClr>
              <a:buSzPts val="1450"/>
              <a:buFont typeface="Arial"/>
              <a:buNone/>
            </a:pPr>
            <a:r>
              <a:rPr b="0" i="0" lang="en-US" sz="1450" u="none" cap="none" strike="noStrike">
                <a:solidFill>
                  <a:srgbClr val="000000"/>
                </a:solidFill>
                <a:latin typeface="Arial"/>
                <a:ea typeface="Arial"/>
                <a:cs typeface="Arial"/>
                <a:sym typeface="Arial"/>
              </a:rPr>
              <a:t>“Hi, I'm Maya. I'm a first-year psychology major at UMBC. I got interested in how people make decisions under stress after volunteering on a crisis line in high school. Right now I'm taking research methods and trying to find a lab to join. I'd love to hear how you got into UX research.”</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30"/>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Activity: Draft Your Pitch</a:t>
            </a:r>
            <a:endParaRPr sz="3000"/>
          </a:p>
        </p:txBody>
      </p:sp>
      <p:sp>
        <p:nvSpPr>
          <p:cNvPr id="381" name="Google Shape;381;p30"/>
          <p:cNvSpPr txBox="1"/>
          <p:nvPr/>
        </p:nvSpPr>
        <p:spPr>
          <a:xfrm>
            <a:off x="822960" y="1682496"/>
            <a:ext cx="102870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95959"/>
              </a:buClr>
              <a:buSzPts val="1800"/>
              <a:buFont typeface="Arial"/>
              <a:buNone/>
            </a:pPr>
            <a:r>
              <a:rPr b="0" i="1" lang="en-US" sz="1800" u="none" cap="none" strike="noStrike">
                <a:solidFill>
                  <a:srgbClr val="595959"/>
                </a:solidFill>
                <a:latin typeface="Arial"/>
                <a:ea typeface="Arial"/>
                <a:cs typeface="Arial"/>
                <a:sym typeface="Arial"/>
              </a:rPr>
              <a:t>Three minutes to write, then turn to the person next to you and say it out loud.</a:t>
            </a:r>
            <a:endParaRPr b="0" i="0" sz="1800" u="none" cap="none" strike="noStrike">
              <a:solidFill>
                <a:schemeClr val="dk1"/>
              </a:solidFill>
              <a:latin typeface="Arial"/>
              <a:ea typeface="Arial"/>
              <a:cs typeface="Arial"/>
              <a:sym typeface="Arial"/>
            </a:endParaRPr>
          </a:p>
        </p:txBody>
      </p:sp>
      <p:sp>
        <p:nvSpPr>
          <p:cNvPr id="382" name="Google Shape;382;p30"/>
          <p:cNvSpPr/>
          <p:nvPr/>
        </p:nvSpPr>
        <p:spPr>
          <a:xfrm>
            <a:off x="1097280" y="2231136"/>
            <a:ext cx="9692640" cy="749808"/>
          </a:xfrm>
          <a:prstGeom prst="rect">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0"/>
          <p:cNvSpPr txBox="1"/>
          <p:nvPr/>
        </p:nvSpPr>
        <p:spPr>
          <a:xfrm>
            <a:off x="1325880" y="2231136"/>
            <a:ext cx="1188720" cy="7498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0000"/>
              </a:buClr>
              <a:buSzPts val="1400"/>
              <a:buFont typeface="Arial"/>
              <a:buNone/>
            </a:pPr>
            <a:r>
              <a:rPr b="1" i="0" lang="en-US" sz="1400" u="none" cap="none" strike="noStrike">
                <a:solidFill>
                  <a:srgbClr val="CC0000"/>
                </a:solidFill>
                <a:latin typeface="Arial"/>
                <a:ea typeface="Arial"/>
                <a:cs typeface="Arial"/>
                <a:sym typeface="Arial"/>
              </a:rPr>
              <a:t>WHO</a:t>
            </a:r>
            <a:endParaRPr b="0" i="0" sz="1400" u="none" cap="none" strike="noStrike">
              <a:solidFill>
                <a:schemeClr val="dk1"/>
              </a:solidFill>
              <a:latin typeface="Arial"/>
              <a:ea typeface="Arial"/>
              <a:cs typeface="Arial"/>
              <a:sym typeface="Arial"/>
            </a:endParaRPr>
          </a:p>
        </p:txBody>
      </p:sp>
      <p:sp>
        <p:nvSpPr>
          <p:cNvPr id="384" name="Google Shape;384;p30"/>
          <p:cNvSpPr txBox="1"/>
          <p:nvPr/>
        </p:nvSpPr>
        <p:spPr>
          <a:xfrm>
            <a:off x="2606040" y="2231136"/>
            <a:ext cx="7955280" cy="7498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650"/>
              <a:buFont typeface="Arial"/>
              <a:buNone/>
            </a:pPr>
            <a:r>
              <a:rPr b="0" i="0" lang="en-US" sz="1650" u="none" cap="none" strike="noStrike">
                <a:solidFill>
                  <a:srgbClr val="000000"/>
                </a:solidFill>
                <a:latin typeface="Arial"/>
                <a:ea typeface="Arial"/>
                <a:cs typeface="Arial"/>
                <a:sym typeface="Arial"/>
              </a:rPr>
              <a:t>I'm ______, a first-year ______ major at UMBC.</a:t>
            </a:r>
            <a:endParaRPr b="0" i="0" sz="1650" u="none" cap="none" strike="noStrike">
              <a:solidFill>
                <a:schemeClr val="dk1"/>
              </a:solidFill>
              <a:latin typeface="Arial"/>
              <a:ea typeface="Arial"/>
              <a:cs typeface="Arial"/>
              <a:sym typeface="Arial"/>
            </a:endParaRPr>
          </a:p>
        </p:txBody>
      </p:sp>
      <p:sp>
        <p:nvSpPr>
          <p:cNvPr id="385" name="Google Shape;385;p30"/>
          <p:cNvSpPr/>
          <p:nvPr/>
        </p:nvSpPr>
        <p:spPr>
          <a:xfrm>
            <a:off x="1097280" y="3054096"/>
            <a:ext cx="9692640" cy="749808"/>
          </a:xfrm>
          <a:prstGeom prst="rect">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30"/>
          <p:cNvSpPr txBox="1"/>
          <p:nvPr/>
        </p:nvSpPr>
        <p:spPr>
          <a:xfrm>
            <a:off x="1325880" y="3054096"/>
            <a:ext cx="1188720" cy="7498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0000"/>
              </a:buClr>
              <a:buSzPts val="1400"/>
              <a:buFont typeface="Arial"/>
              <a:buNone/>
            </a:pPr>
            <a:r>
              <a:rPr b="1" i="0" lang="en-US" sz="1400" u="none" cap="none" strike="noStrike">
                <a:solidFill>
                  <a:srgbClr val="CC0000"/>
                </a:solidFill>
                <a:latin typeface="Arial"/>
                <a:ea typeface="Arial"/>
                <a:cs typeface="Arial"/>
                <a:sym typeface="Arial"/>
              </a:rPr>
              <a:t>WHY</a:t>
            </a:r>
            <a:endParaRPr b="0" i="0" sz="1400" u="none" cap="none" strike="noStrike">
              <a:solidFill>
                <a:schemeClr val="dk1"/>
              </a:solidFill>
              <a:latin typeface="Arial"/>
              <a:ea typeface="Arial"/>
              <a:cs typeface="Arial"/>
              <a:sym typeface="Arial"/>
            </a:endParaRPr>
          </a:p>
        </p:txBody>
      </p:sp>
      <p:sp>
        <p:nvSpPr>
          <p:cNvPr id="387" name="Google Shape;387;p30"/>
          <p:cNvSpPr txBox="1"/>
          <p:nvPr/>
        </p:nvSpPr>
        <p:spPr>
          <a:xfrm>
            <a:off x="2606040" y="3054096"/>
            <a:ext cx="7955280" cy="7498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650"/>
              <a:buFont typeface="Arial"/>
              <a:buNone/>
            </a:pPr>
            <a:r>
              <a:rPr b="0" i="0" lang="en-US" sz="1650" u="none" cap="none" strike="noStrike">
                <a:solidFill>
                  <a:srgbClr val="000000"/>
                </a:solidFill>
                <a:latin typeface="Arial"/>
                <a:ea typeface="Arial"/>
                <a:cs typeface="Arial"/>
                <a:sym typeface="Arial"/>
              </a:rPr>
              <a:t>I got interested in ______ because ______.</a:t>
            </a:r>
            <a:endParaRPr b="0" i="0" sz="1650" u="none" cap="none" strike="noStrike">
              <a:solidFill>
                <a:schemeClr val="dk1"/>
              </a:solidFill>
              <a:latin typeface="Arial"/>
              <a:ea typeface="Arial"/>
              <a:cs typeface="Arial"/>
              <a:sym typeface="Arial"/>
            </a:endParaRPr>
          </a:p>
        </p:txBody>
      </p:sp>
      <p:sp>
        <p:nvSpPr>
          <p:cNvPr id="388" name="Google Shape;388;p30"/>
          <p:cNvSpPr/>
          <p:nvPr/>
        </p:nvSpPr>
        <p:spPr>
          <a:xfrm>
            <a:off x="1097280" y="3877056"/>
            <a:ext cx="9692640" cy="749808"/>
          </a:xfrm>
          <a:prstGeom prst="rect">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30"/>
          <p:cNvSpPr txBox="1"/>
          <p:nvPr/>
        </p:nvSpPr>
        <p:spPr>
          <a:xfrm>
            <a:off x="1325880" y="3877056"/>
            <a:ext cx="1188720" cy="7498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0000"/>
              </a:buClr>
              <a:buSzPts val="1400"/>
              <a:buFont typeface="Arial"/>
              <a:buNone/>
            </a:pPr>
            <a:r>
              <a:rPr b="1" i="0" lang="en-US" sz="1400" u="none" cap="none" strike="noStrike">
                <a:solidFill>
                  <a:srgbClr val="CC0000"/>
                </a:solidFill>
                <a:latin typeface="Arial"/>
                <a:ea typeface="Arial"/>
                <a:cs typeface="Arial"/>
                <a:sym typeface="Arial"/>
              </a:rPr>
              <a:t>NOW</a:t>
            </a:r>
            <a:endParaRPr b="0" i="0" sz="1400" u="none" cap="none" strike="noStrike">
              <a:solidFill>
                <a:schemeClr val="dk1"/>
              </a:solidFill>
              <a:latin typeface="Arial"/>
              <a:ea typeface="Arial"/>
              <a:cs typeface="Arial"/>
              <a:sym typeface="Arial"/>
            </a:endParaRPr>
          </a:p>
        </p:txBody>
      </p:sp>
      <p:sp>
        <p:nvSpPr>
          <p:cNvPr id="390" name="Google Shape;390;p30"/>
          <p:cNvSpPr txBox="1"/>
          <p:nvPr/>
        </p:nvSpPr>
        <p:spPr>
          <a:xfrm>
            <a:off x="2606040" y="3877056"/>
            <a:ext cx="7955280" cy="7498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650"/>
              <a:buFont typeface="Arial"/>
              <a:buNone/>
            </a:pPr>
            <a:r>
              <a:rPr b="0" i="0" lang="en-US" sz="1650" u="none" cap="none" strike="noStrike">
                <a:solidFill>
                  <a:srgbClr val="000000"/>
                </a:solidFill>
                <a:latin typeface="Arial"/>
                <a:ea typeface="Arial"/>
                <a:cs typeface="Arial"/>
                <a:sym typeface="Arial"/>
              </a:rPr>
              <a:t>Right now I'm ______.</a:t>
            </a:r>
            <a:endParaRPr b="0" i="0" sz="1650" u="none" cap="none" strike="noStrike">
              <a:solidFill>
                <a:schemeClr val="dk1"/>
              </a:solidFill>
              <a:latin typeface="Arial"/>
              <a:ea typeface="Arial"/>
              <a:cs typeface="Arial"/>
              <a:sym typeface="Arial"/>
            </a:endParaRPr>
          </a:p>
        </p:txBody>
      </p:sp>
      <p:sp>
        <p:nvSpPr>
          <p:cNvPr id="391" name="Google Shape;391;p30"/>
          <p:cNvSpPr/>
          <p:nvPr/>
        </p:nvSpPr>
        <p:spPr>
          <a:xfrm>
            <a:off x="1097280" y="4700016"/>
            <a:ext cx="9692640" cy="749808"/>
          </a:xfrm>
          <a:prstGeom prst="rect">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30"/>
          <p:cNvSpPr txBox="1"/>
          <p:nvPr/>
        </p:nvSpPr>
        <p:spPr>
          <a:xfrm>
            <a:off x="1325880" y="4700016"/>
            <a:ext cx="1188720" cy="7498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0000"/>
              </a:buClr>
              <a:buSzPts val="1400"/>
              <a:buFont typeface="Arial"/>
              <a:buNone/>
            </a:pPr>
            <a:r>
              <a:rPr b="1" i="0" lang="en-US" sz="1400" u="none" cap="none" strike="noStrike">
                <a:solidFill>
                  <a:srgbClr val="CC0000"/>
                </a:solidFill>
                <a:latin typeface="Arial"/>
                <a:ea typeface="Arial"/>
                <a:cs typeface="Arial"/>
                <a:sym typeface="Arial"/>
              </a:rPr>
              <a:t>ASK</a:t>
            </a:r>
            <a:endParaRPr b="0" i="0" sz="1400" u="none" cap="none" strike="noStrike">
              <a:solidFill>
                <a:schemeClr val="dk1"/>
              </a:solidFill>
              <a:latin typeface="Arial"/>
              <a:ea typeface="Arial"/>
              <a:cs typeface="Arial"/>
              <a:sym typeface="Arial"/>
            </a:endParaRPr>
          </a:p>
        </p:txBody>
      </p:sp>
      <p:sp>
        <p:nvSpPr>
          <p:cNvPr id="393" name="Google Shape;393;p30"/>
          <p:cNvSpPr txBox="1"/>
          <p:nvPr/>
        </p:nvSpPr>
        <p:spPr>
          <a:xfrm>
            <a:off x="2606040" y="4700016"/>
            <a:ext cx="7955280" cy="7498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650"/>
              <a:buFont typeface="Arial"/>
              <a:buNone/>
            </a:pPr>
            <a:r>
              <a:rPr b="0" i="0" lang="en-US" sz="1650" u="none" cap="none" strike="noStrike">
                <a:solidFill>
                  <a:srgbClr val="000000"/>
                </a:solidFill>
                <a:latin typeface="Arial"/>
                <a:ea typeface="Arial"/>
                <a:cs typeface="Arial"/>
                <a:sym typeface="Arial"/>
              </a:rPr>
              <a:t>I'd love to learn more about ______.</a:t>
            </a:r>
            <a:endParaRPr b="0" i="0" sz="1650" u="none" cap="none" strike="noStrike">
              <a:solidFill>
                <a:schemeClr val="dk1"/>
              </a:solidFill>
              <a:latin typeface="Arial"/>
              <a:ea typeface="Arial"/>
              <a:cs typeface="Arial"/>
              <a:sym typeface="Arial"/>
            </a:endParaRPr>
          </a:p>
        </p:txBody>
      </p:sp>
      <p:sp>
        <p:nvSpPr>
          <p:cNvPr id="394" name="Google Shape;394;p30"/>
          <p:cNvSpPr/>
          <p:nvPr/>
        </p:nvSpPr>
        <p:spPr>
          <a:xfrm>
            <a:off x="1097280" y="5596128"/>
            <a:ext cx="9692640" cy="512064"/>
          </a:xfrm>
          <a:prstGeom prst="roundRect">
            <a:avLst>
              <a:gd fmla="val 14286" name="adj"/>
            </a:avLst>
          </a:prstGeom>
          <a:solidFill>
            <a:srgbClr val="FFF8E1"/>
          </a:solidFill>
          <a:ln cap="flat" cmpd="sng" w="28575">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30"/>
          <p:cNvSpPr txBox="1"/>
          <p:nvPr/>
        </p:nvSpPr>
        <p:spPr>
          <a:xfrm>
            <a:off x="1298448" y="5687568"/>
            <a:ext cx="929030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Saying it out loud once is the whole point. It feels different than writing it.</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31"/>
          <p:cNvSpPr txBox="1"/>
          <p:nvPr>
            <p:ph type="title"/>
          </p:nvPr>
        </p:nvSpPr>
        <p:spPr>
          <a:xfrm>
            <a:off x="566928" y="182880"/>
            <a:ext cx="10881300" cy="91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pic>
        <p:nvPicPr>
          <p:cNvPr id="402" name="Google Shape;402;p31"/>
          <p:cNvPicPr preferRelativeResize="0"/>
          <p:nvPr/>
        </p:nvPicPr>
        <p:blipFill>
          <a:blip r:embed="rId3">
            <a:alphaModFix/>
          </a:blip>
          <a:stretch>
            <a:fillRect/>
          </a:stretch>
        </p:blipFill>
        <p:spPr>
          <a:xfrm>
            <a:off x="94650" y="119150"/>
            <a:ext cx="11090850" cy="63829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32"/>
          <p:cNvSpPr txBox="1"/>
          <p:nvPr>
            <p:ph idx="1" type="body"/>
          </p:nvPr>
        </p:nvSpPr>
        <p:spPr>
          <a:xfrm>
            <a:off x="822960" y="2286000"/>
            <a:ext cx="10515600" cy="54864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FFC20E"/>
              </a:buClr>
              <a:buSzPts val="1800"/>
              <a:buNone/>
            </a:pPr>
            <a:r>
              <a:rPr b="1" lang="en-US" sz="1800">
                <a:solidFill>
                  <a:srgbClr val="FFC20E"/>
                </a:solidFill>
              </a:rPr>
              <a:t>PART FOUR</a:t>
            </a:r>
            <a:endParaRPr sz="1800"/>
          </a:p>
        </p:txBody>
      </p:sp>
      <p:sp>
        <p:nvSpPr>
          <p:cNvPr id="409" name="Google Shape;409;p32"/>
          <p:cNvSpPr txBox="1"/>
          <p:nvPr>
            <p:ph type="title"/>
          </p:nvPr>
        </p:nvSpPr>
        <p:spPr>
          <a:xfrm>
            <a:off x="822960" y="3200400"/>
            <a:ext cx="10515600"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FFFFFF"/>
              </a:buClr>
              <a:buSzPts val="3800"/>
              <a:buFont typeface="Arial"/>
              <a:buNone/>
            </a:pPr>
            <a:r>
              <a:rPr b="1" lang="en-US" sz="3800">
                <a:solidFill>
                  <a:srgbClr val="FFFFFF"/>
                </a:solidFill>
              </a:rPr>
              <a:t>Where to Go From Here</a:t>
            </a:r>
            <a:endParaRPr sz="380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33"/>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Your Resume: Where to Get Help</a:t>
            </a:r>
            <a:endParaRPr sz="3000"/>
          </a:p>
        </p:txBody>
      </p:sp>
      <p:pic>
        <p:nvPicPr>
          <p:cNvPr descr="/home/claude/assets/qr_careerguide.png" id="416" name="Google Shape;416;p33"/>
          <p:cNvPicPr preferRelativeResize="0"/>
          <p:nvPr/>
        </p:nvPicPr>
        <p:blipFill rotWithShape="1">
          <a:blip r:embed="rId3">
            <a:alphaModFix/>
          </a:blip>
          <a:srcRect b="0" l="0" r="0" t="0"/>
          <a:stretch/>
        </p:blipFill>
        <p:spPr>
          <a:xfrm>
            <a:off x="8869680" y="1920240"/>
            <a:ext cx="2103120" cy="2103120"/>
          </a:xfrm>
          <a:prstGeom prst="rect">
            <a:avLst/>
          </a:prstGeom>
          <a:noFill/>
          <a:ln>
            <a:noFill/>
          </a:ln>
        </p:spPr>
      </p:pic>
      <p:sp>
        <p:nvSpPr>
          <p:cNvPr id="417" name="Google Shape;417;p33"/>
          <p:cNvSpPr txBox="1"/>
          <p:nvPr/>
        </p:nvSpPr>
        <p:spPr>
          <a:xfrm>
            <a:off x="8412480" y="4114800"/>
            <a:ext cx="3017520" cy="310896"/>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UMBC Career Guide</a:t>
            </a:r>
            <a:endParaRPr b="0" i="0" sz="1400" u="none" cap="none" strike="noStrike">
              <a:solidFill>
                <a:schemeClr val="dk1"/>
              </a:solidFill>
              <a:latin typeface="Arial"/>
              <a:ea typeface="Arial"/>
              <a:cs typeface="Arial"/>
              <a:sym typeface="Arial"/>
            </a:endParaRPr>
          </a:p>
        </p:txBody>
      </p:sp>
      <p:sp>
        <p:nvSpPr>
          <p:cNvPr id="418" name="Google Shape;418;p33"/>
          <p:cNvSpPr txBox="1"/>
          <p:nvPr/>
        </p:nvSpPr>
        <p:spPr>
          <a:xfrm>
            <a:off x="8321040" y="4425696"/>
            <a:ext cx="3200400" cy="5486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95959"/>
              </a:buClr>
              <a:buSzPts val="1200"/>
              <a:buFont typeface="Arial"/>
              <a:buNone/>
            </a:pPr>
            <a:r>
              <a:rPr b="0" i="0" lang="en-US" sz="1200" u="none" cap="none" strike="noStrike">
                <a:solidFill>
                  <a:srgbClr val="595959"/>
                </a:solidFill>
                <a:latin typeface="Arial"/>
                <a:ea typeface="Arial"/>
                <a:cs typeface="Arial"/>
                <a:sym typeface="Arial"/>
              </a:rPr>
              <a:t>Sample resumes, templates,</a:t>
            </a:r>
            <a:endParaRPr b="0" i="0" sz="1200" u="none" cap="none" strike="noStrike">
              <a:solidFill>
                <a:schemeClr val="dk1"/>
              </a:solidFill>
              <a:latin typeface="Arial"/>
              <a:ea typeface="Arial"/>
              <a:cs typeface="Arial"/>
              <a:sym typeface="Arial"/>
            </a:endParaRPr>
          </a:p>
          <a:p>
            <a:pPr indent="0" lvl="0" marL="0" marR="0" rtl="0" algn="ctr">
              <a:spcBef>
                <a:spcPts val="0"/>
              </a:spcBef>
              <a:spcAft>
                <a:spcPts val="0"/>
              </a:spcAft>
              <a:buClr>
                <a:srgbClr val="595959"/>
              </a:buClr>
              <a:buSzPts val="1200"/>
              <a:buFont typeface="Arial"/>
              <a:buNone/>
            </a:pPr>
            <a:r>
              <a:rPr b="0" i="0" lang="en-US" sz="1200" u="none" cap="none" strike="noStrike">
                <a:solidFill>
                  <a:srgbClr val="595959"/>
                </a:solidFill>
                <a:latin typeface="Arial"/>
                <a:ea typeface="Arial"/>
                <a:cs typeface="Arial"/>
                <a:sym typeface="Arial"/>
              </a:rPr>
              <a:t>and step-by-step instructions</a:t>
            </a:r>
            <a:endParaRPr b="0" i="0" sz="1200" u="none" cap="none" strike="noStrike">
              <a:solidFill>
                <a:schemeClr val="dk1"/>
              </a:solidFill>
              <a:latin typeface="Arial"/>
              <a:ea typeface="Arial"/>
              <a:cs typeface="Arial"/>
              <a:sym typeface="Arial"/>
            </a:endParaRPr>
          </a:p>
        </p:txBody>
      </p:sp>
      <p:sp>
        <p:nvSpPr>
          <p:cNvPr id="419" name="Google Shape;419;p33"/>
          <p:cNvSpPr/>
          <p:nvPr/>
        </p:nvSpPr>
        <p:spPr>
          <a:xfrm>
            <a:off x="804672" y="1975104"/>
            <a:ext cx="68580" cy="65836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33"/>
          <p:cNvSpPr txBox="1"/>
          <p:nvPr/>
        </p:nvSpPr>
        <p:spPr>
          <a:xfrm>
            <a:off x="1051560" y="1920240"/>
            <a:ext cx="7498080" cy="7680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Start with the Career Guide</a:t>
            </a:r>
            <a:endParaRPr b="0" i="0" sz="18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Scan the code. Sample resumes, templates, step by step</a:t>
            </a:r>
            <a:endParaRPr b="0" i="0" sz="1800" u="none" cap="none" strike="noStrike">
              <a:solidFill>
                <a:schemeClr val="dk1"/>
              </a:solidFill>
              <a:latin typeface="Arial"/>
              <a:ea typeface="Arial"/>
              <a:cs typeface="Arial"/>
              <a:sym typeface="Arial"/>
            </a:endParaRPr>
          </a:p>
        </p:txBody>
      </p:sp>
      <p:sp>
        <p:nvSpPr>
          <p:cNvPr id="421" name="Google Shape;421;p33"/>
          <p:cNvSpPr/>
          <p:nvPr/>
        </p:nvSpPr>
        <p:spPr>
          <a:xfrm>
            <a:off x="804672" y="2843784"/>
            <a:ext cx="68580" cy="65836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33"/>
          <p:cNvSpPr txBox="1"/>
          <p:nvPr/>
        </p:nvSpPr>
        <p:spPr>
          <a:xfrm>
            <a:off x="1051560" y="2788920"/>
            <a:ext cx="7498080" cy="7680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D</a:t>
            </a:r>
            <a:r>
              <a:rPr b="1" i="0" lang="en-US" sz="1800" u="none" cap="none" strike="noStrike">
                <a:solidFill>
                  <a:srgbClr val="000000"/>
                </a:solidFill>
                <a:latin typeface="Arial"/>
                <a:ea typeface="Arial"/>
                <a:cs typeface="Arial"/>
                <a:sym typeface="Arial"/>
              </a:rPr>
              <a:t>rop-in hours</a:t>
            </a:r>
            <a:endParaRPr b="0" i="0" sz="18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Mon to Thu, 2 to 4 pm. Math/Psych 201. No appointment needed</a:t>
            </a:r>
            <a:endParaRPr b="0" i="0" sz="1500" u="none" cap="none" strike="noStrike">
              <a:solidFill>
                <a:srgbClr val="595959"/>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lang="en-US" sz="1500">
                <a:solidFill>
                  <a:srgbClr val="595959"/>
                </a:solidFill>
              </a:rPr>
              <a:t>Friday Virtual Express Appointments 2-4pm </a:t>
            </a:r>
            <a:endParaRPr sz="1500">
              <a:solidFill>
                <a:srgbClr val="595959"/>
              </a:solidFill>
            </a:endParaRPr>
          </a:p>
          <a:p>
            <a:pPr indent="0" lvl="0" marL="0" marR="0" rtl="0" algn="l">
              <a:spcBef>
                <a:spcPts val="0"/>
              </a:spcBef>
              <a:spcAft>
                <a:spcPts val="0"/>
              </a:spcAft>
              <a:buClr>
                <a:srgbClr val="595959"/>
              </a:buClr>
              <a:buSzPts val="1500"/>
              <a:buFont typeface="Arial"/>
              <a:buNone/>
            </a:pPr>
            <a:r>
              <a:rPr lang="en-US" sz="1500">
                <a:solidFill>
                  <a:srgbClr val="595959"/>
                </a:solidFill>
              </a:rPr>
              <a:t>Weekly Online appointments 5-7pm</a:t>
            </a:r>
            <a:endParaRPr sz="1500">
              <a:solidFill>
                <a:srgbClr val="595959"/>
              </a:solidFill>
            </a:endParaRPr>
          </a:p>
        </p:txBody>
      </p:sp>
      <p:sp>
        <p:nvSpPr>
          <p:cNvPr id="423" name="Google Shape;423;p33"/>
          <p:cNvSpPr/>
          <p:nvPr/>
        </p:nvSpPr>
        <p:spPr>
          <a:xfrm>
            <a:off x="804672" y="3712464"/>
            <a:ext cx="68580" cy="65836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3"/>
          <p:cNvSpPr txBox="1"/>
          <p:nvPr/>
        </p:nvSpPr>
        <p:spPr>
          <a:xfrm>
            <a:off x="1051560" y="3657600"/>
            <a:ext cx="7498080" cy="7680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Book an appointment</a:t>
            </a:r>
            <a:endParaRPr b="0" i="0" sz="18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Through Handshake, in person or virtual</a:t>
            </a:r>
            <a:endParaRPr b="0" i="0" sz="1800" u="none" cap="none" strike="noStrike">
              <a:solidFill>
                <a:schemeClr val="dk1"/>
              </a:solidFill>
              <a:latin typeface="Arial"/>
              <a:ea typeface="Arial"/>
              <a:cs typeface="Arial"/>
              <a:sym typeface="Arial"/>
            </a:endParaRPr>
          </a:p>
        </p:txBody>
      </p:sp>
      <p:sp>
        <p:nvSpPr>
          <p:cNvPr id="425" name="Google Shape;425;p33"/>
          <p:cNvSpPr/>
          <p:nvPr/>
        </p:nvSpPr>
        <p:spPr>
          <a:xfrm>
            <a:off x="804672" y="4581144"/>
            <a:ext cx="68580" cy="65836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33"/>
          <p:cNvSpPr txBox="1"/>
          <p:nvPr/>
        </p:nvSpPr>
        <p:spPr>
          <a:xfrm>
            <a:off x="1051560" y="4526280"/>
            <a:ext cx="7498080" cy="7680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95959"/>
              </a:buClr>
              <a:buSzPts val="1500"/>
              <a:buFont typeface="Arial"/>
              <a:buNone/>
            </a:pPr>
            <a:r>
              <a:t/>
            </a:r>
            <a:endParaRPr b="0" i="0" sz="1800" u="none" cap="none" strike="noStrike">
              <a:solidFill>
                <a:schemeClr val="dk1"/>
              </a:solidFill>
              <a:latin typeface="Arial"/>
              <a:ea typeface="Arial"/>
              <a:cs typeface="Arial"/>
              <a:sym typeface="Arial"/>
            </a:endParaRPr>
          </a:p>
        </p:txBody>
      </p:sp>
      <p:sp>
        <p:nvSpPr>
          <p:cNvPr id="427" name="Google Shape;427;p33"/>
          <p:cNvSpPr/>
          <p:nvPr/>
        </p:nvSpPr>
        <p:spPr>
          <a:xfrm>
            <a:off x="1051547" y="4489707"/>
            <a:ext cx="7726800" cy="822900"/>
          </a:xfrm>
          <a:prstGeom prst="roundRect">
            <a:avLst>
              <a:gd fmla="val 8889" name="adj"/>
            </a:avLst>
          </a:prstGeom>
          <a:solidFill>
            <a:srgbClr val="FFF8E1"/>
          </a:solidFill>
          <a:ln cap="flat" cmpd="sng" w="28575">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3"/>
          <p:cNvSpPr txBox="1"/>
          <p:nvPr/>
        </p:nvSpPr>
        <p:spPr>
          <a:xfrm>
            <a:off x="1252778" y="4590285"/>
            <a:ext cx="7324200" cy="640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CC0000"/>
              </a:buClr>
              <a:buSzPts val="1500"/>
              <a:buFont typeface="Arial"/>
              <a:buNone/>
            </a:pPr>
            <a:r>
              <a:rPr b="1" i="0" lang="en-US" sz="1500" u="none" cap="none" strike="noStrike">
                <a:solidFill>
                  <a:srgbClr val="CC0000"/>
                </a:solidFill>
                <a:latin typeface="Arial"/>
                <a:ea typeface="Arial"/>
                <a:cs typeface="Arial"/>
                <a:sym typeface="Arial"/>
              </a:rPr>
              <a:t>WORRIED YOU HAVE NOTHING TO PUT ON IT?</a:t>
            </a:r>
            <a:endParaRPr b="0" i="0" sz="1500" u="none" cap="none" strike="noStrike">
              <a:solidFill>
                <a:schemeClr val="dk1"/>
              </a:solidFill>
              <a:latin typeface="Arial"/>
              <a:ea typeface="Arial"/>
              <a:cs typeface="Arial"/>
              <a:sym typeface="Arial"/>
            </a:endParaRPr>
          </a:p>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High school jobs, volunteering, and clubs all count.</a:t>
            </a:r>
            <a:endParaRPr b="0" i="0" sz="1500" u="none" cap="none" strike="noStrike">
              <a:solidFill>
                <a:schemeClr val="dk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34"/>
          <p:cNvSpPr txBox="1"/>
          <p:nvPr/>
        </p:nvSpPr>
        <p:spPr>
          <a:xfrm>
            <a:off x="334625" y="337150"/>
            <a:ext cx="98991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000">
                <a:solidFill>
                  <a:schemeClr val="accent1"/>
                </a:solidFill>
              </a:rPr>
              <a:t>ADDITIONAL CAMPUS RESOURCES </a:t>
            </a:r>
            <a:endParaRPr b="1" sz="3000">
              <a:solidFill>
                <a:schemeClr val="accent1"/>
              </a:solidFill>
            </a:endParaRPr>
          </a:p>
        </p:txBody>
      </p:sp>
      <p:sp>
        <p:nvSpPr>
          <p:cNvPr id="435" name="Google Shape;435;p34"/>
          <p:cNvSpPr txBox="1"/>
          <p:nvPr/>
        </p:nvSpPr>
        <p:spPr>
          <a:xfrm>
            <a:off x="305750" y="1477750"/>
            <a:ext cx="10424100" cy="4937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US" sz="1600">
                <a:solidFill>
                  <a:schemeClr val="dk1"/>
                </a:solidFill>
              </a:rPr>
              <a:t>THE SHRIVER CENTER</a:t>
            </a:r>
            <a:br>
              <a:rPr b="1" lang="en-US" sz="1600">
                <a:solidFill>
                  <a:schemeClr val="dk1"/>
                </a:solidFill>
              </a:rPr>
            </a:br>
            <a:r>
              <a:rPr lang="en-US" sz="1600">
                <a:solidFill>
                  <a:schemeClr val="dk1"/>
                </a:solidFill>
              </a:rPr>
              <a:t> Volunteering, community service, and service-learning placements across Baltimore</a:t>
            </a:r>
            <a:endParaRPr sz="1600">
              <a:solidFill>
                <a:schemeClr val="dk1"/>
              </a:solidFill>
            </a:endParaRPr>
          </a:p>
          <a:p>
            <a:pPr indent="0" lvl="0" marL="0" rtl="0" algn="l">
              <a:lnSpc>
                <a:spcPct val="115000"/>
              </a:lnSpc>
              <a:spcBef>
                <a:spcPts val="1200"/>
              </a:spcBef>
              <a:spcAft>
                <a:spcPts val="0"/>
              </a:spcAft>
              <a:buNone/>
            </a:pPr>
            <a:r>
              <a:rPr lang="en-US" sz="1600">
                <a:solidFill>
                  <a:schemeClr val="dk1"/>
                </a:solidFill>
              </a:rPr>
              <a:t>Public Policy Building, 1st Floor</a:t>
            </a:r>
            <a:br>
              <a:rPr lang="en-US" sz="1600">
                <a:solidFill>
                  <a:schemeClr val="dk1"/>
                </a:solidFill>
              </a:rPr>
            </a:br>
            <a:r>
              <a:rPr lang="en-US" sz="1600">
                <a:solidFill>
                  <a:schemeClr val="dk1"/>
                </a:solidFill>
              </a:rPr>
              <a:t> (410) 455-2493 · </a:t>
            </a:r>
            <a:r>
              <a:rPr lang="en-US" sz="1600" u="sng">
                <a:solidFill>
                  <a:schemeClr val="hlink"/>
                </a:solidFill>
                <a:hlinkClick r:id="rId3"/>
              </a:rPr>
              <a:t>shrivercenter@umbc.edu</a:t>
            </a:r>
            <a:endParaRPr sz="1600">
              <a:solidFill>
                <a:schemeClr val="dk1"/>
              </a:solidFill>
            </a:endParaRPr>
          </a:p>
          <a:p>
            <a:pPr indent="0" lvl="0" marL="0" rtl="0" algn="l">
              <a:lnSpc>
                <a:spcPct val="115000"/>
              </a:lnSpc>
              <a:spcBef>
                <a:spcPts val="1200"/>
              </a:spcBef>
              <a:spcAft>
                <a:spcPts val="0"/>
              </a:spcAft>
              <a:buNone/>
            </a:pPr>
            <a:r>
              <a:rPr lang="en-US" sz="1600">
                <a:solidFill>
                  <a:schemeClr val="dk1"/>
                </a:solidFill>
              </a:rPr>
              <a:t>Service hours, community-based projects</a:t>
            </a:r>
            <a:r>
              <a:rPr lang="en-US" sz="1600">
                <a:solidFill>
                  <a:schemeClr val="dk1"/>
                </a:solidFill>
              </a:rPr>
              <a:t>, which giv</a:t>
            </a:r>
            <a:r>
              <a:rPr lang="en-US" sz="1600">
                <a:solidFill>
                  <a:schemeClr val="dk1"/>
                </a:solidFill>
              </a:rPr>
              <a:t>e you real experience and references, even in your first year.</a:t>
            </a:r>
            <a:endParaRPr sz="16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sz="1600">
                <a:solidFill>
                  <a:schemeClr val="dk1"/>
                </a:solidFill>
              </a:rPr>
              <a:t>EDUCATION ABROAD</a:t>
            </a:r>
            <a:br>
              <a:rPr b="1" lang="en-US" sz="1600">
                <a:solidFill>
                  <a:schemeClr val="dk1"/>
                </a:solidFill>
              </a:rPr>
            </a:br>
            <a:r>
              <a:rPr lang="en-US" sz="1600">
                <a:solidFill>
                  <a:schemeClr val="dk1"/>
                </a:solidFill>
              </a:rPr>
              <a:t> Semester, summer, and short-term faculty-led programs</a:t>
            </a:r>
            <a:endParaRPr sz="16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sz="1600">
                <a:solidFill>
                  <a:schemeClr val="dk1"/>
                </a:solidFill>
              </a:rPr>
              <a:t>University Center, Room 207</a:t>
            </a:r>
            <a:br>
              <a:rPr lang="en-US" sz="1600">
                <a:solidFill>
                  <a:schemeClr val="dk1"/>
                </a:solidFill>
              </a:rPr>
            </a:br>
            <a:r>
              <a:rPr lang="en-US" sz="1600">
                <a:solidFill>
                  <a:schemeClr val="dk1"/>
                </a:solidFill>
              </a:rPr>
              <a:t> (410) 455-2831 · educationabroad@umbc.edu</a:t>
            </a:r>
            <a:br>
              <a:rPr lang="en-US" sz="1600">
                <a:solidFill>
                  <a:schemeClr val="dk1"/>
                </a:solidFill>
              </a:rPr>
            </a:br>
            <a:r>
              <a:rPr lang="en-US" sz="1600">
                <a:solidFill>
                  <a:schemeClr val="dk1"/>
                </a:solidFill>
              </a:rPr>
              <a:t> Monday–Friday, 8:30 am to 4:30 pm</a:t>
            </a:r>
            <a:endParaRPr sz="1600">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sz="1600">
                <a:solidFill>
                  <a:schemeClr val="dk1"/>
                </a:solidFill>
              </a:rPr>
              <a:t>Studying abroad shows employers adaptability and independence, and scholarships and financial aid often transfer, so ask before assuming you can’t afford it.</a:t>
            </a:r>
            <a:endParaRPr sz="1600">
              <a:solidFill>
                <a:schemeClr val="dk1"/>
              </a:solidFill>
            </a:endParaRPr>
          </a:p>
          <a:p>
            <a:pPr indent="0" lvl="0" marL="0" rtl="0" algn="l">
              <a:spcBef>
                <a:spcPts val="1200"/>
              </a:spcBef>
              <a:spcAft>
                <a:spcPts val="0"/>
              </a:spcAft>
              <a:buNone/>
            </a:pPr>
            <a:r>
              <a:t/>
            </a:r>
            <a:endParaRPr sz="16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35"/>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Your Next Steps</a:t>
            </a:r>
            <a:endParaRPr sz="3000"/>
          </a:p>
        </p:txBody>
      </p:sp>
      <p:sp>
        <p:nvSpPr>
          <p:cNvPr id="442" name="Google Shape;442;p35"/>
          <p:cNvSpPr/>
          <p:nvPr/>
        </p:nvSpPr>
        <p:spPr>
          <a:xfrm>
            <a:off x="1097280" y="1719072"/>
            <a:ext cx="9784080" cy="694944"/>
          </a:xfrm>
          <a:prstGeom prst="roundRect">
            <a:avLst>
              <a:gd fmla="val 7895"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5"/>
          <p:cNvSpPr/>
          <p:nvPr/>
        </p:nvSpPr>
        <p:spPr>
          <a:xfrm>
            <a:off x="1325880" y="1847088"/>
            <a:ext cx="438912" cy="438912"/>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5"/>
          <p:cNvSpPr txBox="1"/>
          <p:nvPr/>
        </p:nvSpPr>
        <p:spPr>
          <a:xfrm>
            <a:off x="1325880" y="1847088"/>
            <a:ext cx="438912"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1</a:t>
            </a:r>
            <a:endParaRPr b="0" i="0" sz="1700" u="none" cap="none" strike="noStrike">
              <a:solidFill>
                <a:schemeClr val="dk1"/>
              </a:solidFill>
              <a:latin typeface="Arial"/>
              <a:ea typeface="Arial"/>
              <a:cs typeface="Arial"/>
              <a:sym typeface="Arial"/>
            </a:endParaRPr>
          </a:p>
        </p:txBody>
      </p:sp>
      <p:sp>
        <p:nvSpPr>
          <p:cNvPr id="445" name="Google Shape;445;p35"/>
          <p:cNvSpPr txBox="1"/>
          <p:nvPr/>
        </p:nvSpPr>
        <p:spPr>
          <a:xfrm>
            <a:off x="1938528" y="1719072"/>
            <a:ext cx="8686800" cy="6949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0000"/>
              </a:buClr>
              <a:buSzPts val="1150"/>
              <a:buFont typeface="Arial"/>
              <a:buNone/>
            </a:pPr>
            <a:r>
              <a:rPr b="1" i="0" lang="en-US" sz="1150" u="none" cap="none" strike="noStrike">
                <a:solidFill>
                  <a:srgbClr val="CC0000"/>
                </a:solidFill>
                <a:latin typeface="Arial"/>
                <a:ea typeface="Arial"/>
                <a:cs typeface="Arial"/>
                <a:sym typeface="Arial"/>
              </a:rPr>
              <a:t>TODAY</a:t>
            </a:r>
            <a:endParaRPr b="0" i="0" sz="1150" u="none" cap="none" strike="noStrike">
              <a:solidFill>
                <a:schemeClr val="dk1"/>
              </a:solidFill>
              <a:latin typeface="Arial"/>
              <a:ea typeface="Arial"/>
              <a:cs typeface="Arial"/>
              <a:sym typeface="Arial"/>
            </a:endParaRPr>
          </a:p>
          <a:p>
            <a:pPr indent="0" lvl="0" marL="0" marR="0" rtl="0" algn="l">
              <a:spcBef>
                <a:spcPts val="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You already logged into Handshake. That one is done</a:t>
            </a:r>
            <a:endParaRPr b="0" i="0" sz="1150" u="none" cap="none" strike="noStrike">
              <a:solidFill>
                <a:schemeClr val="dk1"/>
              </a:solidFill>
              <a:latin typeface="Arial"/>
              <a:ea typeface="Arial"/>
              <a:cs typeface="Arial"/>
              <a:sym typeface="Arial"/>
            </a:endParaRPr>
          </a:p>
        </p:txBody>
      </p:sp>
      <p:sp>
        <p:nvSpPr>
          <p:cNvPr id="446" name="Google Shape;446;p35"/>
          <p:cNvSpPr/>
          <p:nvPr/>
        </p:nvSpPr>
        <p:spPr>
          <a:xfrm>
            <a:off x="1097280" y="2487168"/>
            <a:ext cx="9784080" cy="694944"/>
          </a:xfrm>
          <a:prstGeom prst="roundRect">
            <a:avLst>
              <a:gd fmla="val 7895" name="adj"/>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5"/>
          <p:cNvSpPr/>
          <p:nvPr/>
        </p:nvSpPr>
        <p:spPr>
          <a:xfrm>
            <a:off x="1325880" y="2615184"/>
            <a:ext cx="438912" cy="438912"/>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5"/>
          <p:cNvSpPr txBox="1"/>
          <p:nvPr/>
        </p:nvSpPr>
        <p:spPr>
          <a:xfrm>
            <a:off x="1325880" y="2615184"/>
            <a:ext cx="438912"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2</a:t>
            </a:r>
            <a:endParaRPr b="0" i="0" sz="1700" u="none" cap="none" strike="noStrike">
              <a:solidFill>
                <a:schemeClr val="dk1"/>
              </a:solidFill>
              <a:latin typeface="Arial"/>
              <a:ea typeface="Arial"/>
              <a:cs typeface="Arial"/>
              <a:sym typeface="Arial"/>
            </a:endParaRPr>
          </a:p>
        </p:txBody>
      </p:sp>
      <p:sp>
        <p:nvSpPr>
          <p:cNvPr id="449" name="Google Shape;449;p35"/>
          <p:cNvSpPr txBox="1"/>
          <p:nvPr/>
        </p:nvSpPr>
        <p:spPr>
          <a:xfrm>
            <a:off x="1938528" y="2487168"/>
            <a:ext cx="8686800" cy="6949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0000"/>
              </a:buClr>
              <a:buSzPts val="1150"/>
              <a:buFont typeface="Arial"/>
              <a:buNone/>
            </a:pPr>
            <a:r>
              <a:rPr b="1" i="0" lang="en-US" sz="1150" u="none" cap="none" strike="noStrike">
                <a:solidFill>
                  <a:srgbClr val="CC0000"/>
                </a:solidFill>
                <a:latin typeface="Arial"/>
                <a:ea typeface="Arial"/>
                <a:cs typeface="Arial"/>
                <a:sym typeface="Arial"/>
              </a:rPr>
              <a:t>THIS WEEK</a:t>
            </a:r>
            <a:endParaRPr b="0" i="0" sz="1150" u="none" cap="none" strike="noStrike">
              <a:solidFill>
                <a:schemeClr val="dk1"/>
              </a:solidFill>
              <a:latin typeface="Arial"/>
              <a:ea typeface="Arial"/>
              <a:cs typeface="Arial"/>
              <a:sym typeface="Arial"/>
            </a:endParaRPr>
          </a:p>
          <a:p>
            <a:pPr indent="0" lvl="0" marL="0" marR="0" rtl="0" algn="l">
              <a:spcBef>
                <a:spcPts val="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Take the “Am I Career Ready?” assessment on FOCUS2</a:t>
            </a:r>
            <a:endParaRPr b="0" i="0" sz="1150" u="none" cap="none" strike="noStrike">
              <a:solidFill>
                <a:schemeClr val="dk1"/>
              </a:solidFill>
              <a:latin typeface="Arial"/>
              <a:ea typeface="Arial"/>
              <a:cs typeface="Arial"/>
              <a:sym typeface="Arial"/>
            </a:endParaRPr>
          </a:p>
        </p:txBody>
      </p:sp>
      <p:sp>
        <p:nvSpPr>
          <p:cNvPr id="450" name="Google Shape;450;p35"/>
          <p:cNvSpPr/>
          <p:nvPr/>
        </p:nvSpPr>
        <p:spPr>
          <a:xfrm>
            <a:off x="1097280" y="3255264"/>
            <a:ext cx="9784080" cy="694944"/>
          </a:xfrm>
          <a:prstGeom prst="roundRect">
            <a:avLst>
              <a:gd fmla="val 7895"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35"/>
          <p:cNvSpPr/>
          <p:nvPr/>
        </p:nvSpPr>
        <p:spPr>
          <a:xfrm>
            <a:off x="1325880" y="3383280"/>
            <a:ext cx="438912" cy="438912"/>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35"/>
          <p:cNvSpPr txBox="1"/>
          <p:nvPr/>
        </p:nvSpPr>
        <p:spPr>
          <a:xfrm>
            <a:off x="1325880" y="3383280"/>
            <a:ext cx="438912"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3</a:t>
            </a:r>
            <a:endParaRPr b="0" i="0" sz="1700" u="none" cap="none" strike="noStrike">
              <a:solidFill>
                <a:schemeClr val="dk1"/>
              </a:solidFill>
              <a:latin typeface="Arial"/>
              <a:ea typeface="Arial"/>
              <a:cs typeface="Arial"/>
              <a:sym typeface="Arial"/>
            </a:endParaRPr>
          </a:p>
        </p:txBody>
      </p:sp>
      <p:sp>
        <p:nvSpPr>
          <p:cNvPr id="453" name="Google Shape;453;p35"/>
          <p:cNvSpPr txBox="1"/>
          <p:nvPr/>
        </p:nvSpPr>
        <p:spPr>
          <a:xfrm>
            <a:off x="1938528" y="3255264"/>
            <a:ext cx="8686800" cy="6949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0000"/>
              </a:buClr>
              <a:buSzPts val="1150"/>
              <a:buFont typeface="Arial"/>
              <a:buNone/>
            </a:pPr>
            <a:r>
              <a:rPr b="1" i="0" lang="en-US" sz="1150" u="none" cap="none" strike="noStrike">
                <a:solidFill>
                  <a:srgbClr val="CC0000"/>
                </a:solidFill>
                <a:latin typeface="Arial"/>
                <a:ea typeface="Arial"/>
                <a:cs typeface="Arial"/>
                <a:sym typeface="Arial"/>
              </a:rPr>
              <a:t>THIS WEEK</a:t>
            </a:r>
            <a:endParaRPr b="0" i="0" sz="1150" u="none" cap="none" strike="noStrike">
              <a:solidFill>
                <a:schemeClr val="dk1"/>
              </a:solidFill>
              <a:latin typeface="Arial"/>
              <a:ea typeface="Arial"/>
              <a:cs typeface="Arial"/>
              <a:sym typeface="Arial"/>
            </a:endParaRPr>
          </a:p>
          <a:p>
            <a:pPr indent="0" lvl="0" marL="0" marR="0" rtl="0" algn="l">
              <a:spcBef>
                <a:spcPts val="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Try the MBTI or book a Career Decision-Making appointment</a:t>
            </a:r>
            <a:endParaRPr b="0" i="0" sz="1150" u="none" cap="none" strike="noStrike">
              <a:solidFill>
                <a:schemeClr val="dk1"/>
              </a:solidFill>
              <a:latin typeface="Arial"/>
              <a:ea typeface="Arial"/>
              <a:cs typeface="Arial"/>
              <a:sym typeface="Arial"/>
            </a:endParaRPr>
          </a:p>
        </p:txBody>
      </p:sp>
      <p:sp>
        <p:nvSpPr>
          <p:cNvPr id="454" name="Google Shape;454;p35"/>
          <p:cNvSpPr/>
          <p:nvPr/>
        </p:nvSpPr>
        <p:spPr>
          <a:xfrm>
            <a:off x="1097280" y="4023360"/>
            <a:ext cx="9784080" cy="694944"/>
          </a:xfrm>
          <a:prstGeom prst="roundRect">
            <a:avLst>
              <a:gd fmla="val 7895" name="adj"/>
            </a:avLst>
          </a:prstGeom>
          <a:solidFill>
            <a:srgbClr val="FFFFFF"/>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35"/>
          <p:cNvSpPr/>
          <p:nvPr/>
        </p:nvSpPr>
        <p:spPr>
          <a:xfrm>
            <a:off x="1325880" y="4151376"/>
            <a:ext cx="438912" cy="438912"/>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35"/>
          <p:cNvSpPr txBox="1"/>
          <p:nvPr/>
        </p:nvSpPr>
        <p:spPr>
          <a:xfrm>
            <a:off x="1325880" y="4151376"/>
            <a:ext cx="438912"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4</a:t>
            </a:r>
            <a:endParaRPr b="0" i="0" sz="1700" u="none" cap="none" strike="noStrike">
              <a:solidFill>
                <a:schemeClr val="dk1"/>
              </a:solidFill>
              <a:latin typeface="Arial"/>
              <a:ea typeface="Arial"/>
              <a:cs typeface="Arial"/>
              <a:sym typeface="Arial"/>
            </a:endParaRPr>
          </a:p>
        </p:txBody>
      </p:sp>
      <p:sp>
        <p:nvSpPr>
          <p:cNvPr id="457" name="Google Shape;457;p35"/>
          <p:cNvSpPr txBox="1"/>
          <p:nvPr/>
        </p:nvSpPr>
        <p:spPr>
          <a:xfrm>
            <a:off x="1938528" y="4023360"/>
            <a:ext cx="8686800" cy="6949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0000"/>
              </a:buClr>
              <a:buSzPts val="1150"/>
              <a:buFont typeface="Arial"/>
              <a:buNone/>
            </a:pPr>
            <a:r>
              <a:rPr b="1" i="0" lang="en-US" sz="1150" u="none" cap="none" strike="noStrike">
                <a:solidFill>
                  <a:srgbClr val="CC0000"/>
                </a:solidFill>
                <a:latin typeface="Arial"/>
                <a:ea typeface="Arial"/>
                <a:cs typeface="Arial"/>
                <a:sym typeface="Arial"/>
              </a:rPr>
              <a:t>FOR CLASS</a:t>
            </a:r>
            <a:endParaRPr b="0" i="0" sz="1150" u="none" cap="none" strike="noStrike">
              <a:solidFill>
                <a:schemeClr val="dk1"/>
              </a:solidFill>
              <a:latin typeface="Arial"/>
              <a:ea typeface="Arial"/>
              <a:cs typeface="Arial"/>
              <a:sym typeface="Arial"/>
            </a:endParaRPr>
          </a:p>
          <a:p>
            <a:pPr indent="0" lvl="0" marL="0" marR="0" rtl="0" algn="l">
              <a:spcBef>
                <a:spcPts val="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Draft your resume using the Career Guide as a template</a:t>
            </a:r>
            <a:endParaRPr b="0" i="0" sz="1150" u="none" cap="none" strike="noStrike">
              <a:solidFill>
                <a:schemeClr val="dk1"/>
              </a:solidFill>
              <a:latin typeface="Arial"/>
              <a:ea typeface="Arial"/>
              <a:cs typeface="Arial"/>
              <a:sym typeface="Arial"/>
            </a:endParaRPr>
          </a:p>
        </p:txBody>
      </p:sp>
      <p:sp>
        <p:nvSpPr>
          <p:cNvPr id="458" name="Google Shape;458;p35"/>
          <p:cNvSpPr/>
          <p:nvPr/>
        </p:nvSpPr>
        <p:spPr>
          <a:xfrm>
            <a:off x="1097280" y="4791456"/>
            <a:ext cx="9784080" cy="694944"/>
          </a:xfrm>
          <a:prstGeom prst="roundRect">
            <a:avLst>
              <a:gd fmla="val 7895" name="adj"/>
            </a:avLst>
          </a:prstGeom>
          <a:solidFill>
            <a:srgbClr val="F7F7F7"/>
          </a:solidFill>
          <a:ln cap="flat" cmpd="sng" w="12700">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5"/>
          <p:cNvSpPr/>
          <p:nvPr/>
        </p:nvSpPr>
        <p:spPr>
          <a:xfrm>
            <a:off x="1325880" y="4919472"/>
            <a:ext cx="438912" cy="438912"/>
          </a:xfrm>
          <a:prstGeom prst="ellipse">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35"/>
          <p:cNvSpPr txBox="1"/>
          <p:nvPr/>
        </p:nvSpPr>
        <p:spPr>
          <a:xfrm>
            <a:off x="1325880" y="4919472"/>
            <a:ext cx="438912" cy="43891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700"/>
              <a:buFont typeface="Arial"/>
              <a:buNone/>
            </a:pPr>
            <a:r>
              <a:rPr b="1" i="0" lang="en-US" sz="1700" u="none" cap="none" strike="noStrike">
                <a:solidFill>
                  <a:srgbClr val="000000"/>
                </a:solidFill>
                <a:latin typeface="Arial"/>
                <a:ea typeface="Arial"/>
                <a:cs typeface="Arial"/>
                <a:sym typeface="Arial"/>
              </a:rPr>
              <a:t>5</a:t>
            </a:r>
            <a:endParaRPr b="0" i="0" sz="1700" u="none" cap="none" strike="noStrike">
              <a:solidFill>
                <a:schemeClr val="dk1"/>
              </a:solidFill>
              <a:latin typeface="Arial"/>
              <a:ea typeface="Arial"/>
              <a:cs typeface="Arial"/>
              <a:sym typeface="Arial"/>
            </a:endParaRPr>
          </a:p>
        </p:txBody>
      </p:sp>
      <p:sp>
        <p:nvSpPr>
          <p:cNvPr id="461" name="Google Shape;461;p35"/>
          <p:cNvSpPr txBox="1"/>
          <p:nvPr/>
        </p:nvSpPr>
        <p:spPr>
          <a:xfrm>
            <a:off x="1938528" y="4791456"/>
            <a:ext cx="8686800" cy="694944"/>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CC0000"/>
              </a:buClr>
              <a:buSzPts val="1150"/>
              <a:buFont typeface="Arial"/>
              <a:buNone/>
            </a:pPr>
            <a:r>
              <a:rPr b="1" i="0" lang="en-US" sz="1150" u="none" cap="none" strike="noStrike">
                <a:solidFill>
                  <a:srgbClr val="CC0000"/>
                </a:solidFill>
                <a:latin typeface="Arial"/>
                <a:ea typeface="Arial"/>
                <a:cs typeface="Arial"/>
                <a:sym typeface="Arial"/>
              </a:rPr>
              <a:t>ANYTIME</a:t>
            </a:r>
            <a:endParaRPr b="0" i="0" sz="1150" u="none" cap="none" strike="noStrike">
              <a:solidFill>
                <a:schemeClr val="dk1"/>
              </a:solidFill>
              <a:latin typeface="Arial"/>
              <a:ea typeface="Arial"/>
              <a:cs typeface="Arial"/>
              <a:sym typeface="Arial"/>
            </a:endParaRPr>
          </a:p>
          <a:p>
            <a:pPr indent="0" lvl="0" marL="0" marR="0" rtl="0" algn="l">
              <a:spcBef>
                <a:spcPts val="20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Walk into drop-in hours</a:t>
            </a:r>
            <a:r>
              <a:rPr b="0" i="0" lang="en-US" sz="1600" u="none" cap="none" strike="noStrike">
                <a:solidFill>
                  <a:srgbClr val="000000"/>
                </a:solidFill>
                <a:latin typeface="Arial"/>
                <a:ea typeface="Arial"/>
                <a:cs typeface="Arial"/>
                <a:sym typeface="Arial"/>
              </a:rPr>
              <a:t>. Mon to Thu, 2 to 4 pm</a:t>
            </a:r>
            <a:r>
              <a:rPr b="0" i="0" lang="en-US" sz="1600" u="none" cap="none" strike="noStrike">
                <a:solidFill>
                  <a:srgbClr val="000000"/>
                </a:solidFill>
                <a:latin typeface="Arial"/>
                <a:ea typeface="Arial"/>
                <a:cs typeface="Arial"/>
                <a:sym typeface="Arial"/>
              </a:rPr>
              <a:t>, </a:t>
            </a:r>
            <a:r>
              <a:rPr lang="en-US" sz="1600"/>
              <a:t>virtual</a:t>
            </a:r>
            <a:r>
              <a:rPr b="0" i="0" lang="en-US" sz="1600" u="none" cap="none" strike="noStrike">
                <a:solidFill>
                  <a:srgbClr val="000000"/>
                </a:solidFill>
                <a:latin typeface="Arial"/>
                <a:ea typeface="Arial"/>
                <a:cs typeface="Arial"/>
                <a:sym typeface="Arial"/>
              </a:rPr>
              <a:t> express </a:t>
            </a:r>
            <a:r>
              <a:rPr lang="en-US" sz="1600"/>
              <a:t>hours, friday 2-4pm.</a:t>
            </a:r>
            <a:endParaRPr b="0" i="0" sz="1150" u="none" cap="none" strike="noStrike">
              <a:solidFill>
                <a:schemeClr val="dk1"/>
              </a:solidFill>
              <a:latin typeface="Arial"/>
              <a:ea typeface="Arial"/>
              <a:cs typeface="Arial"/>
              <a:sym typeface="Arial"/>
            </a:endParaRPr>
          </a:p>
        </p:txBody>
      </p:sp>
      <p:sp>
        <p:nvSpPr>
          <p:cNvPr id="462" name="Google Shape;462;p35"/>
          <p:cNvSpPr/>
          <p:nvPr/>
        </p:nvSpPr>
        <p:spPr>
          <a:xfrm>
            <a:off x="1097280" y="5541264"/>
            <a:ext cx="9784080" cy="512064"/>
          </a:xfrm>
          <a:prstGeom prst="roundRect">
            <a:avLst>
              <a:gd fmla="val 14286" name="adj"/>
            </a:avLst>
          </a:prstGeom>
          <a:solidFill>
            <a:srgbClr val="FFF8E1"/>
          </a:solidFill>
          <a:ln cap="flat" cmpd="sng" w="28575">
            <a:solidFill>
              <a:srgbClr val="FFC20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35"/>
          <p:cNvSpPr txBox="1"/>
          <p:nvPr/>
        </p:nvSpPr>
        <p:spPr>
          <a:xfrm>
            <a:off x="1298448" y="5632704"/>
            <a:ext cx="9381744" cy="32918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1900"/>
              <a:buFont typeface="Arial"/>
              <a:buNone/>
            </a:pPr>
            <a:r>
              <a:rPr b="1" i="0" lang="en-US" sz="1900" u="none" cap="none" strike="noStrike">
                <a:solidFill>
                  <a:srgbClr val="000000"/>
                </a:solidFill>
                <a:latin typeface="Arial"/>
                <a:ea typeface="Arial"/>
                <a:cs typeface="Arial"/>
                <a:sym typeface="Arial"/>
              </a:rPr>
              <a:t>Pick one. Doing one of these this week beats planning all five.</a:t>
            </a:r>
            <a:endParaRPr b="0" i="0" sz="1900" u="none" cap="none" strike="noStrik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36"/>
          <p:cNvSpPr txBox="1"/>
          <p:nvPr>
            <p:ph type="title"/>
          </p:nvPr>
        </p:nvSpPr>
        <p:spPr>
          <a:xfrm>
            <a:off x="278178" y="269505"/>
            <a:ext cx="10881300" cy="9144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Upcoming events</a:t>
            </a:r>
            <a:endParaRPr/>
          </a:p>
        </p:txBody>
      </p:sp>
      <p:sp>
        <p:nvSpPr>
          <p:cNvPr id="470" name="Google Shape;470;p36"/>
          <p:cNvSpPr txBox="1"/>
          <p:nvPr/>
        </p:nvSpPr>
        <p:spPr>
          <a:xfrm>
            <a:off x="232575" y="1789650"/>
            <a:ext cx="10972500" cy="4100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b="1" lang="en-US" sz="2200">
                <a:solidFill>
                  <a:schemeClr val="dk1"/>
                </a:solidFill>
              </a:rPr>
              <a:t>UMBC Connects: Johns Hopkins Applied Physics Laboratory</a:t>
            </a:r>
            <a:br>
              <a:rPr b="1" lang="en-US" sz="2200">
                <a:solidFill>
                  <a:schemeClr val="dk1"/>
                </a:solidFill>
              </a:rPr>
            </a:br>
            <a:r>
              <a:rPr lang="en-US" sz="2200">
                <a:solidFill>
                  <a:schemeClr val="dk1"/>
                </a:solidFill>
              </a:rPr>
              <a:t> Wednesday, October 28 · 11 AM</a:t>
            </a:r>
            <a:br>
              <a:rPr lang="en-US" sz="2200">
                <a:solidFill>
                  <a:schemeClr val="dk1"/>
                </a:solidFill>
              </a:rPr>
            </a:br>
            <a:r>
              <a:rPr lang="en-US" sz="2200">
                <a:solidFill>
                  <a:schemeClr val="dk1"/>
                </a:solidFill>
              </a:rPr>
              <a:t> University Center 312</a:t>
            </a:r>
            <a:endParaRPr sz="2200">
              <a:solidFill>
                <a:schemeClr val="dk1"/>
              </a:solidFill>
            </a:endParaRPr>
          </a:p>
          <a:p>
            <a:pPr indent="0" lvl="0" marL="0" rtl="0" algn="l">
              <a:lnSpc>
                <a:spcPct val="115000"/>
              </a:lnSpc>
              <a:spcBef>
                <a:spcPts val="1200"/>
              </a:spcBef>
              <a:spcAft>
                <a:spcPts val="0"/>
              </a:spcAft>
              <a:buNone/>
            </a:pPr>
            <a:r>
              <a:rPr b="1" lang="en-US" sz="2200">
                <a:solidFill>
                  <a:schemeClr val="dk1"/>
                </a:solidFill>
              </a:rPr>
              <a:t>Keys to Success: Designing Resumes for ATS in the AI Era</a:t>
            </a:r>
            <a:br>
              <a:rPr b="1" lang="en-US" sz="2200">
                <a:solidFill>
                  <a:schemeClr val="dk1"/>
                </a:solidFill>
              </a:rPr>
            </a:br>
            <a:r>
              <a:rPr lang="en-US" sz="2200">
                <a:solidFill>
                  <a:schemeClr val="dk1"/>
                </a:solidFill>
              </a:rPr>
              <a:t> Monday, November 2 · 12 PM</a:t>
            </a:r>
            <a:br>
              <a:rPr lang="en-US" sz="2200">
                <a:solidFill>
                  <a:schemeClr val="dk1"/>
                </a:solidFill>
              </a:rPr>
            </a:br>
            <a:r>
              <a:rPr lang="en-US" sz="2200">
                <a:solidFill>
                  <a:schemeClr val="dk1"/>
                </a:solidFill>
              </a:rPr>
              <a:t> Mathematics/Psychology 210</a:t>
            </a:r>
            <a:endParaRPr sz="2200">
              <a:solidFill>
                <a:schemeClr val="dk1"/>
              </a:solidFill>
            </a:endParaRPr>
          </a:p>
          <a:p>
            <a:pPr indent="0" lvl="0" marL="0" rtl="0" algn="l">
              <a:lnSpc>
                <a:spcPct val="115000"/>
              </a:lnSpc>
              <a:spcBef>
                <a:spcPts val="1200"/>
              </a:spcBef>
              <a:spcAft>
                <a:spcPts val="0"/>
              </a:spcAft>
              <a:buNone/>
            </a:pPr>
            <a:r>
              <a:rPr b="1" lang="en-US" sz="2200">
                <a:solidFill>
                  <a:schemeClr val="dk1"/>
                </a:solidFill>
              </a:rPr>
              <a:t>UMBC Connects: bwtech@umbc</a:t>
            </a:r>
            <a:br>
              <a:rPr b="1" lang="en-US" sz="2200">
                <a:solidFill>
                  <a:schemeClr val="dk1"/>
                </a:solidFill>
              </a:rPr>
            </a:br>
            <a:r>
              <a:rPr lang="en-US" sz="2200">
                <a:solidFill>
                  <a:schemeClr val="dk1"/>
                </a:solidFill>
              </a:rPr>
              <a:t> Thursday, November 5 · 11 AM</a:t>
            </a:r>
            <a:endParaRPr sz="2200">
              <a:solidFill>
                <a:schemeClr val="dk1"/>
              </a:solidFill>
            </a:endParaRPr>
          </a:p>
          <a:p>
            <a:pPr indent="0" lvl="0" marL="0" rtl="0" algn="l">
              <a:lnSpc>
                <a:spcPct val="115000"/>
              </a:lnSpc>
              <a:spcBef>
                <a:spcPts val="1200"/>
              </a:spcBef>
              <a:spcAft>
                <a:spcPts val="1200"/>
              </a:spcAft>
              <a:buNone/>
            </a:pPr>
            <a:r>
              <a:rPr b="1" lang="en-US" sz="2200">
                <a:solidFill>
                  <a:schemeClr val="dk1"/>
                </a:solidFill>
                <a:highlight>
                  <a:srgbClr val="FFFFFF"/>
                </a:highlight>
              </a:rPr>
              <a:t>The Commons : Main Street </a:t>
            </a:r>
            <a:r>
              <a:rPr lang="en-US" sz="2200">
                <a:solidFill>
                  <a:schemeClr val="dk1"/>
                </a:solidFill>
              </a:rPr>
              <a:t> </a:t>
            </a:r>
            <a:endParaRPr sz="2200">
              <a:solidFill>
                <a:schemeClr val="dk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37"/>
          <p:cNvSpPr txBox="1"/>
          <p:nvPr>
            <p:ph type="title"/>
          </p:nvPr>
        </p:nvSpPr>
        <p:spPr>
          <a:xfrm>
            <a:off x="566928" y="182880"/>
            <a:ext cx="1088136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FFC20E"/>
              </a:buClr>
              <a:buSzPts val="3000"/>
              <a:buFont typeface="Arial"/>
              <a:buNone/>
            </a:pPr>
            <a:r>
              <a:rPr b="1" lang="en-US" sz="3000">
                <a:solidFill>
                  <a:srgbClr val="FFC20E"/>
                </a:solidFill>
              </a:rPr>
              <a:t>Stay Connected</a:t>
            </a:r>
            <a:endParaRPr sz="3000"/>
          </a:p>
        </p:txBody>
      </p:sp>
      <p:sp>
        <p:nvSpPr>
          <p:cNvPr id="477" name="Google Shape;477;p37"/>
          <p:cNvSpPr/>
          <p:nvPr/>
        </p:nvSpPr>
        <p:spPr>
          <a:xfrm>
            <a:off x="1097280" y="1883664"/>
            <a:ext cx="68580" cy="65836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37"/>
          <p:cNvSpPr txBox="1"/>
          <p:nvPr/>
        </p:nvSpPr>
        <p:spPr>
          <a:xfrm>
            <a:off x="1353312" y="1828800"/>
            <a:ext cx="9509760" cy="7680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careers.umbc.edu</a:t>
            </a:r>
            <a:endParaRPr b="0" i="0" sz="18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Everything lives here. Start with Quick Links</a:t>
            </a:r>
            <a:endParaRPr b="0" i="0" sz="1800" u="none" cap="none" strike="noStrike">
              <a:solidFill>
                <a:schemeClr val="dk1"/>
              </a:solidFill>
              <a:latin typeface="Arial"/>
              <a:ea typeface="Arial"/>
              <a:cs typeface="Arial"/>
              <a:sym typeface="Arial"/>
            </a:endParaRPr>
          </a:p>
        </p:txBody>
      </p:sp>
      <p:sp>
        <p:nvSpPr>
          <p:cNvPr id="479" name="Google Shape;479;p37"/>
          <p:cNvSpPr/>
          <p:nvPr/>
        </p:nvSpPr>
        <p:spPr>
          <a:xfrm>
            <a:off x="1097280" y="2779776"/>
            <a:ext cx="68580" cy="65836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37"/>
          <p:cNvSpPr txBox="1"/>
          <p:nvPr/>
        </p:nvSpPr>
        <p:spPr>
          <a:xfrm>
            <a:off x="1353312" y="2724912"/>
            <a:ext cx="9509760" cy="7680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@UMBCcareers</a:t>
            </a:r>
            <a:endParaRPr b="0" i="0" sz="18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Instagram, LinkedIn, and YouTube</a:t>
            </a:r>
            <a:endParaRPr b="0" i="0" sz="1800" u="none" cap="none" strike="noStrike">
              <a:solidFill>
                <a:schemeClr val="dk1"/>
              </a:solidFill>
              <a:latin typeface="Arial"/>
              <a:ea typeface="Arial"/>
              <a:cs typeface="Arial"/>
              <a:sym typeface="Arial"/>
            </a:endParaRPr>
          </a:p>
        </p:txBody>
      </p:sp>
      <p:sp>
        <p:nvSpPr>
          <p:cNvPr id="481" name="Google Shape;481;p37"/>
          <p:cNvSpPr/>
          <p:nvPr/>
        </p:nvSpPr>
        <p:spPr>
          <a:xfrm>
            <a:off x="1097280" y="3675888"/>
            <a:ext cx="68580" cy="65836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7"/>
          <p:cNvSpPr txBox="1"/>
          <p:nvPr/>
        </p:nvSpPr>
        <p:spPr>
          <a:xfrm>
            <a:off x="1353312" y="3621024"/>
            <a:ext cx="9509760" cy="7680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Career Center myUMBC group</a:t>
            </a:r>
            <a:endParaRPr b="0" i="0" sz="18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Events, deadlines, and opportunities in your feed</a:t>
            </a:r>
            <a:endParaRPr b="0" i="0" sz="1800" u="none" cap="none" strike="noStrike">
              <a:solidFill>
                <a:schemeClr val="dk1"/>
              </a:solidFill>
              <a:latin typeface="Arial"/>
              <a:ea typeface="Arial"/>
              <a:cs typeface="Arial"/>
              <a:sym typeface="Arial"/>
            </a:endParaRPr>
          </a:p>
        </p:txBody>
      </p:sp>
      <p:sp>
        <p:nvSpPr>
          <p:cNvPr id="483" name="Google Shape;483;p37"/>
          <p:cNvSpPr/>
          <p:nvPr/>
        </p:nvSpPr>
        <p:spPr>
          <a:xfrm>
            <a:off x="1097280" y="4572000"/>
            <a:ext cx="68580" cy="658368"/>
          </a:xfrm>
          <a:prstGeom prst="rect">
            <a:avLst/>
          </a:prstGeom>
          <a:solidFill>
            <a:srgbClr val="FFC20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7"/>
          <p:cNvSpPr txBox="1"/>
          <p:nvPr/>
        </p:nvSpPr>
        <p:spPr>
          <a:xfrm>
            <a:off x="1353312" y="4517136"/>
            <a:ext cx="9509760" cy="768096"/>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UMBC Careers Unleashed</a:t>
            </a:r>
            <a:endParaRPr b="0" i="0" sz="1800" u="none" cap="none" strike="noStrike">
              <a:solidFill>
                <a:schemeClr val="dk1"/>
              </a:solidFill>
              <a:latin typeface="Arial"/>
              <a:ea typeface="Arial"/>
              <a:cs typeface="Arial"/>
              <a:sym typeface="Arial"/>
            </a:endParaRPr>
          </a:p>
          <a:p>
            <a:pPr indent="0" lvl="0" marL="0" marR="0" rtl="0" algn="l">
              <a:spcBef>
                <a:spcPts val="0"/>
              </a:spcBef>
              <a:spcAft>
                <a:spcPts val="0"/>
              </a:spcAft>
              <a:buClr>
                <a:srgbClr val="595959"/>
              </a:buClr>
              <a:buSzPts val="1500"/>
              <a:buFont typeface="Arial"/>
              <a:buNone/>
            </a:pPr>
            <a:r>
              <a:rPr b="0" i="0" lang="en-US" sz="1500" u="none" cap="none" strike="noStrike">
                <a:solidFill>
                  <a:srgbClr val="595959"/>
                </a:solidFill>
                <a:latin typeface="Arial"/>
                <a:ea typeface="Arial"/>
                <a:cs typeface="Arial"/>
                <a:sym typeface="Arial"/>
              </a:rPr>
              <a:t>The Career Center podcast, wherever you listen</a:t>
            </a:r>
            <a:endParaRPr b="0" i="0" sz="1800" u="none" cap="none" strike="noStrike">
              <a:solidFill>
                <a:schemeClr val="dk1"/>
              </a:solidFill>
              <a:latin typeface="Arial"/>
              <a:ea typeface="Arial"/>
              <a:cs typeface="Arial"/>
              <a:sym typeface="Arial"/>
            </a:endParaRPr>
          </a:p>
        </p:txBody>
      </p:sp>
      <p:sp>
        <p:nvSpPr>
          <p:cNvPr id="485" name="Google Shape;485;p37"/>
          <p:cNvSpPr/>
          <p:nvPr/>
        </p:nvSpPr>
        <p:spPr>
          <a:xfrm>
            <a:off x="1097280" y="5504688"/>
            <a:ext cx="9784080" cy="420624"/>
          </a:xfrm>
          <a:prstGeom prst="roundRect">
            <a:avLst>
              <a:gd fmla="val 13043" name="adj"/>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7"/>
          <p:cNvSpPr txBox="1"/>
          <p:nvPr/>
        </p:nvSpPr>
        <p:spPr>
          <a:xfrm>
            <a:off x="1097280" y="5504688"/>
            <a:ext cx="9784080" cy="42062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C20E"/>
              </a:buClr>
              <a:buSzPts val="1450"/>
              <a:buFont typeface="Arial"/>
              <a:buNone/>
            </a:pPr>
            <a:r>
              <a:rPr b="1" i="0" lang="en-US" sz="1450" u="none" cap="none" strike="noStrike">
                <a:solidFill>
                  <a:srgbClr val="FFC20E"/>
                </a:solidFill>
                <a:latin typeface="Arial"/>
                <a:ea typeface="Arial"/>
                <a:cs typeface="Arial"/>
                <a:sym typeface="Arial"/>
              </a:rPr>
              <a:t>Math/Psychology 201   •   (410) 455-2216   •   careers@umbc.edu   •   Drop-ins Mon–Thu 2–4 pm</a:t>
            </a:r>
            <a:endParaRPr b="0" i="0" sz="1450" u="none" cap="none" strike="noStrike">
              <a:solidFill>
                <a:schemeClr val="dk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38"/>
          <p:cNvSpPr txBox="1"/>
          <p:nvPr>
            <p:ph idx="1" type="body"/>
          </p:nvPr>
        </p:nvSpPr>
        <p:spPr>
          <a:xfrm>
            <a:off x="822960" y="2286000"/>
            <a:ext cx="10515600" cy="548640"/>
          </a:xfrm>
          <a:prstGeom prst="rect">
            <a:avLst/>
          </a:prstGeom>
          <a:noFill/>
          <a:ln>
            <a:noFill/>
          </a:ln>
        </p:spPr>
        <p:txBody>
          <a:bodyPr anchorCtr="0" anchor="b" bIns="45700" lIns="91425" spcFirstLastPara="1" rIns="91425" wrap="square" tIns="45700">
            <a:noAutofit/>
          </a:bodyPr>
          <a:lstStyle/>
          <a:p>
            <a:pPr indent="0" lvl="0" marL="0" rtl="0" algn="ctr">
              <a:spcBef>
                <a:spcPts val="0"/>
              </a:spcBef>
              <a:spcAft>
                <a:spcPts val="0"/>
              </a:spcAft>
              <a:buClr>
                <a:srgbClr val="FFC20E"/>
              </a:buClr>
              <a:buSzPts val="1800"/>
              <a:buNone/>
            </a:pPr>
            <a:r>
              <a:rPr b="1" lang="en-US" sz="1800">
                <a:solidFill>
                  <a:srgbClr val="FFC20E"/>
                </a:solidFill>
              </a:rPr>
              <a:t>THANK YOU</a:t>
            </a:r>
            <a:endParaRPr sz="1800"/>
          </a:p>
        </p:txBody>
      </p:sp>
      <p:sp>
        <p:nvSpPr>
          <p:cNvPr id="493" name="Google Shape;493;p38"/>
          <p:cNvSpPr txBox="1"/>
          <p:nvPr>
            <p:ph type="title"/>
          </p:nvPr>
        </p:nvSpPr>
        <p:spPr>
          <a:xfrm>
            <a:off x="822960" y="3200400"/>
            <a:ext cx="10515600" cy="114300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rgbClr val="FFFFFF"/>
              </a:buClr>
              <a:buSzPts val="3800"/>
              <a:buFont typeface="Arial"/>
              <a:buNone/>
            </a:pPr>
            <a:r>
              <a:rPr b="1" lang="en-US" sz="3800">
                <a:solidFill>
                  <a:srgbClr val="FFFFFF"/>
                </a:solidFill>
              </a:rPr>
              <a:t>Questions?</a:t>
            </a:r>
            <a:endParaRPr sz="3800"/>
          </a:p>
        </p:txBody>
      </p:sp>
      <p:pic>
        <p:nvPicPr>
          <p:cNvPr descr="/home/claude/assets/qr_signin.png" id="494" name="Google Shape;494;p38"/>
          <p:cNvPicPr preferRelativeResize="0"/>
          <p:nvPr/>
        </p:nvPicPr>
        <p:blipFill rotWithShape="1">
          <a:blip r:embed="rId3">
            <a:alphaModFix/>
          </a:blip>
          <a:srcRect b="0" l="0" r="0" t="0"/>
          <a:stretch/>
        </p:blipFill>
        <p:spPr>
          <a:xfrm>
            <a:off x="5138928" y="4498848"/>
            <a:ext cx="1280160" cy="1280160"/>
          </a:xfrm>
          <a:prstGeom prst="rect">
            <a:avLst/>
          </a:prstGeom>
          <a:noFill/>
          <a:ln>
            <a:noFill/>
          </a:ln>
        </p:spPr>
      </p:pic>
      <p:sp>
        <p:nvSpPr>
          <p:cNvPr id="495" name="Google Shape;495;p38"/>
          <p:cNvSpPr txBox="1"/>
          <p:nvPr/>
        </p:nvSpPr>
        <p:spPr>
          <a:xfrm>
            <a:off x="6583680" y="4956048"/>
            <a:ext cx="2743200" cy="36576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BFBFBF"/>
              </a:buClr>
              <a:buSzPts val="1400"/>
              <a:buFont typeface="Arial"/>
              <a:buNone/>
            </a:pPr>
            <a:r>
              <a:rPr b="0" i="0" lang="en-US" sz="1400" u="none" cap="none" strike="noStrike">
                <a:solidFill>
                  <a:srgbClr val="BFBFBF"/>
                </a:solidFill>
                <a:latin typeface="Arial"/>
                <a:ea typeface="Arial"/>
                <a:cs typeface="Arial"/>
                <a:sym typeface="Arial"/>
              </a:rPr>
              <a:t>Last call to sign in</a:t>
            </a:r>
            <a:endParaRPr b="0" i="0" sz="1400" u="none" cap="none" strike="noStrike">
              <a:solidFill>
                <a:schemeClr val="dk1"/>
              </a:solidFill>
              <a:latin typeface="Arial"/>
              <a:ea typeface="Arial"/>
              <a:cs typeface="Arial"/>
              <a:sym typeface="Arial"/>
            </a:endParaRPr>
          </a:p>
        </p:txBody>
      </p:sp>
      <p:sp>
        <p:nvSpPr>
          <p:cNvPr id="496" name="Google Shape;496;p38"/>
          <p:cNvSpPr txBox="1"/>
          <p:nvPr/>
        </p:nvSpPr>
        <p:spPr>
          <a:xfrm>
            <a:off x="914400" y="6041721"/>
            <a:ext cx="10360200" cy="3657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C8C8C"/>
              </a:buClr>
              <a:buSzPts val="1300"/>
              <a:buFont typeface="Arial"/>
              <a:buNone/>
            </a:pPr>
            <a:r>
              <a:rPr b="0" i="0" lang="en-US" sz="1300" u="none" cap="none" strike="noStrike">
                <a:solidFill>
                  <a:srgbClr val="8C8C8C"/>
                </a:solidFill>
                <a:latin typeface="Arial"/>
                <a:ea typeface="Arial"/>
                <a:cs typeface="Arial"/>
                <a:sym typeface="Arial"/>
              </a:rPr>
              <a:t>Khushi Shah  |  Career Peer  |  UMBC Career Center  |  careers@umbc.edu</a:t>
            </a:r>
            <a:endParaRPr b="0" i="0" sz="13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UMBC Career Center">
  <a:themeElements>
    <a:clrScheme name="UMBC Career Center">
      <a:dk1>
        <a:srgbClr val="000000"/>
      </a:dk1>
      <a:lt1>
        <a:srgbClr val="FFFFFF"/>
      </a:lt1>
      <a:dk2>
        <a:srgbClr val="262626"/>
      </a:dk2>
      <a:lt2>
        <a:srgbClr val="F2F2F2"/>
      </a:lt2>
      <a:accent1>
        <a:srgbClr val="FFC20E"/>
      </a:accent1>
      <a:accent2>
        <a:srgbClr val="CC0000"/>
      </a:accent2>
      <a:accent3>
        <a:srgbClr val="595959"/>
      </a:accent3>
      <a:accent4>
        <a:srgbClr val="FFE082"/>
      </a:accent4>
      <a:accent5>
        <a:srgbClr val="404040"/>
      </a:accent5>
      <a:accent6>
        <a:srgbClr val="D9D9D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UMBC Career Center">
  <a:themeElements>
    <a:clrScheme name="UMBC Career Center">
      <a:dk1>
        <a:srgbClr val="000000"/>
      </a:dk1>
      <a:lt1>
        <a:srgbClr val="FFFFFF"/>
      </a:lt1>
      <a:dk2>
        <a:srgbClr val="262626"/>
      </a:dk2>
      <a:lt2>
        <a:srgbClr val="F2F2F2"/>
      </a:lt2>
      <a:accent1>
        <a:srgbClr val="FFC20E"/>
      </a:accent1>
      <a:accent2>
        <a:srgbClr val="CC0000"/>
      </a:accent2>
      <a:accent3>
        <a:srgbClr val="595959"/>
      </a:accent3>
      <a:accent4>
        <a:srgbClr val="FFE082"/>
      </a:accent4>
      <a:accent5>
        <a:srgbClr val="404040"/>
      </a:accent5>
      <a:accent6>
        <a:srgbClr val="D9D9D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