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4" r:id="rId4"/>
    <p:sldId id="2607" r:id="rId5"/>
    <p:sldId id="260" r:id="rId6"/>
    <p:sldId id="2609" r:id="rId7"/>
    <p:sldId id="264" r:id="rId8"/>
    <p:sldId id="272" r:id="rId9"/>
    <p:sldId id="2608" r:id="rId10"/>
    <p:sldId id="2610" r:id="rId11"/>
    <p:sldId id="2629" r:id="rId12"/>
    <p:sldId id="2627" r:id="rId13"/>
    <p:sldId id="2628" r:id="rId14"/>
    <p:sldId id="2626" r:id="rId15"/>
    <p:sldId id="2630" r:id="rId16"/>
    <p:sldId id="2631" r:id="rId17"/>
    <p:sldId id="2632" r:id="rId18"/>
    <p:sldId id="2633" r:id="rId19"/>
    <p:sldId id="266" r:id="rId20"/>
  </p:sldIdLst>
  <p:sldSz cx="9144000" cy="5143500" type="screen16x9"/>
  <p:notesSz cx="7077075" cy="9363075"/>
  <p:embeddedFontLst>
    <p:embeddedFont>
      <p:font typeface="Comfortaa" panose="020B0604020202020204" charset="0"/>
      <p:regular r:id="rId22"/>
      <p:bold r:id="rId23"/>
    </p:embeddedFont>
    <p:embeddedFont>
      <p:font typeface="Merriweather" panose="020B0604020202020204" charset="0"/>
      <p:regular r:id="rId24"/>
      <p:bold r:id="rId25"/>
      <p:italic r:id="rId26"/>
      <p:boldItalic r:id="rId27"/>
    </p:embeddedFont>
    <p:embeddedFont>
      <p:font typeface="Roboto" panose="02000000000000000000" pitchFamily="2" charset="0"/>
      <p:regular r:id="rId28"/>
      <p:bold r:id="rId29"/>
      <p:italic r:id="rId30"/>
      <p:boldItalic r:id="rId31"/>
    </p:embeddedFont>
    <p:embeddedFont>
      <p:font typeface="Roboto Light" panose="02000000000000000000" pitchFamily="2" charset="0"/>
      <p:regular r:id="rId32"/>
      <p: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7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519" autoAdjust="0"/>
  </p:normalViewPr>
  <p:slideViewPr>
    <p:cSldViewPr snapToGrid="0">
      <p:cViewPr varScale="1">
        <p:scale>
          <a:sx n="76" d="100"/>
          <a:sy n="76" d="100"/>
        </p:scale>
        <p:origin x="54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17513" y="701675"/>
            <a:ext cx="6243637"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7708" y="4447461"/>
            <a:ext cx="5661660" cy="4213384"/>
          </a:xfrm>
          <a:prstGeom prst="rect">
            <a:avLst/>
          </a:prstGeom>
          <a:noFill/>
          <a:ln>
            <a:noFill/>
          </a:ln>
        </p:spPr>
        <p:txBody>
          <a:bodyPr spcFirstLastPara="1" wrap="square" lIns="93921" tIns="93921" rIns="93921" bIns="93921"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bit.ly/3tAG1ei"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r>
              <a:rPr lang="en-US" dirty="0"/>
              <a:t>Good Morning</a:t>
            </a:r>
          </a:p>
          <a:p>
            <a:pPr marL="0" indent="0">
              <a:buNone/>
            </a:pPr>
            <a:endParaRPr lang="en-US" dirty="0"/>
          </a:p>
          <a:p>
            <a:pPr marL="0" indent="0">
              <a:buNone/>
            </a:pPr>
            <a:r>
              <a:rPr lang="en-US" dirty="0"/>
              <a:t>We are absolutely delighted to present this session Preparing for the Maryland Career Consortium Virtual Career Fair as we get ready to host this exciting event on Tuesday, June 8th.   Currently, we have OVER 50 employers ready to meet you.</a:t>
            </a:r>
          </a:p>
          <a:p>
            <a:pPr marL="0" indent="0">
              <a:buNone/>
            </a:pPr>
            <a:endParaRPr lang="en-US" dirty="0"/>
          </a:p>
          <a:p>
            <a:pPr marL="0" indent="0">
              <a:buNone/>
            </a:pPr>
            <a:r>
              <a:rPr lang="en-US" b="0" i="0" dirty="0">
                <a:solidFill>
                  <a:srgbClr val="4A4A4A"/>
                </a:solidFill>
                <a:effectLst/>
                <a:latin typeface="Arial" panose="020B0604020202020204" pitchFamily="34" charset="0"/>
              </a:rPr>
              <a:t>The Maryland Career Consortium (MCC) consists of fifteen colleges and universities in the greater Baltimore region including UMBC.</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1e3f6fc06_0_13: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81e3f6fc06_0_13: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a:lnSpc>
                <a:spcPct val="120000"/>
              </a:lnSpc>
            </a:pPr>
            <a:r>
              <a:rPr lang="en-US" sz="1100" b="1" dirty="0">
                <a:solidFill>
                  <a:srgbClr val="C00000"/>
                </a:solidFill>
                <a:latin typeface="Comfortaa" panose="020B0604020202020204" charset="0"/>
              </a:rPr>
              <a:t>- DON’T </a:t>
            </a:r>
            <a:r>
              <a:rPr lang="en-US" sz="1100" dirty="0">
                <a:latin typeface="Comfortaa" panose="020B0604020202020204" charset="0"/>
              </a:rPr>
              <a:t>ask, “What does your company do?” </a:t>
            </a:r>
            <a:r>
              <a:rPr lang="en-US" sz="1100" b="1" dirty="0">
                <a:latin typeface="Comfortaa" panose="020B0604020202020204" charset="0"/>
              </a:rPr>
              <a:t>INSTEAD,</a:t>
            </a:r>
            <a:r>
              <a:rPr lang="en-US" sz="1100" dirty="0">
                <a:latin typeface="Comfortaa" panose="020B0604020202020204" charset="0"/>
              </a:rPr>
              <a:t> say, “I’m particularly interested in [company] and your work with [specific reference].”</a:t>
            </a:r>
          </a:p>
          <a:p>
            <a:pPr>
              <a:lnSpc>
                <a:spcPct val="120000"/>
              </a:lnSpc>
            </a:pPr>
            <a:r>
              <a:rPr lang="en-US" sz="1100" b="1" dirty="0">
                <a:solidFill>
                  <a:srgbClr val="C00000"/>
                </a:solidFill>
                <a:latin typeface="Comfortaa" panose="020B0604020202020204" charset="0"/>
              </a:rPr>
              <a:t>- DON’T</a:t>
            </a:r>
            <a:r>
              <a:rPr lang="en-US" sz="1100" dirty="0">
                <a:latin typeface="Comfortaa" panose="020B0604020202020204" charset="0"/>
              </a:rPr>
              <a:t> ask, “What jobs are available?” </a:t>
            </a:r>
            <a:r>
              <a:rPr lang="en-US" sz="1100" b="1" dirty="0">
                <a:latin typeface="Comfortaa" panose="020B0604020202020204" charset="0"/>
              </a:rPr>
              <a:t>INSTEAD, </a:t>
            </a:r>
            <a:r>
              <a:rPr lang="en-US" sz="1100" dirty="0">
                <a:latin typeface="Comfortaa" panose="020B0604020202020204" charset="0"/>
              </a:rPr>
              <a:t>say, “I’m interested in the [blank] position.”</a:t>
            </a:r>
          </a:p>
          <a:p>
            <a:pPr>
              <a:lnSpc>
                <a:spcPct val="120000"/>
              </a:lnSpc>
            </a:pPr>
            <a:r>
              <a:rPr lang="en-US" sz="1100" b="1" dirty="0">
                <a:solidFill>
                  <a:srgbClr val="C00000"/>
                </a:solidFill>
                <a:latin typeface="Comfortaa" panose="020B0604020202020204" charset="0"/>
              </a:rPr>
              <a:t>- DON’T </a:t>
            </a:r>
            <a:r>
              <a:rPr lang="en-US" sz="1100" dirty="0">
                <a:latin typeface="Comfortaa" panose="020B0604020202020204" charset="0"/>
              </a:rPr>
              <a:t>be too modest. </a:t>
            </a:r>
            <a:r>
              <a:rPr lang="en-US" sz="1100" b="1" dirty="0">
                <a:latin typeface="Comfortaa" panose="020B0604020202020204" charset="0"/>
              </a:rPr>
              <a:t>INSTEAD,</a:t>
            </a:r>
            <a:r>
              <a:rPr lang="en-US" sz="1100" dirty="0">
                <a:latin typeface="Comfortaa" panose="020B0604020202020204" charset="0"/>
              </a:rPr>
              <a:t> give specific examples of your strengths and skills.</a:t>
            </a:r>
          </a:p>
          <a:p>
            <a:pPr marL="0" indent="0">
              <a:buNone/>
            </a:pPr>
            <a:endParaRPr b="1" dirty="0"/>
          </a:p>
        </p:txBody>
      </p:sp>
    </p:spTree>
    <p:extLst>
      <p:ext uri="{BB962C8B-B14F-4D97-AF65-F5344CB8AC3E}">
        <p14:creationId xmlns:p14="http://schemas.microsoft.com/office/powerpoint/2010/main" val="2062938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1e3f6fc06_0_13: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81e3f6fc06_0_13: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r>
              <a:rPr lang="en-US" b="1" dirty="0"/>
              <a:t>First, be sure to register for the Career Fair</a:t>
            </a:r>
          </a:p>
          <a:p>
            <a:pPr marL="0" indent="0">
              <a:buNone/>
            </a:pPr>
            <a:r>
              <a:rPr lang="en-US" b="1" dirty="0"/>
              <a:t>The event will be held on Handshake which is a new platform or UMBC.  As a student, you will be required to complete a profile.</a:t>
            </a:r>
            <a:endParaRPr b="1" dirty="0"/>
          </a:p>
        </p:txBody>
      </p:sp>
    </p:spTree>
    <p:extLst>
      <p:ext uri="{BB962C8B-B14F-4D97-AF65-F5344CB8AC3E}">
        <p14:creationId xmlns:p14="http://schemas.microsoft.com/office/powerpoint/2010/main" val="3437992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1e3f6fc06_0_13: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81e3f6fc06_0_13: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r>
              <a:rPr lang="en-US" b="1" dirty="0"/>
              <a:t>First, be sure to register for the Career Fair</a:t>
            </a:r>
          </a:p>
          <a:p>
            <a:pPr marL="0" indent="0">
              <a:buNone/>
            </a:pPr>
            <a:r>
              <a:rPr lang="en-US" b="1" dirty="0"/>
              <a:t>The event will be held on Handshake which is a new platform or UMBC.  As a student, you will be required to complete a profile and upload your resume.</a:t>
            </a:r>
          </a:p>
          <a:p>
            <a:pPr marL="0" indent="0">
              <a:buNone/>
            </a:pPr>
            <a:endParaRPr lang="en-US" b="1" dirty="0"/>
          </a:p>
          <a:p>
            <a:pPr marL="146050" indent="0">
              <a:buNone/>
            </a:pPr>
            <a:r>
              <a:rPr lang="en-US" sz="1100" dirty="0"/>
              <a:t>In order to sign up for sessions with employers, you must be registered for the fair. </a:t>
            </a:r>
          </a:p>
          <a:p>
            <a:r>
              <a:rPr lang="en-US" sz="1100" dirty="0"/>
              <a:t>To sign up for Group or 1:1 sessions, you may be prompted to update your profile privacy setting.</a:t>
            </a:r>
          </a:p>
          <a:p>
            <a:r>
              <a:rPr lang="en-US" sz="1100" dirty="0"/>
              <a:t>We recommend using </a:t>
            </a:r>
            <a:r>
              <a:rPr lang="en-US" sz="1100" b="1" dirty="0"/>
              <a:t>Community</a:t>
            </a:r>
            <a:r>
              <a:rPr lang="en-US" sz="1100" dirty="0"/>
              <a:t> to make the most of your Handshake experience, </a:t>
            </a:r>
            <a:br>
              <a:rPr lang="en-US" sz="1100" dirty="0"/>
            </a:br>
            <a:r>
              <a:rPr lang="en-US" sz="1100" dirty="0"/>
              <a:t>Will allow you to participate in all fair sessions and engage with other students/alumni!</a:t>
            </a:r>
          </a:p>
          <a:p>
            <a:pPr marL="0" indent="0">
              <a:buNone/>
            </a:pPr>
            <a:endParaRPr b="1" dirty="0"/>
          </a:p>
        </p:txBody>
      </p:sp>
    </p:spTree>
    <p:extLst>
      <p:ext uri="{BB962C8B-B14F-4D97-AF65-F5344CB8AC3E}">
        <p14:creationId xmlns:p14="http://schemas.microsoft.com/office/powerpoint/2010/main" val="251585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1e3f6fc06_0_13: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81e3f6fc06_0_13: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r>
              <a:rPr lang="en-US" sz="1100" dirty="0"/>
              <a:t>Review employers are attending the fair</a:t>
            </a:r>
          </a:p>
          <a:p>
            <a:r>
              <a:rPr lang="en-US" sz="1100" dirty="0"/>
              <a:t>Sign up early to ensure your spot! </a:t>
            </a:r>
          </a:p>
          <a:p>
            <a:pPr marL="146050" indent="0">
              <a:buNone/>
            </a:pPr>
            <a:r>
              <a:rPr lang="en-US" sz="1100" b="1" dirty="0"/>
              <a:t>Two types of sessions are available:</a:t>
            </a:r>
            <a:br>
              <a:rPr lang="en-US" sz="1100" dirty="0"/>
            </a:br>
            <a:r>
              <a:rPr lang="en-US" sz="1100" dirty="0"/>
              <a:t>- 30-minute group sessions with employers</a:t>
            </a:r>
            <a:br>
              <a:rPr lang="en-US" sz="1100" dirty="0"/>
            </a:br>
            <a:r>
              <a:rPr lang="en-US" sz="1100" dirty="0"/>
              <a:t>- 10-minute 1:1 sessions with employers</a:t>
            </a:r>
          </a:p>
          <a:p>
            <a:r>
              <a:rPr lang="en-US" sz="1100" dirty="0"/>
              <a:t>You'll be able to sign up for sessions with employers prior to the event and during the Fair.  </a:t>
            </a:r>
            <a:br>
              <a:rPr lang="en-US" sz="1100" dirty="0"/>
            </a:br>
            <a:r>
              <a:rPr lang="en-US" sz="1100" dirty="0"/>
              <a:t>Give yourself time between 1:1 and group sessions. This will allow you time to reset, present for each session and ensure you are on time.</a:t>
            </a:r>
          </a:p>
          <a:p>
            <a:r>
              <a:rPr lang="en-US" sz="1100" dirty="0"/>
              <a:t>Note: Only sign up for session with employers you have a real interest in learning more about. </a:t>
            </a:r>
          </a:p>
          <a:p>
            <a:pPr marL="0" indent="0">
              <a:buNone/>
            </a:pPr>
            <a:endParaRPr b="1" dirty="0"/>
          </a:p>
        </p:txBody>
      </p:sp>
    </p:spTree>
    <p:extLst>
      <p:ext uri="{BB962C8B-B14F-4D97-AF65-F5344CB8AC3E}">
        <p14:creationId xmlns:p14="http://schemas.microsoft.com/office/powerpoint/2010/main" val="2275254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1e3f6fc06_0_13: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81e3f6fc06_0_13: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457200" marR="0" indent="-310896" algn="l" rtl="0">
              <a:lnSpc>
                <a:spcPct val="115000"/>
              </a:lnSpc>
              <a:spcBef>
                <a:spcPts val="0"/>
              </a:spcBef>
              <a:spcAft>
                <a:spcPts val="0"/>
              </a:spcAft>
              <a:buClr>
                <a:srgbClr val="FDBF38"/>
              </a:buClr>
              <a:buSzPts val="1300"/>
              <a:buFont typeface="Roboto" panose="02000000000000000000" pitchFamily="2" charset="0"/>
              <a:buChar char="●"/>
            </a:pPr>
            <a:r>
              <a:rPr lang="en-US" sz="1800" b="0" i="0" dirty="0">
                <a:solidFill>
                  <a:srgbClr val="000000"/>
                </a:solidFill>
                <a:effectLst/>
                <a:latin typeface="Proxima Nova" panose="02000506030000020004"/>
                <a:ea typeface="Roboto Light" panose="02000000000000000000" pitchFamily="2" charset="0"/>
                <a:cs typeface="Roboto Light" panose="02000000000000000000" pitchFamily="2" charset="0"/>
              </a:rPr>
              <a:t>On the day of the virtual fair, you'll be able to join sessions via the </a:t>
            </a:r>
            <a:r>
              <a:rPr lang="en-US" sz="1800" b="1" i="0" dirty="0">
                <a:solidFill>
                  <a:srgbClr val="000000"/>
                </a:solidFill>
                <a:effectLst/>
                <a:latin typeface="Proxima Nova" panose="02000506030000020004"/>
                <a:ea typeface="Roboto Light" panose="02000000000000000000" pitchFamily="2" charset="0"/>
                <a:cs typeface="Roboto Light" panose="02000000000000000000" pitchFamily="2" charset="0"/>
              </a:rPr>
              <a:t>Your Sessions</a:t>
            </a:r>
            <a:r>
              <a:rPr lang="en-US" sz="1800" b="0" i="0" dirty="0">
                <a:solidFill>
                  <a:srgbClr val="000000"/>
                </a:solidFill>
                <a:effectLst/>
                <a:latin typeface="Proxima Nova" panose="02000506030000020004"/>
                <a:ea typeface="Roboto Light" panose="02000000000000000000" pitchFamily="2" charset="0"/>
                <a:cs typeface="Roboto Light" panose="02000000000000000000" pitchFamily="2" charset="0"/>
              </a:rPr>
              <a:t> tab in the fair.</a:t>
            </a:r>
            <a:endParaRPr lang="en-US" sz="1800" dirty="0">
              <a:effectLst/>
            </a:endParaRPr>
          </a:p>
          <a:p>
            <a:pPr marL="457200" marR="0" indent="-310896" algn="l" rtl="0">
              <a:lnSpc>
                <a:spcPct val="115000"/>
              </a:lnSpc>
              <a:spcBef>
                <a:spcPts val="0"/>
              </a:spcBef>
              <a:spcAft>
                <a:spcPts val="0"/>
              </a:spcAft>
            </a:pPr>
            <a:r>
              <a:rPr lang="en-US" sz="1800" b="0" i="0" dirty="0">
                <a:solidFill>
                  <a:srgbClr val="000000"/>
                </a:solidFill>
                <a:effectLst/>
                <a:latin typeface="Proxima Nova" panose="02000506030000020004"/>
                <a:ea typeface="Roboto Light" panose="02000000000000000000" pitchFamily="2" charset="0"/>
                <a:cs typeface="Roboto Light" panose="02000000000000000000" pitchFamily="2" charset="0"/>
              </a:rPr>
              <a:t>You'll see a banner on your dashboard that will take you directly there.</a:t>
            </a:r>
            <a:endParaRPr lang="en-US" dirty="0">
              <a:effectLst/>
            </a:endParaRPr>
          </a:p>
        </p:txBody>
      </p:sp>
    </p:spTree>
    <p:extLst>
      <p:ext uri="{BB962C8B-B14F-4D97-AF65-F5344CB8AC3E}">
        <p14:creationId xmlns:p14="http://schemas.microsoft.com/office/powerpoint/2010/main" val="772484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1e3f6fc06_0_13: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81e3f6fc06_0_13: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457200" marR="0" indent="-310896" algn="l" rtl="0">
              <a:lnSpc>
                <a:spcPct val="115000"/>
              </a:lnSpc>
              <a:spcBef>
                <a:spcPts val="0"/>
              </a:spcBef>
              <a:spcAft>
                <a:spcPts val="0"/>
              </a:spcAft>
              <a:buClr>
                <a:srgbClr val="FDBF38"/>
              </a:buClr>
              <a:buSzPts val="1300"/>
              <a:buFont typeface="Roboto" panose="02000000000000000000" pitchFamily="2" charset="0"/>
              <a:buChar char="●"/>
            </a:pPr>
            <a:r>
              <a:rPr lang="en-US" sz="1800" dirty="0"/>
              <a:t>Navigate to the fair in Handshake and click on the Your sessions tab.</a:t>
            </a:r>
            <a:endParaRPr lang="en-US" dirty="0">
              <a:effectLst/>
            </a:endParaRPr>
          </a:p>
        </p:txBody>
      </p:sp>
    </p:spTree>
    <p:extLst>
      <p:ext uri="{BB962C8B-B14F-4D97-AF65-F5344CB8AC3E}">
        <p14:creationId xmlns:p14="http://schemas.microsoft.com/office/powerpoint/2010/main" val="2994899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1e3f6fc06_0_13: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81e3f6fc06_0_13: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457200" marR="0" indent="-310896" algn="l" rtl="0">
              <a:lnSpc>
                <a:spcPct val="115000"/>
              </a:lnSpc>
              <a:spcBef>
                <a:spcPts val="0"/>
              </a:spcBef>
              <a:spcAft>
                <a:spcPts val="0"/>
              </a:spcAft>
              <a:buClr>
                <a:srgbClr val="FDBF38"/>
              </a:buClr>
              <a:buSzPts val="1300"/>
              <a:buFont typeface="Roboto" panose="02000000000000000000" pitchFamily="2" charset="0"/>
              <a:buChar char="●"/>
            </a:pPr>
            <a:r>
              <a:rPr lang="en-US" sz="1800" dirty="0"/>
              <a:t>Click the blue Launch Video button in order to join the session. </a:t>
            </a:r>
          </a:p>
          <a:p>
            <a:pPr marL="457200" marR="0" indent="-310896" algn="l" rtl="0">
              <a:lnSpc>
                <a:spcPct val="115000"/>
              </a:lnSpc>
              <a:spcBef>
                <a:spcPts val="0"/>
              </a:spcBef>
              <a:spcAft>
                <a:spcPts val="0"/>
              </a:spcAft>
              <a:buClr>
                <a:srgbClr val="FDBF38"/>
              </a:buClr>
              <a:buSzPts val="1300"/>
              <a:buFont typeface="Roboto" panose="02000000000000000000" pitchFamily="2" charset="0"/>
              <a:buChar char="●"/>
            </a:pPr>
            <a:r>
              <a:rPr lang="en-US" sz="1800" dirty="0"/>
              <a:t>You can join up to five minutes early to test your audio and video connection.</a:t>
            </a:r>
            <a:br>
              <a:rPr lang="en-US" sz="1800" dirty="0"/>
            </a:br>
            <a:r>
              <a:rPr lang="en-US" sz="1800" dirty="0"/>
              <a:t>You'll need to make sure you've allowed microphone and video access in your app or browser in order to participate in audio and video. </a:t>
            </a:r>
            <a:endParaRPr lang="en-US" sz="1600" dirty="0"/>
          </a:p>
        </p:txBody>
      </p:sp>
    </p:spTree>
    <p:extLst>
      <p:ext uri="{BB962C8B-B14F-4D97-AF65-F5344CB8AC3E}">
        <p14:creationId xmlns:p14="http://schemas.microsoft.com/office/powerpoint/2010/main" val="2951254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1e3f6fc06_0_13: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81e3f6fc06_0_13: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146304" marR="0" indent="0" algn="l" rtl="0">
              <a:lnSpc>
                <a:spcPct val="115000"/>
              </a:lnSpc>
              <a:spcBef>
                <a:spcPts val="0"/>
              </a:spcBef>
              <a:spcAft>
                <a:spcPts val="0"/>
              </a:spcAft>
              <a:buClr>
                <a:srgbClr val="FDBF38"/>
              </a:buClr>
              <a:buSzPts val="1300"/>
              <a:buNone/>
            </a:pPr>
            <a:r>
              <a:rPr lang="en-US" sz="2000" dirty="0"/>
              <a:t>All sessions will have the option for Handshake video, audio and text-based chat.</a:t>
            </a:r>
            <a:br>
              <a:rPr lang="en-US" sz="1800" dirty="0"/>
            </a:br>
            <a:r>
              <a:rPr lang="en-US" sz="1800" dirty="0"/>
              <a:t>There is no customization for types of interaction; it is up to the employer and student joining the session to determine how they would like to connect.</a:t>
            </a:r>
          </a:p>
          <a:p>
            <a:pPr marL="146304" marR="0" lvl="0" indent="0" algn="l" defTabSz="914400" rtl="0" eaLnBrk="1" fontAlgn="auto" latinLnBrk="0" hangingPunct="1">
              <a:lnSpc>
                <a:spcPct val="115000"/>
              </a:lnSpc>
              <a:spcBef>
                <a:spcPts val="0"/>
              </a:spcBef>
              <a:spcAft>
                <a:spcPts val="0"/>
              </a:spcAft>
              <a:buClr>
                <a:srgbClr val="FDBF38"/>
              </a:buClr>
              <a:buSzPts val="1300"/>
              <a:buFont typeface="Arial"/>
              <a:buNone/>
              <a:tabLst/>
              <a:defRPr/>
            </a:pPr>
            <a:endParaRPr lang="en-US" sz="1800" dirty="0">
              <a:latin typeface="Suisse_Intl"/>
            </a:endParaRPr>
          </a:p>
          <a:p>
            <a:pPr marL="146304" marR="0" lvl="0" indent="0" algn="l" defTabSz="914400" rtl="0" eaLnBrk="1" fontAlgn="auto" latinLnBrk="0" hangingPunct="1">
              <a:lnSpc>
                <a:spcPct val="115000"/>
              </a:lnSpc>
              <a:spcBef>
                <a:spcPts val="0"/>
              </a:spcBef>
              <a:spcAft>
                <a:spcPts val="0"/>
              </a:spcAft>
              <a:buClr>
                <a:srgbClr val="FDBF38"/>
              </a:buClr>
              <a:buSzPts val="1300"/>
              <a:buFont typeface="Arial"/>
              <a:buNone/>
              <a:tabLst/>
              <a:defRPr/>
            </a:pPr>
            <a:r>
              <a:rPr lang="en-US" sz="1800" dirty="0">
                <a:latin typeface="Suisse_Intl"/>
              </a:rPr>
              <a:t>As long as you're signed up for the session successfully, you'll be able to join up to 5 minutes prior to the session start and throughout the duration of the session. </a:t>
            </a:r>
            <a:endParaRPr lang="en-US" sz="1800" dirty="0"/>
          </a:p>
          <a:p>
            <a:pPr marL="146304" marR="0" indent="0" algn="l" rtl="0">
              <a:lnSpc>
                <a:spcPct val="115000"/>
              </a:lnSpc>
              <a:spcBef>
                <a:spcPts val="0"/>
              </a:spcBef>
              <a:spcAft>
                <a:spcPts val="0"/>
              </a:spcAft>
              <a:buClr>
                <a:srgbClr val="FDBF38"/>
              </a:buClr>
              <a:buSzPts val="1300"/>
              <a:buNone/>
            </a:pPr>
            <a:br>
              <a:rPr lang="en-US" sz="1800" dirty="0"/>
            </a:br>
            <a:br>
              <a:rPr lang="en-US" sz="1800" dirty="0"/>
            </a:br>
            <a:r>
              <a:rPr lang="en-US" sz="1800" dirty="0"/>
              <a:t>Note: In group sessions with more than 15 participants, Handshake will automatically disable participant audio and video to preserve session quality. When this happens, the meeting host will be able to enable a Raise Hand feature.</a:t>
            </a:r>
          </a:p>
        </p:txBody>
      </p:sp>
    </p:spTree>
    <p:extLst>
      <p:ext uri="{BB962C8B-B14F-4D97-AF65-F5344CB8AC3E}">
        <p14:creationId xmlns:p14="http://schemas.microsoft.com/office/powerpoint/2010/main" val="3404529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1e3f6fc06_0_13: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81e3f6fc06_0_13: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r>
              <a:rPr lang="en-US" sz="2000" dirty="0">
                <a:latin typeface="Roboto" panose="02000000000000000000" pitchFamily="2" charset="0"/>
                <a:ea typeface="Roboto" panose="02000000000000000000" pitchFamily="2" charset="0"/>
              </a:rPr>
              <a:t>Should you need help during the fair, a Zoom link will be provided where you can pop in and ask any question you might have. </a:t>
            </a:r>
          </a:p>
          <a:p>
            <a:endParaRPr lang="en-US" sz="2000" dirty="0">
              <a:latin typeface="Roboto" panose="02000000000000000000" pitchFamily="2" charset="0"/>
              <a:ea typeface="Roboto" panose="02000000000000000000" pitchFamily="2" charset="0"/>
              <a:cs typeface="Calibri"/>
            </a:endParaRPr>
          </a:p>
          <a:p>
            <a:r>
              <a:rPr lang="en-US" sz="2000" dirty="0">
                <a:latin typeface="Roboto" panose="02000000000000000000" pitchFamily="2" charset="0"/>
                <a:ea typeface="Roboto" panose="02000000000000000000" pitchFamily="2" charset="0"/>
              </a:rPr>
              <a:t>Check out the Candidate Guide available on Handshake for more assistance.  </a:t>
            </a:r>
            <a:endParaRPr lang="en-US" sz="2000" dirty="0">
              <a:latin typeface="Roboto" panose="02000000000000000000" pitchFamily="2" charset="0"/>
              <a:ea typeface="Roboto" panose="02000000000000000000" pitchFamily="2" charset="0"/>
              <a:cs typeface="Calibri" panose="020F0502020204030204"/>
            </a:endParaRPr>
          </a:p>
          <a:p>
            <a:r>
              <a:rPr lang="en-US" sz="2000" dirty="0">
                <a:latin typeface="Roboto" panose="02000000000000000000" pitchFamily="2" charset="0"/>
                <a:ea typeface="Roboto" panose="02000000000000000000" pitchFamily="2" charset="0"/>
                <a:hlinkClick r:id="rId3"/>
              </a:rPr>
              <a:t>https://bit.ly/3tAG1ei</a:t>
            </a:r>
            <a:r>
              <a:rPr lang="en-US" sz="2000" dirty="0">
                <a:latin typeface="Roboto" panose="02000000000000000000" pitchFamily="2" charset="0"/>
                <a:ea typeface="Roboto" panose="02000000000000000000" pitchFamily="2" charset="0"/>
              </a:rPr>
              <a:t> </a:t>
            </a:r>
          </a:p>
        </p:txBody>
      </p:sp>
    </p:spTree>
    <p:extLst>
      <p:ext uri="{BB962C8B-B14F-4D97-AF65-F5344CB8AC3E}">
        <p14:creationId xmlns:p14="http://schemas.microsoft.com/office/powerpoint/2010/main" val="2078205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102626597_0_1137: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102626597_0_1137: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461fef806_0_247: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461fef806_0_247: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163084" indent="0">
              <a:buNone/>
            </a:pPr>
            <a:r>
              <a:rPr lang="en-US" dirty="0"/>
              <a:t>During this session, we will focus on 4 primary areas followed by a Q&amp;A.</a:t>
            </a:r>
          </a:p>
          <a:p>
            <a:pPr marL="163084" indent="0">
              <a:buNone/>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Many of you on this webinar may have been to one of our Career Fairs in the RAC or Event Center, which look a little like this- right?  </a:t>
            </a:r>
          </a:p>
        </p:txBody>
      </p:sp>
    </p:spTree>
    <p:extLst>
      <p:ext uri="{BB962C8B-B14F-4D97-AF65-F5344CB8AC3E}">
        <p14:creationId xmlns:p14="http://schemas.microsoft.com/office/powerpoint/2010/main" val="3667466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461fef806_0_247: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461fef806_0_247: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Font typeface="Arial" panose="020B0604020202020204" pitchFamily="34" charset="0"/>
              <a:buNone/>
            </a:pPr>
            <a:r>
              <a:rPr lang="en-US" sz="1100" dirty="0"/>
              <a:t>The MCC Virtual Career Fair is designed to assimilate the same event. In fact, T Rowe Price and Johns Hopkins APL who were in the photo will be there). </a:t>
            </a:r>
          </a:p>
          <a:p>
            <a:pPr marL="171450" indent="-171450"/>
            <a:r>
              <a:rPr lang="en-US" sz="1100" dirty="0"/>
              <a:t>The virtual fair is a real, live recruitment event using a web-based platform (Handshake)</a:t>
            </a:r>
          </a:p>
          <a:p>
            <a:pPr marL="171450" indent="-171450"/>
            <a:r>
              <a:rPr lang="en-US" sz="1100" dirty="0"/>
              <a:t>You can share your pitch, chat/connect by video, post your resume, &amp; apply to jobs and internships.  In essence, it is your virtual reality career fair.</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Employers will host: </a:t>
            </a:r>
            <a:br>
              <a:rPr lang="en-US" sz="1100" dirty="0"/>
            </a:br>
            <a:r>
              <a:rPr lang="en-US" sz="1100" dirty="0"/>
              <a:t>30-minute group sessions with multiple students </a:t>
            </a:r>
            <a:br>
              <a:rPr lang="en-US" sz="1100" dirty="0"/>
            </a:br>
            <a:r>
              <a:rPr lang="en-US" sz="1100" dirty="0"/>
              <a:t>10-minute 1:1 Sessions with one student and one employer </a:t>
            </a:r>
            <a:endParaRPr lang="en-US" sz="1100" b="1" dirty="0">
              <a:solidFill>
                <a:schemeClr val="tx1"/>
              </a:solidFill>
            </a:endParaRPr>
          </a:p>
          <a:p>
            <a:pPr marL="0" indent="0">
              <a:buNone/>
            </a:pPr>
            <a:endParaRPr lang="en-US" sz="1100" dirty="0"/>
          </a:p>
          <a:p>
            <a:pPr marL="158750" indent="0">
              <a:buNone/>
            </a:pPr>
            <a:endParaRPr lang="en-US" sz="1100" dirty="0"/>
          </a:p>
          <a:p>
            <a:pPr marL="158750" indent="0">
              <a:buNone/>
            </a:pPr>
            <a:r>
              <a:rPr lang="en-US" sz="1100" dirty="0"/>
              <a:t>Benefits are:</a:t>
            </a:r>
          </a:p>
          <a:p>
            <a:pPr marL="457200" indent="-298450">
              <a:buFontTx/>
              <a:buChar char="-"/>
            </a:pPr>
            <a:r>
              <a:rPr lang="en-US" sz="1100" dirty="0"/>
              <a:t>Great for introverts</a:t>
            </a:r>
          </a:p>
          <a:p>
            <a:pPr marL="457200" indent="-298450">
              <a:buFontTx/>
              <a:buChar char="-"/>
            </a:pPr>
            <a:r>
              <a:rPr lang="en-US" sz="1100" dirty="0"/>
              <a:t>No sweaty handshakes/ germs</a:t>
            </a:r>
          </a:p>
          <a:p>
            <a:pPr marL="457200" indent="-298450">
              <a:buFontTx/>
              <a:buChar char="-"/>
            </a:pPr>
            <a:r>
              <a:rPr lang="en-US" sz="1100" dirty="0"/>
              <a:t>Convenient</a:t>
            </a:r>
          </a:p>
          <a:p>
            <a:pPr marL="457200" indent="-298450">
              <a:buFontTx/>
              <a:buChar char="-"/>
            </a:pPr>
            <a:r>
              <a:rPr lang="en-US" sz="1100" dirty="0"/>
              <a:t>Avoids unconscious bias</a:t>
            </a:r>
          </a:p>
          <a:p>
            <a:pPr marL="457200" indent="-298450">
              <a:buFontTx/>
              <a:buChar char="-"/>
            </a:pPr>
            <a:r>
              <a:rPr lang="en-US" sz="1100" dirty="0"/>
              <a:t>Pants optional </a:t>
            </a:r>
            <a:r>
              <a:rPr lang="en-US" sz="800" i="1" dirty="0"/>
              <a:t>(just kidding… wear pants!) and dress professionally </a:t>
            </a:r>
            <a:endParaRPr lang="en-US" sz="1100" i="1" dirty="0"/>
          </a:p>
          <a:p>
            <a:pPr marL="163084" indent="0">
              <a:buNone/>
            </a:pPr>
            <a:endParaRPr dirty="0"/>
          </a:p>
        </p:txBody>
      </p:sp>
    </p:spTree>
    <p:extLst>
      <p:ext uri="{BB962C8B-B14F-4D97-AF65-F5344CB8AC3E}">
        <p14:creationId xmlns:p14="http://schemas.microsoft.com/office/powerpoint/2010/main" val="806987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81e3f6fc06_0_18: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81e3f6fc06_0_18: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r>
              <a:rPr lang="en-US" dirty="0"/>
              <a:t>It is expected </a:t>
            </a:r>
          </a:p>
          <a:p>
            <a:pPr marL="228600" indent="-228600">
              <a:buAutoNum type="arabicParenR"/>
            </a:pPr>
            <a:r>
              <a:rPr lang="en-US" dirty="0"/>
              <a:t>Prior to participating, you have identified the employers that you want to target and researched their openings</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arenR"/>
              <a:tabLst/>
              <a:defRPr/>
            </a:pPr>
            <a:r>
              <a:rPr lang="en-US" dirty="0"/>
              <a:t>During the event that you present yourself through a targeted pitch that both introduces you and </a:t>
            </a:r>
            <a:r>
              <a:rPr lang="en-US" sz="1100" dirty="0">
                <a:solidFill>
                  <a:srgbClr val="06070A"/>
                </a:solidFill>
                <a:latin typeface="Roboto Light" panose="02000000000000000000"/>
                <a:ea typeface="Roboto Light" panose="02000000000000000000" pitchFamily="2" charset="0"/>
                <a:cs typeface="Open Sans" panose="020B0606030504020204" pitchFamily="34" charset="0"/>
              </a:rPr>
              <a:t>addresses how your interests and skills align with the employer’s needs.</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arenR"/>
              <a:tabLst/>
              <a:defRPr/>
            </a:pPr>
            <a:r>
              <a:rPr lang="en-US" sz="1100" dirty="0">
                <a:solidFill>
                  <a:srgbClr val="06070A"/>
                </a:solidFill>
                <a:latin typeface="Roboto Light" panose="02000000000000000000"/>
                <a:ea typeface="Roboto Light" panose="02000000000000000000" pitchFamily="2" charset="0"/>
                <a:cs typeface="Open Sans" panose="020B0606030504020204" pitchFamily="34" charset="0"/>
              </a:rPr>
              <a:t>That you applied or plan to apply shortly after to open positions of interest.  Again, these employers are here for a purpose- to hire talent.</a:t>
            </a:r>
          </a:p>
          <a:p>
            <a:pPr marL="228600" indent="-228600">
              <a:buAutoNum type="arabicParenR"/>
            </a:pPr>
            <a:endParaRPr lang="en-US" dirty="0"/>
          </a:p>
          <a:p>
            <a:pPr marL="0" indent="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81e3f6fc06_0_18: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81e3f6fc06_0_18: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r>
              <a:rPr lang="en-US" dirty="0"/>
              <a:t>You will be introducing yourself via a pitch at the event.</a:t>
            </a:r>
            <a:endParaRPr dirty="0"/>
          </a:p>
        </p:txBody>
      </p:sp>
    </p:spTree>
    <p:extLst>
      <p:ext uri="{BB962C8B-B14F-4D97-AF65-F5344CB8AC3E}">
        <p14:creationId xmlns:p14="http://schemas.microsoft.com/office/powerpoint/2010/main" val="2742477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1e3f6fc06_0_44: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81e3f6fc06_0_44: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r>
              <a:rPr lang="en-US" dirty="0"/>
              <a:t>Take a look at these two pitches.  </a:t>
            </a:r>
          </a:p>
          <a:p>
            <a:pPr marL="0" indent="0">
              <a:buNone/>
            </a:pPr>
            <a:r>
              <a:rPr lang="en-US" dirty="0"/>
              <a:t>Perfect your pitch prior to the event.</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1e3f6fc06_0_13: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81e3f6fc06_0_13: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lvl="0" indent="-349250">
              <a:lnSpc>
                <a:spcPct val="100000"/>
              </a:lnSpc>
              <a:buClr>
                <a:srgbClr val="000000"/>
              </a:buClr>
              <a:buSzPts val="1900"/>
            </a:pPr>
            <a:r>
              <a:rPr lang="en-US" sz="1100" dirty="0"/>
              <a:t>Review the List of Attending Employers. (check out the Employer Directory)</a:t>
            </a:r>
          </a:p>
          <a:p>
            <a:pPr lvl="0" indent="-349250">
              <a:lnSpc>
                <a:spcPct val="100000"/>
              </a:lnSpc>
              <a:buClr>
                <a:srgbClr val="000000"/>
              </a:buClr>
              <a:buSzPts val="1900"/>
            </a:pPr>
            <a:r>
              <a:rPr lang="en-US" sz="1100" dirty="0"/>
              <a:t>Prioritize the list of participating employers to make the most of your time and apply to their positions.</a:t>
            </a:r>
          </a:p>
          <a:p>
            <a:pPr lvl="0" indent="-349250">
              <a:lnSpc>
                <a:spcPct val="100000"/>
              </a:lnSpc>
              <a:buClr>
                <a:srgbClr val="000000"/>
              </a:buClr>
              <a:buSzPts val="1900"/>
            </a:pPr>
            <a:r>
              <a:rPr lang="en-US" sz="1100" dirty="0"/>
              <a:t>Come prepared with questions that show you’ve done your research and convey your level of interest in the organization’s opportunities.</a:t>
            </a:r>
          </a:p>
          <a:p>
            <a:pPr marL="0" indent="0">
              <a:buNone/>
            </a:pPr>
            <a:endParaRPr dirty="0"/>
          </a:p>
        </p:txBody>
      </p:sp>
    </p:spTree>
    <p:extLst>
      <p:ext uri="{BB962C8B-B14F-4D97-AF65-F5344CB8AC3E}">
        <p14:creationId xmlns:p14="http://schemas.microsoft.com/office/powerpoint/2010/main" val="862318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1e3f6fc06_0_13: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81e3f6fc06_0_13: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r>
              <a:rPr lang="en-US" sz="1200" dirty="0">
                <a:latin typeface="Comfortaa" panose="020B0604020202020204" charset="0"/>
              </a:rPr>
              <a:t>This is a REAL recruitment event! </a:t>
            </a:r>
            <a:br>
              <a:rPr lang="en-US" sz="1100" dirty="0">
                <a:latin typeface="Comfortaa" panose="020B0604020202020204" charset="0"/>
              </a:rPr>
            </a:br>
            <a:r>
              <a:rPr lang="en-US" sz="1100" dirty="0">
                <a:latin typeface="Comfortaa" panose="020B0604020202020204" charset="0"/>
              </a:rPr>
              <a:t>Take it seriously by…</a:t>
            </a:r>
            <a:br>
              <a:rPr lang="en-US" sz="1100" dirty="0">
                <a:latin typeface="Comfortaa" panose="020B0604020202020204" charset="0"/>
              </a:rPr>
            </a:br>
            <a:r>
              <a:rPr lang="en-US" sz="1100" dirty="0">
                <a:latin typeface="Comfortaa" panose="020B0604020202020204" charset="0"/>
              </a:rPr>
              <a:t>- Researching the employers</a:t>
            </a:r>
            <a:br>
              <a:rPr lang="en-US" sz="1100" dirty="0">
                <a:latin typeface="Comfortaa" panose="020B0604020202020204" charset="0"/>
              </a:rPr>
            </a:br>
            <a:r>
              <a:rPr lang="en-US" sz="1100" dirty="0">
                <a:latin typeface="Comfortaa" panose="020B0604020202020204" charset="0"/>
              </a:rPr>
              <a:t>- Dressing professionally</a:t>
            </a:r>
            <a:br>
              <a:rPr lang="en-US" sz="1100" dirty="0">
                <a:latin typeface="Comfortaa" panose="020B0604020202020204" charset="0"/>
              </a:rPr>
            </a:br>
            <a:r>
              <a:rPr lang="en-US" sz="1100" dirty="0">
                <a:latin typeface="Comfortaa" panose="020B0604020202020204" charset="0"/>
              </a:rPr>
              <a:t>- Watching your spelling &amp; grammar</a:t>
            </a:r>
            <a:br>
              <a:rPr lang="en-US" sz="1100" dirty="0">
                <a:latin typeface="Comfortaa" panose="020B0604020202020204" charset="0"/>
              </a:rPr>
            </a:br>
            <a:r>
              <a:rPr lang="en-US" sz="1100" dirty="0">
                <a:latin typeface="Comfortaa" panose="020B0604020202020204" charset="0"/>
              </a:rPr>
              <a:t>- Asking for contact info and following up</a:t>
            </a:r>
          </a:p>
          <a:p>
            <a:pPr marL="0" indent="0">
              <a:buNone/>
            </a:pPr>
            <a:endParaRPr dirty="0"/>
          </a:p>
        </p:txBody>
      </p:sp>
    </p:spTree>
    <p:extLst>
      <p:ext uri="{BB962C8B-B14F-4D97-AF65-F5344CB8AC3E}">
        <p14:creationId xmlns:p14="http://schemas.microsoft.com/office/powerpoint/2010/main" val="1309754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9144000" cy="5143500"/>
          </a:xfrm>
        </p:spPr>
        <p:txBody>
          <a:bodyPr/>
          <a:lstStyle/>
          <a:p>
            <a:r>
              <a:rPr lang="en-US"/>
              <a:t>Click icon to add picture</a:t>
            </a:r>
            <a:endParaRPr lang="en-US" dirty="0"/>
          </a:p>
        </p:txBody>
      </p:sp>
      <p:sp>
        <p:nvSpPr>
          <p:cNvPr id="3"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3665605" y="2748903"/>
            <a:ext cx="5478395" cy="1647585"/>
          </a:xfrm>
          <a:solidFill>
            <a:schemeClr val="accent2"/>
          </a:solidFill>
        </p:spPr>
        <p:txBody>
          <a:bodyPr lIns="274320" tIns="182880" rIns="182880" bIns="182880" anchor="ctr">
            <a:normAutofit/>
          </a:bodyPr>
          <a:lstStyle>
            <a:lvl1pPr marL="0" indent="0" algn="l" defTabSz="685800" rtl="0" eaLnBrk="1" latinLnBrk="0" hangingPunct="1">
              <a:lnSpc>
                <a:spcPct val="90000"/>
              </a:lnSpc>
              <a:spcBef>
                <a:spcPct val="0"/>
              </a:spcBef>
              <a:buNone/>
              <a:defRPr lang="en-US" sz="3000" b="1" i="0" kern="1200" spc="-113" dirty="0">
                <a:solidFill>
                  <a:schemeClr val="bg1"/>
                </a:solidFill>
                <a:latin typeface="+mj-lt"/>
                <a:ea typeface="+mj-ea"/>
                <a:cs typeface="Gill Sans" panose="020B0502020104020203" pitchFamily="34" charset="-79"/>
              </a:defRPr>
            </a:lvl1pPr>
          </a:lstStyle>
          <a:p>
            <a:pPr lvl="0"/>
            <a:r>
              <a:rPr lang="en-US"/>
              <a:t>Edit Master text styles</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flipV="1">
            <a:off x="3665605" y="2748903"/>
            <a:ext cx="1" cy="1641604"/>
          </a:xfrm>
          <a:prstGeom prst="line">
            <a:avLst/>
          </a:prstGeom>
          <a:ln w="76200">
            <a:solidFill>
              <a:schemeClr val="accent2">
                <a:lumMod val="75000"/>
                <a:lumOff val="25000"/>
              </a:schemeClr>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dirty="0"/>
          </a:p>
        </p:txBody>
      </p:sp>
    </p:spTree>
    <p:extLst>
      <p:ext uri="{BB962C8B-B14F-4D97-AF65-F5344CB8AC3E}">
        <p14:creationId xmlns:p14="http://schemas.microsoft.com/office/powerpoint/2010/main" val="2998778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00000"/>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rgbClr val="F1C232"/>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rgbClr val="000000"/>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bit.ly/3tAG1ei"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9.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3"/>
        <p:cNvGrpSpPr/>
        <p:nvPr/>
      </p:nvGrpSpPr>
      <p:grpSpPr>
        <a:xfrm>
          <a:off x="0" y="0"/>
          <a:ext cx="0" cy="0"/>
          <a:chOff x="0" y="0"/>
          <a:chExt cx="0" cy="0"/>
        </a:xfrm>
      </p:grpSpPr>
      <p:sp>
        <p:nvSpPr>
          <p:cNvPr id="64" name="Google Shape;64;p13"/>
          <p:cNvSpPr txBox="1">
            <a:spLocks noGrp="1"/>
          </p:cNvSpPr>
          <p:nvPr>
            <p:ph type="subTitle" idx="1"/>
          </p:nvPr>
        </p:nvSpPr>
        <p:spPr>
          <a:xfrm>
            <a:off x="606748" y="3918007"/>
            <a:ext cx="8325475" cy="1188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400" dirty="0">
                <a:solidFill>
                  <a:schemeClr val="lt1"/>
                </a:solidFill>
              </a:rPr>
              <a:t>Presented by:</a:t>
            </a:r>
            <a:endParaRPr sz="2400" dirty="0">
              <a:solidFill>
                <a:schemeClr val="lt1"/>
              </a:solidFill>
            </a:endParaRPr>
          </a:p>
          <a:p>
            <a:pPr marL="0" lvl="0" indent="0" algn="r" rtl="0">
              <a:spcBef>
                <a:spcPts val="0"/>
              </a:spcBef>
              <a:spcAft>
                <a:spcPts val="0"/>
              </a:spcAft>
              <a:buNone/>
            </a:pPr>
            <a:r>
              <a:rPr lang="en-US" sz="2400" dirty="0">
                <a:solidFill>
                  <a:srgbClr val="F1C232"/>
                </a:solidFill>
              </a:rPr>
              <a:t>Christine Routzahn, Director, UMBC Career Center </a:t>
            </a:r>
          </a:p>
        </p:txBody>
      </p:sp>
      <p:sp>
        <p:nvSpPr>
          <p:cNvPr id="65" name="Google Shape;65;p13"/>
          <p:cNvSpPr txBox="1"/>
          <p:nvPr/>
        </p:nvSpPr>
        <p:spPr>
          <a:xfrm>
            <a:off x="4769486" y="0"/>
            <a:ext cx="4484597" cy="665700"/>
          </a:xfrm>
          <a:prstGeom prst="rect">
            <a:avLst/>
          </a:prstGeom>
          <a:noFill/>
          <a:ln>
            <a:noFill/>
          </a:ln>
        </p:spPr>
        <p:txBody>
          <a:bodyPr spcFirstLastPara="1" wrap="square" lIns="91425" tIns="91425" rIns="91425" bIns="91425" anchor="t" anchorCtr="0">
            <a:noAutofit/>
          </a:bodyPr>
          <a:lstStyle/>
          <a:p>
            <a:pPr lvl="0"/>
            <a:endParaRPr sz="3400" b="1" dirty="0">
              <a:latin typeface="Comfortaa" panose="020B0604020202020204" charset="0"/>
              <a:ea typeface="Comfortaa"/>
              <a:cs typeface="Comfortaa"/>
              <a:sym typeface="Comfortaa"/>
            </a:endParaRPr>
          </a:p>
        </p:txBody>
      </p:sp>
      <p:sp>
        <p:nvSpPr>
          <p:cNvPr id="4" name="Rectangle 3">
            <a:extLst>
              <a:ext uri="{FF2B5EF4-FFF2-40B4-BE49-F238E27FC236}">
                <a16:creationId xmlns:a16="http://schemas.microsoft.com/office/drawing/2014/main" id="{FB8DFA7E-1D57-446F-891A-EBA153B92B56}"/>
              </a:ext>
            </a:extLst>
          </p:cNvPr>
          <p:cNvSpPr/>
          <p:nvPr/>
        </p:nvSpPr>
        <p:spPr>
          <a:xfrm>
            <a:off x="24956" y="352843"/>
            <a:ext cx="647936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Preparing </a:t>
            </a:r>
            <a:r>
              <a:rPr lang="en-US" sz="5400" dirty="0">
                <a:ln w="0"/>
                <a:solidFill>
                  <a:schemeClr val="tx1"/>
                </a:solidFill>
                <a:effectLst>
                  <a:outerShdw blurRad="38100" dist="19050" dir="2700000" algn="tl" rotWithShape="0">
                    <a:schemeClr val="dk1">
                      <a:alpha val="40000"/>
                    </a:schemeClr>
                  </a:outerShdw>
                </a:effectLst>
              </a:rPr>
              <a:t>for t</a:t>
            </a:r>
            <a:r>
              <a:rPr lang="en-US" sz="5400" b="0" cap="none" spc="0" dirty="0">
                <a:ln w="0"/>
                <a:solidFill>
                  <a:schemeClr val="tx1"/>
                </a:solidFill>
                <a:effectLst>
                  <a:outerShdw blurRad="38100" dist="19050" dir="2700000" algn="tl" rotWithShape="0">
                    <a:schemeClr val="dk1">
                      <a:alpha val="40000"/>
                    </a:schemeClr>
                  </a:outerShdw>
                </a:effectLst>
              </a:rPr>
              <a:t>he …</a:t>
            </a:r>
          </a:p>
        </p:txBody>
      </p:sp>
      <p:pic>
        <p:nvPicPr>
          <p:cNvPr id="3" name="Picture 2" descr="Text&#10;&#10;Description automatically generated">
            <a:extLst>
              <a:ext uri="{FF2B5EF4-FFF2-40B4-BE49-F238E27FC236}">
                <a16:creationId xmlns:a16="http://schemas.microsoft.com/office/drawing/2014/main" id="{8B2B5D91-0D4D-4878-843B-2EF6E8D3EFA2}"/>
              </a:ext>
            </a:extLst>
          </p:cNvPr>
          <p:cNvPicPr>
            <a:picLocks noChangeAspect="1"/>
          </p:cNvPicPr>
          <p:nvPr/>
        </p:nvPicPr>
        <p:blipFill>
          <a:blip r:embed="rId3"/>
          <a:stretch>
            <a:fillRect/>
          </a:stretch>
        </p:blipFill>
        <p:spPr>
          <a:xfrm>
            <a:off x="24957" y="1574336"/>
            <a:ext cx="9144000" cy="22929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221572" y="191831"/>
            <a:ext cx="3989819" cy="3473400"/>
          </a:xfrm>
          <a:prstGeom prst="rect">
            <a:avLst/>
          </a:prstGeom>
        </p:spPr>
        <p:txBody>
          <a:bodyPr spcFirstLastPara="1" wrap="square" lIns="91425" tIns="91425" rIns="91425" bIns="91425" anchor="t" anchorCtr="0">
            <a:noAutofit/>
          </a:bodyPr>
          <a:lstStyle/>
          <a:p>
            <a:r>
              <a:rPr lang="en-US" sz="2500" b="1" dirty="0">
                <a:solidFill>
                  <a:srgbClr val="F1C232"/>
                </a:solidFill>
                <a:latin typeface="Comfortaa"/>
                <a:ea typeface="Comfortaa"/>
                <a:cs typeface="Comfortaa"/>
                <a:sym typeface="Comfortaa"/>
              </a:rPr>
              <a:t>Pre-Event </a:t>
            </a:r>
            <a:r>
              <a:rPr lang="en" sz="2500" b="1" dirty="0">
                <a:solidFill>
                  <a:srgbClr val="FFC000"/>
                </a:solidFill>
                <a:latin typeface="Comfortaa"/>
                <a:ea typeface="Comfortaa"/>
                <a:cs typeface="Comfortaa"/>
                <a:sym typeface="Comfortaa"/>
              </a:rPr>
              <a:t>Preparation:</a:t>
            </a:r>
            <a:br>
              <a:rPr lang="en-US" sz="2400" dirty="0">
                <a:solidFill>
                  <a:srgbClr val="FFC000"/>
                </a:solidFill>
                <a:latin typeface="Comfortaa" panose="020B0604020202020204" charset="0"/>
              </a:rPr>
            </a:br>
            <a:r>
              <a:rPr lang="en-US" sz="2400" dirty="0">
                <a:latin typeface="Comfortaa" panose="020B0604020202020204" charset="0"/>
              </a:rPr>
              <a:t>Virtual Fair “Don’ts”</a:t>
            </a:r>
            <a:br>
              <a:rPr lang="en-US" sz="2400" dirty="0"/>
            </a:br>
            <a:br>
              <a:rPr lang="en-US" sz="2400" dirty="0"/>
            </a:br>
            <a:endParaRPr sz="2500" b="1" dirty="0">
              <a:solidFill>
                <a:srgbClr val="F1C232"/>
              </a:solidFill>
              <a:latin typeface="Comfortaa"/>
              <a:ea typeface="Comfortaa"/>
              <a:cs typeface="Comfortaa"/>
              <a:sym typeface="Comfortaa"/>
            </a:endParaRPr>
          </a:p>
          <a:p>
            <a:pPr marL="0" lvl="0" indent="0" algn="l" rtl="0">
              <a:spcBef>
                <a:spcPts val="0"/>
              </a:spcBef>
              <a:spcAft>
                <a:spcPts val="0"/>
              </a:spcAft>
              <a:buNone/>
            </a:pPr>
            <a:endParaRPr lang="en-US" sz="1400" dirty="0">
              <a:latin typeface="Comfortaa"/>
              <a:ea typeface="Comfortaa"/>
              <a:cs typeface="Comfortaa"/>
              <a:sym typeface="Comfortaa"/>
            </a:endParaRPr>
          </a:p>
        </p:txBody>
      </p:sp>
      <p:sp>
        <p:nvSpPr>
          <p:cNvPr id="85" name="Google Shape;85;p16"/>
          <p:cNvSpPr txBox="1">
            <a:spLocks noGrp="1"/>
          </p:cNvSpPr>
          <p:nvPr>
            <p:ph type="body" idx="1"/>
          </p:nvPr>
        </p:nvSpPr>
        <p:spPr>
          <a:xfrm>
            <a:off x="4373218" y="82680"/>
            <a:ext cx="4770782" cy="4277657"/>
          </a:xfrm>
          <a:prstGeom prst="rect">
            <a:avLst/>
          </a:prstGeom>
        </p:spPr>
        <p:txBody>
          <a:bodyPr spcFirstLastPara="1" wrap="square" lIns="91425" tIns="91425" rIns="91425" bIns="91425" anchor="t" anchorCtr="0">
            <a:noAutofit/>
          </a:bodyPr>
          <a:lstStyle/>
          <a:p>
            <a:pPr marL="146050" indent="0">
              <a:buNone/>
            </a:pPr>
            <a:endParaRPr lang="en-US" sz="1600" b="1" dirty="0">
              <a:solidFill>
                <a:srgbClr val="06070A"/>
              </a:solidFill>
            </a:endParaRPr>
          </a:p>
          <a:p>
            <a:pPr marL="146050" indent="0">
              <a:buNone/>
            </a:pPr>
            <a:r>
              <a:rPr lang="en-US" sz="2100" dirty="0"/>
              <a:t>- </a:t>
            </a:r>
            <a:endParaRPr sz="2100" dirty="0"/>
          </a:p>
        </p:txBody>
      </p:sp>
      <p:sp>
        <p:nvSpPr>
          <p:cNvPr id="12" name="Text Placeholder 13">
            <a:extLst>
              <a:ext uri="{FF2B5EF4-FFF2-40B4-BE49-F238E27FC236}">
                <a16:creationId xmlns:a16="http://schemas.microsoft.com/office/drawing/2014/main" id="{4AB35EC8-D917-4354-880B-500B742A5921}"/>
              </a:ext>
            </a:extLst>
          </p:cNvPr>
          <p:cNvSpPr txBox="1">
            <a:spLocks/>
          </p:cNvSpPr>
          <p:nvPr/>
        </p:nvSpPr>
        <p:spPr>
          <a:xfrm>
            <a:off x="4373218" y="191831"/>
            <a:ext cx="4770782" cy="4951669"/>
          </a:xfrm>
          <a:prstGeom prst="rect">
            <a:avLst/>
          </a:prstGeom>
        </p:spPr>
        <p:txBody>
          <a:bodyPr>
            <a:normAutofit fontScale="7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pPr>
            <a:r>
              <a:rPr lang="en-US" sz="3200" b="1" dirty="0">
                <a:solidFill>
                  <a:srgbClr val="C00000"/>
                </a:solidFill>
                <a:latin typeface="Comfortaa" panose="020B0604020202020204" charset="0"/>
              </a:rPr>
              <a:t>- DON’T </a:t>
            </a:r>
            <a:r>
              <a:rPr lang="en-US" sz="3200" dirty="0">
                <a:latin typeface="Comfortaa" panose="020B0604020202020204" charset="0"/>
              </a:rPr>
              <a:t>ask, “What does your company do?” </a:t>
            </a:r>
            <a:r>
              <a:rPr lang="en-US" sz="3200" b="1" dirty="0">
                <a:latin typeface="Comfortaa" panose="020B0604020202020204" charset="0"/>
              </a:rPr>
              <a:t>INSTEAD,</a:t>
            </a:r>
            <a:r>
              <a:rPr lang="en-US" sz="3200" dirty="0">
                <a:latin typeface="Comfortaa" panose="020B0604020202020204" charset="0"/>
              </a:rPr>
              <a:t> say, “I’m particularly interested in [company] and your work with [specific reference].”</a:t>
            </a:r>
          </a:p>
          <a:p>
            <a:pPr>
              <a:lnSpc>
                <a:spcPct val="120000"/>
              </a:lnSpc>
            </a:pPr>
            <a:r>
              <a:rPr lang="en-US" sz="3200" b="1" dirty="0">
                <a:solidFill>
                  <a:srgbClr val="C00000"/>
                </a:solidFill>
                <a:latin typeface="Comfortaa" panose="020B0604020202020204" charset="0"/>
              </a:rPr>
              <a:t>- DON’T</a:t>
            </a:r>
            <a:r>
              <a:rPr lang="en-US" sz="3200" dirty="0">
                <a:latin typeface="Comfortaa" panose="020B0604020202020204" charset="0"/>
              </a:rPr>
              <a:t> ask, “What jobs are available?” </a:t>
            </a:r>
            <a:r>
              <a:rPr lang="en-US" sz="3200" b="1" dirty="0">
                <a:latin typeface="Comfortaa" panose="020B0604020202020204" charset="0"/>
              </a:rPr>
              <a:t>INSTEAD, </a:t>
            </a:r>
            <a:r>
              <a:rPr lang="en-US" sz="3200" dirty="0">
                <a:latin typeface="Comfortaa" panose="020B0604020202020204" charset="0"/>
              </a:rPr>
              <a:t>say, “I’m interested in the [blank] position.”</a:t>
            </a:r>
          </a:p>
          <a:p>
            <a:pPr>
              <a:lnSpc>
                <a:spcPct val="120000"/>
              </a:lnSpc>
            </a:pPr>
            <a:r>
              <a:rPr lang="en-US" sz="3200" b="1" dirty="0">
                <a:solidFill>
                  <a:srgbClr val="C00000"/>
                </a:solidFill>
                <a:latin typeface="Comfortaa" panose="020B0604020202020204" charset="0"/>
              </a:rPr>
              <a:t>- DON’T </a:t>
            </a:r>
            <a:r>
              <a:rPr lang="en-US" sz="3200" dirty="0">
                <a:latin typeface="Comfortaa" panose="020B0604020202020204" charset="0"/>
              </a:rPr>
              <a:t>be too modest. </a:t>
            </a:r>
            <a:r>
              <a:rPr lang="en-US" sz="3200" b="1" dirty="0">
                <a:latin typeface="Comfortaa" panose="020B0604020202020204" charset="0"/>
              </a:rPr>
              <a:t>INSTEAD,</a:t>
            </a:r>
            <a:r>
              <a:rPr lang="en-US" sz="3200" dirty="0">
                <a:latin typeface="Comfortaa" panose="020B0604020202020204" charset="0"/>
              </a:rPr>
              <a:t> give specific examples of your strengths and skills.</a:t>
            </a:r>
          </a:p>
          <a:p>
            <a:pPr>
              <a:lnSpc>
                <a:spcPct val="120000"/>
              </a:lnSpc>
            </a:pPr>
            <a:endParaRPr lang="en-US" sz="2800" dirty="0"/>
          </a:p>
          <a:p>
            <a:pPr>
              <a:lnSpc>
                <a:spcPct val="120000"/>
              </a:lnSpc>
            </a:pPr>
            <a:endParaRPr lang="en-US" sz="2800" dirty="0"/>
          </a:p>
          <a:p>
            <a:pPr>
              <a:lnSpc>
                <a:spcPct val="120000"/>
              </a:lnSpc>
            </a:pPr>
            <a:endParaRPr lang="en-US" sz="2600" dirty="0"/>
          </a:p>
          <a:p>
            <a:pPr>
              <a:lnSpc>
                <a:spcPct val="120000"/>
              </a:lnSpc>
            </a:pPr>
            <a:endParaRPr lang="en-US" sz="1500" dirty="0"/>
          </a:p>
        </p:txBody>
      </p:sp>
      <p:pic>
        <p:nvPicPr>
          <p:cNvPr id="2052" name="Picture 4" descr="8 Proven Video Interview Tips to Help You Succeed | FlexJobs">
            <a:extLst>
              <a:ext uri="{FF2B5EF4-FFF2-40B4-BE49-F238E27FC236}">
                <a16:creationId xmlns:a16="http://schemas.microsoft.com/office/drawing/2014/main" id="{D02F3A3C-47D6-4B1D-B8D9-BD5DE755F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572" y="1414808"/>
            <a:ext cx="3765280" cy="1882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717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221572" y="191831"/>
            <a:ext cx="3989819" cy="3473400"/>
          </a:xfrm>
          <a:prstGeom prst="rect">
            <a:avLst/>
          </a:prstGeom>
        </p:spPr>
        <p:txBody>
          <a:bodyPr spcFirstLastPara="1" wrap="square" lIns="91425" tIns="91425" rIns="91425" bIns="91425" anchor="t" anchorCtr="0">
            <a:noAutofit/>
          </a:bodyPr>
          <a:lstStyle/>
          <a:p>
            <a:r>
              <a:rPr lang="en-US" dirty="0">
                <a:solidFill>
                  <a:schemeClr val="bg1"/>
                </a:solidFill>
                <a:latin typeface="Comfortaa" panose="020B0604020202020204" charset="0"/>
              </a:rPr>
              <a:t>Registering for the </a:t>
            </a:r>
            <a:r>
              <a:rPr lang="en-US" sz="2800" dirty="0">
                <a:solidFill>
                  <a:schemeClr val="bg1"/>
                </a:solidFill>
                <a:latin typeface="Comfortaa" panose="020B0604020202020204" charset="0"/>
              </a:rPr>
              <a:t>Virtual Career Fair </a:t>
            </a:r>
            <a:r>
              <a:rPr lang="en" sz="2500" b="1" dirty="0">
                <a:solidFill>
                  <a:srgbClr val="FFC000"/>
                </a:solidFill>
                <a:latin typeface="Comfortaa" panose="020B0604020202020204" charset="0"/>
                <a:ea typeface="Comfortaa"/>
                <a:cs typeface="Comfortaa"/>
                <a:sym typeface="Comfortaa"/>
              </a:rPr>
              <a:t>:</a:t>
            </a:r>
            <a:endParaRPr sz="2500" b="1" dirty="0">
              <a:solidFill>
                <a:srgbClr val="F1C232"/>
              </a:solidFill>
              <a:highlight>
                <a:srgbClr val="06070A"/>
              </a:highlight>
              <a:latin typeface="Comfortaa" panose="020B0604020202020204" charset="0"/>
              <a:ea typeface="Comfortaa"/>
              <a:cs typeface="Comfortaa"/>
              <a:sym typeface="Comfortaa"/>
            </a:endParaRPr>
          </a:p>
        </p:txBody>
      </p:sp>
      <p:sp>
        <p:nvSpPr>
          <p:cNvPr id="85" name="Google Shape;85;p16"/>
          <p:cNvSpPr txBox="1">
            <a:spLocks noGrp="1"/>
          </p:cNvSpPr>
          <p:nvPr>
            <p:ph type="body" idx="1"/>
          </p:nvPr>
        </p:nvSpPr>
        <p:spPr>
          <a:xfrm>
            <a:off x="3898900" y="82680"/>
            <a:ext cx="5245100" cy="4277657"/>
          </a:xfrm>
          <a:prstGeom prst="rect">
            <a:avLst/>
          </a:prstGeom>
        </p:spPr>
        <p:txBody>
          <a:bodyPr spcFirstLastPara="1" wrap="square" lIns="91425" tIns="91425" rIns="91425" bIns="91425" anchor="t" anchorCtr="0">
            <a:noAutofit/>
          </a:bodyPr>
          <a:lstStyle/>
          <a:p>
            <a:pPr marL="146050" indent="0">
              <a:buNone/>
            </a:pPr>
            <a:endParaRPr lang="en-US" sz="1600" b="1" dirty="0">
              <a:solidFill>
                <a:srgbClr val="06070A"/>
              </a:solidFill>
            </a:endParaRPr>
          </a:p>
          <a:p>
            <a:pPr>
              <a:buFontTx/>
              <a:buChar char="-"/>
            </a:pPr>
            <a:r>
              <a:rPr lang="en-US" sz="2000" dirty="0"/>
              <a:t>https://mcc.memberclicks.net/2021-mcc-career-fair </a:t>
            </a:r>
          </a:p>
          <a:p>
            <a:pPr>
              <a:buFontTx/>
              <a:buChar char="-"/>
            </a:pPr>
            <a:endParaRPr sz="2000" dirty="0"/>
          </a:p>
        </p:txBody>
      </p:sp>
      <p:sp>
        <p:nvSpPr>
          <p:cNvPr id="12" name="Text Placeholder 13">
            <a:extLst>
              <a:ext uri="{FF2B5EF4-FFF2-40B4-BE49-F238E27FC236}">
                <a16:creationId xmlns:a16="http://schemas.microsoft.com/office/drawing/2014/main" id="{4AB35EC8-D917-4354-880B-500B742A5921}"/>
              </a:ext>
            </a:extLst>
          </p:cNvPr>
          <p:cNvSpPr txBox="1">
            <a:spLocks/>
          </p:cNvSpPr>
          <p:nvPr/>
        </p:nvSpPr>
        <p:spPr>
          <a:xfrm>
            <a:off x="4373218" y="191831"/>
            <a:ext cx="4770782" cy="4951669"/>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pPr>
            <a:endParaRPr lang="en-US" sz="2800" dirty="0"/>
          </a:p>
          <a:p>
            <a:pPr>
              <a:lnSpc>
                <a:spcPct val="120000"/>
              </a:lnSpc>
            </a:pPr>
            <a:endParaRPr lang="en-US" sz="2800" dirty="0"/>
          </a:p>
          <a:p>
            <a:pPr>
              <a:lnSpc>
                <a:spcPct val="120000"/>
              </a:lnSpc>
            </a:pPr>
            <a:endParaRPr lang="en-US" sz="2600" dirty="0"/>
          </a:p>
          <a:p>
            <a:pPr>
              <a:lnSpc>
                <a:spcPct val="120000"/>
              </a:lnSpc>
            </a:pPr>
            <a:endParaRPr lang="en-US" sz="1500" dirty="0"/>
          </a:p>
        </p:txBody>
      </p:sp>
      <p:pic>
        <p:nvPicPr>
          <p:cNvPr id="3" name="Picture 2">
            <a:extLst>
              <a:ext uri="{FF2B5EF4-FFF2-40B4-BE49-F238E27FC236}">
                <a16:creationId xmlns:a16="http://schemas.microsoft.com/office/drawing/2014/main" id="{D87E2807-5E82-4A2B-B539-4DD811F5FFDA}"/>
              </a:ext>
            </a:extLst>
          </p:cNvPr>
          <p:cNvPicPr>
            <a:picLocks noChangeAspect="1"/>
          </p:cNvPicPr>
          <p:nvPr/>
        </p:nvPicPr>
        <p:blipFill>
          <a:blip r:embed="rId3"/>
          <a:stretch>
            <a:fillRect/>
          </a:stretch>
        </p:blipFill>
        <p:spPr>
          <a:xfrm>
            <a:off x="0" y="1182448"/>
            <a:ext cx="9144000" cy="4384804"/>
          </a:xfrm>
          <a:prstGeom prst="rect">
            <a:avLst/>
          </a:prstGeom>
        </p:spPr>
      </p:pic>
    </p:spTree>
    <p:extLst>
      <p:ext uri="{BB962C8B-B14F-4D97-AF65-F5344CB8AC3E}">
        <p14:creationId xmlns:p14="http://schemas.microsoft.com/office/powerpoint/2010/main" val="2798760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221572" y="191831"/>
            <a:ext cx="3989819" cy="3473400"/>
          </a:xfrm>
          <a:prstGeom prst="rect">
            <a:avLst/>
          </a:prstGeom>
        </p:spPr>
        <p:txBody>
          <a:bodyPr spcFirstLastPara="1" wrap="square" lIns="91425" tIns="91425" rIns="91425" bIns="91425" anchor="t" anchorCtr="0">
            <a:noAutofit/>
          </a:bodyPr>
          <a:lstStyle/>
          <a:p>
            <a:r>
              <a:rPr lang="en-US" dirty="0">
                <a:solidFill>
                  <a:schemeClr val="bg1"/>
                </a:solidFill>
                <a:latin typeface="Comfortaa" panose="020B0604020202020204" charset="0"/>
              </a:rPr>
              <a:t>S</a:t>
            </a:r>
            <a:r>
              <a:rPr lang="en-US" i="0" dirty="0">
                <a:solidFill>
                  <a:schemeClr val="bg1"/>
                </a:solidFill>
                <a:effectLst/>
                <a:latin typeface="Comfortaa" panose="020B0604020202020204" charset="0"/>
              </a:rPr>
              <a:t>igning up for Sessions </a:t>
            </a:r>
            <a:r>
              <a:rPr lang="en" sz="2500" b="1" dirty="0">
                <a:solidFill>
                  <a:srgbClr val="FFC000"/>
                </a:solidFill>
                <a:latin typeface="Comfortaa" panose="020B0604020202020204" charset="0"/>
                <a:ea typeface="Comfortaa"/>
                <a:cs typeface="Comfortaa"/>
                <a:sym typeface="Comfortaa"/>
              </a:rPr>
              <a:t>:</a:t>
            </a:r>
            <a:endParaRPr sz="2500" b="1" dirty="0">
              <a:solidFill>
                <a:srgbClr val="F1C232"/>
              </a:solidFill>
              <a:highlight>
                <a:srgbClr val="06070A"/>
              </a:highlight>
              <a:latin typeface="Comfortaa" panose="020B0604020202020204" charset="0"/>
              <a:ea typeface="Comfortaa"/>
              <a:cs typeface="Comfortaa"/>
              <a:sym typeface="Comfortaa"/>
            </a:endParaRPr>
          </a:p>
        </p:txBody>
      </p:sp>
      <p:sp>
        <p:nvSpPr>
          <p:cNvPr id="85" name="Google Shape;85;p16"/>
          <p:cNvSpPr txBox="1">
            <a:spLocks noGrp="1"/>
          </p:cNvSpPr>
          <p:nvPr>
            <p:ph type="body" idx="1"/>
          </p:nvPr>
        </p:nvSpPr>
        <p:spPr>
          <a:xfrm>
            <a:off x="4211391" y="0"/>
            <a:ext cx="4932609" cy="4277657"/>
          </a:xfrm>
          <a:prstGeom prst="rect">
            <a:avLst/>
          </a:prstGeom>
        </p:spPr>
        <p:txBody>
          <a:bodyPr spcFirstLastPara="1" wrap="square" lIns="91425" tIns="91425" rIns="91425" bIns="91425" anchor="t" anchorCtr="0">
            <a:noAutofit/>
          </a:bodyPr>
          <a:lstStyle/>
          <a:p>
            <a:pPr marL="146050" indent="0">
              <a:buNone/>
            </a:pPr>
            <a:r>
              <a:rPr lang="en-US" sz="2200" dirty="0"/>
              <a:t>In order to sign up for sessions with employers, you must be registered for the fair. </a:t>
            </a:r>
          </a:p>
          <a:p>
            <a:r>
              <a:rPr lang="en-US" sz="2200" dirty="0"/>
              <a:t>To sign up for Group or 1:1 sessions, you may be prompted to update your profile privacy setting.</a:t>
            </a:r>
          </a:p>
          <a:p>
            <a:r>
              <a:rPr lang="en-US" sz="2200" dirty="0"/>
              <a:t>We recommend using </a:t>
            </a:r>
            <a:r>
              <a:rPr lang="en-US" sz="2200" b="1" dirty="0"/>
              <a:t>Community</a:t>
            </a:r>
            <a:r>
              <a:rPr lang="en-US" sz="2200" dirty="0"/>
              <a:t> to make the most of your Handshake experience, </a:t>
            </a:r>
            <a:br>
              <a:rPr lang="en-US" sz="2200" dirty="0"/>
            </a:br>
            <a:r>
              <a:rPr lang="en-US" sz="2200" dirty="0"/>
              <a:t>Will allow you to participate in all fair sessions and engage with other students/alumni!</a:t>
            </a:r>
            <a:endParaRPr sz="2200" dirty="0"/>
          </a:p>
        </p:txBody>
      </p:sp>
      <p:sp>
        <p:nvSpPr>
          <p:cNvPr id="12" name="Text Placeholder 13">
            <a:extLst>
              <a:ext uri="{FF2B5EF4-FFF2-40B4-BE49-F238E27FC236}">
                <a16:creationId xmlns:a16="http://schemas.microsoft.com/office/drawing/2014/main" id="{4AB35EC8-D917-4354-880B-500B742A5921}"/>
              </a:ext>
            </a:extLst>
          </p:cNvPr>
          <p:cNvSpPr txBox="1">
            <a:spLocks/>
          </p:cNvSpPr>
          <p:nvPr/>
        </p:nvSpPr>
        <p:spPr>
          <a:xfrm>
            <a:off x="4373218" y="191831"/>
            <a:ext cx="4770782" cy="4951669"/>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pPr>
            <a:endParaRPr lang="en-US" sz="2800" dirty="0"/>
          </a:p>
          <a:p>
            <a:pPr>
              <a:lnSpc>
                <a:spcPct val="120000"/>
              </a:lnSpc>
            </a:pPr>
            <a:endParaRPr lang="en-US" sz="2800" dirty="0"/>
          </a:p>
          <a:p>
            <a:pPr>
              <a:lnSpc>
                <a:spcPct val="120000"/>
              </a:lnSpc>
            </a:pPr>
            <a:endParaRPr lang="en-US" sz="2600" dirty="0"/>
          </a:p>
          <a:p>
            <a:pPr>
              <a:lnSpc>
                <a:spcPct val="120000"/>
              </a:lnSpc>
            </a:pPr>
            <a:endParaRPr lang="en-US" sz="1500" dirty="0"/>
          </a:p>
        </p:txBody>
      </p:sp>
      <p:pic>
        <p:nvPicPr>
          <p:cNvPr id="6" name="Picture 5">
            <a:extLst>
              <a:ext uri="{FF2B5EF4-FFF2-40B4-BE49-F238E27FC236}">
                <a16:creationId xmlns:a16="http://schemas.microsoft.com/office/drawing/2014/main" id="{1AC00874-7382-4968-AB15-B6DCE0E7931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567" y="1444625"/>
            <a:ext cx="2897033" cy="1963544"/>
          </a:xfrm>
          <a:prstGeom prst="rect">
            <a:avLst/>
          </a:prstGeom>
        </p:spPr>
      </p:pic>
    </p:spTree>
    <p:extLst>
      <p:ext uri="{BB962C8B-B14F-4D97-AF65-F5344CB8AC3E}">
        <p14:creationId xmlns:p14="http://schemas.microsoft.com/office/powerpoint/2010/main" val="2477481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221572" y="191831"/>
            <a:ext cx="3989819" cy="3473400"/>
          </a:xfrm>
          <a:prstGeom prst="rect">
            <a:avLst/>
          </a:prstGeom>
        </p:spPr>
        <p:txBody>
          <a:bodyPr spcFirstLastPara="1" wrap="square" lIns="91425" tIns="91425" rIns="91425" bIns="91425" anchor="t" anchorCtr="0">
            <a:noAutofit/>
          </a:bodyPr>
          <a:lstStyle/>
          <a:p>
            <a:r>
              <a:rPr lang="en-US" dirty="0">
                <a:solidFill>
                  <a:schemeClr val="bg1"/>
                </a:solidFill>
                <a:latin typeface="Comfortaa" panose="020B0604020202020204" charset="0"/>
              </a:rPr>
              <a:t>S</a:t>
            </a:r>
            <a:r>
              <a:rPr lang="en-US" i="0" dirty="0">
                <a:solidFill>
                  <a:schemeClr val="bg1"/>
                </a:solidFill>
                <a:effectLst/>
                <a:latin typeface="Comfortaa" panose="020B0604020202020204" charset="0"/>
              </a:rPr>
              <a:t>igning up for Sessions</a:t>
            </a:r>
            <a:r>
              <a:rPr lang="en" sz="2500" b="1" dirty="0">
                <a:solidFill>
                  <a:srgbClr val="FFC000"/>
                </a:solidFill>
                <a:latin typeface="Comfortaa" panose="020B0604020202020204" charset="0"/>
                <a:ea typeface="Comfortaa"/>
                <a:cs typeface="Comfortaa"/>
                <a:sym typeface="Comfortaa"/>
              </a:rPr>
              <a:t>: Part 2</a:t>
            </a:r>
            <a:endParaRPr sz="2500" b="1" dirty="0">
              <a:solidFill>
                <a:srgbClr val="F1C232"/>
              </a:solidFill>
              <a:highlight>
                <a:srgbClr val="06070A"/>
              </a:highlight>
              <a:latin typeface="Comfortaa" panose="020B0604020202020204" charset="0"/>
              <a:ea typeface="Comfortaa"/>
              <a:cs typeface="Comfortaa"/>
              <a:sym typeface="Comfortaa"/>
            </a:endParaRPr>
          </a:p>
        </p:txBody>
      </p:sp>
      <p:sp>
        <p:nvSpPr>
          <p:cNvPr id="85" name="Google Shape;85;p16"/>
          <p:cNvSpPr txBox="1">
            <a:spLocks noGrp="1"/>
          </p:cNvSpPr>
          <p:nvPr>
            <p:ph type="body" idx="1"/>
          </p:nvPr>
        </p:nvSpPr>
        <p:spPr>
          <a:xfrm>
            <a:off x="4114801" y="0"/>
            <a:ext cx="5029200" cy="4277657"/>
          </a:xfrm>
          <a:prstGeom prst="rect">
            <a:avLst/>
          </a:prstGeom>
        </p:spPr>
        <p:txBody>
          <a:bodyPr spcFirstLastPara="1" wrap="square" lIns="91425" tIns="91425" rIns="91425" bIns="91425" anchor="t" anchorCtr="0">
            <a:noAutofit/>
          </a:bodyPr>
          <a:lstStyle/>
          <a:p>
            <a:r>
              <a:rPr lang="en-US" sz="1900" dirty="0"/>
              <a:t>Review employers are attending the fair</a:t>
            </a:r>
          </a:p>
          <a:p>
            <a:r>
              <a:rPr lang="en-US" sz="1900" dirty="0"/>
              <a:t>Sign up early to ensure your spot! </a:t>
            </a:r>
          </a:p>
          <a:p>
            <a:pPr marL="146050" indent="0">
              <a:buNone/>
            </a:pPr>
            <a:r>
              <a:rPr lang="en-US" sz="1900" b="1" dirty="0"/>
              <a:t>Two types of sessions are available:</a:t>
            </a:r>
            <a:br>
              <a:rPr lang="en-US" sz="1900" dirty="0"/>
            </a:br>
            <a:r>
              <a:rPr lang="en-US" sz="1900" dirty="0"/>
              <a:t>- 30-minute group sessions with employers</a:t>
            </a:r>
            <a:br>
              <a:rPr lang="en-US" sz="1900" dirty="0"/>
            </a:br>
            <a:r>
              <a:rPr lang="en-US" sz="1900" dirty="0"/>
              <a:t>- 10-minute 1:1 sessions with employers</a:t>
            </a:r>
          </a:p>
          <a:p>
            <a:r>
              <a:rPr lang="en-US" sz="1900" dirty="0"/>
              <a:t>You'll be able to sign up for sessions with employers prior to the event and during the Fair.  </a:t>
            </a:r>
            <a:br>
              <a:rPr lang="en-US" sz="1900" dirty="0"/>
            </a:br>
            <a:r>
              <a:rPr lang="en-US" sz="1900" dirty="0"/>
              <a:t>Give yourself time between 1:1 and group sessions. This will allow you time to reset, present for each session and ensure you are on time.</a:t>
            </a:r>
          </a:p>
          <a:p>
            <a:r>
              <a:rPr lang="en-US" sz="1900" dirty="0"/>
              <a:t>Note: Only sign up for session with employers you have a real interest in learning more about. </a:t>
            </a:r>
          </a:p>
        </p:txBody>
      </p:sp>
      <p:sp>
        <p:nvSpPr>
          <p:cNvPr id="12" name="Text Placeholder 13">
            <a:extLst>
              <a:ext uri="{FF2B5EF4-FFF2-40B4-BE49-F238E27FC236}">
                <a16:creationId xmlns:a16="http://schemas.microsoft.com/office/drawing/2014/main" id="{4AB35EC8-D917-4354-880B-500B742A5921}"/>
              </a:ext>
            </a:extLst>
          </p:cNvPr>
          <p:cNvSpPr txBox="1">
            <a:spLocks/>
          </p:cNvSpPr>
          <p:nvPr/>
        </p:nvSpPr>
        <p:spPr>
          <a:xfrm>
            <a:off x="4373218" y="191831"/>
            <a:ext cx="4770782" cy="4951669"/>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pPr>
            <a:endParaRPr lang="en-US" sz="2800" dirty="0"/>
          </a:p>
          <a:p>
            <a:pPr>
              <a:lnSpc>
                <a:spcPct val="120000"/>
              </a:lnSpc>
            </a:pPr>
            <a:endParaRPr lang="en-US" sz="2800" dirty="0"/>
          </a:p>
          <a:p>
            <a:pPr>
              <a:lnSpc>
                <a:spcPct val="120000"/>
              </a:lnSpc>
            </a:pPr>
            <a:endParaRPr lang="en-US" sz="2600" dirty="0"/>
          </a:p>
          <a:p>
            <a:pPr>
              <a:lnSpc>
                <a:spcPct val="120000"/>
              </a:lnSpc>
            </a:pPr>
            <a:endParaRPr lang="en-US" sz="1500" dirty="0"/>
          </a:p>
        </p:txBody>
      </p:sp>
      <p:pic>
        <p:nvPicPr>
          <p:cNvPr id="6" name="Picture 5">
            <a:extLst>
              <a:ext uri="{FF2B5EF4-FFF2-40B4-BE49-F238E27FC236}">
                <a16:creationId xmlns:a16="http://schemas.microsoft.com/office/drawing/2014/main" id="{1AC00874-7382-4968-AB15-B6DCE0E7931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567" y="1444625"/>
            <a:ext cx="2897033" cy="1963544"/>
          </a:xfrm>
          <a:prstGeom prst="rect">
            <a:avLst/>
          </a:prstGeom>
        </p:spPr>
      </p:pic>
    </p:spTree>
    <p:extLst>
      <p:ext uri="{BB962C8B-B14F-4D97-AF65-F5344CB8AC3E}">
        <p14:creationId xmlns:p14="http://schemas.microsoft.com/office/powerpoint/2010/main" val="2601342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221572" y="191831"/>
            <a:ext cx="3989819" cy="3473400"/>
          </a:xfrm>
          <a:prstGeom prst="rect">
            <a:avLst/>
          </a:prstGeom>
        </p:spPr>
        <p:txBody>
          <a:bodyPr spcFirstLastPara="1" wrap="square" lIns="91425" tIns="91425" rIns="91425" bIns="91425" anchor="t" anchorCtr="0">
            <a:noAutofit/>
          </a:bodyPr>
          <a:lstStyle/>
          <a:p>
            <a:r>
              <a:rPr lang="en-US" sz="2800" dirty="0">
                <a:solidFill>
                  <a:schemeClr val="bg1"/>
                </a:solidFill>
                <a:latin typeface="Comfortaa" panose="020B0604020202020204" charset="0"/>
              </a:rPr>
              <a:t>Entering the Virtual Career Fair </a:t>
            </a:r>
            <a:r>
              <a:rPr lang="en" sz="2500" b="1" dirty="0">
                <a:solidFill>
                  <a:srgbClr val="FFC000"/>
                </a:solidFill>
                <a:latin typeface="Comfortaa" panose="020B0604020202020204" charset="0"/>
                <a:ea typeface="Comfortaa"/>
                <a:cs typeface="Comfortaa"/>
                <a:sym typeface="Comfortaa"/>
              </a:rPr>
              <a:t>:</a:t>
            </a:r>
            <a:endParaRPr sz="2500" b="1" dirty="0">
              <a:solidFill>
                <a:srgbClr val="F1C232"/>
              </a:solidFill>
              <a:highlight>
                <a:srgbClr val="06070A"/>
              </a:highlight>
              <a:latin typeface="Comfortaa" panose="020B0604020202020204" charset="0"/>
              <a:ea typeface="Comfortaa"/>
              <a:cs typeface="Comfortaa"/>
              <a:sym typeface="Comfortaa"/>
            </a:endParaRPr>
          </a:p>
        </p:txBody>
      </p:sp>
      <p:sp>
        <p:nvSpPr>
          <p:cNvPr id="85" name="Google Shape;85;p16"/>
          <p:cNvSpPr txBox="1">
            <a:spLocks noGrp="1"/>
          </p:cNvSpPr>
          <p:nvPr>
            <p:ph type="body" idx="1"/>
          </p:nvPr>
        </p:nvSpPr>
        <p:spPr>
          <a:xfrm>
            <a:off x="4373216" y="82680"/>
            <a:ext cx="4770783" cy="4277657"/>
          </a:xfrm>
          <a:prstGeom prst="rect">
            <a:avLst/>
          </a:prstGeom>
        </p:spPr>
        <p:txBody>
          <a:bodyPr spcFirstLastPara="1" wrap="square" lIns="91425" tIns="91425" rIns="91425" bIns="91425" anchor="t" anchorCtr="0">
            <a:noAutofit/>
          </a:bodyPr>
          <a:lstStyle/>
          <a:p>
            <a:pPr marL="146050" indent="0">
              <a:buNone/>
            </a:pPr>
            <a:endParaRPr lang="en-US" sz="1600" b="1" dirty="0">
              <a:solidFill>
                <a:srgbClr val="06070A"/>
              </a:solidFill>
            </a:endParaRPr>
          </a:p>
          <a:p>
            <a:pPr marL="457200" marR="0" indent="-310896" algn="l" rtl="0">
              <a:lnSpc>
                <a:spcPct val="115000"/>
              </a:lnSpc>
              <a:spcBef>
                <a:spcPts val="0"/>
              </a:spcBef>
              <a:spcAft>
                <a:spcPts val="0"/>
              </a:spcAft>
              <a:buClr>
                <a:srgbClr val="FDBF38"/>
              </a:buClr>
              <a:buSzPts val="1300"/>
              <a:buFont typeface="Roboto" panose="02000000000000000000" pitchFamily="2" charset="0"/>
              <a:buChar char="●"/>
            </a:pPr>
            <a:r>
              <a:rPr lang="en-US" sz="1800" b="0" i="0" dirty="0">
                <a:solidFill>
                  <a:srgbClr val="000000"/>
                </a:solidFill>
                <a:effectLst/>
                <a:latin typeface="Proxima Nova"/>
                <a:ea typeface="Roboto Light" panose="02000000000000000000" pitchFamily="2" charset="0"/>
                <a:cs typeface="Roboto Light" panose="02000000000000000000" pitchFamily="2" charset="0"/>
              </a:rPr>
              <a:t>On the day of the virtual fair, you'll be able to join sessions via the </a:t>
            </a:r>
            <a:r>
              <a:rPr lang="en-US" sz="1800" b="1" i="0" dirty="0">
                <a:solidFill>
                  <a:srgbClr val="000000"/>
                </a:solidFill>
                <a:effectLst/>
                <a:latin typeface="Proxima Nova"/>
                <a:ea typeface="Roboto Light" panose="02000000000000000000" pitchFamily="2" charset="0"/>
                <a:cs typeface="Roboto Light" panose="02000000000000000000" pitchFamily="2" charset="0"/>
              </a:rPr>
              <a:t>Your Sessions</a:t>
            </a:r>
            <a:r>
              <a:rPr lang="en-US" sz="1800" b="0" i="0" dirty="0">
                <a:solidFill>
                  <a:srgbClr val="000000"/>
                </a:solidFill>
                <a:effectLst/>
                <a:latin typeface="Proxima Nova"/>
                <a:ea typeface="Roboto Light" panose="02000000000000000000" pitchFamily="2" charset="0"/>
                <a:cs typeface="Roboto Light" panose="02000000000000000000" pitchFamily="2" charset="0"/>
              </a:rPr>
              <a:t> tab in the fair.</a:t>
            </a:r>
            <a:endParaRPr lang="en-US" sz="1800" dirty="0">
              <a:effectLst/>
            </a:endParaRPr>
          </a:p>
          <a:p>
            <a:pPr marL="457200" marR="0" indent="-310896" algn="l" rtl="0">
              <a:lnSpc>
                <a:spcPct val="115000"/>
              </a:lnSpc>
              <a:spcBef>
                <a:spcPts val="0"/>
              </a:spcBef>
              <a:spcAft>
                <a:spcPts val="0"/>
              </a:spcAft>
            </a:pPr>
            <a:r>
              <a:rPr lang="en-US" sz="1800" b="0" i="0" dirty="0">
                <a:solidFill>
                  <a:srgbClr val="000000"/>
                </a:solidFill>
                <a:effectLst/>
                <a:latin typeface="Proxima Nova"/>
                <a:ea typeface="Roboto Light" panose="02000000000000000000" pitchFamily="2" charset="0"/>
                <a:cs typeface="Roboto Light" panose="02000000000000000000" pitchFamily="2" charset="0"/>
              </a:rPr>
              <a:t>You'll see a banner on your dashboard that will take you directly there.</a:t>
            </a:r>
            <a:endParaRPr lang="en-US" sz="2800" dirty="0">
              <a:effectLst/>
            </a:endParaRPr>
          </a:p>
          <a:p>
            <a:pPr>
              <a:buFontTx/>
              <a:buChar char="-"/>
            </a:pPr>
            <a:endParaRPr sz="2000" dirty="0"/>
          </a:p>
        </p:txBody>
      </p:sp>
      <p:sp>
        <p:nvSpPr>
          <p:cNvPr id="12" name="Text Placeholder 13">
            <a:extLst>
              <a:ext uri="{FF2B5EF4-FFF2-40B4-BE49-F238E27FC236}">
                <a16:creationId xmlns:a16="http://schemas.microsoft.com/office/drawing/2014/main" id="{4AB35EC8-D917-4354-880B-500B742A5921}"/>
              </a:ext>
            </a:extLst>
          </p:cNvPr>
          <p:cNvSpPr txBox="1">
            <a:spLocks/>
          </p:cNvSpPr>
          <p:nvPr/>
        </p:nvSpPr>
        <p:spPr>
          <a:xfrm>
            <a:off x="4373218" y="191831"/>
            <a:ext cx="4770782" cy="4951669"/>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pPr>
            <a:endParaRPr lang="en-US" sz="2800" dirty="0"/>
          </a:p>
          <a:p>
            <a:pPr>
              <a:lnSpc>
                <a:spcPct val="120000"/>
              </a:lnSpc>
            </a:pPr>
            <a:endParaRPr lang="en-US" sz="2800" dirty="0"/>
          </a:p>
          <a:p>
            <a:pPr>
              <a:lnSpc>
                <a:spcPct val="120000"/>
              </a:lnSpc>
            </a:pPr>
            <a:endParaRPr lang="en-US" sz="2600" dirty="0"/>
          </a:p>
          <a:p>
            <a:pPr>
              <a:lnSpc>
                <a:spcPct val="120000"/>
              </a:lnSpc>
            </a:pPr>
            <a:endParaRPr lang="en-US" sz="1500" dirty="0"/>
          </a:p>
        </p:txBody>
      </p:sp>
      <p:pic>
        <p:nvPicPr>
          <p:cNvPr id="8" name="Picture 7">
            <a:extLst>
              <a:ext uri="{FF2B5EF4-FFF2-40B4-BE49-F238E27FC236}">
                <a16:creationId xmlns:a16="http://schemas.microsoft.com/office/drawing/2014/main" id="{11A9CD6D-8FCA-4E05-B1A3-2390C17DB93A}"/>
              </a:ext>
            </a:extLst>
          </p:cNvPr>
          <p:cNvPicPr>
            <a:picLocks noChangeAspect="1"/>
          </p:cNvPicPr>
          <p:nvPr/>
        </p:nvPicPr>
        <p:blipFill>
          <a:blip r:embed="rId3"/>
          <a:stretch>
            <a:fillRect/>
          </a:stretch>
        </p:blipFill>
        <p:spPr>
          <a:xfrm>
            <a:off x="1282700" y="2123525"/>
            <a:ext cx="6946659" cy="3129126"/>
          </a:xfrm>
          <a:prstGeom prst="rect">
            <a:avLst/>
          </a:prstGeom>
        </p:spPr>
      </p:pic>
      <p:sp>
        <p:nvSpPr>
          <p:cNvPr id="9" name="Oval 8">
            <a:extLst>
              <a:ext uri="{FF2B5EF4-FFF2-40B4-BE49-F238E27FC236}">
                <a16:creationId xmlns:a16="http://schemas.microsoft.com/office/drawing/2014/main" id="{209738CE-3ABF-4912-88AA-F9A18A604BF1}"/>
              </a:ext>
            </a:extLst>
          </p:cNvPr>
          <p:cNvSpPr/>
          <p:nvPr/>
        </p:nvSpPr>
        <p:spPr>
          <a:xfrm>
            <a:off x="1770321" y="2491043"/>
            <a:ext cx="2459513" cy="685800"/>
          </a:xfrm>
          <a:prstGeom prst="ellipse">
            <a:avLst/>
          </a:prstGeom>
          <a:no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05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233059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221572" y="191831"/>
            <a:ext cx="3989819" cy="3473400"/>
          </a:xfrm>
          <a:prstGeom prst="rect">
            <a:avLst/>
          </a:prstGeom>
        </p:spPr>
        <p:txBody>
          <a:bodyPr spcFirstLastPara="1" wrap="square" lIns="91425" tIns="91425" rIns="91425" bIns="91425" anchor="t" anchorCtr="0">
            <a:noAutofit/>
          </a:bodyPr>
          <a:lstStyle/>
          <a:p>
            <a:r>
              <a:rPr lang="en-US" sz="2800" dirty="0">
                <a:solidFill>
                  <a:schemeClr val="bg1"/>
                </a:solidFill>
                <a:latin typeface="Comfortaa" panose="020B0604020202020204" charset="0"/>
              </a:rPr>
              <a:t>Handshake</a:t>
            </a:r>
            <a:r>
              <a:rPr lang="en" sz="2500" b="1" dirty="0">
                <a:solidFill>
                  <a:srgbClr val="FFC000"/>
                </a:solidFill>
                <a:latin typeface="Comfortaa" panose="020B0604020202020204" charset="0"/>
                <a:ea typeface="Comfortaa"/>
                <a:cs typeface="Comfortaa"/>
                <a:sym typeface="Comfortaa"/>
              </a:rPr>
              <a:t>: </a:t>
            </a:r>
            <a:br>
              <a:rPr lang="en" sz="2500" b="1" dirty="0">
                <a:solidFill>
                  <a:srgbClr val="FFC000"/>
                </a:solidFill>
                <a:latin typeface="Comfortaa" panose="020B0604020202020204" charset="0"/>
                <a:ea typeface="Comfortaa"/>
                <a:cs typeface="Comfortaa"/>
                <a:sym typeface="Comfortaa"/>
              </a:rPr>
            </a:br>
            <a:r>
              <a:rPr lang="en" sz="2500" b="1" dirty="0">
                <a:solidFill>
                  <a:srgbClr val="FFC000"/>
                </a:solidFill>
                <a:latin typeface="Comfortaa" panose="020B0604020202020204" charset="0"/>
                <a:ea typeface="Comfortaa"/>
                <a:cs typeface="Comfortaa"/>
                <a:sym typeface="Comfortaa"/>
              </a:rPr>
              <a:t>Joining Sessions</a:t>
            </a:r>
            <a:endParaRPr sz="2500" b="1" dirty="0">
              <a:solidFill>
                <a:srgbClr val="F1C232"/>
              </a:solidFill>
              <a:highlight>
                <a:srgbClr val="06070A"/>
              </a:highlight>
              <a:latin typeface="Comfortaa" panose="020B0604020202020204" charset="0"/>
              <a:ea typeface="Comfortaa"/>
              <a:cs typeface="Comfortaa"/>
              <a:sym typeface="Comfortaa"/>
            </a:endParaRPr>
          </a:p>
        </p:txBody>
      </p:sp>
      <p:sp>
        <p:nvSpPr>
          <p:cNvPr id="85" name="Google Shape;85;p16"/>
          <p:cNvSpPr txBox="1">
            <a:spLocks noGrp="1"/>
          </p:cNvSpPr>
          <p:nvPr>
            <p:ph type="body" idx="1"/>
          </p:nvPr>
        </p:nvSpPr>
        <p:spPr>
          <a:xfrm>
            <a:off x="4373216" y="82680"/>
            <a:ext cx="4770783" cy="4277657"/>
          </a:xfrm>
          <a:prstGeom prst="rect">
            <a:avLst/>
          </a:prstGeom>
        </p:spPr>
        <p:txBody>
          <a:bodyPr spcFirstLastPara="1" wrap="square" lIns="91425" tIns="91425" rIns="91425" bIns="91425" anchor="t" anchorCtr="0">
            <a:noAutofit/>
          </a:bodyPr>
          <a:lstStyle/>
          <a:p>
            <a:pPr marL="146304" marR="0" indent="0" algn="l" rtl="0">
              <a:lnSpc>
                <a:spcPct val="115000"/>
              </a:lnSpc>
              <a:spcBef>
                <a:spcPts val="0"/>
              </a:spcBef>
              <a:spcAft>
                <a:spcPts val="0"/>
              </a:spcAft>
              <a:buClr>
                <a:srgbClr val="FDBF38"/>
              </a:buClr>
              <a:buSzPts val="1300"/>
              <a:buNone/>
            </a:pPr>
            <a:r>
              <a:rPr lang="en-US" sz="2400" dirty="0"/>
              <a:t>Navigate to the fair in Handshake and click on the Your sessions tab.</a:t>
            </a:r>
            <a:br>
              <a:rPr lang="en-US" sz="2400" dirty="0"/>
            </a:br>
            <a:endParaRPr sz="2000" dirty="0"/>
          </a:p>
        </p:txBody>
      </p:sp>
      <p:sp>
        <p:nvSpPr>
          <p:cNvPr id="12" name="Text Placeholder 13">
            <a:extLst>
              <a:ext uri="{FF2B5EF4-FFF2-40B4-BE49-F238E27FC236}">
                <a16:creationId xmlns:a16="http://schemas.microsoft.com/office/drawing/2014/main" id="{4AB35EC8-D917-4354-880B-500B742A5921}"/>
              </a:ext>
            </a:extLst>
          </p:cNvPr>
          <p:cNvSpPr txBox="1">
            <a:spLocks/>
          </p:cNvSpPr>
          <p:nvPr/>
        </p:nvSpPr>
        <p:spPr>
          <a:xfrm>
            <a:off x="4373218" y="191831"/>
            <a:ext cx="4770782" cy="4951669"/>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pPr>
            <a:endParaRPr lang="en-US" sz="2800" dirty="0"/>
          </a:p>
          <a:p>
            <a:pPr>
              <a:lnSpc>
                <a:spcPct val="120000"/>
              </a:lnSpc>
            </a:pPr>
            <a:endParaRPr lang="en-US" sz="2800" dirty="0"/>
          </a:p>
          <a:p>
            <a:pPr>
              <a:lnSpc>
                <a:spcPct val="120000"/>
              </a:lnSpc>
            </a:pPr>
            <a:endParaRPr lang="en-US" sz="2600" dirty="0"/>
          </a:p>
          <a:p>
            <a:pPr>
              <a:lnSpc>
                <a:spcPct val="120000"/>
              </a:lnSpc>
            </a:pPr>
            <a:endParaRPr lang="en-US" sz="1500" dirty="0"/>
          </a:p>
        </p:txBody>
      </p:sp>
      <p:pic>
        <p:nvPicPr>
          <p:cNvPr id="7" name="Picture 6">
            <a:extLst>
              <a:ext uri="{FF2B5EF4-FFF2-40B4-BE49-F238E27FC236}">
                <a16:creationId xmlns:a16="http://schemas.microsoft.com/office/drawing/2014/main" id="{E58C817D-E08C-413A-9E88-5F6378192927}"/>
              </a:ext>
            </a:extLst>
          </p:cNvPr>
          <p:cNvPicPr>
            <a:picLocks noChangeAspect="1"/>
          </p:cNvPicPr>
          <p:nvPr/>
        </p:nvPicPr>
        <p:blipFill>
          <a:blip r:embed="rId3"/>
          <a:stretch>
            <a:fillRect/>
          </a:stretch>
        </p:blipFill>
        <p:spPr>
          <a:xfrm>
            <a:off x="793662" y="1560682"/>
            <a:ext cx="6997283" cy="3251706"/>
          </a:xfrm>
          <a:prstGeom prst="rect">
            <a:avLst/>
          </a:prstGeom>
        </p:spPr>
      </p:pic>
      <p:sp>
        <p:nvSpPr>
          <p:cNvPr id="9" name="Oval 8">
            <a:extLst>
              <a:ext uri="{FF2B5EF4-FFF2-40B4-BE49-F238E27FC236}">
                <a16:creationId xmlns:a16="http://schemas.microsoft.com/office/drawing/2014/main" id="{209738CE-3ABF-4912-88AA-F9A18A604BF1}"/>
              </a:ext>
            </a:extLst>
          </p:cNvPr>
          <p:cNvSpPr/>
          <p:nvPr/>
        </p:nvSpPr>
        <p:spPr>
          <a:xfrm>
            <a:off x="3342243" y="4331906"/>
            <a:ext cx="2459513" cy="685800"/>
          </a:xfrm>
          <a:prstGeom prst="ellipse">
            <a:avLst/>
          </a:prstGeom>
          <a:no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05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04921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221572" y="191831"/>
            <a:ext cx="3989819" cy="3473400"/>
          </a:xfrm>
          <a:prstGeom prst="rect">
            <a:avLst/>
          </a:prstGeom>
        </p:spPr>
        <p:txBody>
          <a:bodyPr spcFirstLastPara="1" wrap="square" lIns="91425" tIns="91425" rIns="91425" bIns="91425" anchor="t" anchorCtr="0">
            <a:noAutofit/>
          </a:bodyPr>
          <a:lstStyle/>
          <a:p>
            <a:r>
              <a:rPr lang="en-US" sz="2800" dirty="0">
                <a:solidFill>
                  <a:schemeClr val="bg1"/>
                </a:solidFill>
                <a:latin typeface="Comfortaa" panose="020B0604020202020204" charset="0"/>
              </a:rPr>
              <a:t>Handshake</a:t>
            </a:r>
            <a:r>
              <a:rPr lang="en" sz="2500" b="1" dirty="0">
                <a:solidFill>
                  <a:srgbClr val="FFC000"/>
                </a:solidFill>
                <a:latin typeface="Comfortaa" panose="020B0604020202020204" charset="0"/>
                <a:ea typeface="Comfortaa"/>
                <a:cs typeface="Comfortaa"/>
                <a:sym typeface="Comfortaa"/>
              </a:rPr>
              <a:t>: </a:t>
            </a:r>
            <a:br>
              <a:rPr lang="en" sz="2500" b="1" dirty="0">
                <a:solidFill>
                  <a:srgbClr val="FFC000"/>
                </a:solidFill>
                <a:latin typeface="Comfortaa" panose="020B0604020202020204" charset="0"/>
                <a:ea typeface="Comfortaa"/>
                <a:cs typeface="Comfortaa"/>
                <a:sym typeface="Comfortaa"/>
              </a:rPr>
            </a:br>
            <a:r>
              <a:rPr lang="en" sz="2500" b="1" dirty="0">
                <a:solidFill>
                  <a:srgbClr val="FFC000"/>
                </a:solidFill>
                <a:latin typeface="Comfortaa" panose="020B0604020202020204" charset="0"/>
                <a:ea typeface="Comfortaa"/>
                <a:cs typeface="Comfortaa"/>
                <a:sym typeface="Comfortaa"/>
              </a:rPr>
              <a:t>Joining Sessions</a:t>
            </a:r>
            <a:endParaRPr sz="2500" b="1" dirty="0">
              <a:solidFill>
                <a:srgbClr val="F1C232"/>
              </a:solidFill>
              <a:highlight>
                <a:srgbClr val="06070A"/>
              </a:highlight>
              <a:latin typeface="Comfortaa" panose="020B0604020202020204" charset="0"/>
              <a:ea typeface="Comfortaa"/>
              <a:cs typeface="Comfortaa"/>
              <a:sym typeface="Comfortaa"/>
            </a:endParaRPr>
          </a:p>
        </p:txBody>
      </p:sp>
      <p:sp>
        <p:nvSpPr>
          <p:cNvPr id="85" name="Google Shape;85;p16"/>
          <p:cNvSpPr txBox="1">
            <a:spLocks noGrp="1"/>
          </p:cNvSpPr>
          <p:nvPr>
            <p:ph type="body" idx="1"/>
          </p:nvPr>
        </p:nvSpPr>
        <p:spPr>
          <a:xfrm>
            <a:off x="4373216" y="82680"/>
            <a:ext cx="4770783" cy="4277657"/>
          </a:xfrm>
          <a:prstGeom prst="rect">
            <a:avLst/>
          </a:prstGeom>
        </p:spPr>
        <p:txBody>
          <a:bodyPr spcFirstLastPara="1" wrap="square" lIns="91425" tIns="91425" rIns="91425" bIns="91425" anchor="t" anchorCtr="0">
            <a:noAutofit/>
          </a:bodyPr>
          <a:lstStyle/>
          <a:p>
            <a:pPr marL="146050" indent="0">
              <a:buNone/>
            </a:pPr>
            <a:endParaRPr lang="en-US" sz="1600" b="1" dirty="0">
              <a:solidFill>
                <a:srgbClr val="06070A"/>
              </a:solidFill>
            </a:endParaRPr>
          </a:p>
          <a:p>
            <a:pPr marL="457200" marR="0" indent="-310896" algn="l" rtl="0">
              <a:lnSpc>
                <a:spcPct val="115000"/>
              </a:lnSpc>
              <a:spcBef>
                <a:spcPts val="0"/>
              </a:spcBef>
              <a:spcAft>
                <a:spcPts val="0"/>
              </a:spcAft>
              <a:buClr>
                <a:srgbClr val="FDBF38"/>
              </a:buClr>
              <a:buSzPts val="1300"/>
              <a:buFont typeface="Roboto" panose="02000000000000000000" pitchFamily="2" charset="0"/>
              <a:buChar char="●"/>
            </a:pPr>
            <a:r>
              <a:rPr lang="en-US" sz="2400" dirty="0"/>
              <a:t>Click the blue Launch Video button in order to join the session. You can join up to five minutes early to test your audio and video connection.</a:t>
            </a:r>
            <a:br>
              <a:rPr lang="en-US" sz="2400" dirty="0"/>
            </a:br>
            <a:r>
              <a:rPr lang="en-US" sz="2400" dirty="0"/>
              <a:t>You'll need to make sure you've allowed microphone and video access in your app or browser in order to participate in audio and video. </a:t>
            </a:r>
            <a:endParaRPr sz="2000" dirty="0"/>
          </a:p>
        </p:txBody>
      </p:sp>
      <p:sp>
        <p:nvSpPr>
          <p:cNvPr id="12" name="Text Placeholder 13">
            <a:extLst>
              <a:ext uri="{FF2B5EF4-FFF2-40B4-BE49-F238E27FC236}">
                <a16:creationId xmlns:a16="http://schemas.microsoft.com/office/drawing/2014/main" id="{4AB35EC8-D917-4354-880B-500B742A5921}"/>
              </a:ext>
            </a:extLst>
          </p:cNvPr>
          <p:cNvSpPr txBox="1">
            <a:spLocks/>
          </p:cNvSpPr>
          <p:nvPr/>
        </p:nvSpPr>
        <p:spPr>
          <a:xfrm>
            <a:off x="4373218" y="191831"/>
            <a:ext cx="4770782" cy="4951669"/>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pPr>
            <a:endParaRPr lang="en-US" sz="2800" dirty="0"/>
          </a:p>
          <a:p>
            <a:pPr>
              <a:lnSpc>
                <a:spcPct val="120000"/>
              </a:lnSpc>
            </a:pPr>
            <a:endParaRPr lang="en-US" sz="2800" dirty="0"/>
          </a:p>
          <a:p>
            <a:pPr>
              <a:lnSpc>
                <a:spcPct val="120000"/>
              </a:lnSpc>
            </a:pPr>
            <a:endParaRPr lang="en-US" sz="2600" dirty="0"/>
          </a:p>
          <a:p>
            <a:pPr>
              <a:lnSpc>
                <a:spcPct val="120000"/>
              </a:lnSpc>
            </a:pPr>
            <a:endParaRPr lang="en-US" sz="1500" dirty="0"/>
          </a:p>
        </p:txBody>
      </p:sp>
      <p:pic>
        <p:nvPicPr>
          <p:cNvPr id="7" name="Picture 6">
            <a:extLst>
              <a:ext uri="{FF2B5EF4-FFF2-40B4-BE49-F238E27FC236}">
                <a16:creationId xmlns:a16="http://schemas.microsoft.com/office/drawing/2014/main" id="{E58C817D-E08C-413A-9E88-5F6378192927}"/>
              </a:ext>
            </a:extLst>
          </p:cNvPr>
          <p:cNvPicPr>
            <a:picLocks noChangeAspect="1"/>
          </p:cNvPicPr>
          <p:nvPr/>
        </p:nvPicPr>
        <p:blipFill>
          <a:blip r:embed="rId3"/>
          <a:stretch>
            <a:fillRect/>
          </a:stretch>
        </p:blipFill>
        <p:spPr>
          <a:xfrm>
            <a:off x="-33502" y="1501639"/>
            <a:ext cx="4605502" cy="2140222"/>
          </a:xfrm>
          <a:prstGeom prst="rect">
            <a:avLst/>
          </a:prstGeom>
        </p:spPr>
      </p:pic>
      <p:sp>
        <p:nvSpPr>
          <p:cNvPr id="9" name="Oval 8">
            <a:extLst>
              <a:ext uri="{FF2B5EF4-FFF2-40B4-BE49-F238E27FC236}">
                <a16:creationId xmlns:a16="http://schemas.microsoft.com/office/drawing/2014/main" id="{209738CE-3ABF-4912-88AA-F9A18A604BF1}"/>
              </a:ext>
            </a:extLst>
          </p:cNvPr>
          <p:cNvSpPr/>
          <p:nvPr/>
        </p:nvSpPr>
        <p:spPr>
          <a:xfrm>
            <a:off x="1710503" y="3202367"/>
            <a:ext cx="1845498" cy="532488"/>
          </a:xfrm>
          <a:prstGeom prst="ellipse">
            <a:avLst/>
          </a:prstGeom>
          <a:no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05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403264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221572" y="191831"/>
            <a:ext cx="3989819" cy="3473400"/>
          </a:xfrm>
          <a:prstGeom prst="rect">
            <a:avLst/>
          </a:prstGeom>
        </p:spPr>
        <p:txBody>
          <a:bodyPr spcFirstLastPara="1" wrap="square" lIns="91425" tIns="91425" rIns="91425" bIns="91425" anchor="t" anchorCtr="0">
            <a:noAutofit/>
          </a:bodyPr>
          <a:lstStyle/>
          <a:p>
            <a:r>
              <a:rPr lang="en-US" sz="2800" dirty="0">
                <a:solidFill>
                  <a:schemeClr val="bg1"/>
                </a:solidFill>
                <a:latin typeface="Comfortaa" panose="020B0604020202020204" charset="0"/>
              </a:rPr>
              <a:t>Handshake</a:t>
            </a:r>
            <a:r>
              <a:rPr lang="en" sz="2500" b="1" dirty="0">
                <a:solidFill>
                  <a:srgbClr val="FFC000"/>
                </a:solidFill>
                <a:latin typeface="Comfortaa" panose="020B0604020202020204" charset="0"/>
                <a:ea typeface="Comfortaa"/>
                <a:cs typeface="Comfortaa"/>
                <a:sym typeface="Comfortaa"/>
              </a:rPr>
              <a:t>: </a:t>
            </a:r>
            <a:br>
              <a:rPr lang="en" sz="2500" b="1" dirty="0">
                <a:solidFill>
                  <a:srgbClr val="FFC000"/>
                </a:solidFill>
                <a:latin typeface="Comfortaa" panose="020B0604020202020204" charset="0"/>
                <a:ea typeface="Comfortaa"/>
                <a:cs typeface="Comfortaa"/>
                <a:sym typeface="Comfortaa"/>
              </a:rPr>
            </a:br>
            <a:r>
              <a:rPr lang="en" sz="2500" b="1" dirty="0">
                <a:solidFill>
                  <a:srgbClr val="FFC000"/>
                </a:solidFill>
                <a:latin typeface="Comfortaa" panose="020B0604020202020204" charset="0"/>
                <a:ea typeface="Comfortaa"/>
                <a:cs typeface="Comfortaa"/>
                <a:sym typeface="Comfortaa"/>
              </a:rPr>
              <a:t>Joining Sessions Continues</a:t>
            </a:r>
            <a:endParaRPr sz="2500" b="1" dirty="0">
              <a:solidFill>
                <a:srgbClr val="F1C232"/>
              </a:solidFill>
              <a:highlight>
                <a:srgbClr val="06070A"/>
              </a:highlight>
              <a:latin typeface="Comfortaa" panose="020B0604020202020204" charset="0"/>
              <a:ea typeface="Comfortaa"/>
              <a:cs typeface="Comfortaa"/>
              <a:sym typeface="Comfortaa"/>
            </a:endParaRPr>
          </a:p>
        </p:txBody>
      </p:sp>
      <p:sp>
        <p:nvSpPr>
          <p:cNvPr id="85" name="Google Shape;85;p16"/>
          <p:cNvSpPr txBox="1">
            <a:spLocks noGrp="1"/>
          </p:cNvSpPr>
          <p:nvPr>
            <p:ph type="body" idx="1"/>
          </p:nvPr>
        </p:nvSpPr>
        <p:spPr>
          <a:xfrm>
            <a:off x="4373216" y="82680"/>
            <a:ext cx="4770783" cy="4277657"/>
          </a:xfrm>
          <a:prstGeom prst="rect">
            <a:avLst/>
          </a:prstGeom>
        </p:spPr>
        <p:txBody>
          <a:bodyPr spcFirstLastPara="1" wrap="square" lIns="91425" tIns="91425" rIns="91425" bIns="91425" anchor="t" anchorCtr="0">
            <a:noAutofit/>
          </a:bodyPr>
          <a:lstStyle/>
          <a:p>
            <a:pPr marL="146304" marR="0" indent="0" algn="l" rtl="0">
              <a:lnSpc>
                <a:spcPct val="115000"/>
              </a:lnSpc>
              <a:spcBef>
                <a:spcPts val="0"/>
              </a:spcBef>
              <a:spcAft>
                <a:spcPts val="0"/>
              </a:spcAft>
              <a:buClr>
                <a:srgbClr val="FDBF38"/>
              </a:buClr>
              <a:buSzPts val="1300"/>
              <a:buNone/>
            </a:pPr>
            <a:r>
              <a:rPr lang="en-US" sz="2000" dirty="0"/>
              <a:t>All sessions will have the option for Handshake video, audio and text-based chat.</a:t>
            </a:r>
            <a:br>
              <a:rPr lang="en-US" sz="1800" dirty="0"/>
            </a:br>
            <a:r>
              <a:rPr lang="en-US" sz="1800" dirty="0"/>
              <a:t>There is no customization for types of interaction; it is up to the employer and student joining the session to determine how they would like to connect.</a:t>
            </a:r>
            <a:br>
              <a:rPr lang="en-US" sz="1800" dirty="0"/>
            </a:br>
            <a:br>
              <a:rPr lang="en-US" sz="1800" dirty="0"/>
            </a:br>
            <a:r>
              <a:rPr lang="en-US" sz="1800" dirty="0"/>
              <a:t>Note: In group sessions with more than 15 participants, Handshake will automatically disable participant audio and video to preserve session quality. When this happens, the meeting host will be able to enable a Raise Hand feature.</a:t>
            </a:r>
            <a:endParaRPr sz="1800" dirty="0"/>
          </a:p>
        </p:txBody>
      </p:sp>
      <p:sp>
        <p:nvSpPr>
          <p:cNvPr id="12" name="Text Placeholder 13">
            <a:extLst>
              <a:ext uri="{FF2B5EF4-FFF2-40B4-BE49-F238E27FC236}">
                <a16:creationId xmlns:a16="http://schemas.microsoft.com/office/drawing/2014/main" id="{4AB35EC8-D917-4354-880B-500B742A5921}"/>
              </a:ext>
            </a:extLst>
          </p:cNvPr>
          <p:cNvSpPr txBox="1">
            <a:spLocks/>
          </p:cNvSpPr>
          <p:nvPr/>
        </p:nvSpPr>
        <p:spPr>
          <a:xfrm>
            <a:off x="4373218" y="191831"/>
            <a:ext cx="4770782" cy="4951669"/>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pPr>
            <a:endParaRPr lang="en-US" sz="2800" dirty="0"/>
          </a:p>
          <a:p>
            <a:pPr>
              <a:lnSpc>
                <a:spcPct val="120000"/>
              </a:lnSpc>
            </a:pPr>
            <a:endParaRPr lang="en-US" sz="2800" dirty="0"/>
          </a:p>
          <a:p>
            <a:pPr>
              <a:lnSpc>
                <a:spcPct val="120000"/>
              </a:lnSpc>
            </a:pPr>
            <a:endParaRPr lang="en-US" sz="2600" dirty="0"/>
          </a:p>
          <a:p>
            <a:pPr>
              <a:lnSpc>
                <a:spcPct val="120000"/>
              </a:lnSpc>
            </a:pPr>
            <a:endParaRPr lang="en-US" sz="1500" dirty="0"/>
          </a:p>
        </p:txBody>
      </p:sp>
      <p:pic>
        <p:nvPicPr>
          <p:cNvPr id="8" name="Picture 7">
            <a:extLst>
              <a:ext uri="{FF2B5EF4-FFF2-40B4-BE49-F238E27FC236}">
                <a16:creationId xmlns:a16="http://schemas.microsoft.com/office/drawing/2014/main" id="{74DCD580-C73A-45FF-8ED6-875D33E0EC14}"/>
              </a:ext>
            </a:extLst>
          </p:cNvPr>
          <p:cNvPicPr>
            <a:picLocks noChangeAspect="1"/>
          </p:cNvPicPr>
          <p:nvPr/>
        </p:nvPicPr>
        <p:blipFill>
          <a:blip r:embed="rId3"/>
          <a:stretch>
            <a:fillRect/>
          </a:stretch>
        </p:blipFill>
        <p:spPr>
          <a:xfrm>
            <a:off x="140016" y="1590347"/>
            <a:ext cx="4431984" cy="2769990"/>
          </a:xfrm>
          <a:prstGeom prst="rect">
            <a:avLst/>
          </a:prstGeom>
        </p:spPr>
      </p:pic>
    </p:spTree>
    <p:extLst>
      <p:ext uri="{BB962C8B-B14F-4D97-AF65-F5344CB8AC3E}">
        <p14:creationId xmlns:p14="http://schemas.microsoft.com/office/powerpoint/2010/main" val="4065540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221572" y="191831"/>
            <a:ext cx="3989819" cy="3473400"/>
          </a:xfrm>
          <a:prstGeom prst="rect">
            <a:avLst/>
          </a:prstGeom>
        </p:spPr>
        <p:txBody>
          <a:bodyPr spcFirstLastPara="1" wrap="square" lIns="91425" tIns="91425" rIns="91425" bIns="91425" anchor="t" anchorCtr="0">
            <a:noAutofit/>
          </a:bodyPr>
          <a:lstStyle/>
          <a:p>
            <a:r>
              <a:rPr lang="en-US" sz="2800" dirty="0">
                <a:solidFill>
                  <a:schemeClr val="bg1"/>
                </a:solidFill>
                <a:latin typeface="Comfortaa" panose="020B0604020202020204" charset="0"/>
              </a:rPr>
              <a:t>Handshake</a:t>
            </a:r>
            <a:r>
              <a:rPr lang="en" sz="2500" b="1" dirty="0">
                <a:solidFill>
                  <a:srgbClr val="FFC000"/>
                </a:solidFill>
                <a:latin typeface="Comfortaa" panose="020B0604020202020204" charset="0"/>
                <a:ea typeface="Comfortaa"/>
                <a:cs typeface="Comfortaa"/>
                <a:sym typeface="Comfortaa"/>
              </a:rPr>
              <a:t>: </a:t>
            </a:r>
            <a:br>
              <a:rPr lang="en" sz="2500" b="1" dirty="0">
                <a:solidFill>
                  <a:srgbClr val="FFC000"/>
                </a:solidFill>
                <a:latin typeface="Comfortaa" panose="020B0604020202020204" charset="0"/>
                <a:ea typeface="Comfortaa"/>
                <a:cs typeface="Comfortaa"/>
                <a:sym typeface="Comfortaa"/>
              </a:rPr>
            </a:br>
            <a:r>
              <a:rPr lang="en" sz="2500" b="1" dirty="0">
                <a:solidFill>
                  <a:srgbClr val="FFC000"/>
                </a:solidFill>
                <a:latin typeface="Comfortaa" panose="020B0604020202020204" charset="0"/>
                <a:ea typeface="Comfortaa"/>
                <a:cs typeface="Comfortaa"/>
                <a:sym typeface="Comfortaa"/>
              </a:rPr>
              <a:t>Support During the Fair</a:t>
            </a:r>
            <a:endParaRPr sz="2500" b="1" dirty="0">
              <a:solidFill>
                <a:srgbClr val="F1C232"/>
              </a:solidFill>
              <a:highlight>
                <a:srgbClr val="06070A"/>
              </a:highlight>
              <a:latin typeface="Comfortaa" panose="020B0604020202020204" charset="0"/>
              <a:ea typeface="Comfortaa"/>
              <a:cs typeface="Comfortaa"/>
              <a:sym typeface="Comfortaa"/>
            </a:endParaRPr>
          </a:p>
        </p:txBody>
      </p:sp>
      <p:sp>
        <p:nvSpPr>
          <p:cNvPr id="85" name="Google Shape;85;p16"/>
          <p:cNvSpPr txBox="1">
            <a:spLocks noGrp="1"/>
          </p:cNvSpPr>
          <p:nvPr>
            <p:ph type="body" idx="1"/>
          </p:nvPr>
        </p:nvSpPr>
        <p:spPr>
          <a:xfrm>
            <a:off x="4409601" y="332365"/>
            <a:ext cx="4389784" cy="4277657"/>
          </a:xfrm>
          <a:prstGeom prst="rect">
            <a:avLst/>
          </a:prstGeom>
        </p:spPr>
        <p:txBody>
          <a:bodyPr spcFirstLastPara="1" wrap="square" lIns="91425" tIns="91425" rIns="91425" bIns="91425" anchor="t" anchorCtr="0">
            <a:noAutofit/>
          </a:bodyPr>
          <a:lstStyle/>
          <a:p>
            <a:r>
              <a:rPr lang="en-US" sz="2000" dirty="0">
                <a:latin typeface="Roboto" panose="02000000000000000000" pitchFamily="2" charset="0"/>
                <a:ea typeface="Roboto" panose="02000000000000000000" pitchFamily="2" charset="0"/>
              </a:rPr>
              <a:t>Should you need help during the fair, a Zoom link will be provided where you can pop in and ask any question you might have. </a:t>
            </a:r>
            <a:endParaRPr lang="en-US" sz="2000" dirty="0">
              <a:latin typeface="Roboto" panose="02000000000000000000" pitchFamily="2" charset="0"/>
              <a:ea typeface="Roboto" panose="02000000000000000000" pitchFamily="2" charset="0"/>
              <a:cs typeface="Calibri"/>
            </a:endParaRPr>
          </a:p>
          <a:p>
            <a:r>
              <a:rPr lang="en-US" sz="2000" dirty="0">
                <a:latin typeface="Roboto" panose="02000000000000000000" pitchFamily="2" charset="0"/>
                <a:ea typeface="Roboto" panose="02000000000000000000" pitchFamily="2" charset="0"/>
              </a:rPr>
              <a:t>Check out the Candidate Guide available on Handshake for more assistance.  </a:t>
            </a:r>
            <a:endParaRPr lang="en-US" sz="2000" dirty="0">
              <a:latin typeface="Roboto" panose="02000000000000000000" pitchFamily="2" charset="0"/>
              <a:ea typeface="Roboto" panose="02000000000000000000" pitchFamily="2" charset="0"/>
              <a:cs typeface="Calibri" panose="020F0502020204030204"/>
            </a:endParaRPr>
          </a:p>
          <a:p>
            <a:r>
              <a:rPr lang="en-US" sz="2000" dirty="0">
                <a:latin typeface="Roboto" panose="02000000000000000000" pitchFamily="2" charset="0"/>
                <a:ea typeface="Roboto" panose="02000000000000000000" pitchFamily="2" charset="0"/>
                <a:hlinkClick r:id="rId3"/>
              </a:rPr>
              <a:t>https://bit.ly/3tAG1ei</a:t>
            </a:r>
            <a:r>
              <a:rPr lang="en-US" sz="2000" dirty="0">
                <a:latin typeface="Roboto" panose="02000000000000000000" pitchFamily="2" charset="0"/>
                <a:ea typeface="Roboto" panose="02000000000000000000" pitchFamily="2" charset="0"/>
              </a:rPr>
              <a:t> </a:t>
            </a:r>
          </a:p>
          <a:p>
            <a:pPr marL="146050" indent="0">
              <a:buNone/>
            </a:pPr>
            <a:endParaRPr lang="en-US" sz="2000" b="1" dirty="0">
              <a:latin typeface="Roboto" panose="02000000000000000000" pitchFamily="2" charset="0"/>
              <a:ea typeface="Roboto" panose="02000000000000000000" pitchFamily="2" charset="0"/>
            </a:endParaRPr>
          </a:p>
          <a:p>
            <a:pPr marL="146050" indent="0">
              <a:buNone/>
            </a:pPr>
            <a:r>
              <a:rPr lang="en-US" sz="2000" b="1" dirty="0">
                <a:latin typeface="Roboto" panose="02000000000000000000" pitchFamily="2" charset="0"/>
                <a:ea typeface="Roboto" panose="02000000000000000000" pitchFamily="2" charset="0"/>
              </a:rPr>
              <a:t>PLUS the following MCC resources:</a:t>
            </a:r>
          </a:p>
          <a:p>
            <a:r>
              <a:rPr lang="en-US" sz="2000" dirty="0"/>
              <a:t>https://www.marylandcareerconsortium.org/2021-career-fair-student-resource#ATE</a:t>
            </a:r>
            <a:endParaRPr lang="en-US" sz="2000" dirty="0">
              <a:latin typeface="Roboto" panose="02000000000000000000" pitchFamily="2" charset="0"/>
              <a:ea typeface="Roboto" panose="02000000000000000000" pitchFamily="2" charset="0"/>
            </a:endParaRPr>
          </a:p>
        </p:txBody>
      </p:sp>
      <p:sp>
        <p:nvSpPr>
          <p:cNvPr id="12" name="Text Placeholder 13">
            <a:extLst>
              <a:ext uri="{FF2B5EF4-FFF2-40B4-BE49-F238E27FC236}">
                <a16:creationId xmlns:a16="http://schemas.microsoft.com/office/drawing/2014/main" id="{4AB35EC8-D917-4354-880B-500B742A5921}"/>
              </a:ext>
            </a:extLst>
          </p:cNvPr>
          <p:cNvSpPr txBox="1">
            <a:spLocks/>
          </p:cNvSpPr>
          <p:nvPr/>
        </p:nvSpPr>
        <p:spPr>
          <a:xfrm>
            <a:off x="4373218" y="191831"/>
            <a:ext cx="4770782" cy="4951669"/>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pPr>
            <a:endParaRPr lang="en-US" sz="2800" dirty="0"/>
          </a:p>
          <a:p>
            <a:pPr>
              <a:lnSpc>
                <a:spcPct val="120000"/>
              </a:lnSpc>
            </a:pPr>
            <a:endParaRPr lang="en-US" sz="2800" dirty="0"/>
          </a:p>
          <a:p>
            <a:pPr>
              <a:lnSpc>
                <a:spcPct val="120000"/>
              </a:lnSpc>
            </a:pPr>
            <a:endParaRPr lang="en-US" sz="2600" dirty="0"/>
          </a:p>
          <a:p>
            <a:pPr>
              <a:lnSpc>
                <a:spcPct val="120000"/>
              </a:lnSpc>
            </a:pPr>
            <a:endParaRPr lang="en-US" sz="1500" dirty="0"/>
          </a:p>
        </p:txBody>
      </p:sp>
      <p:pic>
        <p:nvPicPr>
          <p:cNvPr id="6" name="Picture 5">
            <a:extLst>
              <a:ext uri="{FF2B5EF4-FFF2-40B4-BE49-F238E27FC236}">
                <a16:creationId xmlns:a16="http://schemas.microsoft.com/office/drawing/2014/main" id="{BE87A7B2-E3E6-4F78-AE8F-8073539E1B6E}"/>
              </a:ext>
            </a:extLst>
          </p:cNvPr>
          <p:cNvPicPr>
            <a:picLocks noChangeAspect="1"/>
          </p:cNvPicPr>
          <p:nvPr/>
        </p:nvPicPr>
        <p:blipFill rotWithShape="1">
          <a:blip r:embed="rId4"/>
          <a:srcRect r="30588"/>
          <a:stretch/>
        </p:blipFill>
        <p:spPr>
          <a:xfrm>
            <a:off x="257953" y="1676726"/>
            <a:ext cx="3917055" cy="2933296"/>
          </a:xfrm>
          <a:prstGeom prst="rect">
            <a:avLst/>
          </a:prstGeom>
        </p:spPr>
      </p:pic>
    </p:spTree>
    <p:extLst>
      <p:ext uri="{BB962C8B-B14F-4D97-AF65-F5344CB8AC3E}">
        <p14:creationId xmlns:p14="http://schemas.microsoft.com/office/powerpoint/2010/main" val="2893104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229940" y="256950"/>
            <a:ext cx="8834419" cy="252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500" b="1" dirty="0">
                <a:solidFill>
                  <a:srgbClr val="CC0000"/>
                </a:solidFill>
                <a:latin typeface="Comfortaa"/>
                <a:ea typeface="Comfortaa"/>
                <a:cs typeface="Comfortaa"/>
                <a:sym typeface="Comfortaa"/>
              </a:rPr>
              <a:t>Thank you </a:t>
            </a:r>
            <a:r>
              <a:rPr lang="en" sz="4500" b="1" dirty="0">
                <a:solidFill>
                  <a:srgbClr val="000000"/>
                </a:solidFill>
                <a:latin typeface="Comfortaa"/>
                <a:ea typeface="Comfortaa"/>
                <a:cs typeface="Comfortaa"/>
                <a:sym typeface="Comfortaa"/>
              </a:rPr>
              <a:t>again for your </a:t>
            </a:r>
            <a:r>
              <a:rPr lang="en-US" sz="4500" b="1" dirty="0">
                <a:solidFill>
                  <a:srgbClr val="000000"/>
                </a:solidFill>
                <a:latin typeface="Comfortaa"/>
                <a:ea typeface="Comfortaa"/>
                <a:cs typeface="Comfortaa"/>
                <a:sym typeface="Comfortaa"/>
              </a:rPr>
              <a:t>interest in the </a:t>
            </a:r>
            <a:br>
              <a:rPr lang="en-US" sz="4500" b="1" dirty="0">
                <a:solidFill>
                  <a:srgbClr val="000000"/>
                </a:solidFill>
                <a:latin typeface="Comfortaa"/>
                <a:ea typeface="Comfortaa"/>
                <a:cs typeface="Comfortaa"/>
                <a:sym typeface="Comfortaa"/>
              </a:rPr>
            </a:br>
            <a:r>
              <a:rPr lang="en-US" sz="4500" b="1" dirty="0">
                <a:solidFill>
                  <a:srgbClr val="000000"/>
                </a:solidFill>
                <a:latin typeface="Comfortaa"/>
                <a:ea typeface="Comfortaa"/>
                <a:cs typeface="Comfortaa"/>
                <a:sym typeface="Comfortaa"/>
              </a:rPr>
              <a:t>MCC Career Fair</a:t>
            </a:r>
            <a:endParaRPr sz="4500" b="1" dirty="0">
              <a:solidFill>
                <a:srgbClr val="000000"/>
              </a:solidFill>
              <a:latin typeface="Comfortaa"/>
              <a:ea typeface="Comfortaa"/>
              <a:cs typeface="Comfortaa"/>
              <a:sym typeface="Comfortaa"/>
            </a:endParaRPr>
          </a:p>
        </p:txBody>
      </p:sp>
      <p:sp>
        <p:nvSpPr>
          <p:cNvPr id="136" name="Google Shape;136;p23"/>
          <p:cNvSpPr txBox="1">
            <a:spLocks noGrp="1"/>
          </p:cNvSpPr>
          <p:nvPr>
            <p:ph type="title"/>
          </p:nvPr>
        </p:nvSpPr>
        <p:spPr>
          <a:xfrm>
            <a:off x="4955999" y="3623550"/>
            <a:ext cx="3999900" cy="109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b="1" dirty="0">
                <a:solidFill>
                  <a:schemeClr val="lt1"/>
                </a:solidFill>
                <a:latin typeface="Comfortaa"/>
                <a:ea typeface="Comfortaa"/>
                <a:cs typeface="Comfortaa"/>
                <a:sym typeface="Comfortaa"/>
              </a:rPr>
              <a:t>Questions?</a:t>
            </a:r>
            <a:endParaRPr sz="4800" b="1" dirty="0">
              <a:solidFill>
                <a:schemeClr val="lt1"/>
              </a:solidFill>
              <a:latin typeface="Comfortaa"/>
              <a:ea typeface="Comfortaa"/>
              <a:cs typeface="Comfortaa"/>
              <a:sym typeface="Comfortaa"/>
            </a:endParaRPr>
          </a:p>
        </p:txBody>
      </p:sp>
      <p:pic>
        <p:nvPicPr>
          <p:cNvPr id="4" name="Picture Placeholder 9">
            <a:extLst>
              <a:ext uri="{FF2B5EF4-FFF2-40B4-BE49-F238E27FC236}">
                <a16:creationId xmlns:a16="http://schemas.microsoft.com/office/drawing/2014/main" id="{A501DF4B-EB59-418A-8C53-7F1FB5C3E4A7}"/>
              </a:ext>
            </a:extLst>
          </p:cNvPr>
          <p:cNvPicPr>
            <a:picLocks noChangeAspect="1"/>
          </p:cNvPicPr>
          <p:nvPr/>
        </p:nvPicPr>
        <p:blipFill>
          <a:blip r:embed="rId3">
            <a:extLst>
              <a:ext uri="{28A0092B-C50C-407E-A947-70E740481C1C}">
                <a14:useLocalDpi xmlns:a14="http://schemas.microsoft.com/office/drawing/2010/main" val="0"/>
              </a:ext>
            </a:extLst>
          </a:blip>
          <a:srcRect t="7613" b="7613"/>
          <a:stretch>
            <a:fillRect/>
          </a:stretch>
        </p:blipFill>
        <p:spPr>
          <a:xfrm>
            <a:off x="-1692" y="2408349"/>
            <a:ext cx="4862490" cy="273515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25" y="500925"/>
            <a:ext cx="3795818" cy="347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600" b="1" dirty="0">
                <a:solidFill>
                  <a:srgbClr val="F1C232"/>
                </a:solidFill>
                <a:latin typeface="Comfortaa"/>
                <a:ea typeface="Comfortaa"/>
                <a:cs typeface="Comfortaa"/>
                <a:sym typeface="Comfortaa"/>
              </a:rPr>
              <a:t>Update:</a:t>
            </a:r>
            <a:endParaRPr sz="4600" b="1" dirty="0">
              <a:solidFill>
                <a:srgbClr val="F1C232"/>
              </a:solidFill>
              <a:latin typeface="Comfortaa"/>
              <a:ea typeface="Comfortaa"/>
              <a:cs typeface="Comfortaa"/>
              <a:sym typeface="Comfortaa"/>
            </a:endParaRPr>
          </a:p>
          <a:p>
            <a:pPr marL="0" lvl="0" indent="0" algn="l" rtl="0">
              <a:spcBef>
                <a:spcPts val="0"/>
              </a:spcBef>
              <a:spcAft>
                <a:spcPts val="0"/>
              </a:spcAft>
              <a:buNone/>
            </a:pPr>
            <a:endParaRPr dirty="0">
              <a:latin typeface="Comfortaa"/>
              <a:ea typeface="Comfortaa"/>
              <a:cs typeface="Comfortaa"/>
              <a:sym typeface="Comfortaa"/>
            </a:endParaRPr>
          </a:p>
          <a:p>
            <a:pPr marL="0" lvl="0" indent="0" algn="l" rtl="0">
              <a:spcBef>
                <a:spcPts val="0"/>
              </a:spcBef>
              <a:spcAft>
                <a:spcPts val="0"/>
              </a:spcAft>
              <a:buNone/>
            </a:pPr>
            <a:r>
              <a:rPr lang="en" sz="2400" dirty="0">
                <a:solidFill>
                  <a:srgbClr val="FFD966"/>
                </a:solidFill>
                <a:latin typeface="Comfortaa"/>
                <a:ea typeface="Comfortaa"/>
                <a:cs typeface="Comfortaa"/>
                <a:sym typeface="Comfortaa"/>
              </a:rPr>
              <a:t>Over</a:t>
            </a:r>
            <a:r>
              <a:rPr lang="en" sz="2400" dirty="0">
                <a:solidFill>
                  <a:srgbClr val="F1C232"/>
                </a:solidFill>
                <a:latin typeface="Comfortaa"/>
                <a:ea typeface="Comfortaa"/>
                <a:cs typeface="Comfortaa"/>
                <a:sym typeface="Comfortaa"/>
              </a:rPr>
              <a:t> </a:t>
            </a:r>
            <a:r>
              <a:rPr lang="en" sz="2400" dirty="0">
                <a:solidFill>
                  <a:srgbClr val="FFFFFF"/>
                </a:solidFill>
                <a:latin typeface="Comfortaa"/>
                <a:ea typeface="Comfortaa"/>
                <a:cs typeface="Comfortaa"/>
                <a:sym typeface="Comfortaa"/>
              </a:rPr>
              <a:t>50+ Employers</a:t>
            </a:r>
            <a:r>
              <a:rPr lang="en" sz="2400" dirty="0">
                <a:solidFill>
                  <a:srgbClr val="FFD966"/>
                </a:solidFill>
                <a:latin typeface="Comfortaa"/>
                <a:ea typeface="Comfortaa"/>
                <a:cs typeface="Comfortaa"/>
                <a:sym typeface="Comfortaa"/>
              </a:rPr>
              <a:t> Registered to Meet Student and Alumni Talent- that means YOU!</a:t>
            </a:r>
            <a:endParaRPr sz="2400" dirty="0">
              <a:solidFill>
                <a:srgbClr val="FFD966"/>
              </a:solidFill>
              <a:latin typeface="Comfortaa"/>
              <a:ea typeface="Comfortaa"/>
              <a:cs typeface="Comfortaa"/>
              <a:sym typeface="Comfortaa"/>
            </a:endParaRPr>
          </a:p>
        </p:txBody>
      </p:sp>
      <p:sp>
        <p:nvSpPr>
          <p:cNvPr id="73" name="Google Shape;73;p14"/>
          <p:cNvSpPr txBox="1">
            <a:spLocks noGrp="1"/>
          </p:cNvSpPr>
          <p:nvPr>
            <p:ph type="body" idx="1"/>
          </p:nvPr>
        </p:nvSpPr>
        <p:spPr>
          <a:xfrm>
            <a:off x="4323806" y="419101"/>
            <a:ext cx="4637314" cy="4305298"/>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800" b="1" dirty="0">
                <a:solidFill>
                  <a:srgbClr val="CC0000"/>
                </a:solidFill>
              </a:rPr>
              <a:t>What We’re Going to Cover</a:t>
            </a:r>
          </a:p>
          <a:p>
            <a:pPr marL="0" lvl="0" indent="0" algn="l" rtl="0">
              <a:lnSpc>
                <a:spcPct val="100000"/>
              </a:lnSpc>
              <a:spcBef>
                <a:spcPts val="0"/>
              </a:spcBef>
              <a:spcAft>
                <a:spcPts val="0"/>
              </a:spcAft>
              <a:buNone/>
            </a:pPr>
            <a:endParaRPr sz="2800" b="1" dirty="0">
              <a:solidFill>
                <a:srgbClr val="CC0000"/>
              </a:solidFill>
            </a:endParaRPr>
          </a:p>
          <a:p>
            <a:pPr indent="-349250">
              <a:lnSpc>
                <a:spcPct val="100000"/>
              </a:lnSpc>
              <a:buClr>
                <a:srgbClr val="000000"/>
              </a:buClr>
              <a:buSzPts val="1900"/>
              <a:buFont typeface="Roboto"/>
              <a:buAutoNum type="arabicPeriod"/>
            </a:pPr>
            <a:r>
              <a:rPr lang="en-US" sz="2400" dirty="0">
                <a:solidFill>
                  <a:srgbClr val="06070A"/>
                </a:solidFill>
              </a:rPr>
              <a:t>What is a Virtual Career Fair</a:t>
            </a:r>
          </a:p>
          <a:p>
            <a:pPr indent="-349250">
              <a:lnSpc>
                <a:spcPct val="100000"/>
              </a:lnSpc>
              <a:buClr>
                <a:srgbClr val="000000"/>
              </a:buClr>
              <a:buSzPts val="1900"/>
              <a:buFont typeface="Roboto"/>
              <a:buAutoNum type="arabicPeriod"/>
            </a:pPr>
            <a:r>
              <a:rPr lang="en-US" sz="2400" dirty="0">
                <a:solidFill>
                  <a:srgbClr val="06070A"/>
                </a:solidFill>
              </a:rPr>
              <a:t>Pre-Event Preparation- How to Make a Great Impression</a:t>
            </a:r>
          </a:p>
          <a:p>
            <a:pPr indent="-349250">
              <a:lnSpc>
                <a:spcPct val="100000"/>
              </a:lnSpc>
              <a:buClr>
                <a:srgbClr val="000000"/>
              </a:buClr>
              <a:buSzPts val="1900"/>
              <a:buFont typeface="Roboto"/>
              <a:buAutoNum type="arabicPeriod"/>
            </a:pPr>
            <a:r>
              <a:rPr lang="en-US" sz="2400" dirty="0">
                <a:solidFill>
                  <a:srgbClr val="06070A"/>
                </a:solidFill>
              </a:rPr>
              <a:t>Entering the Virtual Career Fair and Navigating Your Way Around the Event</a:t>
            </a:r>
          </a:p>
          <a:p>
            <a:pPr marL="457200" lvl="0" indent="-349250" algn="l" rtl="0">
              <a:lnSpc>
                <a:spcPct val="100000"/>
              </a:lnSpc>
              <a:spcBef>
                <a:spcPts val="0"/>
              </a:spcBef>
              <a:spcAft>
                <a:spcPts val="0"/>
              </a:spcAft>
              <a:buClr>
                <a:srgbClr val="000000"/>
              </a:buClr>
              <a:buSzPts val="1900"/>
              <a:buAutoNum type="arabicPeriod"/>
            </a:pPr>
            <a:r>
              <a:rPr lang="en-US" sz="2400" dirty="0">
                <a:solidFill>
                  <a:srgbClr val="06070A"/>
                </a:solidFill>
              </a:rPr>
              <a:t>Q&amp;A </a:t>
            </a:r>
            <a:endParaRPr sz="2400" dirty="0">
              <a:solidFill>
                <a:srgbClr val="06070A"/>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group of people standing in front of a crowd&#10;&#10;Description automatically generated">
            <a:extLst>
              <a:ext uri="{FF2B5EF4-FFF2-40B4-BE49-F238E27FC236}">
                <a16:creationId xmlns:a16="http://schemas.microsoft.com/office/drawing/2014/main" id="{B5265BFE-7D9D-405E-8A23-22F3ACCBE184}"/>
              </a:ext>
            </a:extLst>
          </p:cNvPr>
          <p:cNvPicPr>
            <a:picLocks noGrp="1" noChangeAspect="1"/>
          </p:cNvPicPr>
          <p:nvPr>
            <p:ph type="pic" sz="quarter" idx="10"/>
          </p:nvPr>
        </p:nvPicPr>
        <p:blipFill rotWithShape="1">
          <a:blip r:embed="rId3"/>
          <a:srcRect t="16450" b="8550"/>
          <a:stretch/>
        </p:blipFill>
        <p:spPr>
          <a:xfrm>
            <a:off x="0" y="0"/>
            <a:ext cx="7376580" cy="4149328"/>
          </a:xfrm>
          <a:noFill/>
        </p:spPr>
      </p:pic>
      <p:sp>
        <p:nvSpPr>
          <p:cNvPr id="3" name="Text Placeholder 2"/>
          <p:cNvSpPr>
            <a:spLocks noGrp="1"/>
          </p:cNvSpPr>
          <p:nvPr>
            <p:ph type="body" sz="quarter" idx="14"/>
          </p:nvPr>
        </p:nvSpPr>
        <p:spPr>
          <a:xfrm>
            <a:off x="0" y="4149328"/>
            <a:ext cx="9144000" cy="994172"/>
          </a:xfrm>
          <a:solidFill>
            <a:srgbClr val="06070A"/>
          </a:solidFill>
        </p:spPr>
        <p:txBody>
          <a:bodyPr wrap="square" anchor="ctr">
            <a:normAutofit/>
          </a:bodyPr>
          <a:lstStyle/>
          <a:p>
            <a:pPr>
              <a:spcAft>
                <a:spcPts val="600"/>
              </a:spcAft>
            </a:pPr>
            <a:r>
              <a:rPr lang="en-US" sz="2690" dirty="0"/>
              <a:t>Have you ever been to a career fair? What did you think?</a:t>
            </a:r>
          </a:p>
        </p:txBody>
      </p:sp>
      <p:sp>
        <p:nvSpPr>
          <p:cNvPr id="2" name="Title 1">
            <a:extLst>
              <a:ext uri="{FF2B5EF4-FFF2-40B4-BE49-F238E27FC236}">
                <a16:creationId xmlns:a16="http://schemas.microsoft.com/office/drawing/2014/main" id="{93CF8A26-1621-4E73-86DB-631C377CD1FB}"/>
              </a:ext>
            </a:extLst>
          </p:cNvPr>
          <p:cNvSpPr>
            <a:spLocks noGrp="1"/>
          </p:cNvSpPr>
          <p:nvPr>
            <p:ph type="title" idx="4294967295"/>
          </p:nvPr>
        </p:nvSpPr>
        <p:spPr>
          <a:xfrm>
            <a:off x="628650" y="-994172"/>
            <a:ext cx="7886700" cy="994172"/>
          </a:xfrm>
        </p:spPr>
        <p:txBody>
          <a:bodyPr spcFirstLastPara="1" vert="horz" wrap="square" lIns="68580" tIns="34290" rIns="68580" bIns="34290" rtlCol="0" anchor="b" anchorCtr="0">
            <a:normAutofit/>
          </a:bodyPr>
          <a:lstStyle/>
          <a:p>
            <a:r>
              <a:rPr lang="en-US" sz="1200" dirty="0">
                <a:solidFill>
                  <a:schemeClr val="bg1"/>
                </a:solidFill>
              </a:rPr>
              <a:t>28</a:t>
            </a:r>
          </a:p>
        </p:txBody>
      </p:sp>
      <p:pic>
        <p:nvPicPr>
          <p:cNvPr id="12" name="Picture 11" descr="A group of people standing next to a person&#10;&#10;Description automatically generated">
            <a:extLst>
              <a:ext uri="{FF2B5EF4-FFF2-40B4-BE49-F238E27FC236}">
                <a16:creationId xmlns:a16="http://schemas.microsoft.com/office/drawing/2014/main" id="{ACA32EEA-77E9-4A6D-AB43-662D7E26E809}"/>
              </a:ext>
            </a:extLst>
          </p:cNvPr>
          <p:cNvPicPr>
            <a:picLocks noChangeAspect="1"/>
          </p:cNvPicPr>
          <p:nvPr/>
        </p:nvPicPr>
        <p:blipFill>
          <a:blip r:embed="rId4"/>
          <a:stretch>
            <a:fillRect/>
          </a:stretch>
        </p:blipFill>
        <p:spPr>
          <a:xfrm>
            <a:off x="6032005" y="0"/>
            <a:ext cx="3111995" cy="4149328"/>
          </a:xfrm>
          <a:prstGeom prst="rect">
            <a:avLst/>
          </a:prstGeom>
        </p:spPr>
      </p:pic>
      <p:pic>
        <p:nvPicPr>
          <p:cNvPr id="5" name="Picture 4" descr="A picture containing text, indoor, book&#10;&#10;Description automatically generated">
            <a:extLst>
              <a:ext uri="{FF2B5EF4-FFF2-40B4-BE49-F238E27FC236}">
                <a16:creationId xmlns:a16="http://schemas.microsoft.com/office/drawing/2014/main" id="{18BABA46-EDCA-462E-8A22-39B00F1368DD}"/>
              </a:ext>
            </a:extLst>
          </p:cNvPr>
          <p:cNvPicPr>
            <a:picLocks noChangeAspect="1"/>
          </p:cNvPicPr>
          <p:nvPr/>
        </p:nvPicPr>
        <p:blipFill>
          <a:blip r:embed="rId5"/>
          <a:stretch>
            <a:fillRect/>
          </a:stretch>
        </p:blipFill>
        <p:spPr>
          <a:xfrm rot="5400000">
            <a:off x="-518665" y="518665"/>
            <a:ext cx="4149325" cy="3111994"/>
          </a:xfrm>
          <a:prstGeom prst="rect">
            <a:avLst/>
          </a:prstGeom>
        </p:spPr>
      </p:pic>
    </p:spTree>
    <p:extLst>
      <p:ext uri="{BB962C8B-B14F-4D97-AF65-F5344CB8AC3E}">
        <p14:creationId xmlns:p14="http://schemas.microsoft.com/office/powerpoint/2010/main" val="1415924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182937" y="118397"/>
            <a:ext cx="3795818" cy="347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000" dirty="0">
                <a:solidFill>
                  <a:srgbClr val="FFD966"/>
                </a:solidFill>
                <a:latin typeface="Comfortaa"/>
                <a:ea typeface="Comfortaa"/>
                <a:cs typeface="Comfortaa"/>
                <a:sym typeface="Comfortaa"/>
              </a:rPr>
              <a:t>What is a Virtual Career Fair?</a:t>
            </a:r>
            <a:endParaRPr sz="4000" dirty="0">
              <a:solidFill>
                <a:srgbClr val="FFD966"/>
              </a:solidFill>
              <a:latin typeface="Comfortaa"/>
              <a:ea typeface="Comfortaa"/>
              <a:cs typeface="Comfortaa"/>
              <a:sym typeface="Comfortaa"/>
            </a:endParaRPr>
          </a:p>
        </p:txBody>
      </p:sp>
      <p:sp>
        <p:nvSpPr>
          <p:cNvPr id="73" name="Google Shape;73;p14"/>
          <p:cNvSpPr txBox="1">
            <a:spLocks noGrp="1"/>
          </p:cNvSpPr>
          <p:nvPr>
            <p:ph type="body" idx="1"/>
          </p:nvPr>
        </p:nvSpPr>
        <p:spPr>
          <a:xfrm>
            <a:off x="4362483" y="20371"/>
            <a:ext cx="4530731" cy="5108127"/>
          </a:xfrm>
          <a:prstGeom prst="rect">
            <a:avLst/>
          </a:prstGeom>
        </p:spPr>
        <p:txBody>
          <a:bodyPr spcFirstLastPara="1" wrap="square" lIns="91425" tIns="91425" rIns="91425" bIns="91425" anchor="t" anchorCtr="0">
            <a:noAutofit/>
          </a:bodyPr>
          <a:lstStyle/>
          <a:p>
            <a:pPr marL="257175" indent="-257175">
              <a:buFont typeface="Arial" panose="020B0604020202020204" pitchFamily="34" charset="0"/>
              <a:buChar char="•"/>
            </a:pPr>
            <a:r>
              <a:rPr lang="en-US" sz="2400" dirty="0"/>
              <a:t>Real, live recruitment event using a web-based platform (Handshake)</a:t>
            </a:r>
          </a:p>
          <a:p>
            <a:pPr marL="257175" indent="-257175">
              <a:buFont typeface="Arial" panose="020B0604020202020204" pitchFamily="34" charset="0"/>
              <a:buChar char="•"/>
            </a:pPr>
            <a:r>
              <a:rPr lang="en-US" sz="2400" dirty="0"/>
              <a:t>You can share your pitch, chat/connect by video, post your resume, &amp; apply to jobs</a:t>
            </a:r>
          </a:p>
          <a:p>
            <a:pPr marL="257175" indent="-257175">
              <a:buFont typeface="Arial" panose="020B0604020202020204" pitchFamily="34" charset="0"/>
              <a:buChar char="•"/>
            </a:pPr>
            <a:r>
              <a:rPr lang="en-US" sz="2400" dirty="0"/>
              <a:t>Employers will host: </a:t>
            </a:r>
            <a:br>
              <a:rPr lang="en-US" sz="2400" dirty="0"/>
            </a:br>
            <a:r>
              <a:rPr lang="en-US" sz="2400" dirty="0"/>
              <a:t>30-minute group sessions with multiple students </a:t>
            </a:r>
            <a:br>
              <a:rPr lang="en-US" sz="2400" dirty="0"/>
            </a:br>
            <a:r>
              <a:rPr lang="en-US" sz="2400" dirty="0"/>
              <a:t>10-minute 1:1 Sessions with one student and one employer </a:t>
            </a:r>
            <a:endParaRPr sz="2400" b="1" dirty="0">
              <a:solidFill>
                <a:schemeClr val="tx1"/>
              </a:solidFill>
            </a:endParaRPr>
          </a:p>
        </p:txBody>
      </p:sp>
      <p:pic>
        <p:nvPicPr>
          <p:cNvPr id="1030" name="Picture 6">
            <a:extLst>
              <a:ext uri="{FF2B5EF4-FFF2-40B4-BE49-F238E27FC236}">
                <a16:creationId xmlns:a16="http://schemas.microsoft.com/office/drawing/2014/main" id="{FBA5184E-3311-4B14-8038-CE306B315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98085"/>
            <a:ext cx="3138891" cy="21298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Placeholder 8" title="Decorative">
            <a:extLst>
              <a:ext uri="{FF2B5EF4-FFF2-40B4-BE49-F238E27FC236}">
                <a16:creationId xmlns:a16="http://schemas.microsoft.com/office/drawing/2014/main" id="{4BE63F2B-1811-43E5-B006-FA9B4F3C8A6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158295" y="3122768"/>
            <a:ext cx="2204187" cy="2005730"/>
          </a:xfrm>
          <a:prstGeom prst="rect">
            <a:avLst/>
          </a:prstGeom>
          <a:noFill/>
          <a:ln>
            <a:noFill/>
          </a:ln>
        </p:spPr>
      </p:pic>
    </p:spTree>
    <p:extLst>
      <p:ext uri="{BB962C8B-B14F-4D97-AF65-F5344CB8AC3E}">
        <p14:creationId xmlns:p14="http://schemas.microsoft.com/office/powerpoint/2010/main" val="2187235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11725" y="500925"/>
            <a:ext cx="3706500" cy="347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F1C232"/>
                </a:solidFill>
                <a:latin typeface="Comfortaa"/>
                <a:ea typeface="Comfortaa"/>
                <a:cs typeface="Comfortaa"/>
                <a:sym typeface="Comfortaa"/>
              </a:rPr>
              <a:t>Pre-Event Preparation</a:t>
            </a:r>
            <a:r>
              <a:rPr lang="en" b="1" dirty="0">
                <a:solidFill>
                  <a:srgbClr val="F1C232"/>
                </a:solidFill>
                <a:latin typeface="Comfortaa"/>
                <a:ea typeface="Comfortaa"/>
                <a:cs typeface="Comfortaa"/>
                <a:sym typeface="Comfortaa"/>
              </a:rPr>
              <a:t>:</a:t>
            </a:r>
            <a:endParaRPr b="1" dirty="0">
              <a:solidFill>
                <a:srgbClr val="F1C232"/>
              </a:solidFill>
              <a:latin typeface="Comfortaa"/>
              <a:ea typeface="Comfortaa"/>
              <a:cs typeface="Comfortaa"/>
              <a:sym typeface="Comfortaa"/>
            </a:endParaRPr>
          </a:p>
          <a:p>
            <a:pPr marL="0" lvl="0" indent="0" algn="l" rtl="0">
              <a:spcBef>
                <a:spcPts val="0"/>
              </a:spcBef>
              <a:spcAft>
                <a:spcPts val="0"/>
              </a:spcAft>
              <a:buNone/>
            </a:pPr>
            <a:endParaRPr sz="1400" dirty="0">
              <a:latin typeface="Comfortaa"/>
              <a:ea typeface="Comfortaa"/>
              <a:cs typeface="Comfortaa"/>
              <a:sym typeface="Comfortaa"/>
            </a:endParaRPr>
          </a:p>
          <a:p>
            <a:pPr marL="0" lvl="0" indent="0" algn="l" rtl="0">
              <a:spcBef>
                <a:spcPts val="0"/>
              </a:spcBef>
              <a:spcAft>
                <a:spcPts val="0"/>
              </a:spcAft>
              <a:buNone/>
            </a:pPr>
            <a:r>
              <a:rPr lang="en-US" sz="4000" dirty="0">
                <a:latin typeface="Comfortaa"/>
                <a:ea typeface="Comfortaa"/>
                <a:cs typeface="Comfortaa"/>
                <a:sym typeface="Comfortaa"/>
              </a:rPr>
              <a:t>What’s Expected of Attendees</a:t>
            </a:r>
            <a:endParaRPr sz="4000" dirty="0">
              <a:latin typeface="Comfortaa"/>
              <a:ea typeface="Comfortaa"/>
              <a:cs typeface="Comfortaa"/>
              <a:sym typeface="Comfortaa"/>
            </a:endParaRPr>
          </a:p>
        </p:txBody>
      </p:sp>
      <p:sp>
        <p:nvSpPr>
          <p:cNvPr id="91" name="Google Shape;91;p17"/>
          <p:cNvSpPr txBox="1">
            <a:spLocks noGrp="1"/>
          </p:cNvSpPr>
          <p:nvPr>
            <p:ph type="body" idx="1"/>
          </p:nvPr>
        </p:nvSpPr>
        <p:spPr>
          <a:xfrm>
            <a:off x="4271212" y="320672"/>
            <a:ext cx="4752472" cy="4098600"/>
          </a:xfrm>
          <a:prstGeom prst="rect">
            <a:avLst/>
          </a:prstGeom>
        </p:spPr>
        <p:txBody>
          <a:bodyPr spcFirstLastPara="1" wrap="square" lIns="91425" tIns="91425" rIns="91425" bIns="91425" anchor="t" anchorCtr="0">
            <a:noAutofit/>
          </a:bodyPr>
          <a:lstStyle/>
          <a:p>
            <a:pPr marL="146050" indent="0">
              <a:lnSpc>
                <a:spcPct val="100000"/>
              </a:lnSpc>
              <a:buNone/>
              <a:defRPr/>
            </a:pPr>
            <a:r>
              <a:rPr lang="en-US" sz="2400" b="1" dirty="0">
                <a:solidFill>
                  <a:schemeClr val="tx1"/>
                </a:solidFill>
                <a:latin typeface="Roboto Light" panose="02000000000000000000" pitchFamily="2" charset="0"/>
                <a:ea typeface="Roboto Light" panose="02000000000000000000" pitchFamily="2" charset="0"/>
                <a:cs typeface="Open Sans" panose="020B0606030504020204" pitchFamily="34" charset="0"/>
              </a:rPr>
              <a:t>Attendees</a:t>
            </a:r>
            <a:r>
              <a:rPr lang="en-US" sz="2400" b="1" dirty="0">
                <a:solidFill>
                  <a:srgbClr val="06070A"/>
                </a:solidFill>
                <a:latin typeface="Roboto Light" panose="02000000000000000000" pitchFamily="2" charset="0"/>
                <a:ea typeface="Roboto Light" panose="02000000000000000000" pitchFamily="2" charset="0"/>
                <a:cs typeface="Open Sans" panose="020B0606030504020204" pitchFamily="34" charset="0"/>
              </a:rPr>
              <a:t> should have:</a:t>
            </a:r>
          </a:p>
          <a:p>
            <a:pPr marL="146050" indent="0">
              <a:lnSpc>
                <a:spcPct val="100000"/>
              </a:lnSpc>
              <a:buNone/>
              <a:defRPr/>
            </a:pPr>
            <a:endParaRPr lang="en-US" sz="2000" b="1" dirty="0">
              <a:solidFill>
                <a:srgbClr val="06070A"/>
              </a:solidFill>
              <a:latin typeface="Roboto Light" panose="02000000000000000000"/>
              <a:ea typeface="Roboto Light" panose="02000000000000000000" pitchFamily="2" charset="0"/>
              <a:cs typeface="Open Sans" panose="020B0606030504020204" pitchFamily="34" charset="0"/>
            </a:endParaRPr>
          </a:p>
          <a:p>
            <a:pPr>
              <a:lnSpc>
                <a:spcPct val="100000"/>
              </a:lnSpc>
              <a:defRPr/>
            </a:pPr>
            <a:r>
              <a:rPr lang="en-US" sz="2100" dirty="0">
                <a:solidFill>
                  <a:srgbClr val="06070A"/>
                </a:solidFill>
                <a:latin typeface="Roboto Light" panose="02000000000000000000"/>
                <a:ea typeface="Roboto Light" panose="02000000000000000000" pitchFamily="2" charset="0"/>
                <a:cs typeface="Open Sans" panose="020B0606030504020204" pitchFamily="34" charset="0"/>
              </a:rPr>
              <a:t>Identified target organizations and conducted research</a:t>
            </a:r>
          </a:p>
          <a:p>
            <a:pPr>
              <a:lnSpc>
                <a:spcPct val="100000"/>
              </a:lnSpc>
              <a:defRPr/>
            </a:pPr>
            <a:r>
              <a:rPr lang="en-US" sz="2100" dirty="0">
                <a:solidFill>
                  <a:srgbClr val="06070A"/>
                </a:solidFill>
                <a:latin typeface="Roboto Light" panose="02000000000000000000"/>
                <a:ea typeface="Roboto Light" panose="02000000000000000000" pitchFamily="2" charset="0"/>
                <a:cs typeface="Open Sans" panose="020B0606030504020204" pitchFamily="34" charset="0"/>
              </a:rPr>
              <a:t>Prioritized their list of participating companies and determine which ones are of interest</a:t>
            </a:r>
          </a:p>
          <a:p>
            <a:pPr>
              <a:defRPr/>
            </a:pPr>
            <a:r>
              <a:rPr lang="en-US" sz="2100" dirty="0">
                <a:solidFill>
                  <a:srgbClr val="06070A"/>
                </a:solidFill>
                <a:latin typeface="Roboto Light" panose="02000000000000000000"/>
                <a:ea typeface="Roboto Light" panose="02000000000000000000" pitchFamily="2" charset="0"/>
                <a:cs typeface="Open Sans" panose="020B0606030504020204" pitchFamily="34" charset="0"/>
              </a:rPr>
              <a:t>Present a pitch that addresses specific position types and how their interests and skills align with the employer’s needs</a:t>
            </a:r>
          </a:p>
          <a:p>
            <a:pPr>
              <a:defRPr/>
            </a:pPr>
            <a:r>
              <a:rPr lang="en-US" sz="2100" dirty="0">
                <a:solidFill>
                  <a:srgbClr val="06070A"/>
                </a:solidFill>
                <a:latin typeface="Roboto Light" panose="02000000000000000000"/>
                <a:ea typeface="Roboto Light" panose="02000000000000000000" pitchFamily="2" charset="0"/>
                <a:cs typeface="Open Sans" panose="020B0606030504020204" pitchFamily="34" charset="0"/>
              </a:rPr>
              <a:t>If qualified, applied or plan to apply to positions of interest</a:t>
            </a:r>
            <a:endParaRPr lang="en-US" sz="2100" dirty="0">
              <a:solidFill>
                <a:srgbClr val="06070A"/>
              </a:solidFill>
              <a:latin typeface="Roboto Light" panose="02000000000000000000"/>
              <a:ea typeface="Roboto Light" panose="02000000000000000000"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288794" y="290801"/>
            <a:ext cx="3871081" cy="122484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F1C232"/>
                </a:solidFill>
                <a:latin typeface="Comfortaa"/>
                <a:ea typeface="Comfortaa"/>
                <a:cs typeface="Comfortaa"/>
                <a:sym typeface="Comfortaa"/>
              </a:rPr>
              <a:t>Prepare Your Pitch: Written &amp; Verbal</a:t>
            </a:r>
            <a:endParaRPr b="1" dirty="0">
              <a:solidFill>
                <a:srgbClr val="F1C232"/>
              </a:solidFill>
              <a:latin typeface="Comfortaa"/>
              <a:ea typeface="Comfortaa"/>
              <a:cs typeface="Comfortaa"/>
              <a:sym typeface="Comfortaa"/>
            </a:endParaRPr>
          </a:p>
          <a:p>
            <a:pPr marL="0" lvl="0" indent="0" algn="l" rtl="0">
              <a:spcBef>
                <a:spcPts val="0"/>
              </a:spcBef>
              <a:spcAft>
                <a:spcPts val="0"/>
              </a:spcAft>
              <a:buNone/>
            </a:pPr>
            <a:endParaRPr sz="1400" dirty="0">
              <a:latin typeface="Comfortaa"/>
              <a:ea typeface="Comfortaa"/>
              <a:cs typeface="Comfortaa"/>
              <a:sym typeface="Comfortaa"/>
            </a:endParaRPr>
          </a:p>
        </p:txBody>
      </p:sp>
      <p:sp>
        <p:nvSpPr>
          <p:cNvPr id="91" name="Google Shape;91;p17"/>
          <p:cNvSpPr txBox="1">
            <a:spLocks noGrp="1"/>
          </p:cNvSpPr>
          <p:nvPr>
            <p:ph type="body" idx="1"/>
          </p:nvPr>
        </p:nvSpPr>
        <p:spPr>
          <a:xfrm>
            <a:off x="4159876" y="0"/>
            <a:ext cx="4876687" cy="4098600"/>
          </a:xfrm>
          <a:prstGeom prst="rect">
            <a:avLst/>
          </a:prstGeom>
        </p:spPr>
        <p:txBody>
          <a:bodyPr spcFirstLastPara="1" wrap="square" lIns="91425" tIns="91425" rIns="91425" bIns="91425" anchor="t" anchorCtr="0">
            <a:noAutofit/>
          </a:bodyPr>
          <a:lstStyle/>
          <a:p>
            <a:r>
              <a:rPr lang="en-US" sz="2400" dirty="0"/>
              <a:t>Name, field of study/major, graduation month &amp; year</a:t>
            </a:r>
          </a:p>
          <a:p>
            <a:r>
              <a:rPr lang="en-US" sz="2400" dirty="0"/>
              <a:t>Types of positions you’re looking for (be specific!)</a:t>
            </a:r>
          </a:p>
          <a:p>
            <a:r>
              <a:rPr lang="en-US" sz="2400" dirty="0"/>
              <a:t>Key experiences and skills</a:t>
            </a:r>
          </a:p>
          <a:p>
            <a:pPr lvl="1">
              <a:spcBef>
                <a:spcPts val="0"/>
              </a:spcBef>
            </a:pPr>
            <a:r>
              <a:rPr lang="en-US" sz="2300" dirty="0"/>
              <a:t>Internships/Work experience</a:t>
            </a:r>
          </a:p>
          <a:p>
            <a:pPr lvl="1">
              <a:spcBef>
                <a:spcPts val="0"/>
              </a:spcBef>
            </a:pPr>
            <a:r>
              <a:rPr lang="en-US" sz="2300" dirty="0"/>
              <a:t>Volunteering</a:t>
            </a:r>
          </a:p>
          <a:p>
            <a:pPr lvl="1">
              <a:spcBef>
                <a:spcPts val="0"/>
              </a:spcBef>
            </a:pPr>
            <a:r>
              <a:rPr lang="en-US" sz="2300" dirty="0"/>
              <a:t>Campus involvement</a:t>
            </a:r>
          </a:p>
          <a:p>
            <a:pPr lvl="1">
              <a:spcBef>
                <a:spcPts val="0"/>
              </a:spcBef>
            </a:pPr>
            <a:r>
              <a:rPr lang="en-US" sz="2300" dirty="0"/>
              <a:t>Coursework/projects</a:t>
            </a:r>
          </a:p>
          <a:p>
            <a:pPr lvl="1">
              <a:spcBef>
                <a:spcPts val="0"/>
              </a:spcBef>
            </a:pPr>
            <a:r>
              <a:rPr lang="en-US" sz="2300" dirty="0"/>
              <a:t>Skills – technical, “soft”</a:t>
            </a:r>
          </a:p>
          <a:p>
            <a:r>
              <a:rPr lang="en-US" sz="2400" dirty="0"/>
              <a:t>What attracted you to this employer? </a:t>
            </a:r>
          </a:p>
        </p:txBody>
      </p:sp>
      <p:pic>
        <p:nvPicPr>
          <p:cNvPr id="1026" name="Picture 2" descr="close up asian woman use earphone connect to laptop and talking greeting by video conference with friends or family at outdoor coffee restaurant in relax time , lifestyle people concept">
            <a:extLst>
              <a:ext uri="{FF2B5EF4-FFF2-40B4-BE49-F238E27FC236}">
                <a16:creationId xmlns:a16="http://schemas.microsoft.com/office/drawing/2014/main" id="{0FC2D160-1FAC-4F21-8BA1-8FEED0613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06446"/>
            <a:ext cx="4284091" cy="2811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434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311725" y="196125"/>
            <a:ext cx="3719100" cy="637800"/>
          </a:xfrm>
          <a:prstGeom prst="rect">
            <a:avLst/>
          </a:prstGeom>
        </p:spPr>
        <p:txBody>
          <a:bodyPr spcFirstLastPara="1" wrap="square" lIns="91425" tIns="91425" rIns="91425" bIns="91425" anchor="t" anchorCtr="0">
            <a:noAutofit/>
          </a:bodyPr>
          <a:lstStyle/>
          <a:p>
            <a:pPr lvl="0"/>
            <a:r>
              <a:rPr lang="en-US" sz="2700" b="1" dirty="0">
                <a:solidFill>
                  <a:srgbClr val="F1C232"/>
                </a:solidFill>
                <a:latin typeface="Comfortaa"/>
                <a:ea typeface="Comfortaa"/>
                <a:cs typeface="Comfortaa"/>
                <a:sym typeface="Comfortaa"/>
              </a:rPr>
              <a:t>Perfect Your</a:t>
            </a:r>
            <a:r>
              <a:rPr lang="en" sz="2700" b="1" dirty="0">
                <a:solidFill>
                  <a:srgbClr val="F1C232"/>
                </a:solidFill>
                <a:latin typeface="Comfortaa"/>
                <a:ea typeface="Comfortaa"/>
                <a:cs typeface="Comfortaa"/>
                <a:sym typeface="Comfortaa"/>
              </a:rPr>
              <a:t> Pitch </a:t>
            </a:r>
            <a:r>
              <a:rPr lang="en-US" sz="2700" dirty="0">
                <a:solidFill>
                  <a:srgbClr val="FFC000"/>
                </a:solidFill>
                <a:latin typeface="Comfortaa" panose="020B0604020202020204" charset="0"/>
              </a:rPr>
              <a:t>Which candidate would YOU pick?</a:t>
            </a:r>
            <a:endParaRPr sz="2700" dirty="0">
              <a:solidFill>
                <a:srgbClr val="FFC000"/>
              </a:solidFill>
              <a:latin typeface="Comfortaa" panose="020B0604020202020204" charset="0"/>
              <a:ea typeface="Comfortaa"/>
              <a:cs typeface="Comfortaa"/>
              <a:sym typeface="Comfortaa"/>
            </a:endParaRPr>
          </a:p>
        </p:txBody>
      </p:sp>
      <p:sp>
        <p:nvSpPr>
          <p:cNvPr id="119" name="Google Shape;119;p21"/>
          <p:cNvSpPr txBox="1">
            <a:spLocks noGrp="1"/>
          </p:cNvSpPr>
          <p:nvPr>
            <p:ph type="body" idx="1"/>
          </p:nvPr>
        </p:nvSpPr>
        <p:spPr>
          <a:xfrm>
            <a:off x="4370390" y="95607"/>
            <a:ext cx="4773609" cy="3754800"/>
          </a:xfrm>
          <a:prstGeom prst="rect">
            <a:avLst/>
          </a:prstGeom>
        </p:spPr>
        <p:txBody>
          <a:bodyPr spcFirstLastPara="1" wrap="square" lIns="91425" tIns="91425" rIns="91425" bIns="91425" anchor="t" anchorCtr="0">
            <a:noAutofit/>
          </a:bodyPr>
          <a:lstStyle/>
          <a:p>
            <a:pPr marL="0" indent="0">
              <a:buNone/>
            </a:pPr>
            <a:r>
              <a:rPr lang="en-US" sz="2100" dirty="0"/>
              <a:t>“Hi, I’m Amal. I just graduated in May 2021 from UMBC with a BS in business technology. Last summer I completed an operations internship with Morgan Stanley, and am now looking for full-time roles in the finance industry. I’ve gained strong leadership skills as an officer in multiple campus organizations. Your entry-level operations position seems to be a perfect fit for my background, and I would love to discuss it further.” </a:t>
            </a:r>
          </a:p>
        </p:txBody>
      </p:sp>
      <p:sp>
        <p:nvSpPr>
          <p:cNvPr id="120" name="Google Shape;120;p21"/>
          <p:cNvSpPr txBox="1"/>
          <p:nvPr/>
        </p:nvSpPr>
        <p:spPr>
          <a:xfrm>
            <a:off x="180325" y="1571223"/>
            <a:ext cx="3914100" cy="2408202"/>
          </a:xfrm>
          <a:prstGeom prst="rect">
            <a:avLst/>
          </a:prstGeom>
          <a:noFill/>
          <a:ln>
            <a:noFill/>
          </a:ln>
        </p:spPr>
        <p:txBody>
          <a:bodyPr spcFirstLastPara="1" wrap="square" lIns="91425" tIns="91425" rIns="91425" bIns="91425" anchor="t" anchorCtr="0">
            <a:noAutofit/>
          </a:bodyPr>
          <a:lstStyle/>
          <a:p>
            <a:pPr marL="0" indent="0">
              <a:buNone/>
            </a:pPr>
            <a:r>
              <a:rPr lang="en-US" sz="2400" dirty="0">
                <a:solidFill>
                  <a:schemeClr val="bg1"/>
                </a:solidFill>
              </a:rPr>
              <a:t>“Hi, I’m Victor. My major is business technology and I am looking for a job. What positions does your company have open?”</a:t>
            </a:r>
          </a:p>
          <a:p>
            <a:pPr marL="0" lvl="0" indent="0" algn="l" rtl="0">
              <a:spcBef>
                <a:spcPts val="0"/>
              </a:spcBef>
              <a:spcAft>
                <a:spcPts val="0"/>
              </a:spcAft>
              <a:buNone/>
            </a:pPr>
            <a:endParaRPr b="1" dirty="0">
              <a:solidFill>
                <a:srgbClr val="FFFFFF"/>
              </a:solidFill>
              <a:latin typeface="Roboto"/>
              <a:ea typeface="Roboto"/>
              <a:cs typeface="Roboto"/>
              <a:sym typeface="Roboto"/>
            </a:endParaRPr>
          </a:p>
        </p:txBody>
      </p:sp>
      <p:sp>
        <p:nvSpPr>
          <p:cNvPr id="121" name="Google Shape;121;p21"/>
          <p:cNvSpPr txBox="1"/>
          <p:nvPr/>
        </p:nvSpPr>
        <p:spPr>
          <a:xfrm>
            <a:off x="311725" y="3979425"/>
            <a:ext cx="3816600" cy="1116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b="1" dirty="0">
                <a:solidFill>
                  <a:srgbClr val="CC0000"/>
                </a:solidFill>
                <a:latin typeface="Roboto"/>
                <a:ea typeface="Roboto"/>
                <a:cs typeface="Roboto"/>
                <a:sym typeface="Roboto"/>
              </a:rPr>
              <a:t>A RECOMMENDATION</a:t>
            </a:r>
            <a:r>
              <a:rPr lang="en" sz="1600" b="1" dirty="0">
                <a:solidFill>
                  <a:srgbClr val="CC0000"/>
                </a:solidFill>
                <a:latin typeface="Roboto"/>
                <a:ea typeface="Roboto"/>
                <a:cs typeface="Roboto"/>
                <a:sym typeface="Roboto"/>
              </a:rPr>
              <a:t>:</a:t>
            </a:r>
            <a:endParaRPr sz="1600" b="1" dirty="0">
              <a:solidFill>
                <a:srgbClr val="CC0000"/>
              </a:solidFill>
              <a:latin typeface="Roboto"/>
              <a:ea typeface="Roboto"/>
              <a:cs typeface="Roboto"/>
              <a:sym typeface="Roboto"/>
            </a:endParaRPr>
          </a:p>
          <a:p>
            <a:pPr marL="0" lvl="0" indent="0" algn="r" rtl="0">
              <a:spcBef>
                <a:spcPts val="0"/>
              </a:spcBef>
              <a:spcAft>
                <a:spcPts val="0"/>
              </a:spcAft>
              <a:buNone/>
            </a:pPr>
            <a:r>
              <a:rPr lang="en-US" sz="1800" b="1" dirty="0">
                <a:latin typeface="Roboto"/>
                <a:ea typeface="Roboto"/>
                <a:cs typeface="Roboto"/>
                <a:sym typeface="Roboto"/>
              </a:rPr>
              <a:t>Perfect your pitch prior </a:t>
            </a:r>
          </a:p>
          <a:p>
            <a:pPr marL="0" lvl="0" indent="0" algn="r" rtl="0">
              <a:spcBef>
                <a:spcPts val="0"/>
              </a:spcBef>
              <a:spcAft>
                <a:spcPts val="0"/>
              </a:spcAft>
              <a:buNone/>
            </a:pPr>
            <a:r>
              <a:rPr lang="en-US" sz="1800" b="1" dirty="0">
                <a:latin typeface="Roboto"/>
                <a:ea typeface="Roboto"/>
                <a:cs typeface="Roboto"/>
                <a:sym typeface="Roboto"/>
              </a:rPr>
              <a:t>to entering the event</a:t>
            </a:r>
            <a:r>
              <a:rPr lang="en" sz="1600" b="1" dirty="0">
                <a:latin typeface="Roboto"/>
                <a:ea typeface="Roboto"/>
                <a:cs typeface="Roboto"/>
                <a:sym typeface="Roboto"/>
              </a:rPr>
              <a:t>.</a:t>
            </a:r>
            <a:endParaRPr sz="1700" b="1" dirty="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25" y="500925"/>
            <a:ext cx="3706500" cy="347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F1C232"/>
                </a:solidFill>
                <a:latin typeface="Comfortaa"/>
                <a:ea typeface="Comfortaa"/>
                <a:cs typeface="Comfortaa"/>
                <a:sym typeface="Comfortaa"/>
              </a:rPr>
              <a:t>Pre-Event </a:t>
            </a:r>
            <a:r>
              <a:rPr lang="en" b="1" dirty="0">
                <a:solidFill>
                  <a:srgbClr val="F1C232"/>
                </a:solidFill>
                <a:latin typeface="Comfortaa"/>
                <a:ea typeface="Comfortaa"/>
                <a:cs typeface="Comfortaa"/>
                <a:sym typeface="Comfortaa"/>
              </a:rPr>
              <a:t>Preparation:</a:t>
            </a:r>
            <a:endParaRPr b="1" dirty="0">
              <a:solidFill>
                <a:srgbClr val="F1C232"/>
              </a:solidFill>
              <a:latin typeface="Comfortaa"/>
              <a:ea typeface="Comfortaa"/>
              <a:cs typeface="Comfortaa"/>
              <a:sym typeface="Comfortaa"/>
            </a:endParaRPr>
          </a:p>
          <a:p>
            <a:pPr marL="0" lvl="0" indent="0" algn="l" rtl="0">
              <a:spcBef>
                <a:spcPts val="0"/>
              </a:spcBef>
              <a:spcAft>
                <a:spcPts val="0"/>
              </a:spcAft>
              <a:buNone/>
            </a:pPr>
            <a:endParaRPr sz="1400" dirty="0">
              <a:latin typeface="Comfortaa"/>
              <a:ea typeface="Comfortaa"/>
              <a:cs typeface="Comfortaa"/>
              <a:sym typeface="Comfortaa"/>
            </a:endParaRPr>
          </a:p>
          <a:p>
            <a:pPr marL="0" lvl="0" indent="0" algn="l" rtl="0">
              <a:spcBef>
                <a:spcPts val="0"/>
              </a:spcBef>
              <a:spcAft>
                <a:spcPts val="0"/>
              </a:spcAft>
              <a:buNone/>
            </a:pPr>
            <a:r>
              <a:rPr lang="en" sz="4000" dirty="0">
                <a:latin typeface="Comfortaa"/>
                <a:ea typeface="Comfortaa"/>
                <a:cs typeface="Comfortaa"/>
                <a:sym typeface="Comfortaa"/>
              </a:rPr>
              <a:t>Research </a:t>
            </a:r>
            <a:r>
              <a:rPr lang="en-US" sz="4000" dirty="0">
                <a:latin typeface="Comfortaa"/>
                <a:ea typeface="Comfortaa"/>
                <a:cs typeface="Comfortaa"/>
                <a:sym typeface="Comfortaa"/>
              </a:rPr>
              <a:t>the</a:t>
            </a:r>
            <a:r>
              <a:rPr lang="en" sz="4000" dirty="0">
                <a:latin typeface="Comfortaa"/>
                <a:ea typeface="Comfortaa"/>
                <a:cs typeface="Comfortaa"/>
                <a:sym typeface="Comfortaa"/>
              </a:rPr>
              <a:t> Employers</a:t>
            </a:r>
            <a:endParaRPr sz="4000" dirty="0">
              <a:latin typeface="Comfortaa"/>
              <a:ea typeface="Comfortaa"/>
              <a:cs typeface="Comfortaa"/>
              <a:sym typeface="Comfortaa"/>
            </a:endParaRPr>
          </a:p>
        </p:txBody>
      </p:sp>
      <p:sp>
        <p:nvSpPr>
          <p:cNvPr id="85" name="Google Shape;85;p16"/>
          <p:cNvSpPr txBox="1">
            <a:spLocks noGrp="1"/>
          </p:cNvSpPr>
          <p:nvPr>
            <p:ph type="body" idx="1"/>
          </p:nvPr>
        </p:nvSpPr>
        <p:spPr>
          <a:xfrm>
            <a:off x="4355966" y="371606"/>
            <a:ext cx="4651512" cy="4098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2400" b="1" dirty="0">
                <a:solidFill>
                  <a:srgbClr val="CC0000"/>
                </a:solidFill>
              </a:rPr>
              <a:t>Research the Employers</a:t>
            </a:r>
            <a:r>
              <a:rPr lang="en" sz="2400" b="1" dirty="0">
                <a:solidFill>
                  <a:srgbClr val="CC0000"/>
                </a:solidFill>
              </a:rPr>
              <a:t>-</a:t>
            </a:r>
            <a:endParaRPr sz="1900" b="1" dirty="0">
              <a:solidFill>
                <a:srgbClr val="000000"/>
              </a:solidFill>
            </a:endParaRPr>
          </a:p>
          <a:p>
            <a:pPr lvl="0" indent="-349250">
              <a:lnSpc>
                <a:spcPct val="100000"/>
              </a:lnSpc>
              <a:buClr>
                <a:srgbClr val="000000"/>
              </a:buClr>
              <a:buSzPts val="1900"/>
            </a:pPr>
            <a:r>
              <a:rPr lang="en-US" sz="2100" dirty="0"/>
              <a:t>Review the List of Attending Employers. </a:t>
            </a:r>
          </a:p>
          <a:p>
            <a:pPr lvl="0" indent="-349250">
              <a:lnSpc>
                <a:spcPct val="100000"/>
              </a:lnSpc>
              <a:buClr>
                <a:srgbClr val="000000"/>
              </a:buClr>
              <a:buSzPts val="1900"/>
            </a:pPr>
            <a:r>
              <a:rPr lang="en-US" sz="2100" dirty="0"/>
              <a:t>Prioritize the list of participating employers to make the most of your time and apply to their positions.</a:t>
            </a:r>
          </a:p>
          <a:p>
            <a:pPr lvl="0" indent="-349250">
              <a:lnSpc>
                <a:spcPct val="100000"/>
              </a:lnSpc>
              <a:buClr>
                <a:srgbClr val="000000"/>
              </a:buClr>
              <a:buSzPts val="1900"/>
            </a:pPr>
            <a:r>
              <a:rPr lang="en-US" sz="2100" dirty="0"/>
              <a:t>Come prepared with questions that show you’ve done your research and convey your level of interest in the organization’s opportunities.</a:t>
            </a:r>
            <a:endParaRPr sz="2100" dirty="0"/>
          </a:p>
        </p:txBody>
      </p:sp>
    </p:spTree>
    <p:extLst>
      <p:ext uri="{BB962C8B-B14F-4D97-AF65-F5344CB8AC3E}">
        <p14:creationId xmlns:p14="http://schemas.microsoft.com/office/powerpoint/2010/main" val="4049130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221572" y="191831"/>
            <a:ext cx="3989819" cy="3473400"/>
          </a:xfrm>
          <a:prstGeom prst="rect">
            <a:avLst/>
          </a:prstGeom>
        </p:spPr>
        <p:txBody>
          <a:bodyPr spcFirstLastPara="1" wrap="square" lIns="91425" tIns="91425" rIns="91425" bIns="91425" anchor="t" anchorCtr="0">
            <a:noAutofit/>
          </a:bodyPr>
          <a:lstStyle/>
          <a:p>
            <a:r>
              <a:rPr lang="en-US" sz="2500" b="1" dirty="0">
                <a:solidFill>
                  <a:srgbClr val="F1C232"/>
                </a:solidFill>
                <a:latin typeface="Comfortaa"/>
                <a:ea typeface="Comfortaa"/>
                <a:cs typeface="Comfortaa"/>
                <a:sym typeface="Comfortaa"/>
              </a:rPr>
              <a:t>Pre-Event </a:t>
            </a:r>
            <a:r>
              <a:rPr lang="en" sz="2500" b="1" dirty="0">
                <a:solidFill>
                  <a:srgbClr val="FFC000"/>
                </a:solidFill>
                <a:latin typeface="Comfortaa"/>
                <a:ea typeface="Comfortaa"/>
                <a:cs typeface="Comfortaa"/>
                <a:sym typeface="Comfortaa"/>
              </a:rPr>
              <a:t>Preparation:</a:t>
            </a:r>
            <a:br>
              <a:rPr lang="en-US" sz="2400" dirty="0">
                <a:solidFill>
                  <a:srgbClr val="FFC000"/>
                </a:solidFill>
                <a:latin typeface="Comfortaa" panose="020B0604020202020204" charset="0"/>
              </a:rPr>
            </a:br>
            <a:r>
              <a:rPr lang="en-US" sz="2400" dirty="0">
                <a:latin typeface="Comfortaa" panose="020B0604020202020204" charset="0"/>
              </a:rPr>
              <a:t>This is a REAL recruitment event! </a:t>
            </a:r>
            <a:br>
              <a:rPr lang="en-US" sz="2000" dirty="0">
                <a:latin typeface="Comfortaa" panose="020B0604020202020204" charset="0"/>
              </a:rPr>
            </a:br>
            <a:r>
              <a:rPr lang="en-US" sz="2000" dirty="0">
                <a:latin typeface="Comfortaa" panose="020B0604020202020204" charset="0"/>
              </a:rPr>
              <a:t>Take it seriously by…</a:t>
            </a:r>
            <a:br>
              <a:rPr lang="en-US" sz="2000" dirty="0">
                <a:latin typeface="Comfortaa" panose="020B0604020202020204" charset="0"/>
              </a:rPr>
            </a:br>
            <a:r>
              <a:rPr lang="en-US" sz="2000" dirty="0">
                <a:latin typeface="Comfortaa" panose="020B0604020202020204" charset="0"/>
              </a:rPr>
              <a:t>- Researching the employers</a:t>
            </a:r>
            <a:br>
              <a:rPr lang="en-US" sz="2000" dirty="0">
                <a:latin typeface="Comfortaa" panose="020B0604020202020204" charset="0"/>
              </a:rPr>
            </a:br>
            <a:r>
              <a:rPr lang="en-US" sz="2000" dirty="0">
                <a:latin typeface="Comfortaa" panose="020B0604020202020204" charset="0"/>
              </a:rPr>
              <a:t>- Dressing professionally</a:t>
            </a:r>
            <a:br>
              <a:rPr lang="en-US" sz="2000" dirty="0">
                <a:latin typeface="Comfortaa" panose="020B0604020202020204" charset="0"/>
              </a:rPr>
            </a:br>
            <a:r>
              <a:rPr lang="en-US" sz="2000" dirty="0">
                <a:latin typeface="Comfortaa" panose="020B0604020202020204" charset="0"/>
              </a:rPr>
              <a:t>- Watching your spelling &amp; grammar when in chat</a:t>
            </a:r>
            <a:br>
              <a:rPr lang="en-US" sz="2000" dirty="0">
                <a:latin typeface="Comfortaa" panose="020B0604020202020204" charset="0"/>
              </a:rPr>
            </a:br>
            <a:r>
              <a:rPr lang="en-US" sz="2000" dirty="0">
                <a:latin typeface="Comfortaa" panose="020B0604020202020204" charset="0"/>
              </a:rPr>
              <a:t>- Asking for contact info and following up</a:t>
            </a:r>
            <a:br>
              <a:rPr lang="en-US" sz="2400" dirty="0"/>
            </a:br>
            <a:br>
              <a:rPr lang="en-US" sz="2400" dirty="0"/>
            </a:br>
            <a:endParaRPr sz="2500" b="1" dirty="0">
              <a:solidFill>
                <a:srgbClr val="F1C232"/>
              </a:solidFill>
              <a:latin typeface="Comfortaa"/>
              <a:ea typeface="Comfortaa"/>
              <a:cs typeface="Comfortaa"/>
              <a:sym typeface="Comfortaa"/>
            </a:endParaRPr>
          </a:p>
          <a:p>
            <a:pPr marL="0" lvl="0" indent="0" algn="l" rtl="0">
              <a:spcBef>
                <a:spcPts val="0"/>
              </a:spcBef>
              <a:spcAft>
                <a:spcPts val="0"/>
              </a:spcAft>
              <a:buNone/>
            </a:pPr>
            <a:endParaRPr lang="en-US" sz="1400" dirty="0">
              <a:latin typeface="Comfortaa"/>
              <a:ea typeface="Comfortaa"/>
              <a:cs typeface="Comfortaa"/>
              <a:sym typeface="Comfortaa"/>
            </a:endParaRPr>
          </a:p>
        </p:txBody>
      </p:sp>
      <p:sp>
        <p:nvSpPr>
          <p:cNvPr id="85" name="Google Shape;85;p16"/>
          <p:cNvSpPr txBox="1">
            <a:spLocks noGrp="1"/>
          </p:cNvSpPr>
          <p:nvPr>
            <p:ph type="body" idx="1"/>
          </p:nvPr>
        </p:nvSpPr>
        <p:spPr>
          <a:xfrm>
            <a:off x="4373218" y="82680"/>
            <a:ext cx="4770782" cy="4277657"/>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2400" b="1" dirty="0">
                <a:solidFill>
                  <a:srgbClr val="CC0000"/>
                </a:solidFill>
              </a:rPr>
              <a:t>Top Virtual Career Fair Tips</a:t>
            </a:r>
            <a:endParaRPr sz="1900" b="1" dirty="0">
              <a:solidFill>
                <a:srgbClr val="000000"/>
              </a:solidFill>
            </a:endParaRPr>
          </a:p>
          <a:p>
            <a:pPr marL="146050" indent="0">
              <a:buNone/>
            </a:pPr>
            <a:r>
              <a:rPr lang="en-US" sz="1600" b="1" dirty="0">
                <a:solidFill>
                  <a:srgbClr val="06070A"/>
                </a:solidFill>
              </a:rPr>
              <a:t> </a:t>
            </a:r>
          </a:p>
          <a:p>
            <a:pPr marL="146050" indent="0">
              <a:buNone/>
            </a:pPr>
            <a:endParaRPr sz="2100" dirty="0"/>
          </a:p>
        </p:txBody>
      </p:sp>
      <p:pic>
        <p:nvPicPr>
          <p:cNvPr id="4" name="Picture Placeholder 39" title="Decorative">
            <a:extLst>
              <a:ext uri="{FF2B5EF4-FFF2-40B4-BE49-F238E27FC236}">
                <a16:creationId xmlns:a16="http://schemas.microsoft.com/office/drawing/2014/main" id="{977FDEF7-B5AB-4533-8699-DAEF05E1AF09}"/>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l="-14976" t="-18769" r="-20858" b="-17066"/>
          <a:stretch/>
        </p:blipFill>
        <p:spPr>
          <a:xfrm>
            <a:off x="4438596" y="872828"/>
            <a:ext cx="663926" cy="663926"/>
          </a:xfrm>
          <a:prstGeom prst="rect">
            <a:avLst/>
          </a:prstGeom>
        </p:spPr>
      </p:pic>
      <p:pic>
        <p:nvPicPr>
          <p:cNvPr id="5" name="Picture Placeholder 40" title="Decorative">
            <a:extLst>
              <a:ext uri="{FF2B5EF4-FFF2-40B4-BE49-F238E27FC236}">
                <a16:creationId xmlns:a16="http://schemas.microsoft.com/office/drawing/2014/main" id="{2B5AA7E3-410E-4A4C-9CFF-9D7493A3617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l="-13860" t="-15649" r="-14314" b="-12525"/>
          <a:stretch/>
        </p:blipFill>
        <p:spPr>
          <a:xfrm>
            <a:off x="4438596" y="1839847"/>
            <a:ext cx="663926" cy="663926"/>
          </a:xfrm>
          <a:prstGeom prst="rect">
            <a:avLst/>
          </a:prstGeom>
        </p:spPr>
      </p:pic>
      <p:pic>
        <p:nvPicPr>
          <p:cNvPr id="7" name="Picture Placeholder 41" title="Decorative">
            <a:extLst>
              <a:ext uri="{FF2B5EF4-FFF2-40B4-BE49-F238E27FC236}">
                <a16:creationId xmlns:a16="http://schemas.microsoft.com/office/drawing/2014/main" id="{8E9B4A26-043E-4531-9E3B-404621FA383B}"/>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rcRect l="-21524" t="-8482" r="-20795" b="-8139"/>
          <a:stretch/>
        </p:blipFill>
        <p:spPr>
          <a:xfrm>
            <a:off x="4373218" y="3100092"/>
            <a:ext cx="663926" cy="663926"/>
          </a:xfrm>
          <a:prstGeom prst="rect">
            <a:avLst/>
          </a:prstGeom>
        </p:spPr>
      </p:pic>
      <p:pic>
        <p:nvPicPr>
          <p:cNvPr id="8" name="Picture Placeholder 42" title="Decorative">
            <a:extLst>
              <a:ext uri="{FF2B5EF4-FFF2-40B4-BE49-F238E27FC236}">
                <a16:creationId xmlns:a16="http://schemas.microsoft.com/office/drawing/2014/main" id="{2598EEC4-8886-4890-82CC-EBB5FB80BDCC}"/>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rcRect l="-8214" t="-9857" r="-9487" b="-7844"/>
          <a:stretch/>
        </p:blipFill>
        <p:spPr>
          <a:xfrm>
            <a:off x="4373218" y="4126011"/>
            <a:ext cx="663926" cy="663926"/>
          </a:xfrm>
          <a:prstGeom prst="rect">
            <a:avLst/>
          </a:prstGeom>
        </p:spPr>
      </p:pic>
      <p:sp>
        <p:nvSpPr>
          <p:cNvPr id="9" name="Text Placeholder 6">
            <a:extLst>
              <a:ext uri="{FF2B5EF4-FFF2-40B4-BE49-F238E27FC236}">
                <a16:creationId xmlns:a16="http://schemas.microsoft.com/office/drawing/2014/main" id="{4FFAEC72-4869-4FE3-A976-F4098C64459E}"/>
              </a:ext>
            </a:extLst>
          </p:cNvPr>
          <p:cNvSpPr txBox="1">
            <a:spLocks/>
          </p:cNvSpPr>
          <p:nvPr/>
        </p:nvSpPr>
        <p:spPr>
          <a:xfrm>
            <a:off x="5286289" y="806107"/>
            <a:ext cx="3857711" cy="548771"/>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latin typeface="Roboto" panose="020B0604020202020204" charset="0"/>
                <a:ea typeface="Roboto" panose="020B0604020202020204" charset="0"/>
              </a:rPr>
              <a:t>Get your resume reviewed (again)</a:t>
            </a:r>
          </a:p>
        </p:txBody>
      </p:sp>
      <p:sp>
        <p:nvSpPr>
          <p:cNvPr id="2" name="Rectangle 1">
            <a:extLst>
              <a:ext uri="{FF2B5EF4-FFF2-40B4-BE49-F238E27FC236}">
                <a16:creationId xmlns:a16="http://schemas.microsoft.com/office/drawing/2014/main" id="{E29E0053-A232-4727-9300-4A9B9506CB4E}"/>
              </a:ext>
            </a:extLst>
          </p:cNvPr>
          <p:cNvSpPr/>
          <p:nvPr/>
        </p:nvSpPr>
        <p:spPr>
          <a:xfrm>
            <a:off x="5286289" y="1666319"/>
            <a:ext cx="3728922" cy="1200329"/>
          </a:xfrm>
          <a:prstGeom prst="rect">
            <a:avLst/>
          </a:prstGeom>
        </p:spPr>
        <p:txBody>
          <a:bodyPr wrap="square">
            <a:spAutoFit/>
          </a:bodyPr>
          <a:lstStyle/>
          <a:p>
            <a:r>
              <a:rPr lang="en-US" sz="2400" dirty="0">
                <a:latin typeface="Roboto" panose="020B0604020202020204" charset="0"/>
                <a:ea typeface="Roboto" panose="020B0604020202020204" charset="0"/>
              </a:rPr>
              <a:t>Test your technology</a:t>
            </a:r>
          </a:p>
          <a:p>
            <a:pPr marL="257175" indent="-257175">
              <a:buFont typeface="Arial" panose="020B0604020202020204" pitchFamily="34" charset="0"/>
              <a:buChar char="•"/>
            </a:pPr>
            <a:r>
              <a:rPr lang="en-US" sz="2300" dirty="0">
                <a:latin typeface="Roboto" panose="020B0604020202020204" charset="0"/>
                <a:ea typeface="Roboto" panose="020B0604020202020204" charset="0"/>
              </a:rPr>
              <a:t>Laptop or desktop, Mic., and Web Camera</a:t>
            </a:r>
          </a:p>
        </p:txBody>
      </p:sp>
      <p:sp>
        <p:nvSpPr>
          <p:cNvPr id="3" name="Rectangle 2">
            <a:extLst>
              <a:ext uri="{FF2B5EF4-FFF2-40B4-BE49-F238E27FC236}">
                <a16:creationId xmlns:a16="http://schemas.microsoft.com/office/drawing/2014/main" id="{EDCBC715-DD8D-42FE-A04C-CCBA47C0699B}"/>
              </a:ext>
            </a:extLst>
          </p:cNvPr>
          <p:cNvSpPr/>
          <p:nvPr/>
        </p:nvSpPr>
        <p:spPr>
          <a:xfrm>
            <a:off x="5286289" y="3019821"/>
            <a:ext cx="3857711" cy="830997"/>
          </a:xfrm>
          <a:prstGeom prst="rect">
            <a:avLst/>
          </a:prstGeom>
        </p:spPr>
        <p:txBody>
          <a:bodyPr wrap="square">
            <a:spAutoFit/>
          </a:bodyPr>
          <a:lstStyle/>
          <a:p>
            <a:r>
              <a:rPr lang="en-US" sz="2400" dirty="0">
                <a:latin typeface="Roboto" panose="020B0604020202020204" charset="0"/>
                <a:ea typeface="Roboto" panose="020B0604020202020204" charset="0"/>
              </a:rPr>
              <a:t>Be ready to video chat with representatives</a:t>
            </a:r>
          </a:p>
        </p:txBody>
      </p:sp>
      <p:sp>
        <p:nvSpPr>
          <p:cNvPr id="10" name="Rectangle 9">
            <a:extLst>
              <a:ext uri="{FF2B5EF4-FFF2-40B4-BE49-F238E27FC236}">
                <a16:creationId xmlns:a16="http://schemas.microsoft.com/office/drawing/2014/main" id="{40C83D96-E3E0-4459-A6F9-7134CD8533EB}"/>
              </a:ext>
            </a:extLst>
          </p:cNvPr>
          <p:cNvSpPr/>
          <p:nvPr/>
        </p:nvSpPr>
        <p:spPr>
          <a:xfrm>
            <a:off x="5298075" y="4042476"/>
            <a:ext cx="3717136" cy="830997"/>
          </a:xfrm>
          <a:prstGeom prst="rect">
            <a:avLst/>
          </a:prstGeom>
        </p:spPr>
        <p:txBody>
          <a:bodyPr wrap="square">
            <a:spAutoFit/>
          </a:bodyPr>
          <a:lstStyle/>
          <a:p>
            <a:r>
              <a:rPr lang="en-US" sz="2400" dirty="0">
                <a:latin typeface="Roboto" panose="020B0604020202020204" charset="0"/>
                <a:ea typeface="Roboto" panose="020B0604020202020204" charset="0"/>
              </a:rPr>
              <a:t>“Arrive” early to maximize time with employers</a:t>
            </a:r>
          </a:p>
        </p:txBody>
      </p:sp>
    </p:spTree>
    <p:extLst>
      <p:ext uri="{BB962C8B-B14F-4D97-AF65-F5344CB8AC3E}">
        <p14:creationId xmlns:p14="http://schemas.microsoft.com/office/powerpoint/2010/main" val="2549605707"/>
      </p:ext>
    </p:extLst>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4360</TotalTime>
  <Words>2155</Words>
  <Application>Microsoft Office PowerPoint</Application>
  <PresentationFormat>On-screen Show (16:9)</PresentationFormat>
  <Paragraphs>174</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Merriweather</vt:lpstr>
      <vt:lpstr>Proxima Nova</vt:lpstr>
      <vt:lpstr>Arial</vt:lpstr>
      <vt:lpstr>Roboto Light</vt:lpstr>
      <vt:lpstr>Helvetica Light</vt:lpstr>
      <vt:lpstr>Roboto</vt:lpstr>
      <vt:lpstr>Suisse_Intl</vt:lpstr>
      <vt:lpstr>Comfortaa</vt:lpstr>
      <vt:lpstr>Paradigm</vt:lpstr>
      <vt:lpstr>PowerPoint Presentation</vt:lpstr>
      <vt:lpstr>Update:  Over 50+ Employers Registered to Meet Student and Alumni Talent- that means YOU!</vt:lpstr>
      <vt:lpstr>28</vt:lpstr>
      <vt:lpstr>What is a Virtual Career Fair?</vt:lpstr>
      <vt:lpstr>Pre-Event Preparation:  What’s Expected of Attendees</vt:lpstr>
      <vt:lpstr>Prepare Your Pitch: Written &amp; Verbal </vt:lpstr>
      <vt:lpstr>Perfect Your Pitch Which candidate would YOU pick?</vt:lpstr>
      <vt:lpstr>Pre-Event Preparation:  Research the Employers</vt:lpstr>
      <vt:lpstr>Pre-Event Preparation: This is a REAL recruitment event!  Take it seriously by… - Researching the employers - Dressing professionally - Watching your spelling &amp; grammar when in chat - Asking for contact info and following up   </vt:lpstr>
      <vt:lpstr>Pre-Event Preparation: Virtual Fair “Don’ts”   </vt:lpstr>
      <vt:lpstr>Registering for the Virtual Career Fair :</vt:lpstr>
      <vt:lpstr>Signing up for Sessions :</vt:lpstr>
      <vt:lpstr>Signing up for Sessions: Part 2</vt:lpstr>
      <vt:lpstr>Entering the Virtual Career Fair :</vt:lpstr>
      <vt:lpstr>Handshake:  Joining Sessions</vt:lpstr>
      <vt:lpstr>Handshake:  Joining Sessions</vt:lpstr>
      <vt:lpstr>Handshake:  Joining Sessions Continues</vt:lpstr>
      <vt:lpstr>Handshake:  Support During the Fair</vt:lpstr>
      <vt:lpstr>Thank you again for your interest in the  MCC Career Fair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krisiaroutzahn@outlook.com</dc:creator>
  <cp:lastModifiedBy>krisiaroutzahn@outlook.com</cp:lastModifiedBy>
  <cp:revision>17</cp:revision>
  <cp:lastPrinted>2021-06-03T10:37:54Z</cp:lastPrinted>
  <dcterms:created xsi:type="dcterms:W3CDTF">2020-09-05T21:13:43Z</dcterms:created>
  <dcterms:modified xsi:type="dcterms:W3CDTF">2021-06-06T15:07:44Z</dcterms:modified>
</cp:coreProperties>
</file>