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6"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38035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12/17/2018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3709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12/17/2018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17816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12/17/2018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71664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12/17/2018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908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12/17/2018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66315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12/17/2018</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24154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12/17/2018</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13064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12/17/2018</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946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12/17/2018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9075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52085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12/17/2018</a:t>
            </a:fld>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1467688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rgbClr val="F85A3A"/>
            </a:gs>
            <a:gs pos="16000">
              <a:schemeClr val="accent4">
                <a:lumMod val="40000"/>
                <a:lumOff val="60000"/>
              </a:schemeClr>
            </a:gs>
            <a:gs pos="82000">
              <a:schemeClr val="accent6">
                <a:lumMod val="95000"/>
                <a:lumOff val="5000"/>
              </a:schemeClr>
            </a:gs>
            <a:gs pos="100000">
              <a:schemeClr val="accent6">
                <a:lumMod val="60000"/>
              </a:schemeClr>
            </a:gs>
          </a:gsLst>
          <a:lin ang="27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600635" y="87403"/>
            <a:ext cx="110534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ea typeface="+mn-ea"/>
                <a:cs typeface="+mn-cs"/>
              </a:rPr>
              <a:t>University of Maryland, Baltimore </a:t>
            </a:r>
            <a:r>
              <a:rPr kumimoji="0" lang="en-US" sz="3200" b="1"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ea typeface="+mn-ea"/>
                <a:cs typeface="+mn-cs"/>
              </a:rPr>
              <a:t>County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ea typeface="+mn-ea"/>
                <a:cs typeface="+mn-cs"/>
              </a:rPr>
              <a:t>Department </a:t>
            </a:r>
            <a:r>
              <a:rPr kumimoji="0" lang="en-US" sz="2600" b="1"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ea typeface="+mn-ea"/>
                <a:cs typeface="+mn-cs"/>
              </a:rPr>
              <a:t>of Chemistry and Biochemistry</a:t>
            </a:r>
            <a:endParaRPr kumimoji="0" lang="en-US" sz="26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mn-cs"/>
            </a:endParaRPr>
          </a:p>
        </p:txBody>
      </p:sp>
      <p:sp>
        <p:nvSpPr>
          <p:cNvPr id="3" name="TextBox 2"/>
          <p:cNvSpPr txBox="1"/>
          <p:nvPr/>
        </p:nvSpPr>
        <p:spPr>
          <a:xfrm>
            <a:off x="2368296" y="977301"/>
            <a:ext cx="71231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ea typeface="+mn-ea"/>
                <a:cs typeface="+mn-cs"/>
              </a:rPr>
              <a:t>SPRING 2019 SEMINAR SERIES</a:t>
            </a:r>
            <a:endParaRPr kumimoji="0" lang="en-US" sz="18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mn-cs"/>
            </a:endParaRPr>
          </a:p>
        </p:txBody>
      </p:sp>
      <p:sp>
        <p:nvSpPr>
          <p:cNvPr id="4" name="TextBox 3"/>
          <p:cNvSpPr txBox="1"/>
          <p:nvPr/>
        </p:nvSpPr>
        <p:spPr>
          <a:xfrm>
            <a:off x="3343835" y="1346633"/>
            <a:ext cx="4858871"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ea typeface="+mn-ea"/>
                <a:cs typeface="+mn-cs"/>
              </a:rPr>
              <a:t>Friday, March 8,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ea typeface="+mn-ea"/>
                <a:cs typeface="+mn-cs"/>
              </a:rPr>
              <a:t>12:00 noon, </a:t>
            </a:r>
            <a:r>
              <a:rPr kumimoji="0" lang="en-US" sz="1100" b="1" i="0" u="none" strike="noStrike" kern="1200" cap="none" spc="0" normalizeH="0" baseline="0" noProof="0" dirty="0" err="1" smtClean="0">
                <a:ln>
                  <a:noFill/>
                </a:ln>
                <a:solidFill>
                  <a:prstClr val="black">
                    <a:lumMod val="95000"/>
                    <a:lumOff val="5000"/>
                  </a:prstClr>
                </a:solidFill>
                <a:effectLst/>
                <a:uLnTx/>
                <a:uFillTx/>
                <a:latin typeface="Calibri" panose="020F0502020204030204" pitchFamily="34" charset="0"/>
                <a:ea typeface="+mn-ea"/>
                <a:cs typeface="+mn-cs"/>
              </a:rPr>
              <a:t>Meyerhoff</a:t>
            </a:r>
            <a:r>
              <a:rPr kumimoji="0" lang="en-US" sz="1100" b="1"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ea typeface="+mn-ea"/>
                <a:cs typeface="+mn-cs"/>
              </a:rPr>
              <a:t> Chemistry Building Room 120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ea typeface="+mn-ea"/>
                <a:cs typeface="+mn-cs"/>
              </a:rPr>
              <a:t>Host: Dr. </a:t>
            </a:r>
            <a:r>
              <a:rPr kumimoji="0" lang="en-US" sz="1100" b="1" i="0" u="none" strike="noStrike" kern="1200" cap="none" spc="0" normalizeH="0" baseline="0" noProof="0" dirty="0" err="1" smtClean="0">
                <a:ln>
                  <a:noFill/>
                </a:ln>
                <a:solidFill>
                  <a:prstClr val="black">
                    <a:lumMod val="95000"/>
                    <a:lumOff val="5000"/>
                  </a:prstClr>
                </a:solidFill>
                <a:effectLst/>
                <a:uLnTx/>
                <a:uFillTx/>
                <a:latin typeface="Calibri" panose="020F0502020204030204" pitchFamily="34" charset="0"/>
                <a:ea typeface="+mn-ea"/>
                <a:cs typeface="+mn-cs"/>
              </a:rPr>
              <a:t>Songon</a:t>
            </a:r>
            <a:r>
              <a:rPr kumimoji="0" lang="en-US" sz="1100" b="1"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ea typeface="+mn-ea"/>
                <a:cs typeface="+mn-cs"/>
              </a:rPr>
              <a:t> An</a:t>
            </a:r>
            <a:endParaRPr kumimoji="0" lang="en-US" sz="11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mn-cs"/>
            </a:endParaRPr>
          </a:p>
        </p:txBody>
      </p:sp>
      <p:sp>
        <p:nvSpPr>
          <p:cNvPr id="6" name="Rectangle 5"/>
          <p:cNvSpPr/>
          <p:nvPr/>
        </p:nvSpPr>
        <p:spPr>
          <a:xfrm>
            <a:off x="3406587" y="1882589"/>
            <a:ext cx="467957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6AD1E">
                    <a:lumMod val="60000"/>
                    <a:lumOff val="40000"/>
                  </a:srgbClr>
                </a:solidFill>
                <a:effectLst/>
                <a:uLnTx/>
                <a:uFillTx/>
                <a:latin typeface="Calibri" panose="020F0502020204030204" pitchFamily="34" charset="0"/>
                <a:ea typeface="+mn-ea"/>
                <a:cs typeface="+mn-cs"/>
              </a:rPr>
              <a:t>Dr. </a:t>
            </a:r>
            <a:r>
              <a:rPr kumimoji="0" lang="en-US" sz="2400" b="1" i="0" u="none" strike="noStrike" kern="1200" cap="none" spc="0" normalizeH="0" baseline="0" noProof="0" dirty="0" smtClean="0">
                <a:ln>
                  <a:noFill/>
                </a:ln>
                <a:solidFill>
                  <a:srgbClr val="E6AD1E">
                    <a:lumMod val="60000"/>
                    <a:lumOff val="40000"/>
                  </a:srgbClr>
                </a:solidFill>
                <a:effectLst/>
                <a:uLnTx/>
                <a:uFillTx/>
                <a:latin typeface="Calibri" panose="020F0502020204030204" pitchFamily="34" charset="0"/>
                <a:ea typeface="+mn-ea"/>
                <a:cs typeface="+mn-cs"/>
              </a:rPr>
              <a:t>Kwangho Nam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E6AD1E">
                    <a:lumMod val="60000"/>
                    <a:lumOff val="40000"/>
                  </a:srgbClr>
                </a:solidFill>
                <a:effectLst/>
                <a:uLnTx/>
                <a:uFillTx/>
                <a:latin typeface="Calibri" panose="020F0502020204030204" pitchFamily="34" charset="0"/>
                <a:ea typeface="+mn-ea"/>
                <a:cs typeface="+mn-cs"/>
              </a:rPr>
              <a:t>Department of Chemistry and Biochemistry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E6AD1E">
                    <a:lumMod val="60000"/>
                    <a:lumOff val="40000"/>
                  </a:srgbClr>
                </a:solidFill>
                <a:effectLst/>
                <a:uLnTx/>
                <a:uFillTx/>
                <a:latin typeface="Calibri" panose="020F0502020204030204" pitchFamily="34" charset="0"/>
                <a:ea typeface="+mn-ea"/>
                <a:cs typeface="+mn-cs"/>
              </a:rPr>
              <a:t>University of Texas- Arlington</a:t>
            </a:r>
            <a:endParaRPr kumimoji="0" lang="en-US" b="1" i="0" u="none" strike="noStrike" kern="1200" cap="none" spc="0" normalizeH="0" baseline="0" noProof="0" dirty="0">
              <a:ln>
                <a:noFill/>
              </a:ln>
              <a:solidFill>
                <a:srgbClr val="E6AD1E">
                  <a:lumMod val="60000"/>
                  <a:lumOff val="40000"/>
                </a:srgbClr>
              </a:solidFill>
              <a:effectLst/>
              <a:uLnTx/>
              <a:uFillTx/>
              <a:latin typeface="Calibri" panose="020F0502020204030204" pitchFamily="34" charset="0"/>
              <a:ea typeface="+mn-ea"/>
              <a:cs typeface="+mn-cs"/>
            </a:endParaRPr>
          </a:p>
        </p:txBody>
      </p:sp>
      <p:sp>
        <p:nvSpPr>
          <p:cNvPr id="8" name="TextBox 7"/>
          <p:cNvSpPr txBox="1"/>
          <p:nvPr/>
        </p:nvSpPr>
        <p:spPr>
          <a:xfrm>
            <a:off x="215153" y="3001488"/>
            <a:ext cx="11634127" cy="3614836"/>
          </a:xfrm>
          <a:prstGeom prst="rect">
            <a:avLst/>
          </a:prstGeom>
          <a:noFill/>
        </p:spPr>
        <p:txBody>
          <a:bodyPr wrap="square" rtlCol="0">
            <a:spAutoFit/>
          </a:bodyPr>
          <a:lstStyle/>
          <a:p>
            <a:pPr algn="ctr">
              <a:lnSpc>
                <a:spcPct val="115000"/>
              </a:lnSpc>
              <a:spcAft>
                <a:spcPts val="1800"/>
              </a:spcAft>
            </a:pPr>
            <a:r>
              <a:rPr lang="en-US" b="1" dirty="0" smtClean="0">
                <a:solidFill>
                  <a:schemeClr val="accent3">
                    <a:lumMod val="60000"/>
                    <a:lumOff val="40000"/>
                  </a:schemeClr>
                </a:solidFill>
                <a:latin typeface="Calibri" panose="020F0502020204030204" pitchFamily="34" charset="0"/>
                <a:ea typeface="Malgun Gothic" panose="020B0503020000020004" pitchFamily="34" charset="-127"/>
                <a:cs typeface="Calibri" panose="020F0502020204030204" pitchFamily="34" charset="0"/>
              </a:rPr>
              <a:t>“Multiscale </a:t>
            </a:r>
            <a:r>
              <a:rPr lang="en-US" b="1" dirty="0">
                <a:solidFill>
                  <a:schemeClr val="accent3">
                    <a:lumMod val="60000"/>
                    <a:lumOff val="40000"/>
                  </a:schemeClr>
                </a:solidFill>
                <a:latin typeface="Calibri" panose="020F0502020204030204" pitchFamily="34" charset="0"/>
                <a:ea typeface="Malgun Gothic" panose="020B0503020000020004" pitchFamily="34" charset="-127"/>
                <a:cs typeface="Calibri" panose="020F0502020204030204" pitchFamily="34" charset="0"/>
              </a:rPr>
              <a:t>Simulation Studies of Catalytic and Regulatory Mechanisms of Protein Tyrosine </a:t>
            </a:r>
            <a:r>
              <a:rPr lang="en-US" b="1" dirty="0" smtClean="0">
                <a:solidFill>
                  <a:schemeClr val="accent3">
                    <a:lumMod val="60000"/>
                    <a:lumOff val="40000"/>
                  </a:schemeClr>
                </a:solidFill>
                <a:latin typeface="Calibri" panose="020F0502020204030204" pitchFamily="34" charset="0"/>
                <a:ea typeface="Malgun Gothic" panose="020B0503020000020004" pitchFamily="34" charset="-127"/>
                <a:cs typeface="Calibri" panose="020F0502020204030204" pitchFamily="34" charset="0"/>
              </a:rPr>
              <a:t>Kinases”</a:t>
            </a:r>
            <a:endParaRPr lang="en-US" b="1" dirty="0">
              <a:solidFill>
                <a:schemeClr val="accent3">
                  <a:lumMod val="60000"/>
                  <a:lumOff val="40000"/>
                </a:schemeClr>
              </a:solidFill>
              <a:latin typeface="Calibri" panose="020F0502020204030204" pitchFamily="34" charset="0"/>
              <a:ea typeface="Malgun Gothic" panose="020B0503020000020004" pitchFamily="34" charset="-127"/>
              <a:cs typeface="Calibri" panose="020F0502020204030204" pitchFamily="34" charset="0"/>
            </a:endParaRPr>
          </a:p>
          <a:p>
            <a:pPr algn="just">
              <a:lnSpc>
                <a:spcPct val="115000"/>
              </a:lnSpc>
              <a:spcAft>
                <a:spcPts val="1000"/>
              </a:spcAft>
            </a:pPr>
            <a:r>
              <a:rPr lang="en-US" sz="1400" b="1" dirty="0" smtClean="0">
                <a:solidFill>
                  <a:schemeClr val="accent3">
                    <a:lumMod val="60000"/>
                    <a:lumOff val="40000"/>
                  </a:schemeClr>
                </a:solidFill>
                <a:latin typeface="Calibri" panose="020F0502020204030204" pitchFamily="34" charset="0"/>
                <a:ea typeface="Malgun Gothic" panose="020B0503020000020004" pitchFamily="34" charset="-127"/>
                <a:cs typeface="Calibri" panose="020F0502020204030204" pitchFamily="34" charset="0"/>
              </a:rPr>
              <a:t>Protein </a:t>
            </a:r>
            <a:r>
              <a:rPr lang="en-US" sz="1400" b="1" dirty="0">
                <a:solidFill>
                  <a:schemeClr val="accent3">
                    <a:lumMod val="60000"/>
                    <a:lumOff val="40000"/>
                  </a:schemeClr>
                </a:solidFill>
                <a:latin typeface="Calibri" panose="020F0502020204030204" pitchFamily="34" charset="0"/>
                <a:ea typeface="Malgun Gothic" panose="020B0503020000020004" pitchFamily="34" charset="-127"/>
                <a:cs typeface="Calibri" panose="020F0502020204030204" pitchFamily="34" charset="0"/>
              </a:rPr>
              <a:t>tyrosine kinases (PTKs) play central roles in broad range of signal transduction pathways that control cell homeostasis, and have been important targets for developing therapeutic approaches for human diseases, especially cancer. In the cell, various allosteric mechanisms regulate the catalytic activities of PTKs, but the molecular mechanisms by which their catalytic activities are controlled remain poorly understood. To advance our understanding of kinase catalysis and </a:t>
            </a:r>
            <a:r>
              <a:rPr lang="en-US" sz="1400" b="1" dirty="0" err="1">
                <a:solidFill>
                  <a:schemeClr val="accent3">
                    <a:lumMod val="60000"/>
                    <a:lumOff val="40000"/>
                  </a:schemeClr>
                </a:solidFill>
                <a:latin typeface="Calibri" panose="020F0502020204030204" pitchFamily="34" charset="0"/>
                <a:ea typeface="Malgun Gothic" panose="020B0503020000020004" pitchFamily="34" charset="-127"/>
                <a:cs typeface="Calibri" panose="020F0502020204030204" pitchFamily="34" charset="0"/>
              </a:rPr>
              <a:t>allostery</a:t>
            </a:r>
            <a:r>
              <a:rPr lang="en-US" sz="1400" b="1" dirty="0">
                <a:solidFill>
                  <a:schemeClr val="accent3">
                    <a:lumMod val="60000"/>
                    <a:lumOff val="40000"/>
                  </a:schemeClr>
                </a:solidFill>
                <a:latin typeface="Calibri" panose="020F0502020204030204" pitchFamily="34" charset="0"/>
                <a:ea typeface="Malgun Gothic" panose="020B0503020000020004" pitchFamily="34" charset="-127"/>
                <a:cs typeface="Calibri" panose="020F0502020204030204" pitchFamily="34" charset="0"/>
              </a:rPr>
              <a:t>, we have developed novel multiscale simulation approaches by combining quantum mechanics with statistical mechanics. The developed methods were applied to elucidate the catalytic mechanism of insulin receptor kinase (IRK) and the mechanism of how its phosphorylation of the activation loop influences the enzyme’s catalytic activity. The simulations revealed an important link between protein dynamics and the regulation of catalytic activity by kinase phosphorylation. To examine if similar roles of protein dynamics in kinase </a:t>
            </a:r>
            <a:r>
              <a:rPr lang="en-US" sz="1400" b="1" dirty="0" err="1">
                <a:solidFill>
                  <a:schemeClr val="accent3">
                    <a:lumMod val="60000"/>
                    <a:lumOff val="40000"/>
                  </a:schemeClr>
                </a:solidFill>
                <a:latin typeface="Calibri" panose="020F0502020204030204" pitchFamily="34" charset="0"/>
                <a:ea typeface="Malgun Gothic" panose="020B0503020000020004" pitchFamily="34" charset="-127"/>
                <a:cs typeface="Calibri" panose="020F0502020204030204" pitchFamily="34" charset="0"/>
              </a:rPr>
              <a:t>allostery</a:t>
            </a:r>
            <a:r>
              <a:rPr lang="en-US" sz="1400" b="1" dirty="0">
                <a:solidFill>
                  <a:schemeClr val="accent3">
                    <a:lumMod val="60000"/>
                    <a:lumOff val="40000"/>
                  </a:schemeClr>
                </a:solidFill>
                <a:latin typeface="Calibri" panose="020F0502020204030204" pitchFamily="34" charset="0"/>
                <a:ea typeface="Malgun Gothic" panose="020B0503020000020004" pitchFamily="34" charset="-127"/>
                <a:cs typeface="Calibri" panose="020F0502020204030204" pitchFamily="34" charset="0"/>
              </a:rPr>
              <a:t> present in other kinases, the simulation study was extended to insulin-like growth factor 1 kinase (IGF-1RK), an IRK homolog, and determined free energy landscapes encompassing the entire catalytic cycle of the enzyme, both in the presence and absence of activation loop phosphorylation. The simulations showed that the kinase phosphorylation affects each step in the IGF-1RK catalytic cycle, including conformational change, substrate binding/product release and catalytic phosphoryl transfer, which were mediated by changes in protein dynamics and side chain interactions. In the presentation, details of the simulation results are presented and discussed.</a:t>
            </a:r>
          </a:p>
        </p:txBody>
      </p:sp>
    </p:spTree>
    <p:extLst>
      <p:ext uri="{BB962C8B-B14F-4D97-AF65-F5344CB8AC3E}">
        <p14:creationId xmlns:p14="http://schemas.microsoft.com/office/powerpoint/2010/main" val="2543645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C4E52658-42BB-4751-AD45-DBF99E6546BE}" vid="{DAEF9E1A-844D-45D9-BB7C-945DFF722FA1}"/>
    </a:ext>
  </a:extLst>
</a:theme>
</file>

<file path=docProps/app.xml><?xml version="1.0" encoding="utf-8"?>
<Properties xmlns="http://schemas.openxmlformats.org/officeDocument/2006/extended-properties" xmlns:vt="http://schemas.openxmlformats.org/officeDocument/2006/docPropsVTypes">
  <TotalTime>40</TotalTime>
  <Words>320</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Malgun Gothic</vt:lpstr>
      <vt:lpstr>Arial</vt:lpstr>
      <vt:lpstr>Calibri</vt:lpstr>
      <vt:lpstr>Georgia</vt:lpstr>
      <vt:lpstr>Brushed Metal 16x9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Ramona Patel</dc:creator>
  <cp:lastModifiedBy>Ramona Patel</cp:lastModifiedBy>
  <cp:revision>5</cp:revision>
  <dcterms:created xsi:type="dcterms:W3CDTF">2018-11-06T20:52:37Z</dcterms:created>
  <dcterms:modified xsi:type="dcterms:W3CDTF">2018-12-17T19:34:19Z</dcterms:modified>
</cp:coreProperties>
</file>