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60"/>
  </p:normalViewPr>
  <p:slideViewPr>
    <p:cSldViewPr snapToGrid="0">
      <p:cViewPr varScale="1">
        <p:scale>
          <a:sx n="101" d="100"/>
          <a:sy n="101" d="100"/>
        </p:scale>
        <p:origin x="12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4897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2/19/2019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05306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2/19/2019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43574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2/19/2019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85848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2/19/2019</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54852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2/19/2019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63000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2/19/2019</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79346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2/19/2019</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8723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2/19/2019</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1104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2/19/2019</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3696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23168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2/19/2019</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2974210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04088" y="237744"/>
            <a:ext cx="1082649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8253A9">
                    <a:lumMod val="50000"/>
                  </a:srgbClr>
                </a:solidFill>
                <a:effectLst/>
                <a:uLnTx/>
                <a:uFillTx/>
                <a:latin typeface="Calibri" panose="020F0502020204030204" pitchFamily="34" charset="0"/>
                <a:ea typeface="+mn-ea"/>
                <a:cs typeface="+mn-cs"/>
              </a:rPr>
              <a:t>University of Maryland, Baltimore County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8253A9">
                    <a:lumMod val="50000"/>
                  </a:srgbClr>
                </a:solidFill>
                <a:effectLst/>
                <a:uLnTx/>
                <a:uFillTx/>
                <a:latin typeface="Calibri" panose="020F0502020204030204" pitchFamily="34" charset="0"/>
                <a:ea typeface="+mn-ea"/>
                <a:cs typeface="+mn-cs"/>
              </a:rPr>
              <a:t>Department of Chemistry and Biochemistry</a:t>
            </a:r>
            <a:endParaRPr kumimoji="0" lang="en-US" sz="2600" b="1" i="0" u="none" strike="noStrike" kern="1200" cap="none" spc="0" normalizeH="0" baseline="0" noProof="0" dirty="0">
              <a:ln>
                <a:noFill/>
              </a:ln>
              <a:solidFill>
                <a:srgbClr val="8253A9">
                  <a:lumMod val="50000"/>
                </a:srgbClr>
              </a:solidFill>
              <a:effectLst/>
              <a:uLnTx/>
              <a:uFillTx/>
              <a:latin typeface="Calibri" panose="020F0502020204030204" pitchFamily="34" charset="0"/>
              <a:ea typeface="+mn-ea"/>
              <a:cs typeface="+mn-cs"/>
            </a:endParaRPr>
          </a:p>
        </p:txBody>
      </p:sp>
      <p:sp>
        <p:nvSpPr>
          <p:cNvPr id="3" name="TextBox 2"/>
          <p:cNvSpPr txBox="1"/>
          <p:nvPr/>
        </p:nvSpPr>
        <p:spPr>
          <a:xfrm>
            <a:off x="2368296" y="977301"/>
            <a:ext cx="71231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8253A9">
                    <a:lumMod val="50000"/>
                  </a:srgbClr>
                </a:solidFill>
                <a:effectLst/>
                <a:uLnTx/>
                <a:uFillTx/>
                <a:latin typeface="Calibri" panose="020F0502020204030204" pitchFamily="34" charset="0"/>
                <a:ea typeface="+mn-ea"/>
                <a:cs typeface="+mn-cs"/>
              </a:rPr>
              <a:t>SPRING 2019 SEMINAR SERIES</a:t>
            </a:r>
            <a:endParaRPr kumimoji="0" lang="en-US" sz="1800" b="0" i="0" u="none" strike="noStrike" kern="1200" cap="none" spc="0" normalizeH="0" baseline="0" noProof="0" dirty="0">
              <a:ln>
                <a:noFill/>
              </a:ln>
              <a:solidFill>
                <a:srgbClr val="8253A9">
                  <a:lumMod val="50000"/>
                </a:srgbClr>
              </a:solidFill>
              <a:effectLst/>
              <a:uLnTx/>
              <a:uFillTx/>
              <a:latin typeface="Calibri" panose="020F0502020204030204" pitchFamily="34" charset="0"/>
              <a:ea typeface="+mn-ea"/>
              <a:cs typeface="+mn-cs"/>
            </a:endParaRPr>
          </a:p>
        </p:txBody>
      </p:sp>
      <p:sp>
        <p:nvSpPr>
          <p:cNvPr id="4" name="TextBox 3"/>
          <p:cNvSpPr txBox="1"/>
          <p:nvPr/>
        </p:nvSpPr>
        <p:spPr>
          <a:xfrm>
            <a:off x="3785616" y="1346633"/>
            <a:ext cx="404622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8253A9">
                    <a:lumMod val="50000"/>
                  </a:srgbClr>
                </a:solidFill>
                <a:effectLst/>
                <a:uLnTx/>
                <a:uFillTx/>
                <a:latin typeface="Calibri" panose="020F0502020204030204" pitchFamily="34" charset="0"/>
                <a:ea typeface="+mn-ea"/>
                <a:cs typeface="+mn-cs"/>
              </a:rPr>
              <a:t>Friday, March 15,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8253A9">
                    <a:lumMod val="50000"/>
                  </a:srgbClr>
                </a:solidFill>
                <a:effectLst/>
                <a:uLnTx/>
                <a:uFillTx/>
                <a:latin typeface="Calibri" panose="020F0502020204030204" pitchFamily="34" charset="0"/>
                <a:ea typeface="+mn-ea"/>
                <a:cs typeface="+mn-cs"/>
              </a:rPr>
              <a:t>12:00 noon, </a:t>
            </a:r>
            <a:r>
              <a:rPr kumimoji="0" lang="en-US" sz="1400" b="0" i="0" u="none" strike="noStrike" kern="1200" cap="none" spc="0" normalizeH="0" baseline="0" noProof="0" dirty="0" err="1" smtClean="0">
                <a:ln>
                  <a:noFill/>
                </a:ln>
                <a:solidFill>
                  <a:srgbClr val="8253A9">
                    <a:lumMod val="50000"/>
                  </a:srgbClr>
                </a:solidFill>
                <a:effectLst/>
                <a:uLnTx/>
                <a:uFillTx/>
                <a:latin typeface="Calibri" panose="020F0502020204030204" pitchFamily="34" charset="0"/>
                <a:ea typeface="+mn-ea"/>
                <a:cs typeface="+mn-cs"/>
              </a:rPr>
              <a:t>Meyerhoff</a:t>
            </a:r>
            <a:r>
              <a:rPr kumimoji="0" lang="en-US" sz="1400" b="0" i="0" u="none" strike="noStrike" kern="1200" cap="none" spc="0" normalizeH="0" baseline="0" noProof="0" dirty="0" smtClean="0">
                <a:ln>
                  <a:noFill/>
                </a:ln>
                <a:solidFill>
                  <a:srgbClr val="8253A9">
                    <a:lumMod val="50000"/>
                  </a:srgbClr>
                </a:solidFill>
                <a:effectLst/>
                <a:uLnTx/>
                <a:uFillTx/>
                <a:latin typeface="Calibri" panose="020F0502020204030204" pitchFamily="34" charset="0"/>
                <a:ea typeface="+mn-ea"/>
                <a:cs typeface="+mn-cs"/>
              </a:rPr>
              <a:t> Chemistry Building Room 120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8253A9">
                    <a:lumMod val="50000"/>
                  </a:srgbClr>
                </a:solidFill>
                <a:effectLst/>
                <a:uLnTx/>
                <a:uFillTx/>
                <a:latin typeface="Calibri" panose="020F0502020204030204" pitchFamily="34" charset="0"/>
                <a:ea typeface="+mn-ea"/>
                <a:cs typeface="+mn-cs"/>
              </a:rPr>
              <a:t>Host: Dr. Mike Summers</a:t>
            </a:r>
            <a:endParaRPr kumimoji="0" lang="en-US" sz="1400" b="0" i="0" u="none" strike="noStrike" kern="1200" cap="none" spc="0" normalizeH="0" baseline="0" noProof="0" dirty="0">
              <a:ln>
                <a:noFill/>
              </a:ln>
              <a:solidFill>
                <a:srgbClr val="8253A9">
                  <a:lumMod val="50000"/>
                </a:srgbClr>
              </a:solidFill>
              <a:effectLst/>
              <a:uLnTx/>
              <a:uFillTx/>
              <a:latin typeface="Calibri" panose="020F0502020204030204" pitchFamily="34" charset="0"/>
              <a:ea typeface="+mn-ea"/>
              <a:cs typeface="+mn-cs"/>
            </a:endParaRPr>
          </a:p>
        </p:txBody>
      </p:sp>
      <p:sp>
        <p:nvSpPr>
          <p:cNvPr id="6" name="Rectangle 5"/>
          <p:cNvSpPr/>
          <p:nvPr/>
        </p:nvSpPr>
        <p:spPr>
          <a:xfrm>
            <a:off x="4014709" y="2081195"/>
            <a:ext cx="3588034" cy="104644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A90D1">
                    <a:lumMod val="50000"/>
                  </a:srgbClr>
                </a:solidFill>
                <a:effectLst/>
                <a:uLnTx/>
                <a:uFillTx/>
                <a:latin typeface="Calibri" panose="020F0502020204030204" pitchFamily="34" charset="0"/>
                <a:ea typeface="+mn-ea"/>
                <a:cs typeface="+mn-cs"/>
              </a:rPr>
              <a:t>Dr. </a:t>
            </a:r>
            <a:r>
              <a:rPr kumimoji="0" lang="en-US" sz="2400" b="1" i="0" u="none" strike="noStrike" kern="1200" cap="none" spc="0" normalizeH="0" baseline="0" noProof="0" dirty="0" smtClean="0">
                <a:ln>
                  <a:noFill/>
                </a:ln>
                <a:solidFill>
                  <a:srgbClr val="5A90D1">
                    <a:lumMod val="50000"/>
                  </a:srgbClr>
                </a:solidFill>
                <a:effectLst/>
                <a:uLnTx/>
                <a:uFillTx/>
                <a:latin typeface="Calibri" panose="020F0502020204030204" pitchFamily="34" charset="0"/>
                <a:ea typeface="+mn-ea"/>
                <a:cs typeface="+mn-cs"/>
              </a:rPr>
              <a:t>Lydia Contreras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A90D1">
                    <a:lumMod val="50000"/>
                  </a:srgbClr>
                </a:solidFill>
                <a:effectLst/>
                <a:uLnTx/>
                <a:uFillTx/>
                <a:latin typeface="Calibri" panose="020F0502020204030204" pitchFamily="34" charset="0"/>
                <a:ea typeface="+mn-ea"/>
                <a:cs typeface="+mn-cs"/>
              </a:rPr>
              <a:t>McKetta Department of Chemical Engineering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A90D1">
                    <a:lumMod val="50000"/>
                  </a:srgbClr>
                </a:solidFill>
                <a:effectLst/>
                <a:uLnTx/>
                <a:uFillTx/>
                <a:latin typeface="Calibri" panose="020F0502020204030204" pitchFamily="34" charset="0"/>
                <a:ea typeface="+mn-ea"/>
                <a:cs typeface="+mn-cs"/>
              </a:rPr>
              <a:t>University of Texas- Austin</a:t>
            </a:r>
            <a:endParaRPr kumimoji="0" lang="en-US" sz="2400" b="1" i="0" u="none" strike="noStrike" kern="1200" cap="none" spc="0" normalizeH="0" baseline="0" noProof="0" dirty="0">
              <a:ln>
                <a:noFill/>
              </a:ln>
              <a:solidFill>
                <a:srgbClr val="5A90D1">
                  <a:lumMod val="50000"/>
                </a:srgbClr>
              </a:solidFill>
              <a:effectLst/>
              <a:uLnTx/>
              <a:uFillTx/>
              <a:latin typeface="Calibri" panose="020F0502020204030204" pitchFamily="34" charset="0"/>
              <a:ea typeface="+mn-ea"/>
              <a:cs typeface="+mn-cs"/>
            </a:endParaRPr>
          </a:p>
        </p:txBody>
      </p:sp>
      <p:sp>
        <p:nvSpPr>
          <p:cNvPr id="8" name="TextBox 7"/>
          <p:cNvSpPr txBox="1"/>
          <p:nvPr/>
        </p:nvSpPr>
        <p:spPr>
          <a:xfrm>
            <a:off x="146304" y="3578638"/>
            <a:ext cx="11804904"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8253A9">
                    <a:lumMod val="50000"/>
                  </a:srgbClr>
                </a:solidFill>
                <a:effectLst/>
                <a:uLnTx/>
                <a:uFillTx/>
                <a:latin typeface="Calibri" panose="020F0502020204030204" pitchFamily="34" charset="0"/>
                <a:ea typeface="+mn-ea"/>
                <a:cs typeface="+mn-cs"/>
              </a:rPr>
              <a:t>Regulatory RNAs enable living systems to dynamically respond to stresses caused by changes in environmental conditions.  These global regulators enable responses to diverse and rapidly changing environmental stimuli by affecting vast networks of targets at, frequently, multiple biological levels. Given their relevance to pathogenesis and their potential to manage global regulatory networks that affect biological production of industrially relevant compounds, understanding their functions is a goal in both medicine and metabolic engineering. Given the importance of molecular structure to RNA functioning, fundamental RNA characterization and applied engineering efforts depend heavily on the understanding and design of their specific shapes and on the retargeting of specific binding partners. Specifically, knowledge of the RNA structural landscape supports identification of interfaces relevant to regulation.  In this talk, we will describe our recent advances in developing high throughput approaches that allow for the simultaneous in vivo characterization of thousands of potential interacting interfaces in RNA molecules. We will describe how RNA structural insights obtained from this synthetic probing approach can be used in the fundamental characterization of newly discovered RNAs and in the discovery of novel RNA mechanisms. The talk will also highlight our use of these methods for the rational design of large collections of RNAs to achieve a tunable gradient of global control for various applications.</a:t>
            </a:r>
          </a:p>
        </p:txBody>
      </p:sp>
      <p:sp>
        <p:nvSpPr>
          <p:cNvPr id="9" name="TextBox 8"/>
          <p:cNvSpPr txBox="1"/>
          <p:nvPr/>
        </p:nvSpPr>
        <p:spPr>
          <a:xfrm>
            <a:off x="1576280" y="3070494"/>
            <a:ext cx="1021384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5A90D1">
                    <a:lumMod val="50000"/>
                  </a:srgbClr>
                </a:solidFill>
                <a:effectLst/>
                <a:uLnTx/>
                <a:uFillTx/>
                <a:latin typeface="Calibri" panose="020F0502020204030204" pitchFamily="34" charset="0"/>
                <a:ea typeface="+mn-ea"/>
                <a:cs typeface="+mn-cs"/>
              </a:rPr>
              <a:t>Novel </a:t>
            </a:r>
            <a:r>
              <a:rPr kumimoji="0" lang="en-US" sz="2000" b="0" i="0" u="sng" strike="noStrike" kern="1200" cap="none" spc="0" normalizeH="0" baseline="0" noProof="0" dirty="0" smtClean="0">
                <a:ln>
                  <a:noFill/>
                </a:ln>
                <a:solidFill>
                  <a:srgbClr val="5A90D1">
                    <a:lumMod val="50000"/>
                  </a:srgbClr>
                </a:solidFill>
                <a:effectLst/>
                <a:uLnTx/>
                <a:uFillTx/>
                <a:latin typeface="Calibri" panose="020F0502020204030204" pitchFamily="34" charset="0"/>
                <a:ea typeface="+mn-ea"/>
                <a:cs typeface="+mn-cs"/>
              </a:rPr>
              <a:t>Insights </a:t>
            </a:r>
            <a:r>
              <a:rPr kumimoji="0" lang="en-US" sz="2000" b="0" i="0" u="sng" strike="noStrike" kern="1200" cap="none" spc="0" normalizeH="0" baseline="0" noProof="0" dirty="0">
                <a:ln>
                  <a:noFill/>
                </a:ln>
                <a:solidFill>
                  <a:srgbClr val="5A90D1">
                    <a:lumMod val="50000"/>
                  </a:srgbClr>
                </a:solidFill>
                <a:effectLst/>
                <a:uLnTx/>
                <a:uFillTx/>
                <a:latin typeface="Calibri" panose="020F0502020204030204" pitchFamily="34" charset="0"/>
                <a:ea typeface="+mn-ea"/>
                <a:cs typeface="+mn-cs"/>
              </a:rPr>
              <a:t>into </a:t>
            </a:r>
            <a:r>
              <a:rPr kumimoji="0" lang="en-US" sz="2000" b="0" i="0" u="sng" strike="noStrike" kern="1200" cap="none" spc="0" normalizeH="0" baseline="0" noProof="0" dirty="0" smtClean="0">
                <a:ln>
                  <a:noFill/>
                </a:ln>
                <a:solidFill>
                  <a:srgbClr val="5A90D1">
                    <a:lumMod val="50000"/>
                  </a:srgbClr>
                </a:solidFill>
                <a:effectLst/>
                <a:uLnTx/>
                <a:uFillTx/>
                <a:latin typeface="Calibri" panose="020F0502020204030204" pitchFamily="34" charset="0"/>
                <a:ea typeface="+mn-ea"/>
                <a:cs typeface="+mn-cs"/>
              </a:rPr>
              <a:t>Regulatory </a:t>
            </a:r>
            <a:r>
              <a:rPr kumimoji="0" lang="en-US" sz="2000" b="0" i="0" u="sng" strike="noStrike" kern="1200" cap="none" spc="0" normalizeH="0" baseline="0" noProof="0" dirty="0">
                <a:ln>
                  <a:noFill/>
                </a:ln>
                <a:solidFill>
                  <a:srgbClr val="5A90D1">
                    <a:lumMod val="50000"/>
                  </a:srgbClr>
                </a:solidFill>
                <a:effectLst/>
                <a:uLnTx/>
                <a:uFillTx/>
                <a:latin typeface="Calibri" panose="020F0502020204030204" pitchFamily="34" charset="0"/>
                <a:ea typeface="+mn-ea"/>
                <a:cs typeface="+mn-cs"/>
              </a:rPr>
              <a:t>RNAs </a:t>
            </a:r>
            <a:r>
              <a:rPr kumimoji="0" lang="en-US" sz="2000" b="0" i="0" u="sng" strike="noStrike" kern="1200" cap="none" spc="0" normalizeH="0" baseline="0" noProof="0" dirty="0" smtClean="0">
                <a:ln>
                  <a:noFill/>
                </a:ln>
                <a:solidFill>
                  <a:srgbClr val="5A90D1">
                    <a:lumMod val="50000"/>
                  </a:srgbClr>
                </a:solidFill>
                <a:effectLst/>
                <a:uLnTx/>
                <a:uFillTx/>
                <a:latin typeface="Calibri" panose="020F0502020204030204" pitchFamily="34" charset="0"/>
                <a:ea typeface="+mn-ea"/>
                <a:cs typeface="+mn-cs"/>
              </a:rPr>
              <a:t>Using Novel High-throughput Tools </a:t>
            </a:r>
            <a:r>
              <a:rPr kumimoji="0" lang="en-US" sz="2000" b="0" i="0" u="sng" strike="noStrike" kern="1200" cap="none" spc="0" normalizeH="0" baseline="0" noProof="0" dirty="0">
                <a:ln>
                  <a:noFill/>
                </a:ln>
                <a:solidFill>
                  <a:srgbClr val="5A90D1">
                    <a:lumMod val="50000"/>
                  </a:srgbClr>
                </a:solidFill>
                <a:effectLst/>
                <a:uLnTx/>
                <a:uFillTx/>
                <a:latin typeface="Calibri" panose="020F0502020204030204" pitchFamily="34" charset="0"/>
                <a:ea typeface="+mn-ea"/>
                <a:cs typeface="+mn-cs"/>
              </a:rPr>
              <a:t>in </a:t>
            </a:r>
            <a:r>
              <a:rPr kumimoji="0" lang="en-US" sz="2000" b="0" i="0" u="sng" strike="noStrike" kern="1200" cap="none" spc="0" normalizeH="0" baseline="0" noProof="0" dirty="0" smtClean="0">
                <a:ln>
                  <a:noFill/>
                </a:ln>
                <a:solidFill>
                  <a:srgbClr val="5A90D1">
                    <a:lumMod val="50000"/>
                  </a:srgbClr>
                </a:solidFill>
                <a:effectLst/>
                <a:uLnTx/>
                <a:uFillTx/>
                <a:latin typeface="Calibri" panose="020F0502020204030204" pitchFamily="34" charset="0"/>
                <a:ea typeface="+mn-ea"/>
                <a:cs typeface="+mn-cs"/>
              </a:rPr>
              <a:t>Vivo</a:t>
            </a:r>
            <a:endParaRPr kumimoji="0" lang="en-US" sz="2000" b="0" i="0" u="sng" strike="noStrike" kern="1200" cap="none" spc="0" normalizeH="0" baseline="0" noProof="0" dirty="0">
              <a:ln>
                <a:noFill/>
              </a:ln>
              <a:solidFill>
                <a:srgbClr val="5A90D1">
                  <a:lumMod val="50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8304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docProps/app.xml><?xml version="1.0" encoding="utf-8"?>
<Properties xmlns="http://schemas.openxmlformats.org/officeDocument/2006/extended-properties" xmlns:vt="http://schemas.openxmlformats.org/officeDocument/2006/docPropsVTypes">
  <TotalTime>32</TotalTime>
  <Words>287</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Brushed Metal 16x9</vt:lpstr>
      <vt:lpstr>PowerPoint Presentation</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franklin</dc:creator>
  <cp:lastModifiedBy>Ramona Patel</cp:lastModifiedBy>
  <cp:revision>2</cp:revision>
  <dcterms:created xsi:type="dcterms:W3CDTF">2019-01-15T14:27:24Z</dcterms:created>
  <dcterms:modified xsi:type="dcterms:W3CDTF">2019-02-19T19:03:05Z</dcterms:modified>
</cp:coreProperties>
</file>