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72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61254"/>
            <a:ext cx="8226490" cy="308376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7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386585"/>
            <a:ext cx="8229600" cy="13716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7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0B874-E53C-42B9-98BA-0781B387246C}" type="datetime1">
              <a:rPr lang="en-US" smtClean="0"/>
              <a:t>2/8/2019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99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50680" y="365125"/>
            <a:ext cx="164592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65125"/>
            <a:ext cx="7624664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02F4-45D7-406A-9C33-75238E131A1E}" type="datetime1">
              <a:rPr lang="en-US" smtClean="0"/>
              <a:t>2/8/2019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51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6E011-4F7D-42D0-82E1-078A40B76F01}" type="datetime1">
              <a:rPr lang="en-US" smtClean="0"/>
              <a:t>2/8/2019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21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65176"/>
            <a:ext cx="8229600" cy="3081528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648" y="3388268"/>
            <a:ext cx="8229600" cy="13716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471FE-0FCC-47A4-B218-06AF00AFA70F}" type="datetime1">
              <a:rPr lang="en-US" smtClean="0"/>
              <a:t>2/8/2019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12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1" y="1828800"/>
            <a:ext cx="4572000" cy="43481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599" y="1828800"/>
            <a:ext cx="4572000" cy="43481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2C22A-A385-4013-8BC3-1C712ED98224}" type="datetime1">
              <a:rPr lang="en-US" smtClean="0"/>
              <a:t>2/8/2019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84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8448" y="1627258"/>
            <a:ext cx="45720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8448" y="2373284"/>
            <a:ext cx="4572000" cy="384048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7648" y="1627258"/>
            <a:ext cx="45720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7648" y="2373284"/>
            <a:ext cx="4572000" cy="384048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43CD7-DDC2-4E28-B80E-11B3368F8846}" type="datetime1">
              <a:rPr lang="en-US" smtClean="0"/>
              <a:t>2/8/2019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87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82D6B-0F0F-41E5-8A0F-FC2D7E2110E0}" type="datetime1">
              <a:rPr lang="en-US" smtClean="0"/>
              <a:t>2/8/2019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51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C1A38-D70F-41CF-857C-945C6FF6B07D}" type="datetime1">
              <a:rPr lang="en-US" smtClean="0"/>
              <a:t>2/8/2019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60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hidden">
          <a:xfrm>
            <a:off x="0" y="0"/>
            <a:ext cx="7315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79330" y="457200"/>
            <a:ext cx="3603070" cy="15544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490" y="685800"/>
            <a:ext cx="610222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79330" y="2101850"/>
            <a:ext cx="3603070" cy="18288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B96DC-D1E7-4668-A471-A46ECA2AE34F}" type="datetime1">
              <a:rPr lang="en-US" smtClean="0"/>
              <a:t>2/8/2019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71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0"/>
            <a:ext cx="7315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2712" y="457200"/>
            <a:ext cx="3602736" cy="15544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-1"/>
            <a:ext cx="73152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82712" y="2101850"/>
            <a:ext cx="3602736" cy="1828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925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62303"/>
            <a:ext cx="9601200" cy="10699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799"/>
            <a:ext cx="9601200" cy="434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85492"/>
            <a:ext cx="609904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19253" y="6385492"/>
            <a:ext cx="98204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/>
                </a:solidFill>
              </a:defRPr>
            </a:lvl1pPr>
          </a:lstStyle>
          <a:p>
            <a:fld id="{CC444FFE-4BDB-4301-83D8-FE8B25E7CF5A}" type="datetime1">
              <a:rPr lang="en-US" smtClean="0"/>
              <a:t>2/8/2019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3532" y="6385492"/>
            <a:ext cx="82886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3088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rgbClr val="F3AE72"/>
            </a:gs>
            <a:gs pos="29000">
              <a:schemeClr val="accent3">
                <a:lumMod val="60000"/>
                <a:lumOff val="40000"/>
              </a:schemeClr>
            </a:gs>
            <a:gs pos="100000">
              <a:srgbClr val="F1844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-39529"/>
            <a:ext cx="1096327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University of Maryland, Baltimore County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Department of Chemistry and Biochemistry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71700" y="742950"/>
            <a:ext cx="7305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SPRING 2019 SEMINAR SERIES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09949" y="1112282"/>
            <a:ext cx="48863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Friday, March 29, 2019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12:00 noon,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Meyerhoff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Chemistry Building Room 120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Host: Dr.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Minji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Kyoung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33799" y="1781175"/>
            <a:ext cx="4143375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B274A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Dr.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B274A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Yale E. Goldman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B274A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Pennsylvania Muscle Institute, School of Medicine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B274A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University of Pennsylvania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B274A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" y="3095685"/>
            <a:ext cx="11572875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	</a:t>
            </a:r>
            <a:r>
              <a:rPr kumimoji="0" lang="en-US" sz="1600" b="0" i="0" u="none" strike="noStrike" kern="1200" cap="none" spc="1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The </a:t>
            </a:r>
            <a:r>
              <a:rPr kumimoji="0" lang="en-US" sz="1600" b="0" i="0" u="none" strike="noStrike" kern="1200" cap="none" spc="1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GTPase</a:t>
            </a:r>
            <a:r>
              <a:rPr kumimoji="0" lang="en-US" sz="1600" b="0" i="0" u="none" strike="noStrike" kern="1200" cap="none" spc="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elongation factor EF-</a:t>
            </a:r>
            <a:r>
              <a:rPr kumimoji="0" lang="en-US" sz="1600" b="0" i="0" u="none" strike="noStrike" kern="1200" cap="none" spc="1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Tu</a:t>
            </a:r>
            <a:r>
              <a:rPr kumimoji="0" lang="en-US" sz="1600" b="0" i="0" u="none" strike="noStrike" kern="1200" cap="none" spc="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delivers aminoacyl-</a:t>
            </a:r>
            <a:r>
              <a:rPr kumimoji="0" lang="en-US" sz="1600" b="0" i="0" u="none" strike="noStrike" kern="1200" cap="none" spc="1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tRNAs</a:t>
            </a:r>
            <a:r>
              <a:rPr kumimoji="0" lang="en-US" sz="1600" b="0" i="0" u="none" strike="noStrike" kern="1200" cap="none" spc="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to the mRNA-programmed ribosome during peptide synthesis. Cognate codon-anticodon interaction stimulates GTP hydrolysis within EF-Tu. </a:t>
            </a:r>
            <a:r>
              <a:rPr kumimoji="0" lang="en-US" sz="1600" b="0" i="0" u="none" strike="noStrike" kern="1200" cap="none" spc="1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We </a:t>
            </a:r>
            <a:r>
              <a:rPr kumimoji="0" lang="en-US" sz="1600" b="0" i="0" u="none" strike="noStrike" kern="1200" cap="none" spc="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applied single-molecule total internal reflection fluorescence resonance energy transfer (FRET) microscopy to study the conformational dynamics of EF-</a:t>
            </a:r>
            <a:r>
              <a:rPr kumimoji="0" lang="en-US" sz="1600" b="0" i="0" u="none" strike="noStrike" kern="1200" cap="none" spc="1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Tu</a:t>
            </a:r>
            <a:r>
              <a:rPr kumimoji="0" lang="en-US" sz="1600" b="0" i="0" u="none" strike="noStrike" kern="1200" cap="none" spc="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when bound to the ribosome. GTP hydrolysis initiates a partial, comparatively small conformational change of EF-</a:t>
            </a:r>
            <a:r>
              <a:rPr kumimoji="0" lang="en-US" sz="1600" b="0" i="0" u="none" strike="noStrike" kern="1200" cap="none" spc="1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Tu</a:t>
            </a:r>
            <a:r>
              <a:rPr kumimoji="0" lang="en-US" sz="1600" b="0" i="0" u="none" strike="noStrike" kern="1200" cap="none" spc="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on the ribosome, not directly along the path from the solution “GTP” to the “GDP” structures identified by x-ray crystallography. The final motion is completed either concomitant with or following dissociation of EF-</a:t>
            </a:r>
            <a:r>
              <a:rPr kumimoji="0" lang="en-US" sz="1600" b="0" i="0" u="none" strike="noStrike" kern="1200" cap="none" spc="1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Tu</a:t>
            </a:r>
            <a:r>
              <a:rPr kumimoji="0" lang="en-US" sz="1600" b="0" i="0" u="none" strike="noStrike" kern="1200" cap="none" spc="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from the ribosome. The dynamics are altered when aa-</a:t>
            </a:r>
            <a:r>
              <a:rPr kumimoji="0" lang="en-US" sz="1600" b="0" i="0" u="none" strike="noStrike" kern="1200" cap="none" spc="1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tRNA</a:t>
            </a:r>
            <a:r>
              <a:rPr kumimoji="0" lang="en-US" sz="1600" b="0" i="0" u="none" strike="noStrike" kern="1200" cap="none" spc="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binds to a cognate versus a near-cognate codon suggesting that EF-</a:t>
            </a:r>
            <a:r>
              <a:rPr kumimoji="0" lang="en-US" sz="1600" b="0" i="0" u="none" strike="noStrike" kern="1200" cap="none" spc="1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Tu</a:t>
            </a:r>
            <a:r>
              <a:rPr kumimoji="0" lang="en-US" sz="1600" b="0" i="0" u="none" strike="noStrike" kern="1200" cap="none" spc="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may be more important in proof-reading than previously realized.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1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	Elongation </a:t>
            </a:r>
            <a:r>
              <a:rPr kumimoji="0" lang="en-US" sz="1600" b="0" i="0" u="none" strike="noStrike" kern="1200" cap="none" spc="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factor G (EF-G) facilitates translocation by one codon in the ribosome of transfer RNAs (</a:t>
            </a:r>
            <a:r>
              <a:rPr kumimoji="0" lang="en-US" sz="1600" b="0" i="0" u="none" strike="noStrike" kern="1200" cap="none" spc="1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tRNAs</a:t>
            </a:r>
            <a:r>
              <a:rPr kumimoji="0" lang="en-US" sz="1600" b="0" i="0" u="none" strike="noStrike" kern="1200" cap="none" spc="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 and messenger RNA (mRNA). Whether energy liberated by EF-G’s </a:t>
            </a:r>
            <a:r>
              <a:rPr kumimoji="0" lang="en-US" sz="1600" b="0" i="0" u="none" strike="noStrike" kern="1200" cap="none" spc="1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GTPase</a:t>
            </a:r>
            <a:r>
              <a:rPr kumimoji="0" lang="en-US" sz="1600" b="0" i="0" u="none" strike="noStrike" kern="1200" cap="none" spc="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activity is used mainly to drive movements of the </a:t>
            </a:r>
            <a:r>
              <a:rPr kumimoji="0" lang="en-US" sz="1600" b="0" i="0" u="none" strike="noStrike" kern="1200" cap="none" spc="1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tRNAs</a:t>
            </a:r>
            <a:r>
              <a:rPr kumimoji="0" lang="en-US" sz="1600" b="0" i="0" u="none" strike="noStrike" kern="1200" cap="none" spc="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and mRNA or to foster EF-G dissociation from the ribosome after translocation has been a long-lasting debate. The structural dynamics of EF-G bound to the ribosome had not been described during normal translocation in the absence of inhibitors. We measured the rotational motions of EF-G domains during normal translocation by single-molecule polarized total internal reflection fluorescence (</a:t>
            </a:r>
            <a:r>
              <a:rPr kumimoji="0" lang="en-US" sz="1600" b="0" i="0" u="none" strike="noStrike" kern="1200" cap="none" spc="1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polTIRF</a:t>
            </a:r>
            <a:r>
              <a:rPr kumimoji="0" lang="en-US" sz="1600" b="0" i="0" u="none" strike="noStrike" kern="1200" cap="none" spc="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 microscopy. EF-G exhibits a small (∼10°) global rotational motion relative to the ribosome that exerts a force which unlocks the ribosome. A larger rotation of one of its domains (III) enables comparison of EF-G to classical molecular motors</a:t>
            </a:r>
            <a:r>
              <a:rPr kumimoji="0" lang="en-US" sz="1600" b="0" i="0" u="none" strike="noStrike" kern="1200" cap="none" spc="1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 </a:t>
            </a:r>
            <a:r>
              <a:rPr kumimoji="0" lang="en-US" sz="1600" b="0" i="0" u="none" strike="noStrike" kern="1200" cap="none" spc="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We examined the potential of single molecule FRET measurements to elucidate mechanisms of </a:t>
            </a:r>
            <a:r>
              <a:rPr kumimoji="0" lang="en-US" sz="1600" b="0" i="0" u="none" strike="noStrike" kern="1200" cap="none" spc="1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NonSup</a:t>
            </a:r>
            <a:r>
              <a:rPr kumimoji="0" lang="en-US" sz="1600" b="0" i="0" u="none" strike="noStrike" kern="1200" cap="none" spc="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-induced </a:t>
            </a:r>
            <a:r>
              <a:rPr kumimoji="0" lang="en-US" sz="1600" b="0" i="0" u="none" strike="noStrike" kern="1200" cap="none" spc="1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readthrough</a:t>
            </a:r>
            <a:r>
              <a:rPr kumimoji="0" lang="en-US" sz="1600" b="0" i="0" u="none" strike="noStrike" kern="1200" cap="none" spc="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71700" y="2695575"/>
            <a:ext cx="10410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CB274A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Structural Dynamics of Elongation Factors During Protein Synthesis</a:t>
            </a:r>
          </a:p>
        </p:txBody>
      </p:sp>
    </p:spTree>
    <p:extLst>
      <p:ext uri="{BB962C8B-B14F-4D97-AF65-F5344CB8AC3E}">
        <p14:creationId xmlns:p14="http://schemas.microsoft.com/office/powerpoint/2010/main" val="655573289"/>
      </p:ext>
    </p:extLst>
  </p:cSld>
  <p:clrMapOvr>
    <a:masterClrMapping/>
  </p:clrMapOvr>
  <p:transition advClick="0" advTm="4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rushed Metal 16x9">
  <a:themeElements>
    <a:clrScheme name="BrushedMetal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een brushed metal presentation (widescreen).potx" id="{C4E52658-42BB-4751-AD45-DBF99E6546BE}" vid="{DAEF9E1A-844D-45D9-BB7C-945DFF722FA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59</Words>
  <Application>Microsoft Office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Georgia</vt:lpstr>
      <vt:lpstr>Brushed Metal 16x9</vt:lpstr>
      <vt:lpstr>PowerPoint Presentation</vt:lpstr>
    </vt:vector>
  </TitlesOfParts>
  <Company>UMBC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Ramona Patel</cp:lastModifiedBy>
  <cp:revision>3</cp:revision>
  <cp:lastPrinted>2019-02-08T18:16:18Z</cp:lastPrinted>
  <dcterms:created xsi:type="dcterms:W3CDTF">2019-02-08T16:40:43Z</dcterms:created>
  <dcterms:modified xsi:type="dcterms:W3CDTF">2019-02-08T19:09:21Z</dcterms:modified>
</cp:coreProperties>
</file>