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11" d="100"/>
          <a:sy n="111" d="100"/>
        </p:scale>
        <p:origin x="7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146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729783698"/>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168169263"/>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6859803"/>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344422434"/>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444FFE-4BDB-4301-83D8-FE8B25E7CF5A}" type="datetime1">
              <a:rPr lang="en-US" smtClean="0"/>
              <a:t>2/19/2019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171101679"/>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444FFE-4BDB-4301-83D8-FE8B25E7CF5A}" type="datetime1">
              <a:rPr lang="en-US" smtClean="0"/>
              <a:t>2/19/2019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998334753"/>
      </p:ext>
    </p:extLst>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2/19/2019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915118334"/>
      </p:ext>
    </p:extLst>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2/19/2019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191324601"/>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2/19/2019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148917474"/>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A471FE-0FCC-47A4-B218-06AF00AFA70F}" type="datetime1">
              <a:rPr lang="en-US" smtClean="0"/>
              <a:t>2/19/2019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9001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172268613"/>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444FFE-4BDB-4301-83D8-FE8B25E7CF5A}" type="datetime1">
              <a:rPr lang="en-US" smtClean="0"/>
              <a:t>2/19/2019</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252415067"/>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882D6B-0F0F-41E5-8A0F-FC2D7E2110E0}" type="datetime1">
              <a:rPr lang="en-US" smtClean="0"/>
              <a:t>2/19/2019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18716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99C1A38-D70F-41CF-857C-945C6FF6B07D}" type="datetime1">
              <a:rPr lang="en-US" smtClean="0"/>
              <a:t>2/19/2019</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318354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2/19/2019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608871180"/>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563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C444FFE-4BDB-4301-83D8-FE8B25E7CF5A}" type="datetime1">
              <a:rPr lang="en-US" smtClean="0"/>
              <a:t>2/19/2019</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Add a footer</a:t>
            </a:r>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05501869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chemeClr val="accent1">
                <a:lumMod val="60000"/>
                <a:lumOff val="40000"/>
              </a:schemeClr>
            </a:gs>
            <a:gs pos="29000">
              <a:schemeClr val="accent1">
                <a:lumMod val="75000"/>
              </a:schemeClr>
            </a:gs>
            <a:gs pos="100000">
              <a:schemeClr val="accent3">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528066" y="1035558"/>
            <a:ext cx="8119872" cy="692497"/>
          </a:xfrm>
          <a:prstGeom prst="rect">
            <a:avLst/>
          </a:prstGeom>
          <a:noFill/>
        </p:spPr>
        <p:txBody>
          <a:bodyPr wrap="square" rtlCol="0">
            <a:spAutoFit/>
          </a:bodyPr>
          <a:lstStyle/>
          <a:p>
            <a:pPr algn="ctr" defTabSz="685800">
              <a:defRPr/>
            </a:pPr>
            <a:r>
              <a:rPr lang="en-US" sz="1950" b="1" dirty="0">
                <a:solidFill>
                  <a:srgbClr val="4BCAAD">
                    <a:lumMod val="75000"/>
                  </a:srgbClr>
                </a:solidFill>
                <a:latin typeface="Calibri" panose="020F0502020204030204" pitchFamily="34" charset="0"/>
              </a:rPr>
              <a:t>University of Maryland, Baltimore County</a:t>
            </a:r>
          </a:p>
          <a:p>
            <a:pPr algn="ctr" defTabSz="685800">
              <a:defRPr/>
            </a:pPr>
            <a:r>
              <a:rPr lang="en-US" sz="1950" b="1" dirty="0">
                <a:solidFill>
                  <a:srgbClr val="4BCAAD">
                    <a:lumMod val="75000"/>
                  </a:srgbClr>
                </a:solidFill>
                <a:latin typeface="Calibri" panose="020F0502020204030204" pitchFamily="34" charset="0"/>
              </a:rPr>
              <a:t>Department of Chemistry and Biochemistry</a:t>
            </a:r>
            <a:endParaRPr lang="en-US" sz="1950" b="1" dirty="0">
              <a:solidFill>
                <a:srgbClr val="4BCAAD">
                  <a:lumMod val="75000"/>
                </a:srgbClr>
              </a:solidFill>
              <a:latin typeface="Calibri" panose="020F0502020204030204" pitchFamily="34" charset="0"/>
            </a:endParaRPr>
          </a:p>
        </p:txBody>
      </p:sp>
      <p:sp>
        <p:nvSpPr>
          <p:cNvPr id="3" name="TextBox 2"/>
          <p:cNvSpPr txBox="1"/>
          <p:nvPr/>
        </p:nvSpPr>
        <p:spPr>
          <a:xfrm>
            <a:off x="1776222" y="1590226"/>
            <a:ext cx="5342382" cy="300082"/>
          </a:xfrm>
          <a:prstGeom prst="rect">
            <a:avLst/>
          </a:prstGeom>
          <a:noFill/>
        </p:spPr>
        <p:txBody>
          <a:bodyPr wrap="square" rtlCol="0">
            <a:spAutoFit/>
          </a:bodyPr>
          <a:lstStyle/>
          <a:p>
            <a:pPr algn="ctr" defTabSz="685800">
              <a:defRPr/>
            </a:pPr>
            <a:r>
              <a:rPr lang="en-US" sz="1350" dirty="0">
                <a:solidFill>
                  <a:srgbClr val="4BCAAD">
                    <a:lumMod val="75000"/>
                  </a:srgbClr>
                </a:solidFill>
                <a:latin typeface="Calibri" panose="020F0502020204030204" pitchFamily="34" charset="0"/>
              </a:rPr>
              <a:t>SPRING 2019 SEMINAR SERIES</a:t>
            </a:r>
            <a:endParaRPr lang="en-US" sz="1350" dirty="0">
              <a:solidFill>
                <a:srgbClr val="4BCAAD">
                  <a:lumMod val="75000"/>
                </a:srgbClr>
              </a:solidFill>
              <a:latin typeface="Calibri" panose="020F0502020204030204" pitchFamily="34" charset="0"/>
            </a:endParaRPr>
          </a:p>
        </p:txBody>
      </p:sp>
      <p:sp>
        <p:nvSpPr>
          <p:cNvPr id="4" name="TextBox 3"/>
          <p:cNvSpPr txBox="1"/>
          <p:nvPr/>
        </p:nvSpPr>
        <p:spPr>
          <a:xfrm>
            <a:off x="2839212" y="1942663"/>
            <a:ext cx="3034665" cy="738664"/>
          </a:xfrm>
          <a:prstGeom prst="rect">
            <a:avLst/>
          </a:prstGeom>
          <a:noFill/>
        </p:spPr>
        <p:txBody>
          <a:bodyPr wrap="square" rtlCol="0">
            <a:spAutoFit/>
          </a:bodyPr>
          <a:lstStyle/>
          <a:p>
            <a:pPr algn="ctr" defTabSz="685800">
              <a:defRPr/>
            </a:pPr>
            <a:r>
              <a:rPr lang="en-US" sz="1050" dirty="0">
                <a:solidFill>
                  <a:srgbClr val="4BCAAD">
                    <a:lumMod val="75000"/>
                  </a:srgbClr>
                </a:solidFill>
                <a:latin typeface="Calibri" panose="020F0502020204030204" pitchFamily="34" charset="0"/>
              </a:rPr>
              <a:t>Friday, April 5, 2019</a:t>
            </a:r>
          </a:p>
          <a:p>
            <a:pPr algn="ctr" defTabSz="685800">
              <a:defRPr/>
            </a:pPr>
            <a:r>
              <a:rPr lang="en-US" sz="1050" dirty="0">
                <a:solidFill>
                  <a:srgbClr val="4BCAAD">
                    <a:lumMod val="75000"/>
                  </a:srgbClr>
                </a:solidFill>
                <a:latin typeface="Calibri" panose="020F0502020204030204" pitchFamily="34" charset="0"/>
              </a:rPr>
              <a:t>12:00 noon, </a:t>
            </a:r>
            <a:r>
              <a:rPr lang="en-US" sz="1050" dirty="0" err="1">
                <a:solidFill>
                  <a:srgbClr val="4BCAAD">
                    <a:lumMod val="75000"/>
                  </a:srgbClr>
                </a:solidFill>
                <a:latin typeface="Calibri" panose="020F0502020204030204" pitchFamily="34" charset="0"/>
              </a:rPr>
              <a:t>Meyerhoff</a:t>
            </a:r>
            <a:r>
              <a:rPr lang="en-US" sz="1050" dirty="0">
                <a:solidFill>
                  <a:srgbClr val="4BCAAD">
                    <a:lumMod val="75000"/>
                  </a:srgbClr>
                </a:solidFill>
                <a:latin typeface="Calibri" panose="020F0502020204030204" pitchFamily="34" charset="0"/>
              </a:rPr>
              <a:t> Chemistry Building Room 120</a:t>
            </a:r>
          </a:p>
          <a:p>
            <a:pPr algn="ctr" defTabSz="685800">
              <a:defRPr/>
            </a:pPr>
            <a:r>
              <a:rPr lang="en-US" sz="1050" dirty="0">
                <a:solidFill>
                  <a:srgbClr val="4BCAAD">
                    <a:lumMod val="75000"/>
                  </a:srgbClr>
                </a:solidFill>
                <a:latin typeface="Calibri" panose="020F0502020204030204" pitchFamily="34" charset="0"/>
              </a:rPr>
              <a:t>Host: Dr. Katherine </a:t>
            </a:r>
            <a:r>
              <a:rPr lang="en-US" sz="1050" dirty="0" err="1">
                <a:solidFill>
                  <a:srgbClr val="4BCAAD">
                    <a:lumMod val="75000"/>
                  </a:srgbClr>
                </a:solidFill>
                <a:latin typeface="Calibri" panose="020F0502020204030204" pitchFamily="34" charset="0"/>
              </a:rPr>
              <a:t>Seley-Radtke</a:t>
            </a:r>
            <a:endParaRPr lang="en-US" sz="1050" dirty="0">
              <a:solidFill>
                <a:srgbClr val="4BCAAD">
                  <a:lumMod val="75000"/>
                </a:srgbClr>
              </a:solidFill>
              <a:latin typeface="Calibri" panose="020F0502020204030204" pitchFamily="34" charset="0"/>
            </a:endParaRPr>
          </a:p>
        </p:txBody>
      </p:sp>
      <p:sp>
        <p:nvSpPr>
          <p:cNvPr id="6" name="Rectangle 5"/>
          <p:cNvSpPr/>
          <p:nvPr/>
        </p:nvSpPr>
        <p:spPr>
          <a:xfrm>
            <a:off x="2696123" y="2551737"/>
            <a:ext cx="3139834" cy="807913"/>
          </a:xfrm>
          <a:prstGeom prst="rect">
            <a:avLst/>
          </a:prstGeom>
        </p:spPr>
        <p:txBody>
          <a:bodyPr wrap="none">
            <a:spAutoFit/>
          </a:bodyPr>
          <a:lstStyle/>
          <a:p>
            <a:pPr algn="ctr" defTabSz="685800">
              <a:defRPr/>
            </a:pPr>
            <a:r>
              <a:rPr lang="en-US" b="1" dirty="0">
                <a:solidFill>
                  <a:srgbClr val="2FA3EE">
                    <a:lumMod val="50000"/>
                  </a:srgbClr>
                </a:solidFill>
                <a:latin typeface="Calibri" panose="020F0502020204030204" pitchFamily="34" charset="0"/>
              </a:rPr>
              <a:t>Dr. </a:t>
            </a:r>
            <a:r>
              <a:rPr lang="en-US" b="1" dirty="0">
                <a:solidFill>
                  <a:srgbClr val="2FA3EE">
                    <a:lumMod val="50000"/>
                  </a:srgbClr>
                </a:solidFill>
                <a:latin typeface="Calibri" panose="020F0502020204030204" pitchFamily="34" charset="0"/>
              </a:rPr>
              <a:t>Amanda C. Bryant-Friedrich</a:t>
            </a:r>
          </a:p>
          <a:p>
            <a:pPr algn="ctr" defTabSz="685800">
              <a:defRPr/>
            </a:pPr>
            <a:r>
              <a:rPr lang="en-US" sz="1050" b="1" dirty="0">
                <a:solidFill>
                  <a:srgbClr val="2FA3EE">
                    <a:lumMod val="50000"/>
                  </a:srgbClr>
                </a:solidFill>
                <a:latin typeface="Calibri" panose="020F0502020204030204" pitchFamily="34" charset="0"/>
              </a:rPr>
              <a:t>Department of Medicinal and Biological Chemistry</a:t>
            </a:r>
          </a:p>
          <a:p>
            <a:pPr algn="ctr" defTabSz="685800">
              <a:defRPr/>
            </a:pPr>
            <a:r>
              <a:rPr lang="en-US" b="1" dirty="0">
                <a:solidFill>
                  <a:srgbClr val="2FA3EE">
                    <a:lumMod val="50000"/>
                  </a:srgbClr>
                </a:solidFill>
                <a:latin typeface="Calibri" panose="020F0502020204030204" pitchFamily="34" charset="0"/>
              </a:rPr>
              <a:t>University of Toledo</a:t>
            </a:r>
            <a:endParaRPr lang="en-US" b="1" dirty="0">
              <a:solidFill>
                <a:srgbClr val="2FA3EE">
                  <a:lumMod val="50000"/>
                </a:srgbClr>
              </a:solidFill>
              <a:latin typeface="Calibri" panose="020F0502020204030204" pitchFamily="34" charset="0"/>
            </a:endParaRPr>
          </a:p>
        </p:txBody>
      </p:sp>
      <p:sp>
        <p:nvSpPr>
          <p:cNvPr id="8" name="TextBox 7"/>
          <p:cNvSpPr txBox="1"/>
          <p:nvPr/>
        </p:nvSpPr>
        <p:spPr>
          <a:xfrm>
            <a:off x="191229" y="3513574"/>
            <a:ext cx="8665083" cy="2169825"/>
          </a:xfrm>
          <a:prstGeom prst="rect">
            <a:avLst/>
          </a:prstGeom>
          <a:noFill/>
        </p:spPr>
        <p:txBody>
          <a:bodyPr wrap="square" rtlCol="0">
            <a:spAutoFit/>
          </a:bodyPr>
          <a:lstStyle/>
          <a:p>
            <a:pPr defTabSz="685800">
              <a:defRPr/>
            </a:pPr>
            <a:r>
              <a:rPr lang="en-US" sz="1500" dirty="0" err="1">
                <a:solidFill>
                  <a:srgbClr val="257D6A"/>
                </a:solidFill>
                <a:latin typeface="Calibri" panose="020F0502020204030204" pitchFamily="34" charset="0"/>
              </a:rPr>
              <a:t>Pseudouridine</a:t>
            </a:r>
            <a:r>
              <a:rPr lang="en-US" sz="1500" dirty="0">
                <a:solidFill>
                  <a:srgbClr val="257D6A"/>
                </a:solidFill>
                <a:latin typeface="Calibri" panose="020F0502020204030204" pitchFamily="34" charset="0"/>
              </a:rPr>
              <a:t> (Y), the 5-ribosyl isomer of uridine (U) is the most abundant nucleic acid modification found in all domains of life and all types of RNA. Derivatives of Y have not been widely explored due to the synthetic challenges which limit their access.  Due to its broad occurrence, exploration of the contribution of Y to RNA structure, stability and function is key to our understanding of biological systems.  The Bryant-Friedrich laboratory has developed methods for the synthesis of modified nucleic acids to advance understanding in the areas of nucleic acid damage, disease etiology and drug discovery.  This lecture will focus on our work to develop efficient synthetic methods to obtain sugar-modified Ys.   These substrates are under investigation for their potential use in the study of radical induced oxidative RNA damage and in the development of new antibiotics.</a:t>
            </a:r>
          </a:p>
        </p:txBody>
      </p:sp>
      <p:sp>
        <p:nvSpPr>
          <p:cNvPr id="9" name="TextBox 8"/>
          <p:cNvSpPr txBox="1"/>
          <p:nvPr/>
        </p:nvSpPr>
        <p:spPr>
          <a:xfrm>
            <a:off x="1195926" y="3181173"/>
            <a:ext cx="7660386" cy="323165"/>
          </a:xfrm>
          <a:prstGeom prst="rect">
            <a:avLst/>
          </a:prstGeom>
          <a:noFill/>
        </p:spPr>
        <p:txBody>
          <a:bodyPr wrap="square" rtlCol="0">
            <a:spAutoFit/>
          </a:bodyPr>
          <a:lstStyle/>
          <a:p>
            <a:pPr defTabSz="685800">
              <a:defRPr/>
            </a:pPr>
            <a:r>
              <a:rPr lang="en-US" sz="1500" u="sng" dirty="0">
                <a:solidFill>
                  <a:srgbClr val="2FA3EE">
                    <a:lumMod val="50000"/>
                  </a:srgbClr>
                </a:solidFill>
                <a:latin typeface="Calibri" panose="020F0502020204030204" pitchFamily="34" charset="0"/>
              </a:rPr>
              <a:t>Modified </a:t>
            </a:r>
            <a:r>
              <a:rPr lang="en-US" sz="1500" u="sng" dirty="0" err="1">
                <a:solidFill>
                  <a:srgbClr val="2FA3EE">
                    <a:lumMod val="50000"/>
                  </a:srgbClr>
                </a:solidFill>
                <a:latin typeface="Calibri" panose="020F0502020204030204" pitchFamily="34" charset="0"/>
              </a:rPr>
              <a:t>Pseudouridines</a:t>
            </a:r>
            <a:r>
              <a:rPr lang="en-US" sz="1500" u="sng" dirty="0">
                <a:solidFill>
                  <a:srgbClr val="2FA3EE">
                    <a:lumMod val="50000"/>
                  </a:srgbClr>
                </a:solidFill>
                <a:latin typeface="Calibri" panose="020F0502020204030204" pitchFamily="34" charset="0"/>
              </a:rPr>
              <a:t> in the Study of Disease Etiology and Drug Discovery</a:t>
            </a:r>
          </a:p>
        </p:txBody>
      </p:sp>
    </p:spTree>
    <p:extLst>
      <p:ext uri="{BB962C8B-B14F-4D97-AF65-F5344CB8AC3E}">
        <p14:creationId xmlns:p14="http://schemas.microsoft.com/office/powerpoint/2010/main" val="1824982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TotalTime>
  <Words>211</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Droplet</vt:lpstr>
      <vt:lpstr>PowerPoint Presentation</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Ramona Patel</cp:lastModifiedBy>
  <cp:revision>2</cp:revision>
  <cp:lastPrinted>2019-02-19T14:02:21Z</cp:lastPrinted>
  <dcterms:created xsi:type="dcterms:W3CDTF">2019-02-19T13:53:08Z</dcterms:created>
  <dcterms:modified xsi:type="dcterms:W3CDTF">2019-02-19T14:03:04Z</dcterms:modified>
</cp:coreProperties>
</file>