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49" d="100"/>
          <a:sy n="49" d="100"/>
        </p:scale>
        <p:origin x="26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55287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CC444FFE-4BDB-4301-83D8-FE8B25E7CF5A}" type="datetime1">
              <a:rPr lang="en-US" smtClean="0"/>
              <a:t>1/23/2019</a:t>
            </a:fld>
            <a:endParaRPr lang="en-US" dirty="0"/>
          </a:p>
        </p:txBody>
      </p:sp>
      <p:sp>
        <p:nvSpPr>
          <p:cNvPr id="4" name="Footer Placeholder 3"/>
          <p:cNvSpPr>
            <a:spLocks noGrp="1"/>
          </p:cNvSpPr>
          <p:nvPr>
            <p:ph type="ftr" sz="quarter" idx="11"/>
          </p:nvPr>
        </p:nvSpPr>
        <p:spPr/>
        <p:txBody>
          <a:bodyPr/>
          <a:lstStyle/>
          <a:p>
            <a:r>
              <a:rPr lang="en-US" smtClean="0"/>
              <a:t>Add a footer</a:t>
            </a:r>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234090306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444FFE-4BDB-4301-83D8-FE8B25E7CF5A}" type="datetime1">
              <a:rPr lang="en-US" smtClean="0"/>
              <a:t>1/23/2019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21780375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444FFE-4BDB-4301-83D8-FE8B25E7CF5A}" type="datetime1">
              <a:rPr lang="en-US" smtClean="0"/>
              <a:t>1/23/2019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6156797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444FFE-4BDB-4301-83D8-FE8B25E7CF5A}" type="datetime1">
              <a:rPr lang="en-US" smtClean="0"/>
              <a:t>1/23/2019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6267884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444FFE-4BDB-4301-83D8-FE8B25E7CF5A}" type="datetime1">
              <a:rPr lang="en-US" smtClean="0"/>
              <a:t>1/23/2019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1775253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444FFE-4BDB-4301-83D8-FE8B25E7CF5A}" type="datetime1">
              <a:rPr lang="en-US" smtClean="0"/>
              <a:t>1/23/2019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67286937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444FFE-4BDB-4301-83D8-FE8B25E7CF5A}" type="datetime1">
              <a:rPr lang="en-US" smtClean="0"/>
              <a:t>1/23/2019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4221650205"/>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444FFE-4BDB-4301-83D8-FE8B25E7CF5A}" type="datetime1">
              <a:rPr lang="en-US" smtClean="0"/>
              <a:t>1/23/2019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289887095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444FFE-4BDB-4301-83D8-FE8B25E7CF5A}" type="datetime1">
              <a:rPr lang="en-US" smtClean="0"/>
              <a:t>1/23/2019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67980191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A471FE-0FCC-47A4-B218-06AF00AFA70F}" type="datetime1">
              <a:rPr lang="en-US" smtClean="0"/>
              <a:t>1/23/2019</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2347083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444FFE-4BDB-4301-83D8-FE8B25E7CF5A}" type="datetime1">
              <a:rPr lang="en-US" smtClean="0"/>
              <a:t>1/23/2019</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77783341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444FFE-4BDB-4301-83D8-FE8B25E7CF5A}" type="datetime1">
              <a:rPr lang="en-US" smtClean="0"/>
              <a:t>1/23/2019</a:t>
            </a:fld>
            <a:endParaRPr lang="en-US" dirty="0"/>
          </a:p>
        </p:txBody>
      </p:sp>
      <p:sp>
        <p:nvSpPr>
          <p:cNvPr id="8" name="Footer Placeholder 7"/>
          <p:cNvSpPr>
            <a:spLocks noGrp="1"/>
          </p:cNvSpPr>
          <p:nvPr>
            <p:ph type="ftr" sz="quarter" idx="11"/>
          </p:nvPr>
        </p:nvSpPr>
        <p:spPr/>
        <p:txBody>
          <a:bodyPr/>
          <a:lstStyle/>
          <a:p>
            <a:r>
              <a:rPr lang="en-US" smtClean="0"/>
              <a:t>Add a footer</a:t>
            </a:r>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40691231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882D6B-0F0F-41E5-8A0F-FC2D7E2110E0}" type="datetime1">
              <a:rPr lang="en-US" smtClean="0"/>
              <a:t>1/23/2019</a:t>
            </a:fld>
            <a:endParaRPr lang="en-US" dirty="0"/>
          </a:p>
        </p:txBody>
      </p:sp>
      <p:sp>
        <p:nvSpPr>
          <p:cNvPr id="4" name="Footer Placeholder 3"/>
          <p:cNvSpPr>
            <a:spLocks noGrp="1"/>
          </p:cNvSpPr>
          <p:nvPr>
            <p:ph type="ftr" sz="quarter" idx="11"/>
          </p:nvPr>
        </p:nvSpPr>
        <p:spPr/>
        <p:txBody>
          <a:bodyPr/>
          <a:lstStyle/>
          <a:p>
            <a:r>
              <a:rPr lang="en-US" smtClean="0"/>
              <a:t>Add a footer</a:t>
            </a:r>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4076764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C1A38-D70F-41CF-857C-945C6FF6B07D}" type="datetime1">
              <a:rPr lang="en-US" smtClean="0"/>
              <a:t>1/23/2019</a:t>
            </a:fld>
            <a:endParaRPr lang="en-US" dirty="0"/>
          </a:p>
        </p:txBody>
      </p:sp>
      <p:sp>
        <p:nvSpPr>
          <p:cNvPr id="3" name="Footer Placeholder 2"/>
          <p:cNvSpPr>
            <a:spLocks noGrp="1"/>
          </p:cNvSpPr>
          <p:nvPr>
            <p:ph type="ftr" sz="quarter" idx="11"/>
          </p:nvPr>
        </p:nvSpPr>
        <p:spPr/>
        <p:txBody>
          <a:bodyPr/>
          <a:lstStyle/>
          <a:p>
            <a:r>
              <a:rPr lang="en-US" smtClean="0"/>
              <a:t>Add a footer</a:t>
            </a:r>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dirty="0"/>
          </a:p>
        </p:txBody>
      </p:sp>
    </p:spTree>
    <p:extLst>
      <p:ext uri="{BB962C8B-B14F-4D97-AF65-F5344CB8AC3E}">
        <p14:creationId xmlns:p14="http://schemas.microsoft.com/office/powerpoint/2010/main" val="4178425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C444FFE-4BDB-4301-83D8-FE8B25E7CF5A}" type="datetime1">
              <a:rPr lang="en-US" smtClean="0"/>
              <a:t>1/23/2019</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235928138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20866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C444FFE-4BDB-4301-83D8-FE8B25E7CF5A}" type="datetime1">
              <a:rPr lang="en-US" smtClean="0"/>
              <a:t>1/23/2019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r>
              <a:rPr lang="en-US" smtClean="0"/>
              <a:t>Add a footer</a:t>
            </a:r>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8787399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8000">
              <a:schemeClr val="accent1">
                <a:lumMod val="60000"/>
                <a:lumOff val="40000"/>
              </a:schemeClr>
            </a:gs>
            <a:gs pos="0">
              <a:schemeClr val="accent2">
                <a:lumMod val="50000"/>
              </a:schemeClr>
            </a:gs>
            <a:gs pos="65000">
              <a:schemeClr val="accent2">
                <a:lumMod val="20000"/>
                <a:lumOff val="80000"/>
              </a:schemeClr>
            </a:gs>
          </a:gsLst>
          <a:lin ang="27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704088" y="237744"/>
            <a:ext cx="10826496" cy="89255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smtClean="0">
                <a:ln>
                  <a:noFill/>
                </a:ln>
                <a:solidFill>
                  <a:prstClr val="black">
                    <a:lumMod val="95000"/>
                    <a:lumOff val="5000"/>
                  </a:prstClr>
                </a:solidFill>
                <a:effectLst/>
                <a:uLnTx/>
                <a:uFillTx/>
                <a:latin typeface="Calibri" panose="020F0502020204030204" pitchFamily="34" charset="0"/>
                <a:ea typeface="+mn-ea"/>
                <a:cs typeface="+mn-cs"/>
              </a:rPr>
              <a:t>University of Maryland, Baltimore County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smtClean="0">
                <a:ln>
                  <a:noFill/>
                </a:ln>
                <a:solidFill>
                  <a:prstClr val="black">
                    <a:lumMod val="95000"/>
                    <a:lumOff val="5000"/>
                  </a:prstClr>
                </a:solidFill>
                <a:effectLst/>
                <a:uLnTx/>
                <a:uFillTx/>
                <a:latin typeface="Calibri" panose="020F0502020204030204" pitchFamily="34" charset="0"/>
                <a:ea typeface="+mn-ea"/>
                <a:cs typeface="+mn-cs"/>
              </a:rPr>
              <a:t>Department of Chemistry and Biochemistry</a:t>
            </a:r>
            <a:endParaRPr kumimoji="0" lang="en-US" sz="2600" b="1"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mn-cs"/>
            </a:endParaRPr>
          </a:p>
        </p:txBody>
      </p:sp>
      <p:sp>
        <p:nvSpPr>
          <p:cNvPr id="3" name="TextBox 2"/>
          <p:cNvSpPr txBox="1"/>
          <p:nvPr/>
        </p:nvSpPr>
        <p:spPr>
          <a:xfrm>
            <a:off x="2368296" y="977301"/>
            <a:ext cx="7123176"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lumMod val="95000"/>
                    <a:lumOff val="5000"/>
                  </a:prstClr>
                </a:solidFill>
                <a:effectLst/>
                <a:uLnTx/>
                <a:uFillTx/>
                <a:latin typeface="Calibri" panose="020F0502020204030204" pitchFamily="34" charset="0"/>
                <a:ea typeface="+mn-ea"/>
                <a:cs typeface="+mn-cs"/>
              </a:rPr>
              <a:t>SPRING 2019 SEMINAR SERIES</a:t>
            </a:r>
            <a:endParaRPr kumimoji="0" lang="en-US" sz="18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mn-cs"/>
            </a:endParaRPr>
          </a:p>
        </p:txBody>
      </p:sp>
      <p:sp>
        <p:nvSpPr>
          <p:cNvPr id="4" name="TextBox 3"/>
          <p:cNvSpPr txBox="1"/>
          <p:nvPr/>
        </p:nvSpPr>
        <p:spPr>
          <a:xfrm>
            <a:off x="3785616" y="1447217"/>
            <a:ext cx="4046220" cy="7386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95000"/>
                    <a:lumOff val="5000"/>
                  </a:prstClr>
                </a:solidFill>
                <a:effectLst/>
                <a:uLnTx/>
                <a:uFillTx/>
                <a:latin typeface="Calibri" panose="020F0502020204030204" pitchFamily="34" charset="0"/>
                <a:ea typeface="+mn-ea"/>
                <a:cs typeface="+mn-cs"/>
              </a:rPr>
              <a:t>Friday, April 19, 2019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95000"/>
                    <a:lumOff val="5000"/>
                  </a:prstClr>
                </a:solidFill>
                <a:effectLst/>
                <a:uLnTx/>
                <a:uFillTx/>
                <a:latin typeface="Calibri" panose="020F0502020204030204" pitchFamily="34" charset="0"/>
                <a:ea typeface="+mn-ea"/>
                <a:cs typeface="+mn-cs"/>
              </a:rPr>
              <a:t>12:00 noon, </a:t>
            </a:r>
            <a:r>
              <a:rPr kumimoji="0" lang="en-US" sz="1400" b="0" i="0" u="none" strike="noStrike" kern="1200" cap="none" spc="0" normalizeH="0" baseline="0" noProof="0" dirty="0" err="1" smtClean="0">
                <a:ln>
                  <a:noFill/>
                </a:ln>
                <a:solidFill>
                  <a:prstClr val="black">
                    <a:lumMod val="95000"/>
                    <a:lumOff val="5000"/>
                  </a:prstClr>
                </a:solidFill>
                <a:effectLst/>
                <a:uLnTx/>
                <a:uFillTx/>
                <a:latin typeface="Calibri" panose="020F0502020204030204" pitchFamily="34" charset="0"/>
                <a:ea typeface="+mn-ea"/>
                <a:cs typeface="+mn-cs"/>
              </a:rPr>
              <a:t>Meyerhoff</a:t>
            </a:r>
            <a:r>
              <a:rPr kumimoji="0" lang="en-US" sz="1400" b="0" i="0" u="none" strike="noStrike" kern="1200" cap="none" spc="0" normalizeH="0" baseline="0" noProof="0" dirty="0" smtClean="0">
                <a:ln>
                  <a:noFill/>
                </a:ln>
                <a:solidFill>
                  <a:prstClr val="black">
                    <a:lumMod val="95000"/>
                    <a:lumOff val="5000"/>
                  </a:prstClr>
                </a:solidFill>
                <a:effectLst/>
                <a:uLnTx/>
                <a:uFillTx/>
                <a:latin typeface="Calibri" panose="020F0502020204030204" pitchFamily="34" charset="0"/>
                <a:ea typeface="+mn-ea"/>
                <a:cs typeface="+mn-cs"/>
              </a:rPr>
              <a:t> Chemistry Building Room 120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lumMod val="95000"/>
                    <a:lumOff val="5000"/>
                  </a:prstClr>
                </a:solidFill>
                <a:effectLst/>
                <a:uLnTx/>
                <a:uFillTx/>
                <a:latin typeface="Calibri" panose="020F0502020204030204" pitchFamily="34" charset="0"/>
                <a:ea typeface="+mn-ea"/>
                <a:cs typeface="+mn-cs"/>
              </a:rPr>
              <a:t>Host: Dr. Aaron Smith</a:t>
            </a:r>
            <a:endParaRPr kumimoji="0" lang="en-US" sz="14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mn-cs"/>
            </a:endParaRPr>
          </a:p>
        </p:txBody>
      </p:sp>
      <p:sp>
        <p:nvSpPr>
          <p:cNvPr id="6" name="Rectangle 5"/>
          <p:cNvSpPr/>
          <p:nvPr/>
        </p:nvSpPr>
        <p:spPr>
          <a:xfrm>
            <a:off x="4571625" y="2259315"/>
            <a:ext cx="2232855" cy="104644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Dr. Kelly </a:t>
            </a:r>
            <a:r>
              <a:rPr kumimoji="0" lang="en-US" sz="2400" b="1" i="0" u="none" strike="noStrike" kern="1200" cap="none" spc="0" normalizeH="0" baseline="0" noProof="0" dirty="0" err="1" smtClean="0">
                <a:ln>
                  <a:noFill/>
                </a:ln>
                <a:solidFill>
                  <a:prstClr val="white"/>
                </a:solidFill>
                <a:effectLst/>
                <a:uLnTx/>
                <a:uFillTx/>
                <a:latin typeface="Calibri" panose="020F0502020204030204" pitchFamily="34" charset="0"/>
                <a:ea typeface="+mn-ea"/>
                <a:cs typeface="+mn-cs"/>
              </a:rPr>
              <a:t>Chacón</a:t>
            </a:r>
            <a:endParaRPr kumimoji="0" lang="en-US" sz="2400" b="1" i="0" u="none" strike="noStrike" kern="1200" cap="none" spc="0" normalizeH="0" baseline="0" noProof="0" dirty="0" smtClean="0">
              <a:ln>
                <a:noFill/>
              </a:ln>
              <a:solidFill>
                <a:prstClr val="white"/>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Calibri" panose="020F0502020204030204" pitchFamily="34" charset="0"/>
                <a:ea typeface="+mn-ea"/>
                <a:cs typeface="+mn-cs"/>
              </a:rPr>
              <a:t>Department of Chemistry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white"/>
                </a:solidFill>
                <a:effectLst/>
                <a:uLnTx/>
                <a:uFillTx/>
                <a:latin typeface="Calibri" panose="020F0502020204030204" pitchFamily="34" charset="0"/>
                <a:ea typeface="+mn-ea"/>
                <a:cs typeface="+mn-cs"/>
              </a:rPr>
              <a:t>Reed University</a:t>
            </a:r>
            <a:endParaRPr kumimoji="0" lang="en-US" sz="24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endParaRPr>
          </a:p>
        </p:txBody>
      </p:sp>
      <p:sp>
        <p:nvSpPr>
          <p:cNvPr id="8" name="TextBox 7"/>
          <p:cNvSpPr txBox="1"/>
          <p:nvPr/>
        </p:nvSpPr>
        <p:spPr>
          <a:xfrm>
            <a:off x="457200" y="3537243"/>
            <a:ext cx="11553444"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mn-cs"/>
              </a:rPr>
              <a:t>Transition metal ions are responsible for a vast number of crucial cell processes, but we still have so much to understand about the fundamental chemical ways that they are shuttled to their final cellular destinations. We also have much to learn about the tasks they perform within proteins and enzymes. My work involves finding spectroscopic ways to catch proteins in the act as they bind and move metal ions like Zn, Cu, and Fe – and in particular, I will discuss my applications of stopped flow spectrometry and rapid freeze quench x-ray absorption spectroscopy to monitor the secret handshakes of </a:t>
            </a:r>
            <a:r>
              <a:rPr kumimoji="0" lang="en-US" sz="2400" b="0" i="0" u="none" strike="noStrike" kern="1200" cap="none" spc="0" normalizeH="0" baseline="0" noProof="0" dirty="0" err="1">
                <a:ln>
                  <a:noFill/>
                </a:ln>
                <a:solidFill>
                  <a:prstClr val="black">
                    <a:lumMod val="95000"/>
                    <a:lumOff val="5000"/>
                  </a:prstClr>
                </a:solidFill>
                <a:effectLst/>
                <a:uLnTx/>
                <a:uFillTx/>
                <a:latin typeface="Calibri" panose="020F0502020204030204" pitchFamily="34" charset="0"/>
                <a:ea typeface="+mn-ea"/>
                <a:cs typeface="+mn-cs"/>
              </a:rPr>
              <a:t>metalloproteins</a:t>
            </a:r>
            <a:r>
              <a:rPr kumimoji="0" lang="en-US" sz="2400" b="0" i="0" u="none" strike="noStrike" kern="1200" cap="none" spc="0" normalizeH="0" baseline="0" noProof="0" dirty="0">
                <a:ln>
                  <a:noFill/>
                </a:ln>
                <a:solidFill>
                  <a:prstClr val="black">
                    <a:lumMod val="95000"/>
                    <a:lumOff val="5000"/>
                  </a:prstClr>
                </a:solidFill>
                <a:effectLst/>
                <a:uLnTx/>
                <a:uFillTx/>
                <a:latin typeface="Calibri" panose="020F0502020204030204" pitchFamily="34" charset="0"/>
                <a:ea typeface="+mn-ea"/>
                <a:cs typeface="+mn-cs"/>
              </a:rPr>
              <a:t>. </a:t>
            </a:r>
          </a:p>
        </p:txBody>
      </p:sp>
      <p:sp>
        <p:nvSpPr>
          <p:cNvPr id="9" name="TextBox 8"/>
          <p:cNvSpPr txBox="1"/>
          <p:nvPr/>
        </p:nvSpPr>
        <p:spPr>
          <a:xfrm>
            <a:off x="2300738" y="3305755"/>
            <a:ext cx="1021384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1" u="sng" strike="noStrike" kern="1200" cap="none" spc="0" normalizeH="0" baseline="0" noProof="0" dirty="0">
                <a:ln>
                  <a:noFill/>
                </a:ln>
                <a:solidFill>
                  <a:prstClr val="white"/>
                </a:solidFill>
                <a:effectLst/>
                <a:uLnTx/>
                <a:uFillTx/>
                <a:latin typeface="Calibri" panose="020F0502020204030204" pitchFamily="34" charset="0"/>
                <a:ea typeface="+mn-ea"/>
                <a:cs typeface="+mn-cs"/>
              </a:rPr>
              <a:t>"Trapping Intermediates in </a:t>
            </a:r>
            <a:r>
              <a:rPr kumimoji="0" lang="en-US" sz="2000" b="0" i="1" u="sng" strike="noStrike" kern="1200" cap="none" spc="0" normalizeH="0" baseline="0" noProof="0" dirty="0" err="1">
                <a:ln>
                  <a:noFill/>
                </a:ln>
                <a:solidFill>
                  <a:prstClr val="white"/>
                </a:solidFill>
                <a:effectLst/>
                <a:uLnTx/>
                <a:uFillTx/>
                <a:latin typeface="Calibri" panose="020F0502020204030204" pitchFamily="34" charset="0"/>
                <a:ea typeface="+mn-ea"/>
                <a:cs typeface="+mn-cs"/>
              </a:rPr>
              <a:t>Metalloprotein</a:t>
            </a:r>
            <a:r>
              <a:rPr kumimoji="0" lang="en-US" sz="2000" b="0" i="1" u="sng" strike="noStrike" kern="1200" cap="none" spc="0" normalizeH="0" baseline="0" noProof="0" dirty="0">
                <a:ln>
                  <a:noFill/>
                </a:ln>
                <a:solidFill>
                  <a:prstClr val="white"/>
                </a:solidFill>
                <a:effectLst/>
                <a:uLnTx/>
                <a:uFillTx/>
                <a:latin typeface="Calibri" panose="020F0502020204030204" pitchFamily="34" charset="0"/>
                <a:ea typeface="+mn-ea"/>
                <a:cs typeface="+mn-cs"/>
              </a:rPr>
              <a:t> Transfer Reactions”</a:t>
            </a:r>
          </a:p>
        </p:txBody>
      </p:sp>
    </p:spTree>
    <p:extLst>
      <p:ext uri="{BB962C8B-B14F-4D97-AF65-F5344CB8AC3E}">
        <p14:creationId xmlns:p14="http://schemas.microsoft.com/office/powerpoint/2010/main" val="20492072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otalTime>0</TotalTime>
  <Words>160</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Century Gothic</vt:lpstr>
      <vt:lpstr>Wingdings 3</vt:lpstr>
      <vt:lpstr>Slice</vt:lpstr>
      <vt:lpstr>PowerPoint Presentation</vt:lpstr>
    </vt:vector>
  </TitlesOfParts>
  <Company>UMBC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franklin</dc:creator>
  <cp:lastModifiedBy>Ramona Patel</cp:lastModifiedBy>
  <cp:revision>1</cp:revision>
  <dcterms:created xsi:type="dcterms:W3CDTF">2019-01-23T13:55:42Z</dcterms:created>
  <dcterms:modified xsi:type="dcterms:W3CDTF">2019-01-23T16:55:05Z</dcterms:modified>
</cp:coreProperties>
</file>