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385607"/>
      </p:ext>
    </p:extLst>
  </p:cSld>
  <p:clrMapOvr>
    <a:masterClrMapping/>
  </p:clrMapOvr>
  <p:transition advClick="0" advTm="45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37000"/>
      </p:ext>
    </p:extLst>
  </p:cSld>
  <p:clrMapOvr>
    <a:masterClrMapping/>
  </p:clrMapOvr>
  <p:transition advClick="0" advTm="45000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7193"/>
      </p:ext>
    </p:extLst>
  </p:cSld>
  <p:clrMapOvr>
    <a:masterClrMapping/>
  </p:clrMapOvr>
  <p:transition advClick="0" advTm="45000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094826"/>
      </p:ext>
    </p:extLst>
  </p:cSld>
  <p:clrMapOvr>
    <a:masterClrMapping/>
  </p:clrMapOvr>
  <p:transition advClick="0" advTm="45000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44848"/>
      </p:ext>
    </p:extLst>
  </p:cSld>
  <p:clrMapOvr>
    <a:masterClrMapping/>
  </p:clrMapOvr>
  <p:transition advClick="0" advTm="45000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6217010"/>
      </p:ext>
    </p:extLst>
  </p:cSld>
  <p:clrMapOvr>
    <a:masterClrMapping/>
  </p:clrMapOvr>
  <p:transition advClick="0" advTm="45000"/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19545"/>
      </p:ext>
    </p:extLst>
  </p:cSld>
  <p:clrMapOvr>
    <a:masterClrMapping/>
  </p:clrMapOvr>
  <p:transition advClick="0" advTm="45000"/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27479"/>
      </p:ext>
    </p:extLst>
  </p:cSld>
  <p:clrMapOvr>
    <a:masterClrMapping/>
  </p:clrMapOvr>
  <p:transition advClick="0" advTm="45000"/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11229"/>
      </p:ext>
    </p:extLst>
  </p:cSld>
  <p:clrMapOvr>
    <a:masterClrMapping/>
  </p:clrMapOvr>
  <p:transition advClick="0" advTm="45000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19660"/>
      </p:ext>
    </p:extLst>
  </p:cSld>
  <p:clrMapOvr>
    <a:masterClrMapping/>
  </p:clrMapOvr>
  <p:transition advClick="0" advTm="45000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66048"/>
      </p:ext>
    </p:extLst>
  </p:cSld>
  <p:clrMapOvr>
    <a:masterClrMapping/>
  </p:clrMapOvr>
  <p:transition advClick="0" advTm="45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95309"/>
      </p:ext>
    </p:extLst>
  </p:cSld>
  <p:clrMapOvr>
    <a:masterClrMapping/>
  </p:clrMapOvr>
  <p:transition advClick="0" advTm="45000"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82517"/>
      </p:ext>
    </p:extLst>
  </p:cSld>
  <p:clrMapOvr>
    <a:masterClrMapping/>
  </p:clrMapOvr>
  <p:transition advClick="0" advTm="45000"/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32982"/>
      </p:ext>
    </p:extLst>
  </p:cSld>
  <p:clrMapOvr>
    <a:masterClrMapping/>
  </p:clrMapOvr>
  <p:transition advClick="0" advTm="4500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41057"/>
      </p:ext>
    </p:extLst>
  </p:cSld>
  <p:clrMapOvr>
    <a:masterClrMapping/>
  </p:clrMapOvr>
  <p:transition advClick="0" advTm="45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30907"/>
      </p:ext>
    </p:extLst>
  </p:cSld>
  <p:clrMapOvr>
    <a:masterClrMapping/>
  </p:clrMapOvr>
  <p:transition advClick="0" advTm="45000"/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05963"/>
      </p:ext>
    </p:extLst>
  </p:cSld>
  <p:clrMapOvr>
    <a:masterClrMapping/>
  </p:clrMapOvr>
  <p:transition advClick="0" advTm="45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444FFE-4BDB-4301-83D8-FE8B25E7CF5A}" type="datetime1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20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advClick="0" advTm="45000"/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000">
              <a:schemeClr val="accent6">
                <a:lumMod val="60000"/>
                <a:lumOff val="40000"/>
              </a:schemeClr>
            </a:gs>
            <a:gs pos="81000">
              <a:schemeClr val="accent6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088" y="237744"/>
            <a:ext cx="108264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University of Maryland, Baltimore County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Department of Chemistry and Biochemistry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76DBF4">
                  <a:lumMod val="20000"/>
                  <a:lumOff val="8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8296" y="977301"/>
            <a:ext cx="71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SPRING 2019 SEMINAR SERIES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6DBF4">
                  <a:lumMod val="20000"/>
                  <a:lumOff val="8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5616" y="1447217"/>
            <a:ext cx="4046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Friday, April 26, 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12:00 noon,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Meyerhoff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Chemistry Building Room 120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Host: Dr.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Minji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Kyoung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DBF4">
                  <a:lumMod val="20000"/>
                  <a:lumOff val="8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2896" y="2259315"/>
            <a:ext cx="4210320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Ken Yokoyama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Department of Biochemistry and Chemistry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Duke University Medical Center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52F6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537243"/>
            <a:ext cx="115534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My group has been working on radical SAM enzymes that catalyze critical steps in the backbone construction of natural products and cofactors.  In this seminar, I will focus on the biosynthesis of molybdenum cofactor (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Moco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). 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Moco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an organometallic cofactor essential for all kingdoms of life, plays central roles in various biological processes, and must be biosynthesized de novo. In humans,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Moco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biosynthesis is vital for the healthy development of the brain, and genetic mutations in biosynthetic genes cause a fatal disease,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Moco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deficiency. During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Moco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biosynthesis, the characteristic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pyranopterin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ring is constructed by a complex rearrangement of guanosine 5´-triphosphate (GTP) into cyclic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pyranopterin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cPMP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through the action of two enzymes,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MoaA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MoaC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Conventionally,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MoaA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a radical SAM enzyme, was considered to catalyze the majority of this transformation, with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MoaC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playing little or no role in the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pyranopterin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formation. However, the data from our lab have revealed a distinct scenario, where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MoaC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is responsible for the majority of the transformation by converting an unusual cyclic nucleoside, 3´,8-cyclo-7,8-dihydro-guanosine 5’-triphosphate (3´,8-cH2GTP), to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cPMP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 In this seminar, I will present our discovery of 3´,8-cH2GTP and mechanistic and structural characterizations of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MoaA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MoaC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 I will also cover our recent progress in understanding the cause of human 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Moco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6DBF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deficiency disease from mechanistic enzymology point of view.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6796" y="3221444"/>
            <a:ext cx="1021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Radical Mechanisms in Cofactor Biosynthesis and Human Inheritable Disease</a:t>
            </a:r>
          </a:p>
        </p:txBody>
      </p:sp>
    </p:spTree>
    <p:extLst>
      <p:ext uri="{BB962C8B-B14F-4D97-AF65-F5344CB8AC3E}">
        <p14:creationId xmlns:p14="http://schemas.microsoft.com/office/powerpoint/2010/main" val="3738187351"/>
      </p:ext>
    </p:extLst>
  </p:cSld>
  <p:clrMapOvr>
    <a:masterClrMapping/>
  </p:clrMapOvr>
  <p:transition advClick="0" advTm="4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Slice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Ramona Patel</dc:creator>
  <cp:lastModifiedBy>Ramona Patel</cp:lastModifiedBy>
  <cp:revision>1</cp:revision>
  <dcterms:created xsi:type="dcterms:W3CDTF">2019-02-19T20:45:28Z</dcterms:created>
  <dcterms:modified xsi:type="dcterms:W3CDTF">2019-02-19T20:49:34Z</dcterms:modified>
</cp:coreProperties>
</file>