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4" autoAdjust="0"/>
    <p:restoredTop sz="94660"/>
  </p:normalViewPr>
  <p:slideViewPr>
    <p:cSldViewPr snapToGrid="0">
      <p:cViewPr varScale="1">
        <p:scale>
          <a:sx n="101" d="100"/>
          <a:sy n="101" d="100"/>
        </p:scale>
        <p:origin x="126" y="3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61254"/>
            <a:ext cx="8226490" cy="3083767"/>
          </a:xfrm>
        </p:spPr>
        <p:txBody>
          <a:bodyPr anchor="b">
            <a:normAutofit/>
          </a:bodyPr>
          <a:lstStyle>
            <a:lvl1pPr algn="l">
              <a:lnSpc>
                <a:spcPct val="80000"/>
              </a:lnSpc>
              <a:defRPr sz="72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9600" y="3386585"/>
            <a:ext cx="8229600" cy="1371600"/>
          </a:xfrm>
        </p:spPr>
        <p:txBody>
          <a:bodyPr/>
          <a:lstStyle>
            <a:lvl1pPr marL="0" indent="0" algn="l">
              <a:spcBef>
                <a:spcPts val="120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3876134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4" name="Date Placeholder 3"/>
          <p:cNvSpPr>
            <a:spLocks noGrp="1"/>
          </p:cNvSpPr>
          <p:nvPr>
            <p:ph type="dt" sz="half" idx="10"/>
          </p:nvPr>
        </p:nvSpPr>
        <p:spPr/>
        <p:txBody>
          <a:bodyPr/>
          <a:lstStyle/>
          <a:p>
            <a:fld id="{1C40B874-E53C-42B9-98BA-0781B387246C}" type="datetime1">
              <a:rPr lang="en-US" smtClean="0"/>
              <a:t>2/5/2019</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411546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50680" y="365125"/>
            <a:ext cx="1645920" cy="5811838"/>
          </a:xfrm>
        </p:spPr>
        <p:txBody>
          <a:bodyPr vert="eaVert"/>
          <a:lstStyle>
            <a:lvl1pP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365125"/>
            <a:ext cx="7624664"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4" name="Date Placeholder 3"/>
          <p:cNvSpPr>
            <a:spLocks noGrp="1"/>
          </p:cNvSpPr>
          <p:nvPr>
            <p:ph type="dt" sz="half" idx="10"/>
          </p:nvPr>
        </p:nvSpPr>
        <p:spPr/>
        <p:txBody>
          <a:bodyPr/>
          <a:lstStyle/>
          <a:p>
            <a:fld id="{75D402F4-45D7-406A-9C33-75238E131A1E}" type="datetime1">
              <a:rPr lang="en-US" smtClean="0"/>
              <a:t>2/5/2019</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1977354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4" name="Date Placeholder 3"/>
          <p:cNvSpPr>
            <a:spLocks noGrp="1"/>
          </p:cNvSpPr>
          <p:nvPr>
            <p:ph type="dt" sz="half" idx="10"/>
          </p:nvPr>
        </p:nvSpPr>
        <p:spPr/>
        <p:txBody>
          <a:bodyPr/>
          <a:lstStyle/>
          <a:p>
            <a:fld id="{4506E011-4F7D-42D0-82E1-078A40B76F01}" type="datetime1">
              <a:rPr lang="en-US" smtClean="0"/>
              <a:t>2/5/2019</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150237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2648" y="265176"/>
            <a:ext cx="8229600" cy="3081528"/>
          </a:xfrm>
        </p:spPr>
        <p:txBody>
          <a:bodyPr anchor="b">
            <a:normAutofit/>
          </a:bodyPr>
          <a:lstStyle>
            <a:lvl1pPr>
              <a:defRPr sz="5400"/>
            </a:lvl1pPr>
          </a:lstStyle>
          <a:p>
            <a:r>
              <a:rPr lang="en-US" smtClean="0"/>
              <a:t>Click to edit Master title style</a:t>
            </a:r>
            <a:endParaRPr lang="en-US"/>
          </a:p>
        </p:txBody>
      </p:sp>
      <p:sp>
        <p:nvSpPr>
          <p:cNvPr id="3" name="Text Placeholder 2"/>
          <p:cNvSpPr>
            <a:spLocks noGrp="1"/>
          </p:cNvSpPr>
          <p:nvPr>
            <p:ph type="body" idx="1"/>
          </p:nvPr>
        </p:nvSpPr>
        <p:spPr>
          <a:xfrm>
            <a:off x="612648" y="3388268"/>
            <a:ext cx="8229600" cy="1371600"/>
          </a:xfrm>
        </p:spPr>
        <p:txBody>
          <a:bodyPr/>
          <a:lstStyle>
            <a:lvl1pPr marL="0" indent="0">
              <a:spcBef>
                <a:spcPts val="120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4" name="Date Placeholder 3"/>
          <p:cNvSpPr>
            <a:spLocks noGrp="1"/>
          </p:cNvSpPr>
          <p:nvPr>
            <p:ph type="dt" sz="half" idx="10"/>
          </p:nvPr>
        </p:nvSpPr>
        <p:spPr/>
        <p:txBody>
          <a:bodyPr/>
          <a:lstStyle/>
          <a:p>
            <a:fld id="{3DA471FE-0FCC-47A4-B218-06AF00AFA70F}" type="datetime1">
              <a:rPr lang="en-US" smtClean="0"/>
              <a:t>2/5/2019</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922323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1" y="1828800"/>
            <a:ext cx="4572000" cy="43481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24599" y="1828800"/>
            <a:ext cx="4572000" cy="43481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5" name="Date Placeholder 4"/>
          <p:cNvSpPr>
            <a:spLocks noGrp="1"/>
          </p:cNvSpPr>
          <p:nvPr>
            <p:ph type="dt" sz="half" idx="10"/>
          </p:nvPr>
        </p:nvSpPr>
        <p:spPr/>
        <p:txBody>
          <a:bodyPr/>
          <a:lstStyle/>
          <a:p>
            <a:fld id="{BE42C22A-A385-4013-8BC3-1C712ED98224}" type="datetime1">
              <a:rPr lang="en-US" smtClean="0"/>
              <a:t>2/5/2019</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439534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298448" y="1627258"/>
            <a:ext cx="4572000" cy="68580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8448" y="2373284"/>
            <a:ext cx="4572000" cy="384048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27648" y="1627258"/>
            <a:ext cx="4572000" cy="68580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27648" y="2373284"/>
            <a:ext cx="4572000" cy="384048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7" name="Date Placeholder 6"/>
          <p:cNvSpPr>
            <a:spLocks noGrp="1"/>
          </p:cNvSpPr>
          <p:nvPr>
            <p:ph type="dt" sz="half" idx="10"/>
          </p:nvPr>
        </p:nvSpPr>
        <p:spPr/>
        <p:txBody>
          <a:bodyPr/>
          <a:lstStyle/>
          <a:p>
            <a:fld id="{A4143CD7-DDC2-4E28-B80E-11B3368F8846}" type="datetime1">
              <a:rPr lang="en-US" smtClean="0"/>
              <a:t>2/5/2019</a:t>
            </a:fld>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1871348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3" name="Date Placeholder 2"/>
          <p:cNvSpPr>
            <a:spLocks noGrp="1"/>
          </p:cNvSpPr>
          <p:nvPr>
            <p:ph type="dt" sz="half" idx="10"/>
          </p:nvPr>
        </p:nvSpPr>
        <p:spPr/>
        <p:txBody>
          <a:bodyPr/>
          <a:lstStyle/>
          <a:p>
            <a:fld id="{68882D6B-0F0F-41E5-8A0F-FC2D7E2110E0}" type="datetime1">
              <a:rPr lang="en-US" smtClean="0"/>
              <a:t>2/5/2019</a:t>
            </a:fld>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654003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Add a footer</a:t>
            </a:r>
            <a:endParaRPr lang="en-US" dirty="0"/>
          </a:p>
        </p:txBody>
      </p:sp>
      <p:sp>
        <p:nvSpPr>
          <p:cNvPr id="2" name="Date Placeholder 1"/>
          <p:cNvSpPr>
            <a:spLocks noGrp="1"/>
          </p:cNvSpPr>
          <p:nvPr>
            <p:ph type="dt" sz="half" idx="10"/>
          </p:nvPr>
        </p:nvSpPr>
        <p:spPr/>
        <p:txBody>
          <a:bodyPr/>
          <a:lstStyle/>
          <a:p>
            <a:fld id="{399C1A38-D70F-41CF-857C-945C6FF6B07D}" type="datetime1">
              <a:rPr lang="en-US" smtClean="0"/>
              <a:t>2/5/2019</a:t>
            </a:fld>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1499042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hidden">
          <a:xfrm>
            <a:off x="0" y="0"/>
            <a:ext cx="7315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979330" y="457200"/>
            <a:ext cx="3603070" cy="155448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606490" y="685800"/>
            <a:ext cx="610222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979330" y="2101850"/>
            <a:ext cx="3603070" cy="1828800"/>
          </a:xfrm>
        </p:spPr>
        <p:txBody>
          <a:bodyPr/>
          <a:lstStyle>
            <a:lvl1pPr marL="0" indent="0">
              <a:spcBef>
                <a:spcPts val="12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5" name="Date Placeholder 4"/>
          <p:cNvSpPr>
            <a:spLocks noGrp="1"/>
          </p:cNvSpPr>
          <p:nvPr>
            <p:ph type="dt" sz="half" idx="10"/>
          </p:nvPr>
        </p:nvSpPr>
        <p:spPr/>
        <p:txBody>
          <a:bodyPr/>
          <a:lstStyle/>
          <a:p>
            <a:fld id="{E32B96DC-D1E7-4668-A471-A46ECA2AE34F}" type="datetime1">
              <a:rPr lang="en-US" smtClean="0"/>
              <a:t>2/5/2019</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021013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bwMode="hidden">
          <a:xfrm>
            <a:off x="0" y="0"/>
            <a:ext cx="7315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982712" y="457200"/>
            <a:ext cx="3602736" cy="1554480"/>
          </a:xfrm>
        </p:spPr>
        <p:txBody>
          <a:bodyPr anchor="b"/>
          <a:lstStyle>
            <a:lvl1pPr>
              <a:defRPr sz="3200"/>
            </a:lvl1pPr>
          </a:lstStyle>
          <a:p>
            <a:r>
              <a:rPr lang="en-US" smtClean="0"/>
              <a:t>Click to edit Master title style</a:t>
            </a:r>
            <a:endParaRPr lang="en-US"/>
          </a:p>
        </p:txBody>
      </p:sp>
      <p:sp>
        <p:nvSpPr>
          <p:cNvPr id="3" name="Picture Placeholder 2" descr="An empty placeholder to add an image. Click on the placeholder and select the image that you wish to add"/>
          <p:cNvSpPr>
            <a:spLocks noGrp="1"/>
          </p:cNvSpPr>
          <p:nvPr>
            <p:ph type="pic" idx="1"/>
          </p:nvPr>
        </p:nvSpPr>
        <p:spPr>
          <a:xfrm>
            <a:off x="0" y="-1"/>
            <a:ext cx="7315200" cy="6858000"/>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982712" y="2101850"/>
            <a:ext cx="3602736" cy="1828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3135306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00" y="362303"/>
            <a:ext cx="9601200" cy="106994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0" y="1828799"/>
            <a:ext cx="9601200" cy="43481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609600" y="6385492"/>
            <a:ext cx="6099048" cy="228600"/>
          </a:xfrm>
          <a:prstGeom prst="rect">
            <a:avLst/>
          </a:prstGeom>
        </p:spPr>
        <p:txBody>
          <a:bodyPr vert="horz" lIns="91440" tIns="45720" rIns="91440" bIns="45720" rtlCol="0" anchor="ctr"/>
          <a:lstStyle>
            <a:lvl1pPr algn="l">
              <a:defRPr sz="1100">
                <a:solidFill>
                  <a:schemeClr val="accent1"/>
                </a:solidFill>
              </a:defRPr>
            </a:lvl1pPr>
          </a:lstStyle>
          <a:p>
            <a:r>
              <a:rPr lang="en-US"/>
              <a:t>Add a footer</a:t>
            </a:r>
            <a:endParaRPr lang="en-US" dirty="0"/>
          </a:p>
        </p:txBody>
      </p:sp>
      <p:sp>
        <p:nvSpPr>
          <p:cNvPr id="4" name="Date Placeholder 3"/>
          <p:cNvSpPr>
            <a:spLocks noGrp="1"/>
          </p:cNvSpPr>
          <p:nvPr>
            <p:ph type="dt" sz="half" idx="2"/>
          </p:nvPr>
        </p:nvSpPr>
        <p:spPr>
          <a:xfrm>
            <a:off x="9419253" y="6385492"/>
            <a:ext cx="982047" cy="228600"/>
          </a:xfrm>
          <a:prstGeom prst="rect">
            <a:avLst/>
          </a:prstGeom>
        </p:spPr>
        <p:txBody>
          <a:bodyPr vert="horz" lIns="91440" tIns="45720" rIns="91440" bIns="45720" rtlCol="0" anchor="ctr"/>
          <a:lstStyle>
            <a:lvl1pPr algn="r">
              <a:defRPr sz="1100">
                <a:solidFill>
                  <a:schemeClr val="accent1"/>
                </a:solidFill>
              </a:defRPr>
            </a:lvl1pPr>
          </a:lstStyle>
          <a:p>
            <a:fld id="{CC444FFE-4BDB-4301-83D8-FE8B25E7CF5A}" type="datetime1">
              <a:rPr lang="en-US" smtClean="0"/>
              <a:t>2/5/2019</a:t>
            </a:fld>
            <a:endParaRPr lang="en-US" dirty="0"/>
          </a:p>
        </p:txBody>
      </p:sp>
      <p:sp>
        <p:nvSpPr>
          <p:cNvPr id="6" name="Slide Number Placeholder 5"/>
          <p:cNvSpPr>
            <a:spLocks noGrp="1"/>
          </p:cNvSpPr>
          <p:nvPr>
            <p:ph type="sldNum" sz="quarter" idx="4"/>
          </p:nvPr>
        </p:nvSpPr>
        <p:spPr>
          <a:xfrm>
            <a:off x="10753532" y="6385492"/>
            <a:ext cx="828868" cy="228600"/>
          </a:xfrm>
          <a:prstGeom prst="rect">
            <a:avLst/>
          </a:prstGeom>
        </p:spPr>
        <p:txBody>
          <a:bodyPr vert="horz" lIns="91440" tIns="45720" rIns="91440" bIns="45720" rtlCol="0" anchor="ctr"/>
          <a:lstStyle>
            <a:lvl1pPr algn="r">
              <a:defRPr sz="1100">
                <a:solidFill>
                  <a:schemeClr val="accent1"/>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73381257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Clr>
          <a:schemeClr val="accent1"/>
        </a:buClr>
        <a:buFont typeface="Arial"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704088" y="237744"/>
            <a:ext cx="10826496"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University of Maryland, Baltimore County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Department of Chemistry and Biochemistry</a:t>
            </a:r>
            <a:endParaRPr kumimoji="0" lang="en-US" sz="2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3" name="TextBox 2"/>
          <p:cNvSpPr txBox="1"/>
          <p:nvPr/>
        </p:nvSpPr>
        <p:spPr>
          <a:xfrm>
            <a:off x="2699600" y="984876"/>
            <a:ext cx="712317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SPRING 2019 SEMINAR SERIES</a:t>
            </a: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4" name="TextBox 3"/>
          <p:cNvSpPr txBox="1"/>
          <p:nvPr/>
        </p:nvSpPr>
        <p:spPr>
          <a:xfrm>
            <a:off x="4116920" y="1454792"/>
            <a:ext cx="4046220"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Friday, March 8, 2019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12:00 noon, </a:t>
            </a:r>
            <a:r>
              <a:rPr kumimoji="0" lang="en-US" sz="1400" b="0" i="0" u="none" strike="noStrike" kern="1200" cap="none" spc="0" normalizeH="0" baseline="0" noProof="0" dirty="0" err="1" smtClean="0">
                <a:ln>
                  <a:noFill/>
                </a:ln>
                <a:solidFill>
                  <a:prstClr val="white"/>
                </a:solidFill>
                <a:effectLst/>
                <a:uLnTx/>
                <a:uFillTx/>
                <a:latin typeface="Calibri" panose="020F0502020204030204" pitchFamily="34" charset="0"/>
                <a:ea typeface="+mn-ea"/>
                <a:cs typeface="+mn-cs"/>
              </a:rPr>
              <a:t>Meyerhoff</a:t>
            </a:r>
            <a:r>
              <a:rPr kumimoji="0" lang="en-US" sz="14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 Chemistry Building Room 120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Host: Dr. </a:t>
            </a:r>
            <a:r>
              <a:rPr kumimoji="0" lang="en-US" sz="1400" b="0" i="0" u="none" strike="noStrike" kern="1200" cap="none" spc="0" normalizeH="0" baseline="0" noProof="0" dirty="0" err="1" smtClean="0">
                <a:ln>
                  <a:noFill/>
                </a:ln>
                <a:solidFill>
                  <a:prstClr val="white"/>
                </a:solidFill>
                <a:effectLst/>
                <a:uLnTx/>
                <a:uFillTx/>
                <a:latin typeface="Calibri" panose="020F0502020204030204" pitchFamily="34" charset="0"/>
                <a:ea typeface="+mn-ea"/>
                <a:cs typeface="+mn-cs"/>
              </a:rPr>
              <a:t>Songon</a:t>
            </a:r>
            <a:r>
              <a:rPr kumimoji="0" lang="en-US" sz="14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 An</a:t>
            </a:r>
            <a:endParaRPr kumimoji="0" lang="en-US"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5" name="Rectangle 4"/>
          <p:cNvSpPr/>
          <p:nvPr/>
        </p:nvSpPr>
        <p:spPr>
          <a:xfrm>
            <a:off x="4980289" y="2266890"/>
            <a:ext cx="2078133" cy="104644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6AD1E">
                    <a:lumMod val="60000"/>
                    <a:lumOff val="40000"/>
                  </a:srgbClr>
                </a:solidFill>
                <a:effectLst/>
                <a:uLnTx/>
                <a:uFillTx/>
                <a:latin typeface="Calibri" panose="020F0502020204030204" pitchFamily="34" charset="0"/>
                <a:ea typeface="+mn-ea"/>
                <a:cs typeface="+mn-cs"/>
              </a:rPr>
              <a:t>Dr. J.M. </a:t>
            </a:r>
            <a:r>
              <a:rPr kumimoji="0" lang="en-US" sz="2400" b="1" i="0" u="none" strike="noStrike" kern="1200" cap="none" spc="0" normalizeH="0" baseline="0" noProof="0" dirty="0" err="1" smtClean="0">
                <a:ln>
                  <a:noFill/>
                </a:ln>
                <a:solidFill>
                  <a:srgbClr val="E6AD1E">
                    <a:lumMod val="60000"/>
                    <a:lumOff val="40000"/>
                  </a:srgbClr>
                </a:solidFill>
                <a:effectLst/>
                <a:uLnTx/>
                <a:uFillTx/>
                <a:latin typeface="Calibri" panose="020F0502020204030204" pitchFamily="34" charset="0"/>
                <a:ea typeface="+mn-ea"/>
                <a:cs typeface="+mn-cs"/>
              </a:rPr>
              <a:t>Tanko</a:t>
            </a:r>
            <a:endParaRPr kumimoji="0" lang="en-US" sz="2400" b="1" i="0" u="none" strike="noStrike" kern="1200" cap="none" spc="0" normalizeH="0" baseline="0" noProof="0" dirty="0" smtClean="0">
              <a:ln>
                <a:noFill/>
              </a:ln>
              <a:solidFill>
                <a:srgbClr val="E6AD1E">
                  <a:lumMod val="60000"/>
                  <a:lumOff val="40000"/>
                </a:srgbClr>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E6AD1E">
                    <a:lumMod val="60000"/>
                    <a:lumOff val="40000"/>
                  </a:srgbClr>
                </a:solidFill>
                <a:effectLst/>
                <a:uLnTx/>
                <a:uFillTx/>
                <a:latin typeface="Calibri" panose="020F0502020204030204" pitchFamily="34" charset="0"/>
                <a:ea typeface="+mn-ea"/>
                <a:cs typeface="+mn-cs"/>
              </a:rPr>
              <a:t>Department of Chemistry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E6AD1E">
                    <a:lumMod val="60000"/>
                    <a:lumOff val="40000"/>
                  </a:srgbClr>
                </a:solidFill>
                <a:effectLst/>
                <a:uLnTx/>
                <a:uFillTx/>
                <a:latin typeface="Calibri" panose="020F0502020204030204" pitchFamily="34" charset="0"/>
                <a:ea typeface="+mn-ea"/>
                <a:cs typeface="+mn-cs"/>
              </a:rPr>
              <a:t>Virginia Tech</a:t>
            </a:r>
            <a:endParaRPr kumimoji="0" lang="en-US" sz="2400" b="1" i="0" u="none" strike="noStrike" kern="1200" cap="none" spc="0" normalizeH="0" baseline="0" noProof="0" dirty="0">
              <a:ln>
                <a:noFill/>
              </a:ln>
              <a:solidFill>
                <a:srgbClr val="E6AD1E">
                  <a:lumMod val="60000"/>
                  <a:lumOff val="40000"/>
                </a:srgbClr>
              </a:solidFill>
              <a:effectLst/>
              <a:uLnTx/>
              <a:uFillTx/>
              <a:latin typeface="Calibri" panose="020F0502020204030204" pitchFamily="34" charset="0"/>
              <a:ea typeface="+mn-ea"/>
              <a:cs typeface="+mn-cs"/>
            </a:endParaRPr>
          </a:p>
        </p:txBody>
      </p:sp>
      <p:sp>
        <p:nvSpPr>
          <p:cNvPr id="6" name="TextBox 5"/>
          <p:cNvSpPr txBox="1"/>
          <p:nvPr/>
        </p:nvSpPr>
        <p:spPr>
          <a:xfrm>
            <a:off x="1" y="3537243"/>
            <a:ext cx="12192000" cy="30931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Monoamine oxidase-A and -B (MAO-A and MAO-B) are important enzymes that are expressed in the majority of mammalian tissues. Their roles in the oxidative metabolism of the biogenic amines dopamine, norepinephrine, epinephrine and serotonin are well documented. Efforts to develop selective inhibitors of MAO-A and MAO-B for the treatment of depression and neurodegenerative disorders, respectively, have been ongoing for more than three decades. The catalytic pathway involves the net 2-electron oxidation of the substrate in a reaction that is coupled to the 2-electron reduction of the oxidized </a:t>
            </a:r>
            <a:r>
              <a:rPr kumimoji="0" lang="en-US" sz="15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mn-cs"/>
              </a:rPr>
              <a:t>flavin</a:t>
            </a:r>
            <a:r>
              <a:rPr kumimoji="0" lang="en-US" sz="15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(FAD) cofactor. Three mechanisms (and variants thereof) have been proposed to account for the initial steps of the catalytic mechanism, i.e., the MAO catalyzed oxidation of the amine to an imine. The key elements of these are illustrated below with benzyl amine as a substrate: a) Polar, nucleophilic, b) hydride transfer, and c) single electron transfer (SET). Of these, it is probably fair to say that the SET pathway has fallen out of favor, and is no longer considered </a:t>
            </a:r>
            <a:r>
              <a:rPr kumimoji="0" lang="en-US" sz="15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mn-cs"/>
              </a:rPr>
              <a:t>viable.Generally</a:t>
            </a:r>
            <a:r>
              <a:rPr kumimoji="0" lang="en-US" sz="15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the only reported tertiary amines that are MAO-A or -B substrates are members of the 1,4-disubstuted-1,2,3,6-tetrahydropyridinyl system. This seminar will describe the results of studies on the mechanism of the reaction between 1-methyl-4-(1-methyl-1H-pyrrol-2-yl)-1,2,3,6-tetrahydropyridine (MMTP) and a chemical model for MAO: 5-ethyl-3-methyllumiflavinium perchlorate (</a:t>
            </a:r>
            <a:r>
              <a:rPr kumimoji="0" lang="en-US" sz="15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mn-cs"/>
              </a:rPr>
              <a:t>Fl</a:t>
            </a:r>
            <a:r>
              <a:rPr kumimoji="0" lang="en-US" sz="15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The results demonstrate that SET is back on the menu as a likely mechanism for the MAO catalyzed oxidation of tertiary amines such as MMTP and derivatives. It is suggested that the ability to form a highly stabilized radical, unique to cyclic, allylic tertiary amines such as MMTP and derivatives, drives the SET </a:t>
            </a:r>
            <a:r>
              <a:rPr kumimoji="0" lang="en-US" sz="15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mn-cs"/>
              </a:rPr>
              <a:t>process.And</a:t>
            </a:r>
            <a:r>
              <a:rPr kumimoji="0" lang="en-US" sz="15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to answer the question posed in the title… all three topics are pertinent to this project and will be discussed during the seminar!</a:t>
            </a:r>
          </a:p>
        </p:txBody>
      </p:sp>
      <p:sp>
        <p:nvSpPr>
          <p:cNvPr id="7" name="TextBox 6"/>
          <p:cNvSpPr txBox="1"/>
          <p:nvPr/>
        </p:nvSpPr>
        <p:spPr>
          <a:xfrm>
            <a:off x="1020672" y="3105700"/>
            <a:ext cx="1021384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dirty="0">
                <a:ln>
                  <a:noFill/>
                </a:ln>
                <a:solidFill>
                  <a:srgbClr val="E6AD1E">
                    <a:lumMod val="60000"/>
                    <a:lumOff val="40000"/>
                  </a:srgbClr>
                </a:solidFill>
                <a:effectLst/>
                <a:uLnTx/>
                <a:uFillTx/>
                <a:latin typeface="Calibri" panose="020F0502020204030204" pitchFamily="34" charset="0"/>
                <a:ea typeface="+mn-ea"/>
                <a:cs typeface="+mn-cs"/>
              </a:rPr>
              <a:t>What do Designer Drugs, Parkinson’s Disease, and the Persistent Radical Effect have in Common?</a:t>
            </a:r>
          </a:p>
        </p:txBody>
      </p:sp>
    </p:spTree>
    <p:extLst>
      <p:ext uri="{BB962C8B-B14F-4D97-AF65-F5344CB8AC3E}">
        <p14:creationId xmlns:p14="http://schemas.microsoft.com/office/powerpoint/2010/main" val="2939508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rushed Metal 16x9">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een brushed metal presentation (widescreen).potx" id="{C4E52658-42BB-4751-AD45-DBF99E6546BE}" vid="{DAEF9E1A-844D-45D9-BB7C-945DFF722FA1}"/>
    </a:ext>
  </a:extLst>
</a:theme>
</file>

<file path=docProps/app.xml><?xml version="1.0" encoding="utf-8"?>
<Properties xmlns="http://schemas.openxmlformats.org/officeDocument/2006/extended-properties" xmlns:vt="http://schemas.openxmlformats.org/officeDocument/2006/docPropsVTypes">
  <TotalTime>1</TotalTime>
  <Words>397</Words>
  <Application>Microsoft Office PowerPoint</Application>
  <PresentationFormat>Widescreen</PresentationFormat>
  <Paragraphs>11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Georgia</vt:lpstr>
      <vt:lpstr>Brushed Metal 16x9</vt:lpstr>
      <vt:lpstr>PowerPoint Presentation</vt:lpstr>
    </vt:vector>
  </TitlesOfParts>
  <Company>UMBC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Ramona Patel</cp:lastModifiedBy>
  <cp:revision>1</cp:revision>
  <dcterms:created xsi:type="dcterms:W3CDTF">2019-02-05T19:46:52Z</dcterms:created>
  <dcterms:modified xsi:type="dcterms:W3CDTF">2019-02-05T21:03:56Z</dcterms:modified>
</cp:coreProperties>
</file>