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386585"/>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52767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1C40B874-E53C-42B9-98BA-0781B387246C}" type="datetime1">
              <a:rPr lang="en-US" smtClean="0"/>
              <a:t>2/22/2019</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80556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5D402F4-45D7-406A-9C33-75238E131A1E}" type="datetime1">
              <a:rPr lang="en-US" smtClean="0"/>
              <a:t>2/22/2019</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83329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4506E011-4F7D-42D0-82E1-078A40B76F01}" type="datetime1">
              <a:rPr lang="en-US" smtClean="0"/>
              <a:t>2/22/2019</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56458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612648" y="3388268"/>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3DA471FE-0FCC-47A4-B218-06AF00AFA70F}" type="datetime1">
              <a:rPr lang="en-US" smtClean="0"/>
              <a:t>2/22/2019</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42594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BE42C22A-A385-4013-8BC3-1C712ED98224}" type="datetime1">
              <a:rPr lang="en-US" smtClean="0"/>
              <a:t>2/22/2019</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57194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84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76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A4143CD7-DDC2-4E28-B80E-11B3368F8846}" type="datetime1">
              <a:rPr lang="en-US" smtClean="0"/>
              <a:t>2/22/2019</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06144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68882D6B-0F0F-41E5-8A0F-FC2D7E2110E0}" type="datetime1">
              <a:rPr lang="en-US" smtClean="0"/>
              <a:t>2/22/2019</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60636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399C1A38-D70F-41CF-857C-945C6FF6B07D}" type="datetime1">
              <a:rPr lang="en-US" smtClean="0"/>
              <a:t>2/22/2019</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0547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E32B96DC-D1E7-4668-A471-A46ECA2AE34F}" type="datetime1">
              <a:rPr lang="en-US" smtClean="0"/>
              <a:t>2/22/2019</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96106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21751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r>
              <a:rPr lang="en-US"/>
              <a:t>Add a footer</a:t>
            </a:r>
            <a:endParaRPr lang="en-US" dirty="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1100">
                <a:solidFill>
                  <a:schemeClr val="accent1"/>
                </a:solidFill>
              </a:defRPr>
            </a:lvl1pPr>
          </a:lstStyle>
          <a:p>
            <a:fld id="{CC444FFE-4BDB-4301-83D8-FE8B25E7CF5A}" type="datetime1">
              <a:rPr lang="en-US" smtClean="0"/>
              <a:t>2/22/2019</a:t>
            </a:fld>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1100">
                <a:solidFill>
                  <a:schemeClr val="accent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5240888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04088" y="237744"/>
            <a:ext cx="108264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University of Maryland, Baltimore County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Department of Chemistry and Biochemistry</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 name="TextBox 2"/>
          <p:cNvSpPr txBox="1"/>
          <p:nvPr/>
        </p:nvSpPr>
        <p:spPr>
          <a:xfrm>
            <a:off x="2699600" y="984876"/>
            <a:ext cx="712317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SPRING 2019 SEMINAR SERIES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TextBox 3"/>
          <p:cNvSpPr txBox="1"/>
          <p:nvPr/>
        </p:nvSpPr>
        <p:spPr>
          <a:xfrm>
            <a:off x="4104486" y="1191997"/>
            <a:ext cx="404622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Friday, May 10, 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12:00 noon, </a:t>
            </a:r>
            <a:r>
              <a:rPr kumimoji="0" lang="en-US" sz="14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Meyerhoff</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Chemistry Building Room 120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Host: Dr. Katherine </a:t>
            </a:r>
            <a:r>
              <a:rPr kumimoji="0" lang="en-US" sz="14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Seley-Radtke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Rectangle 4"/>
          <p:cNvSpPr/>
          <p:nvPr/>
        </p:nvSpPr>
        <p:spPr>
          <a:xfrm>
            <a:off x="4822842" y="1829574"/>
            <a:ext cx="2393026" cy="89255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7CB98">
                    <a:lumMod val="50000"/>
                  </a:srgbClr>
                </a:solidFill>
                <a:effectLst/>
                <a:uLnTx/>
                <a:uFillTx/>
                <a:latin typeface="Calibri" panose="020F0502020204030204" pitchFamily="34" charset="0"/>
                <a:ea typeface="+mn-ea"/>
                <a:cs typeface="+mn-cs"/>
              </a:rPr>
              <a:t>Dr. </a:t>
            </a:r>
            <a:r>
              <a:rPr kumimoji="0" lang="en-US" sz="2000" b="1" i="0" u="none" strike="noStrike" kern="1200" cap="none" spc="0" normalizeH="0" baseline="0" noProof="0" dirty="0" smtClean="0">
                <a:ln>
                  <a:noFill/>
                </a:ln>
                <a:solidFill>
                  <a:srgbClr val="07CB98">
                    <a:lumMod val="50000"/>
                  </a:srgbClr>
                </a:solidFill>
                <a:effectLst/>
                <a:uLnTx/>
                <a:uFillTx/>
                <a:latin typeface="Calibri" panose="020F0502020204030204" pitchFamily="34" charset="0"/>
                <a:ea typeface="+mn-ea"/>
                <a:cs typeface="+mn-cs"/>
              </a:rPr>
              <a:t>Chris Meier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7CB98">
                    <a:lumMod val="50000"/>
                  </a:srgbClr>
                </a:solidFill>
                <a:effectLst/>
                <a:uLnTx/>
                <a:uFillTx/>
                <a:latin typeface="Calibri" panose="020F0502020204030204" pitchFamily="34" charset="0"/>
                <a:ea typeface="+mn-ea"/>
                <a:cs typeface="+mn-cs"/>
              </a:rPr>
              <a:t>Department of Chemistry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7CB98">
                    <a:lumMod val="50000"/>
                  </a:srgbClr>
                </a:solidFill>
                <a:effectLst/>
                <a:uLnTx/>
                <a:uFillTx/>
                <a:latin typeface="Calibri" panose="020F0502020204030204" pitchFamily="34" charset="0"/>
                <a:ea typeface="+mn-ea"/>
                <a:cs typeface="+mn-cs"/>
              </a:rPr>
              <a:t>Universität</a:t>
            </a:r>
            <a:r>
              <a:rPr kumimoji="0" lang="en-US" sz="2000" b="1" i="0" u="none" strike="noStrike" kern="1200" cap="none" spc="0" normalizeH="0" baseline="0" noProof="0" dirty="0">
                <a:ln>
                  <a:noFill/>
                </a:ln>
                <a:solidFill>
                  <a:srgbClr val="07CB98">
                    <a:lumMod val="50000"/>
                  </a:srgbClr>
                </a:solidFill>
                <a:effectLst/>
                <a:uLnTx/>
                <a:uFillTx/>
                <a:latin typeface="Calibri" panose="020F0502020204030204" pitchFamily="34" charset="0"/>
                <a:ea typeface="+mn-ea"/>
                <a:cs typeface="+mn-cs"/>
              </a:rPr>
              <a:t> Hamburg</a:t>
            </a:r>
          </a:p>
        </p:txBody>
      </p:sp>
      <p:sp>
        <p:nvSpPr>
          <p:cNvPr id="6" name="TextBox 5"/>
          <p:cNvSpPr txBox="1"/>
          <p:nvPr/>
        </p:nvSpPr>
        <p:spPr>
          <a:xfrm>
            <a:off x="132521" y="2914396"/>
            <a:ext cx="11741427"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Over the last decades a variety of nucleoside analogues were applied clinically in antiviral chemotherapy. However, quite often the antiviral potency of the nucleoside analogues is limited due to the lack of intracellular phosphorylation into the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triphosphorylated</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forms by cellular </a:t>
            </a:r>
            <a:r>
              <a:rPr kumimoji="0" lang="en-US" sz="16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kinases.In</a:t>
            </a: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past we developed nucleoside mono-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cycloSal</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-system) and nucleoside diphosphate prodrug approaches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DiPPro</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-approach). Of course, the final aim should be to develop nucleoside triphosphate prodrugs because the delivered triphosphate is the direct acting inhibitor of the viral polymerases. In contrast, mono- or diphosphate delivery systems are still dependent on the forward phosphorylation into the triphosphate. So far, no example of such a prodrug system has been reported. In our work, d4TTP prodrugs with different aliphatic masking units have been synthesized via two different routes based on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phosphoramidite</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or H-phosphonate chemistry. Our triphosphate delivery system is comprised of enzymatically cleavable system is comprised of enzymatically cleavable masking groups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acyloxybenzyl</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-moieties) which are covalently attached to the -phosphate group of the nucleoside triphosphate. The target prodrug compounds were obtained in yields up to 85%. Chemical hydrolysis studies, pig liver esterase studies, enzymatic cleavage in CEM/0 cell extract, primer extension assays, PCR assays, whole-cell incubations and antiviral HIV tests will be discussed and proved the successful delivery of nucleoside triphosphates. This new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TriPPPro</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-concept will open up unknown possibilities not only in Medicinal Chemistry but also in Chemical Biology.(1-3) In a next step, a prodrug approach in which the -phosphate of NTPs is modified by two different groups was developed. One of these groups represents a cleavable masking group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acyloxybenzyl</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group) while the second group is a non-cleavable alkyl or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ketobenzyl</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residue. </a:t>
            </a: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This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opens a chance for improving the selectivity of a triphosphate derivative to act in infected but not in non-infected cells.</a:t>
            </a:r>
          </a:p>
        </p:txBody>
      </p:sp>
      <p:sp>
        <p:nvSpPr>
          <p:cNvPr id="7" name="TextBox 6"/>
          <p:cNvSpPr txBox="1"/>
          <p:nvPr/>
        </p:nvSpPr>
        <p:spPr>
          <a:xfrm>
            <a:off x="1020672" y="2588866"/>
            <a:ext cx="102138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07CB98">
                    <a:lumMod val="50000"/>
                  </a:srgbClr>
                </a:solidFill>
                <a:effectLst/>
                <a:uLnTx/>
                <a:uFillTx/>
                <a:latin typeface="Calibri" panose="020F0502020204030204" pitchFamily="34" charset="0"/>
                <a:ea typeface="+mn-ea"/>
                <a:cs typeface="+mn-cs"/>
              </a:rPr>
              <a:t>How </a:t>
            </a:r>
            <a:r>
              <a:rPr kumimoji="0" lang="en-US" sz="1800" b="0" i="0" u="sng" strike="noStrike" kern="1200" cap="none" spc="0" normalizeH="0" baseline="0" noProof="0" dirty="0">
                <a:ln>
                  <a:noFill/>
                </a:ln>
                <a:solidFill>
                  <a:srgbClr val="07CB98">
                    <a:lumMod val="50000"/>
                  </a:srgbClr>
                </a:solidFill>
                <a:effectLst/>
                <a:uLnTx/>
                <a:uFillTx/>
                <a:latin typeface="Calibri" panose="020F0502020204030204" pitchFamily="34" charset="0"/>
                <a:ea typeface="+mn-ea"/>
                <a:cs typeface="+mn-cs"/>
              </a:rPr>
              <a:t>to get highly polar Nucleoside Analogue Triphosphates into cells – an Impossible Task? – No</a:t>
            </a:r>
            <a:r>
              <a:rPr kumimoji="0" lang="en-US" sz="1800" b="0" i="0" u="sng" strike="noStrike" kern="1200" cap="none" spc="0" normalizeH="0" baseline="0" noProof="0" dirty="0" smtClean="0">
                <a:ln>
                  <a:noFill/>
                </a:ln>
                <a:solidFill>
                  <a:srgbClr val="07CB98">
                    <a:lumMod val="50000"/>
                  </a:srgbClr>
                </a:solidFill>
                <a:effectLst/>
                <a:uLnTx/>
                <a:uFillTx/>
                <a:latin typeface="Calibri" panose="020F0502020204030204" pitchFamily="34" charset="0"/>
                <a:ea typeface="+mn-ea"/>
                <a:cs typeface="+mn-cs"/>
              </a:rPr>
              <a:t>!</a:t>
            </a:r>
            <a:endParaRPr kumimoji="0" lang="en-US" sz="1800" b="0" i="0" u="sng" strike="noStrike" kern="1200" cap="none" spc="0" normalizeH="0" baseline="0" noProof="0" dirty="0">
              <a:ln>
                <a:noFill/>
              </a:ln>
              <a:solidFill>
                <a:srgbClr val="07CB98">
                  <a:lumMod val="50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5174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C4E52658-42BB-4751-AD45-DBF99E6546BE}" vid="{DAEF9E1A-844D-45D9-BB7C-945DFF722FA1}"/>
    </a:ext>
  </a:extLst>
</a:theme>
</file>

<file path=docProps/app.xml><?xml version="1.0" encoding="utf-8"?>
<Properties xmlns="http://schemas.openxmlformats.org/officeDocument/2006/extended-properties" xmlns:vt="http://schemas.openxmlformats.org/officeDocument/2006/docPropsVTypes">
  <TotalTime>0</TotalTime>
  <Words>388</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Brushed Metal 16x9</vt:lpstr>
      <vt:lpstr>PowerPoint Presentation</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Ramona Patel</cp:lastModifiedBy>
  <cp:revision>1</cp:revision>
  <dcterms:created xsi:type="dcterms:W3CDTF">2019-02-22T16:13:26Z</dcterms:created>
  <dcterms:modified xsi:type="dcterms:W3CDTF">2019-02-22T20:14:52Z</dcterms:modified>
</cp:coreProperties>
</file>