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02" r:id="rId2"/>
    <p:sldId id="609" r:id="rId3"/>
    <p:sldId id="573" r:id="rId4"/>
    <p:sldId id="593" r:id="rId5"/>
    <p:sldId id="603" r:id="rId6"/>
    <p:sldId id="574" r:id="rId7"/>
    <p:sldId id="607" r:id="rId8"/>
    <p:sldId id="597" r:id="rId9"/>
    <p:sldId id="583" r:id="rId10"/>
    <p:sldId id="616" r:id="rId11"/>
    <p:sldId id="590" r:id="rId12"/>
    <p:sldId id="613" r:id="rId13"/>
    <p:sldId id="594" r:id="rId14"/>
    <p:sldId id="601" r:id="rId15"/>
    <p:sldId id="610" r:id="rId16"/>
    <p:sldId id="615" r:id="rId17"/>
    <p:sldId id="617" r:id="rId18"/>
    <p:sldId id="618" r:id="rId19"/>
    <p:sldId id="589" r:id="rId20"/>
    <p:sldId id="608" r:id="rId21"/>
    <p:sldId id="599" r:id="rId22"/>
    <p:sldId id="598" r:id="rId23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8" autoAdjust="0"/>
    <p:restoredTop sz="95646" autoAdjust="0"/>
  </p:normalViewPr>
  <p:slideViewPr>
    <p:cSldViewPr snapToGrid="0" snapToObjects="1">
      <p:cViewPr varScale="1">
        <p:scale>
          <a:sx n="110" d="100"/>
          <a:sy n="110" d="100"/>
        </p:scale>
        <p:origin x="18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126" y="-78"/>
      </p:cViewPr>
      <p:guideLst>
        <p:guide orient="horz" pos="2932"/>
        <p:guide pos="2212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emoz_jcet\Documents\JCET\Operation_budget\Copy%20of%20Master_Indirect%20Cost%20Share_Physics_8.22.1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moz_jcet\Documents\JCET\Operation_budget\Copy%20of%20Master_Indirect%20Cost%20Share_Physics_8.22.16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moz_jcet\Documents\JCET\reports_pr_meetings_etc\Executive_board\JCET-GEST%20Past%20Students%20&amp;%20GRA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i="1" dirty="0">
                <a:solidFill>
                  <a:srgbClr val="FF0000"/>
                </a:solidFill>
              </a:rPr>
              <a:t>Faculty Salary Distribution (2017)	</a:t>
            </a:r>
          </a:p>
        </c:rich>
      </c:tx>
      <c:layout>
        <c:manualLayout>
          <c:xMode val="edge"/>
          <c:yMode val="edge"/>
          <c:x val="0.18283539616871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701223013877132E-2"/>
          <c:y val="0.15545778614118552"/>
          <c:w val="0.92621066406440899"/>
          <c:h val="0.73837902821509604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B56-4185-B321-5CF7377F95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B56-4185-B321-5CF7377F95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B56-4185-B321-5CF7377F959A}"/>
              </c:ext>
            </c:extLst>
          </c:dPt>
          <c:dPt>
            <c:idx val="3"/>
            <c:bubble3D val="0"/>
            <c:spPr>
              <a:solidFill>
                <a:srgbClr val="FFCC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B56-4185-B321-5CF7377F959A}"/>
              </c:ext>
            </c:extLst>
          </c:dPt>
          <c:dLbls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/>
                      <a:t>Grant 
39%</a:t>
                    </a:r>
                    <a:endParaRPr lang="en-US"/>
                  </a:p>
                </c:rich>
              </c:tx>
              <c:spPr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56-4185-B321-5CF7377F959A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Task 
56%</a:t>
                    </a:r>
                    <a:endParaRPr lang="en-US" dirty="0"/>
                  </a:p>
                </c:rich>
              </c:tx>
              <c:spPr>
                <a:solidFill>
                  <a:srgbClr val="92D05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56-4185-B321-5CF7377F959A}"/>
                </c:ext>
              </c:extLst>
            </c:dLbl>
            <c:dLbl>
              <c:idx val="3"/>
              <c:layout>
                <c:manualLayout>
                  <c:x val="4.1125387304926202E-2"/>
                  <c:y val="0.100424146981626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/>
                      <a:t>State 
5%</a:t>
                    </a:r>
                    <a:endParaRPr lang="en-US"/>
                  </a:p>
                </c:rich>
              </c:tx>
              <c:spPr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56-4185-B321-5CF7377F959A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PowerPoint]Distribution_123116'!$A$1:$A$4</c:f>
              <c:strCache>
                <c:ptCount val="4"/>
                <c:pt idx="0">
                  <c:v>JCET Faculty Salary Distribution</c:v>
                </c:pt>
                <c:pt idx="1">
                  <c:v>Grant Funding</c:v>
                </c:pt>
                <c:pt idx="2">
                  <c:v>Task Funding</c:v>
                </c:pt>
                <c:pt idx="3">
                  <c:v>State Funding</c:v>
                </c:pt>
              </c:strCache>
            </c:strRef>
          </c:cat>
          <c:val>
            <c:numRef>
              <c:f>'[Chart in Microsoft PowerPoint]Distribution_123116'!$B$1:$B$4</c:f>
              <c:numCache>
                <c:formatCode>"$"#,##0.00</c:formatCode>
                <c:ptCount val="4"/>
                <c:pt idx="1">
                  <c:v>1053127</c:v>
                </c:pt>
                <c:pt idx="2">
                  <c:v>1540821</c:v>
                </c:pt>
                <c:pt idx="3">
                  <c:v>130529.96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56-4185-B321-5CF7377F959A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1B56-4185-B321-5CF7377F95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1B56-4185-B321-5CF7377F95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1B56-4185-B321-5CF7377F95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1B56-4185-B321-5CF7377F959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PowerPoint]Distribution_123116'!$A$1:$A$4</c:f>
              <c:strCache>
                <c:ptCount val="4"/>
                <c:pt idx="0">
                  <c:v>JCET Faculty Salary Distribution</c:v>
                </c:pt>
                <c:pt idx="1">
                  <c:v>Grant Funding</c:v>
                </c:pt>
                <c:pt idx="2">
                  <c:v>Task Funding</c:v>
                </c:pt>
                <c:pt idx="3">
                  <c:v>State Funding</c:v>
                </c:pt>
              </c:strCache>
            </c:strRef>
          </c:cat>
          <c:val>
            <c:numRef>
              <c:f>'[Chart in Microsoft PowerPoint]Distribution_123116'!$C$1:$C$4</c:f>
              <c:numCache>
                <c:formatCode>General</c:formatCode>
                <c:ptCount val="4"/>
                <c:pt idx="1">
                  <c:v>0.38654267550030003</c:v>
                </c:pt>
                <c:pt idx="2">
                  <c:v>0.56554724340658702</c:v>
                </c:pt>
                <c:pt idx="3">
                  <c:v>4.7910081093113302E-2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B56-4185-B321-5CF7377F959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JCET</a:t>
            </a:r>
            <a:r>
              <a:rPr lang="en-US" sz="2400" b="1" baseline="0" dirty="0"/>
              <a:t> Research Metrics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9115383601221999E-2"/>
          <c:y val="0.12663645798957299"/>
          <c:w val="0.93696486621890895"/>
          <c:h val="0.73160158186891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Faculty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Average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36</c:v>
                </c:pt>
                <c:pt idx="1">
                  <c:v>39</c:v>
                </c:pt>
                <c:pt idx="2">
                  <c:v>39</c:v>
                </c:pt>
                <c:pt idx="3">
                  <c:v>37</c:v>
                </c:pt>
                <c:pt idx="4">
                  <c:v>46</c:v>
                </c:pt>
                <c:pt idx="5" formatCode="0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96-472D-9AD1-8740E70BE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Referred pubs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Average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63</c:v>
                </c:pt>
                <c:pt idx="1">
                  <c:v>85</c:v>
                </c:pt>
                <c:pt idx="2">
                  <c:v>71</c:v>
                </c:pt>
                <c:pt idx="3">
                  <c:v>91</c:v>
                </c:pt>
                <c:pt idx="4">
                  <c:v>96</c:v>
                </c:pt>
                <c:pt idx="5" formatCode="0">
                  <c:v>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96-472D-9AD1-8740E70BE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Conferences Attended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Average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124</c:v>
                </c:pt>
                <c:pt idx="1">
                  <c:v>132</c:v>
                </c:pt>
                <c:pt idx="2">
                  <c:v>128</c:v>
                </c:pt>
                <c:pt idx="3">
                  <c:v>199</c:v>
                </c:pt>
                <c:pt idx="4">
                  <c:v>179</c:v>
                </c:pt>
                <c:pt idx="5" formatCode="0">
                  <c:v>152.4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96-472D-9AD1-8740E70BEB6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Proposals Submitted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Average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64</c:v>
                </c:pt>
                <c:pt idx="1">
                  <c:v>64</c:v>
                </c:pt>
                <c:pt idx="2">
                  <c:v>71</c:v>
                </c:pt>
                <c:pt idx="3">
                  <c:v>54</c:v>
                </c:pt>
                <c:pt idx="4">
                  <c:v>61</c:v>
                </c:pt>
                <c:pt idx="5" formatCode="0">
                  <c:v>62.8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96-472D-9AD1-8740E70BE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380928"/>
        <c:axId val="135595136"/>
      </c:barChart>
      <c:catAx>
        <c:axId val="13438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95136"/>
        <c:crosses val="autoZero"/>
        <c:auto val="1"/>
        <c:lblAlgn val="ctr"/>
        <c:lblOffset val="100"/>
        <c:noMultiLvlLbl val="0"/>
      </c:catAx>
      <c:valAx>
        <c:axId val="13559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80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23164200663451"/>
          <c:y val="4.821941231287457E-2"/>
          <c:w val="0.80377241308302982"/>
          <c:h val="0.84297861790077544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cat>
            <c:strRef>
              <c:f>'Cumulative Transfer Total'!$A$2:$A$12</c:f>
              <c:strCache>
                <c:ptCount val="11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</c:strCache>
            </c:strRef>
          </c:cat>
          <c:val>
            <c:numRef>
              <c:f>'Cumulative Transfer Total'!$C$2:$C$12</c:f>
              <c:numCache>
                <c:formatCode>_("$"* #,##0.00_);_("$"* \(#,##0.00\);_("$"* "-"??_);_(@_)</c:formatCode>
                <c:ptCount val="11"/>
                <c:pt idx="0">
                  <c:v>31440.821</c:v>
                </c:pt>
                <c:pt idx="1">
                  <c:v>45054.866000000002</c:v>
                </c:pt>
                <c:pt idx="2">
                  <c:v>52759.968999999997</c:v>
                </c:pt>
                <c:pt idx="3">
                  <c:v>52561.951000000001</c:v>
                </c:pt>
                <c:pt idx="4">
                  <c:v>75499.896999999968</c:v>
                </c:pt>
                <c:pt idx="5">
                  <c:v>45469.644999999997</c:v>
                </c:pt>
                <c:pt idx="6">
                  <c:v>61069.913000000022</c:v>
                </c:pt>
                <c:pt idx="7">
                  <c:v>73351.401999999973</c:v>
                </c:pt>
                <c:pt idx="8">
                  <c:v>83807.993999999977</c:v>
                </c:pt>
                <c:pt idx="9">
                  <c:v>88967.28300000001</c:v>
                </c:pt>
                <c:pt idx="10">
                  <c:v>69428.063999999998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6-4689-9F89-59462D9F0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089984"/>
        <c:axId val="136091520"/>
      </c:barChart>
      <c:catAx>
        <c:axId val="136089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091520"/>
        <c:crosses val="autoZero"/>
        <c:auto val="1"/>
        <c:lblAlgn val="ctr"/>
        <c:lblOffset val="100"/>
        <c:noMultiLvlLbl val="0"/>
      </c:catAx>
      <c:valAx>
        <c:axId val="136091520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136089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85550901577177"/>
          <c:y val="4.5689381419915104E-2"/>
          <c:w val="0.8443141342026601"/>
          <c:h val="0.85121739412203101"/>
        </c:manualLayout>
      </c:layout>
      <c:barChart>
        <c:barDir val="col"/>
        <c:grouping val="clustered"/>
        <c:varyColors val="0"/>
        <c:ser>
          <c:idx val="1"/>
          <c:order val="0"/>
          <c:tx>
            <c:v>IDC return</c:v>
          </c:tx>
          <c:invertIfNegative val="0"/>
          <c:cat>
            <c:strRef>
              <c:f>'Cumulative Transfer Total'!$A$2:$A$13</c:f>
              <c:strCache>
                <c:ptCount val="12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</c:strCache>
            </c:strRef>
          </c:cat>
          <c:val>
            <c:numRef>
              <c:f>'Cumulative Transfer Total'!$C$2:$C$13</c:f>
              <c:numCache>
                <c:formatCode>_("$"* #,##0.00_);_("$"* \(#,##0.00\);_("$"* "-"??_);_(@_)</c:formatCode>
                <c:ptCount val="12"/>
                <c:pt idx="0">
                  <c:v>31440.821</c:v>
                </c:pt>
                <c:pt idx="1">
                  <c:v>45054.865999999995</c:v>
                </c:pt>
                <c:pt idx="2">
                  <c:v>52759.968999999997</c:v>
                </c:pt>
                <c:pt idx="3">
                  <c:v>52561.951000000001</c:v>
                </c:pt>
                <c:pt idx="4">
                  <c:v>75499.896999999997</c:v>
                </c:pt>
                <c:pt idx="5">
                  <c:v>45469.644999999997</c:v>
                </c:pt>
                <c:pt idx="6">
                  <c:v>61069.913000000015</c:v>
                </c:pt>
                <c:pt idx="7">
                  <c:v>73351.402000000002</c:v>
                </c:pt>
                <c:pt idx="8">
                  <c:v>83807.994000000006</c:v>
                </c:pt>
                <c:pt idx="9">
                  <c:v>88967.28300000001</c:v>
                </c:pt>
                <c:pt idx="10">
                  <c:v>69428.063999999998</c:v>
                </c:pt>
                <c:pt idx="11" formatCode="#,##0.00">
                  <c:v>81384.7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2-4147-A279-D33D2E580DA0}"/>
            </c:ext>
          </c:extLst>
        </c:ser>
        <c:ser>
          <c:idx val="0"/>
          <c:order val="1"/>
          <c:tx>
            <c:v>fellowship</c:v>
          </c:tx>
          <c:invertIfNegative val="0"/>
          <c:val>
            <c:numRef>
              <c:f>'Cumulative Transfer Total'!$D$2:$D$13</c:f>
              <c:numCache>
                <c:formatCode>_("$"* #,##0.00_);_("$"* \(#,##0.00\);_("$"* "-"??_);_(@_)</c:formatCode>
                <c:ptCount val="12"/>
                <c:pt idx="0">
                  <c:v>40000</c:v>
                </c:pt>
                <c:pt idx="1">
                  <c:v>40000</c:v>
                </c:pt>
                <c:pt idx="2">
                  <c:v>40000</c:v>
                </c:pt>
                <c:pt idx="3">
                  <c:v>40000</c:v>
                </c:pt>
                <c:pt idx="4">
                  <c:v>40000</c:v>
                </c:pt>
                <c:pt idx="5">
                  <c:v>40000</c:v>
                </c:pt>
                <c:pt idx="6">
                  <c:v>40000</c:v>
                </c:pt>
                <c:pt idx="7">
                  <c:v>40000</c:v>
                </c:pt>
                <c:pt idx="8">
                  <c:v>40000</c:v>
                </c:pt>
                <c:pt idx="9">
                  <c:v>40000</c:v>
                </c:pt>
                <c:pt idx="10">
                  <c:v>40000</c:v>
                </c:pt>
                <c:pt idx="11">
                  <c:v>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22-4147-A279-D33D2E580DA0}"/>
            </c:ext>
          </c:extLst>
        </c:ser>
        <c:ser>
          <c:idx val="2"/>
          <c:order val="2"/>
          <c:tx>
            <c:v>Internship</c:v>
          </c:tx>
          <c:invertIfNegative val="0"/>
          <c:val>
            <c:numRef>
              <c:f>'Cumulative Transfer Total'!$E$2:$E$13</c:f>
              <c:numCache>
                <c:formatCode>_("$"* #,##0.00_);_("$"* \(#,##0.00\);_("$"* "-"??_);_(@_)</c:formatCode>
                <c:ptCount val="12"/>
                <c:pt idx="0">
                  <c:v>20000</c:v>
                </c:pt>
                <c:pt idx="1">
                  <c:v>20000</c:v>
                </c:pt>
                <c:pt idx="2">
                  <c:v>20000</c:v>
                </c:pt>
                <c:pt idx="3">
                  <c:v>20000</c:v>
                </c:pt>
                <c:pt idx="4">
                  <c:v>20000</c:v>
                </c:pt>
                <c:pt idx="5">
                  <c:v>20000</c:v>
                </c:pt>
                <c:pt idx="6">
                  <c:v>20000</c:v>
                </c:pt>
                <c:pt idx="7">
                  <c:v>20000</c:v>
                </c:pt>
                <c:pt idx="8">
                  <c:v>20000</c:v>
                </c:pt>
                <c:pt idx="9">
                  <c:v>20000</c:v>
                </c:pt>
                <c:pt idx="10">
                  <c:v>20000</c:v>
                </c:pt>
                <c:pt idx="11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22-4147-A279-D33D2E580DA0}"/>
            </c:ext>
          </c:extLst>
        </c:ser>
        <c:ser>
          <c:idx val="3"/>
          <c:order val="3"/>
          <c:tx>
            <c:v>Course_Teaching</c:v>
          </c:tx>
          <c:spPr>
            <a:effectLst>
              <a:glow>
                <a:schemeClr val="accent1"/>
              </a:glow>
            </a:effectLst>
          </c:spPr>
          <c:invertIfNegative val="0"/>
          <c:val>
            <c:numRef>
              <c:f>'Cumulative Transfer Total'!$F$2:$F$13</c:f>
              <c:numCache>
                <c:formatCode>_("$"* #,##0.00_);_("$"* \(#,##0.00\);_("$"* "-"??_);_(@_)</c:formatCode>
                <c:ptCount val="12"/>
                <c:pt idx="0">
                  <c:v>65000</c:v>
                </c:pt>
                <c:pt idx="1">
                  <c:v>65000</c:v>
                </c:pt>
                <c:pt idx="2">
                  <c:v>65000</c:v>
                </c:pt>
                <c:pt idx="3">
                  <c:v>65000</c:v>
                </c:pt>
                <c:pt idx="4">
                  <c:v>65000</c:v>
                </c:pt>
                <c:pt idx="5">
                  <c:v>65000</c:v>
                </c:pt>
                <c:pt idx="6">
                  <c:v>65000</c:v>
                </c:pt>
                <c:pt idx="7">
                  <c:v>65000</c:v>
                </c:pt>
                <c:pt idx="8">
                  <c:v>65000</c:v>
                </c:pt>
                <c:pt idx="9">
                  <c:v>65000</c:v>
                </c:pt>
                <c:pt idx="10">
                  <c:v>65000</c:v>
                </c:pt>
                <c:pt idx="11">
                  <c:v>65000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22-4147-A279-D33D2E580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515520"/>
        <c:axId val="131517440"/>
      </c:barChart>
      <c:catAx>
        <c:axId val="131515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1517440"/>
        <c:crosses val="autoZero"/>
        <c:auto val="1"/>
        <c:lblAlgn val="ctr"/>
        <c:lblOffset val="100"/>
        <c:noMultiLvlLbl val="0"/>
      </c:catAx>
      <c:valAx>
        <c:axId val="131517440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1515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662446371959048"/>
          <c:y val="3.6454246703064006E-3"/>
          <c:w val="0.48926722775503417"/>
          <c:h val="0.18015627356925212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JCET Composition </a:t>
            </a:r>
          </a:p>
          <a:p>
            <a:pPr>
              <a:defRPr/>
            </a:pPr>
            <a:r>
              <a:rPr lang="en-US" b="1"/>
              <a:t>2017</a:t>
            </a:r>
          </a:p>
        </c:rich>
      </c:tx>
      <c:layout>
        <c:manualLayout>
          <c:xMode val="edge"/>
          <c:yMode val="edge"/>
          <c:x val="2.7128040057224582E-2"/>
          <c:y val="2.9967727063162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87-4405-BD90-7F0EB1524E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87-4405-BD90-7F0EB1524E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87-4405-BD90-7F0EB1524E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B87-4405-BD90-7F0EB1524E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B87-4405-BD90-7F0EB1524E7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B87-4405-BD90-7F0EB1524E76}"/>
              </c:ext>
            </c:extLst>
          </c:dPt>
          <c:dLbls>
            <c:dLbl>
              <c:idx val="0"/>
              <c:layout>
                <c:manualLayout>
                  <c:x val="-0.23017696822231984"/>
                  <c:y val="-7.8448285250650729E-2"/>
                </c:manualLayout>
              </c:layout>
              <c:tx>
                <c:rich>
                  <a:bodyPr/>
                  <a:lstStyle/>
                  <a:p>
                    <a:fld id="{E1F21B57-9945-42A5-BA92-9C76EB495A03}" type="CATEGORYNAME">
                      <a:rPr lang="en-US" sz="1000" b="1" i="0" baseline="0"/>
                      <a:pPr/>
                      <a:t>[CATEGORY NAME]</a:t>
                    </a:fld>
                    <a:endParaRPr lang="en-US" sz="1000" b="1" i="0" baseline="0"/>
                  </a:p>
                  <a:p>
                    <a:r>
                      <a:rPr lang="en-US" sz="1000" b="1" i="0" baseline="0"/>
                      <a:t> 47</a:t>
                    </a:r>
                  </a:p>
                  <a:p>
                    <a:endParaRPr lang="en-US" sz="1000" b="1" i="0" baseline="0"/>
                  </a:p>
                  <a:p>
                    <a:r>
                      <a:rPr lang="en-US" sz="1000" b="1" i="1" baseline="0"/>
                      <a:t>Tenure Track , 5</a:t>
                    </a:r>
                  </a:p>
                  <a:p>
                    <a:r>
                      <a:rPr lang="en-US" sz="1000" b="1" i="1" baseline="0"/>
                      <a:t>JCET Fellow, 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87-4405-BD90-7F0EB1524E76}"/>
                </c:ext>
              </c:extLst>
            </c:dLbl>
            <c:dLbl>
              <c:idx val="1"/>
              <c:layout>
                <c:manualLayout>
                  <c:x val="-1.126736169781359E-2"/>
                  <c:y val="-1.5083876963512341E-2"/>
                </c:manualLayout>
              </c:layout>
              <c:tx>
                <c:rich>
                  <a:bodyPr/>
                  <a:lstStyle/>
                  <a:p>
                    <a:fld id="{5327897A-A279-4CB2-A134-C1178B762488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r>
                      <a:rPr lang="en-US" baseline="0"/>
                      <a:t>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87-4405-BD90-7F0EB1524E76}"/>
                </c:ext>
              </c:extLst>
            </c:dLbl>
            <c:dLbl>
              <c:idx val="2"/>
              <c:layout>
                <c:manualLayout>
                  <c:x val="-2.7663675892444776E-2"/>
                  <c:y val="-4.8791126212957822E-2"/>
                </c:manualLayout>
              </c:layout>
              <c:tx>
                <c:rich>
                  <a:bodyPr/>
                  <a:lstStyle/>
                  <a:p>
                    <a:fld id="{3E4D6C81-3490-4BEC-9AE7-0E52F8C5DA98}" type="CATEGORYNAME">
                      <a:rPr lang="en-US"/>
                      <a:pPr/>
                      <a:t>[CATEGORY NAME]</a:t>
                    </a:fld>
                    <a:r>
                      <a:rPr lang="en-US"/>
                      <a:t>s</a:t>
                    </a:r>
                  </a:p>
                  <a:p>
                    <a:r>
                      <a:rPr lang="en-US" baseline="0"/>
                      <a:t> </a:t>
                    </a:r>
                    <a:fld id="{1C3B191D-FE0F-46FE-8192-17A38BBB5ACF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B87-4405-BD90-7F0EB1524E76}"/>
                </c:ext>
              </c:extLst>
            </c:dLbl>
            <c:dLbl>
              <c:idx val="3"/>
              <c:layout>
                <c:manualLayout>
                  <c:x val="2.4920020727022839E-2"/>
                  <c:y val="-5.0593727651263506E-2"/>
                </c:manualLayout>
              </c:layout>
              <c:tx>
                <c:rich>
                  <a:bodyPr/>
                  <a:lstStyle/>
                  <a:p>
                    <a:fld id="{10D0CAB3-1E33-40A0-9825-D21394B0B414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7FC6A7BF-1B9E-43E3-8B6B-C2BBE67AC6E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B87-4405-BD90-7F0EB1524E76}"/>
                </c:ext>
              </c:extLst>
            </c:dLbl>
            <c:dLbl>
              <c:idx val="4"/>
              <c:layout>
                <c:manualLayout>
                  <c:x val="-4.7510222702848836E-3"/>
                  <c:y val="1.56848651180013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Contractual</a:t>
                    </a:r>
                  </a:p>
                  <a:p>
                    <a:r>
                      <a:rPr lang="en-US" baseline="0"/>
                      <a:t> </a:t>
                    </a:r>
                    <a:fld id="{EA71D874-7064-46B4-9FD1-6FDFE086EF7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B87-4405-BD90-7F0EB1524E7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1EC81A3-640C-4C2B-8FDE-3DECF516716C}" type="CATEGORYNAME">
                      <a:rPr lang="en-US" sz="1000" b="1" i="0" baseline="0"/>
                      <a:pPr/>
                      <a:t>[CATEGORY NAME]</a:t>
                    </a:fld>
                    <a:r>
                      <a:rPr lang="en-US" sz="1000" b="1" i="0" baseline="0"/>
                      <a:t> </a:t>
                    </a:r>
                    <a:fld id="{1666B493-6D55-4CEB-8696-5A05693084AB}" type="VALUE">
                      <a:rPr lang="en-US" sz="1000" b="1" i="0" baseline="0"/>
                      <a:pPr/>
                      <a:t>[VALUE]</a:t>
                    </a:fld>
                    <a:endParaRPr lang="en-US" sz="1000" b="1" i="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B87-4405-BD90-7F0EB1524E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'JCET Composition'!$A$21:$A$26</c:f>
              <c:strCache>
                <c:ptCount val="6"/>
                <c:pt idx="0">
                  <c:v>Research Faculty</c:v>
                </c:pt>
                <c:pt idx="1">
                  <c:v>Research Support Staff</c:v>
                </c:pt>
                <c:pt idx="2">
                  <c:v>Graduate Student</c:v>
                </c:pt>
                <c:pt idx="3">
                  <c:v>Undergraduate Students</c:v>
                </c:pt>
                <c:pt idx="4">
                  <c:v>Contractual </c:v>
                </c:pt>
                <c:pt idx="5">
                  <c:v>JCET Administrative Staff</c:v>
                </c:pt>
              </c:strCache>
            </c:strRef>
          </c:cat>
          <c:val>
            <c:numRef>
              <c:f>'JCET Composition'!$B$21:$B$26</c:f>
              <c:numCache>
                <c:formatCode>General</c:formatCode>
                <c:ptCount val="6"/>
                <c:pt idx="0">
                  <c:v>47</c:v>
                </c:pt>
                <c:pt idx="1">
                  <c:v>7</c:v>
                </c:pt>
                <c:pt idx="2">
                  <c:v>9</c:v>
                </c:pt>
                <c:pt idx="3">
                  <c:v>11</c:v>
                </c:pt>
                <c:pt idx="4">
                  <c:v>6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87-4405-BD90-7F0EB1524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1">
                <a:solidFill>
                  <a:schemeClr val="accent5"/>
                </a:solidFill>
              </a:rPr>
              <a:t>Grad. Students</a:t>
            </a:r>
            <a:r>
              <a:rPr lang="en-US" b="1" i="1" baseline="0">
                <a:solidFill>
                  <a:schemeClr val="accent5"/>
                </a:solidFill>
              </a:rPr>
              <a:t> </a:t>
            </a:r>
            <a:r>
              <a:rPr lang="en-US" i="1" baseline="0"/>
              <a:t>advised and </a:t>
            </a:r>
            <a:r>
              <a:rPr lang="en-US" b="1" i="1" baseline="0">
                <a:solidFill>
                  <a:schemeClr val="accent2"/>
                </a:solidFill>
              </a:rPr>
              <a:t>courses tought</a:t>
            </a:r>
            <a:endParaRPr lang="en-US" b="1" i="1">
              <a:solidFill>
                <a:schemeClr val="accent2"/>
              </a:solidFill>
            </a:endParaRPr>
          </a:p>
        </c:rich>
      </c:tx>
      <c:layout>
        <c:manualLayout>
          <c:xMode val="edge"/>
          <c:yMode val="edge"/>
          <c:x val="0.31807664604173502"/>
          <c:y val="6.4171122994652399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Sheet1!$R$2</c:f>
              <c:strCache>
                <c:ptCount val="1"/>
                <c:pt idx="0">
                  <c:v>grads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Sheet1!$Q$5:$Q$17</c:f>
              <c:strCache>
                <c:ptCount val="13"/>
                <c:pt idx="0">
                  <c:v>2006-2007</c:v>
                </c:pt>
                <c:pt idx="1">
                  <c:v>2007-2008</c:v>
                </c:pt>
                <c:pt idx="2">
                  <c:v>2008-2009</c:v>
                </c:pt>
                <c:pt idx="3">
                  <c:v>2009-2010</c:v>
                </c:pt>
                <c:pt idx="4">
                  <c:v>2010-2011</c:v>
                </c:pt>
                <c:pt idx="5">
                  <c:v>2011-2012</c:v>
                </c:pt>
                <c:pt idx="6">
                  <c:v>2012-2013</c:v>
                </c:pt>
                <c:pt idx="7">
                  <c:v>2013-2014</c:v>
                </c:pt>
                <c:pt idx="8">
                  <c:v>2014-2015</c:v>
                </c:pt>
                <c:pt idx="9">
                  <c:v>2015-2016</c:v>
                </c:pt>
                <c:pt idx="10">
                  <c:v>2016-2017</c:v>
                </c:pt>
                <c:pt idx="12">
                  <c:v>Average</c:v>
                </c:pt>
              </c:strCache>
            </c:strRef>
          </c:cat>
          <c:val>
            <c:numRef>
              <c:f>Sheet1!$R$5:$R$17</c:f>
              <c:numCache>
                <c:formatCode>General</c:formatCode>
                <c:ptCount val="13"/>
                <c:pt idx="0">
                  <c:v>10</c:v>
                </c:pt>
                <c:pt idx="1">
                  <c:v>12</c:v>
                </c:pt>
                <c:pt idx="2">
                  <c:v>13</c:v>
                </c:pt>
                <c:pt idx="3">
                  <c:v>10</c:v>
                </c:pt>
                <c:pt idx="4">
                  <c:v>13</c:v>
                </c:pt>
                <c:pt idx="5">
                  <c:v>15</c:v>
                </c:pt>
                <c:pt idx="6">
                  <c:v>15</c:v>
                </c:pt>
                <c:pt idx="7">
                  <c:v>8</c:v>
                </c:pt>
                <c:pt idx="8">
                  <c:v>12</c:v>
                </c:pt>
                <c:pt idx="9">
                  <c:v>10</c:v>
                </c:pt>
                <c:pt idx="10">
                  <c:v>9</c:v>
                </c:pt>
                <c:pt idx="12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3-4914-A87B-B84E23878D8F}"/>
            </c:ext>
          </c:extLst>
        </c:ser>
        <c:ser>
          <c:idx val="1"/>
          <c:order val="1"/>
          <c:tx>
            <c:strRef>
              <c:f>Sheet1!$S$2</c:f>
              <c:strCache>
                <c:ptCount val="1"/>
                <c:pt idx="0">
                  <c:v>courses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Sheet1!$Q$5:$Q$17</c:f>
              <c:strCache>
                <c:ptCount val="13"/>
                <c:pt idx="0">
                  <c:v>2006-2007</c:v>
                </c:pt>
                <c:pt idx="1">
                  <c:v>2007-2008</c:v>
                </c:pt>
                <c:pt idx="2">
                  <c:v>2008-2009</c:v>
                </c:pt>
                <c:pt idx="3">
                  <c:v>2009-2010</c:v>
                </c:pt>
                <c:pt idx="4">
                  <c:v>2010-2011</c:v>
                </c:pt>
                <c:pt idx="5">
                  <c:v>2011-2012</c:v>
                </c:pt>
                <c:pt idx="6">
                  <c:v>2012-2013</c:v>
                </c:pt>
                <c:pt idx="7">
                  <c:v>2013-2014</c:v>
                </c:pt>
                <c:pt idx="8">
                  <c:v>2014-2015</c:v>
                </c:pt>
                <c:pt idx="9">
                  <c:v>2015-2016</c:v>
                </c:pt>
                <c:pt idx="10">
                  <c:v>2016-2017</c:v>
                </c:pt>
                <c:pt idx="12">
                  <c:v>Average</c:v>
                </c:pt>
              </c:strCache>
            </c:strRef>
          </c:cat>
          <c:val>
            <c:numRef>
              <c:f>Sheet1!$S$5:$S$17</c:f>
              <c:numCache>
                <c:formatCode>General</c:formatCode>
                <c:ptCount val="13"/>
                <c:pt idx="0">
                  <c:v>16</c:v>
                </c:pt>
                <c:pt idx="1">
                  <c:v>12</c:v>
                </c:pt>
                <c:pt idx="2">
                  <c:v>18</c:v>
                </c:pt>
                <c:pt idx="3">
                  <c:v>11</c:v>
                </c:pt>
                <c:pt idx="4">
                  <c:v>12</c:v>
                </c:pt>
                <c:pt idx="5">
                  <c:v>4</c:v>
                </c:pt>
                <c:pt idx="6">
                  <c:v>10</c:v>
                </c:pt>
                <c:pt idx="7">
                  <c:v>10</c:v>
                </c:pt>
                <c:pt idx="8">
                  <c:v>7</c:v>
                </c:pt>
                <c:pt idx="9">
                  <c:v>6</c:v>
                </c:pt>
                <c:pt idx="10">
                  <c:v>7</c:v>
                </c:pt>
                <c:pt idx="12">
                  <c:v>8.375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93-4914-A87B-B84E23878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726848"/>
        <c:axId val="141728384"/>
      </c:barChart>
      <c:catAx>
        <c:axId val="14172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728384"/>
        <c:crosses val="autoZero"/>
        <c:auto val="1"/>
        <c:lblAlgn val="ctr"/>
        <c:lblOffset val="100"/>
        <c:noMultiLvlLbl val="0"/>
      </c:catAx>
      <c:valAx>
        <c:axId val="14172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726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0.13064</cdr:x>
      <cdr:y>0.04602</cdr:y>
    </cdr:from>
    <cdr:to>
      <cdr:x>0.41867</cdr:x>
      <cdr:y>0.15412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70392" y="134572"/>
          <a:ext cx="1919112" cy="316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i="1" dirty="0">
              <a:solidFill>
                <a:srgbClr val="FF0000"/>
              </a:solidFill>
            </a:rPr>
            <a:t>Average return: </a:t>
          </a:r>
          <a:r>
            <a:rPr lang="en-US" b="1" i="1" dirty="0">
              <a:solidFill>
                <a:srgbClr val="FF0000"/>
              </a:solidFill>
              <a:latin typeface="+mn-lt"/>
              <a:ea typeface="+mn-ea"/>
              <a:cs typeface="+mn-cs"/>
            </a:rPr>
            <a:t> $      61,764.71 </a:t>
          </a:r>
          <a:r>
            <a:rPr lang="en-US" sz="1100" b="1" i="1" dirty="0">
              <a:solidFill>
                <a:srgbClr val="FF0000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0.1625</cdr:x>
      <cdr:y>0.18602</cdr:y>
    </cdr:from>
    <cdr:to>
      <cdr:x>0.97577</cdr:x>
      <cdr:y>0.63874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D9B9E4FE-0804-4BD4-9951-EB3934CAE88F}"/>
            </a:ext>
          </a:extLst>
        </cdr:cNvPr>
        <cdr:cNvCxnSpPr>
          <a:endCxn xmlns:a="http://schemas.openxmlformats.org/drawingml/2006/main" id="3" idx="0"/>
        </cdr:cNvCxnSpPr>
      </cdr:nvCxnSpPr>
      <cdr:spPr>
        <a:xfrm xmlns:a="http://schemas.openxmlformats.org/drawingml/2006/main" flipV="1">
          <a:off x="1082722" y="543952"/>
          <a:ext cx="5418567" cy="132383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0.95154</cdr:x>
      <cdr:y>0.18602</cdr:y>
    </cdr:from>
    <cdr:to>
      <cdr:x>1</cdr:x>
      <cdr:y>0.8749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6339840" y="543952"/>
          <a:ext cx="322898" cy="2014400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vert270"/>
        <a:lstStyle xmlns:a="http://schemas.openxmlformats.org/drawingml/2006/main"/>
        <a:p xmlns:a="http://schemas.openxmlformats.org/drawingml/2006/main">
          <a:pPr algn="ctr"/>
          <a:r>
            <a:rPr lang="en-US" sz="1800" dirty="0" smtClean="0">
              <a:solidFill>
                <a:srgbClr val="FFFF00"/>
              </a:solidFill>
            </a:rPr>
            <a:t>2017    </a:t>
          </a:r>
          <a:endParaRPr lang="en-US" sz="1800" dirty="0">
            <a:solidFill>
              <a:srgbClr val="FFFF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595" cy="461489"/>
          </a:xfrm>
          <a:prstGeom prst="rect">
            <a:avLst/>
          </a:prstGeom>
        </p:spPr>
        <p:txBody>
          <a:bodyPr vert="horz" lIns="90615" tIns="45308" rIns="90615" bIns="45308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910" y="0"/>
            <a:ext cx="3011595" cy="461489"/>
          </a:xfrm>
          <a:prstGeom prst="rect">
            <a:avLst/>
          </a:prstGeom>
        </p:spPr>
        <p:txBody>
          <a:bodyPr vert="horz" lIns="90615" tIns="45308" rIns="90615" bIns="45308" rtlCol="0"/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011"/>
            <a:ext cx="3011595" cy="461489"/>
          </a:xfrm>
          <a:prstGeom prst="rect">
            <a:avLst/>
          </a:prstGeom>
        </p:spPr>
        <p:txBody>
          <a:bodyPr vert="horz" lIns="90615" tIns="45308" rIns="90615" bIns="4530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910" y="8773011"/>
            <a:ext cx="3011595" cy="461489"/>
          </a:xfrm>
          <a:prstGeom prst="rect">
            <a:avLst/>
          </a:prstGeom>
        </p:spPr>
        <p:txBody>
          <a:bodyPr vert="horz" lIns="90615" tIns="45308" rIns="90615" bIns="45308" rtlCol="0" anchor="b"/>
          <a:lstStyle>
            <a:lvl1pPr algn="r">
              <a:defRPr sz="1200"/>
            </a:lvl1pPr>
          </a:lstStyle>
          <a:p>
            <a:pPr>
              <a:defRPr/>
            </a:pPr>
            <a:fld id="{374CB901-B293-4A10-A3FF-A6E2490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774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595" cy="461489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910" y="0"/>
            <a:ext cx="3011595" cy="461489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7" tIns="45309" rIns="90617" bIns="4530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380" y="4386506"/>
            <a:ext cx="5561317" cy="4156548"/>
          </a:xfrm>
          <a:prstGeom prst="rect">
            <a:avLst/>
          </a:prstGeom>
        </p:spPr>
        <p:txBody>
          <a:bodyPr vert="horz" lIns="90617" tIns="45309" rIns="90617" bIns="4530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011"/>
            <a:ext cx="3011595" cy="461489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910" y="8773011"/>
            <a:ext cx="3011595" cy="461489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r">
              <a:defRPr sz="1200"/>
            </a:lvl1pPr>
          </a:lstStyle>
          <a:p>
            <a:pPr>
              <a:defRPr/>
            </a:pPr>
            <a:fld id="{7FF021B9-16EA-4FE9-BA84-51119DACD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8109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– we need to update this table.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7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4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6D8FE-46B7-4040-BD3B-2B59C7D77A12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75A8C-66ED-4F22-A1AA-E1F1F5178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4F338-DBE2-D446-9FD4-3DE7A4ED736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C5344-597A-4BD2-808A-B03E8E49B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886200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8574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8574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8574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8574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8574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8574"/>
      </p:ext>
    </p:extLst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28574"/>
      </p:ext>
    </p:extLst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6336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B8263-2152-7D4D-B78C-7C2EB1A0EC5F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1DD6C-86BF-4DEF-A533-F7C118A45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60333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67136-8FAA-BF46-93BF-71E162EA0079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7D61-75CD-4BEB-88E0-ACE65614D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001000" y="3714925"/>
            <a:ext cx="2095500" cy="250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66566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934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AF508-5D96-114B-84EB-FE2615CDA6EB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CB3A6-564D-485C-B525-ADA2792DF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3A58-B7ED-AF47-A417-775B1E75FF6F}" type="datetime1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2AB4-94C7-4A14-9874-0407E7B76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3242-282E-2748-BCCD-9B277854357A}" type="datetime1">
              <a:rPr lang="en-US" smtClean="0"/>
              <a:t>11/10/2017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FCB8E-8D1F-41F4-8E38-DD837DAF2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FBA2A-D6D9-9E43-BEA5-9C3549AC6E67}" type="datetime1">
              <a:rPr lang="en-US" smtClean="0"/>
              <a:t>11/10/2017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3341B-C204-4018-BAAE-6E1D9FD65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70DB8-CD7F-6F47-9674-A266153F4EB2}" type="datetime1">
              <a:rPr lang="en-US" smtClean="0"/>
              <a:t>11/10/2017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9711A-8777-4B73-81EB-7337638E6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45027-91F9-5744-BC1D-D36E2A5351F0}" type="datetime1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4D330-67BE-4237-86CD-06CF34B99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2294-0D94-2A44-BFF7-F758A1CCA6F1}" type="datetime1">
              <a:rPr lang="en-US" smtClean="0"/>
              <a:t>11/10/2017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8EF55-43E8-4C3B-B2FA-1C66C429B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2" y="0"/>
            <a:ext cx="9144000" cy="11873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-12700" y="-3224"/>
            <a:ext cx="9156700" cy="118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0C93272-760D-C647-863C-3B383DDCDFD2}" type="datetime1">
              <a:rPr lang="en-US" smtClean="0"/>
              <a:t>11/10/2017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E7609B0-345A-44CB-8D19-D730F0003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 descr="UMBC Logo Red Horizontal.tiff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" y="6183449"/>
            <a:ext cx="1842087" cy="6232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  <p:sldLayoutId id="2147483667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5" r:id="rId22"/>
  </p:sldLayoutIdLst>
  <p:transition spd="slow">
    <p:zoom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CC0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ban@umbc.edu" TargetMode="External"/><Relationship Id="rId2" Type="http://schemas.openxmlformats.org/officeDocument/2006/relationships/hyperlink" Target="mailto:bdemoz@umbc.edu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mdawson@umbc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130"/>
            <a:ext cx="9144000" cy="1172453"/>
          </a:xfrm>
        </p:spPr>
        <p:txBody>
          <a:bodyPr/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  <a:cs typeface="Arial" charset="0"/>
              </a:rPr>
              <a:t>Joint </a:t>
            </a: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Center for Earth Systems Technology (JCET)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37425" y="1967355"/>
            <a:ext cx="7185100" cy="1348836"/>
          </a:xfrm>
        </p:spPr>
        <p:txBody>
          <a:bodyPr/>
          <a:lstStyle/>
          <a:p>
            <a:pPr eaLnBrk="1" hangingPunct="1"/>
            <a:r>
              <a:rPr lang="en-US" b="1" i="1" dirty="0">
                <a:solidFill>
                  <a:schemeClr val="tx1"/>
                </a:solidFill>
                <a:latin typeface="Arial" charset="0"/>
              </a:rPr>
              <a:t>A Cooperative Agreement Between </a:t>
            </a:r>
          </a:p>
          <a:p>
            <a:pPr eaLnBrk="1" hangingPunct="1"/>
            <a:r>
              <a:rPr lang="en-US" b="1" i="1" dirty="0">
                <a:solidFill>
                  <a:schemeClr val="tx1"/>
                </a:solidFill>
                <a:latin typeface="Arial" charset="0"/>
              </a:rPr>
              <a:t>UMBC  and  NASA/GSFC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1106" y="3756195"/>
            <a:ext cx="8932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Belay </a:t>
            </a:r>
            <a:r>
              <a:rPr lang="en-US" b="1" dirty="0" err="1"/>
              <a:t>Demoz</a:t>
            </a:r>
            <a:r>
              <a:rPr lang="en-US" dirty="0"/>
              <a:t> (</a:t>
            </a:r>
            <a:r>
              <a:rPr lang="en-US" u="sng" dirty="0">
                <a:hlinkClick r:id="rId2"/>
              </a:rPr>
              <a:t>bdemoz@umbc.edu</a:t>
            </a:r>
            <a:r>
              <a:rPr lang="en-US" dirty="0"/>
              <a:t>); Director; </a:t>
            </a:r>
            <a:r>
              <a:rPr lang="en-US" i="1" dirty="0" smtClean="0"/>
              <a:t>Ph.D.-Atmospheric </a:t>
            </a:r>
            <a:r>
              <a:rPr lang="en-US" i="1" dirty="0"/>
              <a:t>Physics</a:t>
            </a:r>
            <a:endParaRPr lang="en-US" dirty="0"/>
          </a:p>
          <a:p>
            <a:r>
              <a:rPr lang="en-US" b="1" dirty="0"/>
              <a:t>Susan Hoban</a:t>
            </a:r>
            <a:r>
              <a:rPr lang="en-US" dirty="0"/>
              <a:t> (</a:t>
            </a:r>
            <a:r>
              <a:rPr lang="en-US" u="sng" dirty="0">
                <a:hlinkClick r:id="rId3"/>
              </a:rPr>
              <a:t>hoban@umbc.edu</a:t>
            </a:r>
            <a:r>
              <a:rPr lang="en-US" dirty="0"/>
              <a:t>); </a:t>
            </a:r>
            <a:r>
              <a:rPr lang="en-US" i="1" dirty="0"/>
              <a:t>Associate Director/Academics; Ph.D</a:t>
            </a:r>
            <a:r>
              <a:rPr lang="en-US" i="1" dirty="0" smtClean="0"/>
              <a:t>.-Astronomy</a:t>
            </a:r>
            <a:endParaRPr lang="en-US" i="1" dirty="0"/>
          </a:p>
          <a:p>
            <a:r>
              <a:rPr lang="en-US" b="1" dirty="0"/>
              <a:t>Mary Dawson </a:t>
            </a:r>
            <a:r>
              <a:rPr lang="en-US" i="1" dirty="0"/>
              <a:t>(</a:t>
            </a:r>
            <a:r>
              <a:rPr lang="en-US" i="1" dirty="0">
                <a:hlinkClick r:id="rId4"/>
              </a:rPr>
              <a:t>mdawson@umbc.edu</a:t>
            </a:r>
            <a:r>
              <a:rPr lang="en-US" i="1" dirty="0"/>
              <a:t>); Assistant Director, JCET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66447" y="5789995"/>
            <a:ext cx="4493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Presentation for UMBC’s Research </a:t>
            </a:r>
            <a:r>
              <a:rPr lang="en-US" b="1" i="1" dirty="0"/>
              <a:t>and Creative </a:t>
            </a:r>
            <a:r>
              <a:rPr lang="en-US" b="1" i="1" dirty="0" smtClean="0"/>
              <a:t>Achievements Council.  11/10/2017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7312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moz_jcet\Downloads\20161122_124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26" y="3487397"/>
            <a:ext cx="5544274" cy="319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1130"/>
            <a:ext cx="9144000" cy="117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lvl="1"/>
            <a:r>
              <a:rPr lang="en-US" sz="3600" b="1" i="1" dirty="0">
                <a:solidFill>
                  <a:srgbClr val="FFC000"/>
                </a:solidFill>
                <a:latin typeface="Arial" charset="0"/>
              </a:rPr>
              <a:t>JCET Status Update </a:t>
            </a:r>
            <a:r>
              <a:rPr lang="en-US" sz="3600" i="1" dirty="0">
                <a:latin typeface="Arial" charset="0"/>
              </a:rPr>
              <a:t/>
            </a:r>
            <a:br>
              <a:rPr lang="en-US" sz="3600" i="1" dirty="0">
                <a:latin typeface="Arial" charset="0"/>
              </a:rPr>
            </a:br>
            <a:r>
              <a:rPr lang="en-US" sz="2600" i="1" dirty="0">
                <a:solidFill>
                  <a:srgbClr val="FFFF00"/>
                </a:solidFill>
                <a:cs typeface="Arial" charset="0"/>
              </a:rPr>
              <a:t>Impact: </a:t>
            </a:r>
            <a:r>
              <a:rPr lang="en-US" sz="2600" dirty="0">
                <a:solidFill>
                  <a:srgbClr val="FFFF00"/>
                </a:solidFill>
              </a:rPr>
              <a:t>- </a:t>
            </a:r>
            <a:r>
              <a:rPr lang="en-US" sz="2600" i="1" dirty="0">
                <a:solidFill>
                  <a:srgbClr val="FFFF00"/>
                </a:solidFill>
                <a:cs typeface="Arial" charset="0"/>
              </a:rPr>
              <a:t>Geography and Environmental Studies (GES) </a:t>
            </a:r>
            <a:r>
              <a:rPr lang="en" sz="2600" i="1" dirty="0">
                <a:solidFill>
                  <a:srgbClr val="FFFF00"/>
                </a:solidFill>
                <a:cs typeface="Arial" charset="0"/>
              </a:rPr>
              <a:t> - success</a:t>
            </a:r>
            <a:endParaRPr lang="en-US" sz="26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556" y="4187413"/>
            <a:ext cx="3426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000" b="1" i="1" dirty="0">
                <a:solidFill>
                  <a:srgbClr val="FF0000"/>
                </a:solidFill>
              </a:rPr>
              <a:t>We hope to contribute </a:t>
            </a:r>
            <a:r>
              <a:rPr lang="en-US" sz="2000" b="1" i="1" dirty="0" smtClean="0">
                <a:solidFill>
                  <a:srgbClr val="FF0000"/>
                </a:solidFill>
              </a:rPr>
              <a:t> more to </a:t>
            </a:r>
            <a:r>
              <a:rPr lang="en-US" sz="2000" b="1" i="1" dirty="0">
                <a:solidFill>
                  <a:srgbClr val="FF0000"/>
                </a:solidFill>
              </a:rPr>
              <a:t>strengthening the GES Graduate program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1349" y="1179073"/>
            <a:ext cx="7592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relationship with Dept. of Geography &amp; Environmental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GES Affiliated JCET faculty </a:t>
            </a:r>
          </a:p>
          <a:p>
            <a:pPr marL="404813" lvl="1" indent="-173038">
              <a:buFont typeface="Arial" panose="020B0604020202020204" pitchFamily="34" charset="0"/>
              <a:buChar char="•"/>
            </a:pPr>
            <a:r>
              <a:rPr lang="en-US" dirty="0"/>
              <a:t>Growing!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Teaching 1 or 2 courses each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involvement in Department</a:t>
            </a:r>
          </a:p>
          <a:p>
            <a:pPr marL="404813" lvl="1" indent="-173038">
              <a:buFont typeface="Arial" panose="020B0604020202020204" pitchFamily="34" charset="0"/>
              <a:buChar char="•"/>
            </a:pPr>
            <a:r>
              <a:rPr lang="en-US" dirty="0"/>
              <a:t>Attend faculty meetings; Participated in Chair Search</a:t>
            </a:r>
          </a:p>
          <a:p>
            <a:pPr marL="404813" lvl="1" indent="-173038">
              <a:buFont typeface="Arial" panose="020B0604020202020204" pitchFamily="34" charset="0"/>
              <a:buChar char="•"/>
            </a:pPr>
            <a:r>
              <a:rPr lang="en-US" dirty="0"/>
              <a:t>Develop new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Planning to grow student interaction</a:t>
            </a:r>
          </a:p>
        </p:txBody>
      </p:sp>
    </p:spTree>
    <p:extLst>
      <p:ext uri="{BB962C8B-B14F-4D97-AF65-F5344CB8AC3E}">
        <p14:creationId xmlns:p14="http://schemas.microsoft.com/office/powerpoint/2010/main" val="8832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130"/>
            <a:ext cx="9144000" cy="1172453"/>
          </a:xfrm>
        </p:spPr>
        <p:txBody>
          <a:bodyPr/>
          <a:lstStyle/>
          <a:p>
            <a:pPr algn="ctr" eaLnBrk="1" hangingPunct="1"/>
            <a:r>
              <a:rPr lang="en-US" sz="2800" i="1" dirty="0">
                <a:latin typeface="Arial"/>
                <a:ea typeface="ＭＳ Ｐゴシック"/>
              </a:rPr>
              <a:t>JCET Status Update </a:t>
            </a:r>
            <a:br>
              <a:rPr lang="en-US" sz="2800" i="1" dirty="0">
                <a:latin typeface="Arial"/>
                <a:ea typeface="ＭＳ Ｐゴシック"/>
              </a:rPr>
            </a:br>
            <a:r>
              <a:rPr lang="en-US" sz="2400" i="1" dirty="0">
                <a:solidFill>
                  <a:srgbClr val="FFFF00"/>
                </a:solidFill>
                <a:latin typeface="Arial"/>
                <a:ea typeface="ＭＳ Ｐゴシック"/>
                <a:cs typeface="Arial"/>
              </a:rPr>
              <a:t>Increased Departmental interaction</a:t>
            </a:r>
            <a:endParaRPr lang="en-US" sz="2800" i="1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7680" y="1463351"/>
            <a:ext cx="73916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u="sng" dirty="0"/>
              <a:t>Departmental outreach within UMBC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sz="2000" b="1" i="1" dirty="0"/>
              <a:t>Chemistry: </a:t>
            </a:r>
            <a:r>
              <a:rPr lang="en-US" sz="2000" dirty="0"/>
              <a:t>  Increase interaction</a:t>
            </a:r>
          </a:p>
          <a:p>
            <a:pPr marL="742950" lvl="1" indent="-285750">
              <a:spcAft>
                <a:spcPts val="1200"/>
              </a:spcAft>
              <a:buFontTx/>
              <a:buChar char="-"/>
            </a:pPr>
            <a:r>
              <a:rPr lang="en-US" sz="2000" b="1" i="1" dirty="0"/>
              <a:t>Math/Stat:  </a:t>
            </a:r>
            <a:r>
              <a:rPr lang="en-US" sz="2000" dirty="0"/>
              <a:t>Expand on what we started</a:t>
            </a:r>
          </a:p>
          <a:p>
            <a:pPr marL="742950" lvl="1" indent="-285750">
              <a:buFontTx/>
              <a:buChar char="-"/>
            </a:pPr>
            <a:r>
              <a:rPr lang="en-US" sz="2000" b="1" i="1" dirty="0"/>
              <a:t>Public policy: </a:t>
            </a:r>
            <a:r>
              <a:rPr lang="en-US" sz="2000" dirty="0"/>
              <a:t> Climate policy connection (</a:t>
            </a:r>
            <a:r>
              <a:rPr lang="en-US" sz="2000" dirty="0" err="1"/>
              <a:t>Prados</a:t>
            </a:r>
            <a:r>
              <a:rPr lang="en-US" sz="2000" dirty="0"/>
              <a:t>)</a:t>
            </a:r>
            <a:endParaRPr lang="en-US" sz="2000" b="1" i="1" dirty="0"/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lvl="1"/>
            <a:r>
              <a:rPr lang="en-US" sz="2000" b="1" dirty="0"/>
              <a:t>- </a:t>
            </a:r>
            <a:r>
              <a:rPr lang="en-US" sz="2000" b="1" i="1" dirty="0"/>
              <a:t>Expand Engineering &amp; Computing (CBEE, CSEE, IS)</a:t>
            </a:r>
          </a:p>
          <a:p>
            <a:pPr marL="1027113" lvl="3" indent="-107950">
              <a:buFontTx/>
              <a:buChar char="-"/>
            </a:pPr>
            <a:r>
              <a:rPr lang="en-US" sz="2000" b="1" i="1" dirty="0">
                <a:solidFill>
                  <a:srgbClr val="FF0000"/>
                </a:solidFill>
              </a:rPr>
              <a:t>A. Nader (PANDORA) –  </a:t>
            </a:r>
            <a:r>
              <a:rPr lang="en-US" sz="2000" b="1" i="1" dirty="0" err="1">
                <a:solidFill>
                  <a:srgbClr val="FF0000"/>
                </a:solidFill>
              </a:rPr>
              <a:t>CoEIT</a:t>
            </a:r>
            <a:r>
              <a:rPr lang="en-US" sz="2000" b="1" i="1" dirty="0">
                <a:solidFill>
                  <a:srgbClr val="FF0000"/>
                </a:solidFill>
              </a:rPr>
              <a:t> home.</a:t>
            </a:r>
          </a:p>
          <a:p>
            <a:pPr marL="1027113" lvl="3" indent="-107950">
              <a:buFontTx/>
              <a:buChar char="-"/>
            </a:pPr>
            <a:r>
              <a:rPr lang="en-US" sz="2000" b="1" i="1" dirty="0">
                <a:solidFill>
                  <a:srgbClr val="FF0000"/>
                </a:solidFill>
              </a:rPr>
              <a:t>C. Hannigan (Aerosol chemistry) </a:t>
            </a:r>
          </a:p>
          <a:p>
            <a:endParaRPr lang="en-US" sz="2000" dirty="0"/>
          </a:p>
          <a:p>
            <a:r>
              <a:rPr lang="en-US" sz="2000" b="1" u="sng" dirty="0"/>
              <a:t>Graduate Student Support</a:t>
            </a:r>
          </a:p>
          <a:p>
            <a:r>
              <a:rPr lang="en-US" sz="2000" dirty="0"/>
              <a:t>	-   </a:t>
            </a:r>
            <a:r>
              <a:rPr lang="en-US" sz="2000" i="1" dirty="0"/>
              <a:t>Reach more students (Graduate/UG) </a:t>
            </a:r>
          </a:p>
          <a:p>
            <a:pPr marL="742950" lvl="1" indent="-285750">
              <a:buFontTx/>
              <a:buChar char="-"/>
            </a:pPr>
            <a:r>
              <a:rPr lang="en-US" sz="2000" b="1" i="1" dirty="0">
                <a:solidFill>
                  <a:srgbClr val="FF0000"/>
                </a:solidFill>
              </a:rPr>
              <a:t>Need interactions with departments for recruiting</a:t>
            </a:r>
          </a:p>
        </p:txBody>
      </p:sp>
    </p:spTree>
    <p:extLst>
      <p:ext uri="{BB962C8B-B14F-4D97-AF65-F5344CB8AC3E}">
        <p14:creationId xmlns:p14="http://schemas.microsoft.com/office/powerpoint/2010/main" val="1876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59952" y="2721716"/>
            <a:ext cx="4182053" cy="2607938"/>
            <a:chOff x="-59952" y="2120818"/>
            <a:chExt cx="4182053" cy="2607938"/>
          </a:xfrm>
        </p:grpSpPr>
        <p:grpSp>
          <p:nvGrpSpPr>
            <p:cNvPr id="30" name="Group 29"/>
            <p:cNvGrpSpPr/>
            <p:nvPr/>
          </p:nvGrpSpPr>
          <p:grpSpPr>
            <a:xfrm>
              <a:off x="-59952" y="2120818"/>
              <a:ext cx="3472055" cy="2607938"/>
              <a:chOff x="-59952" y="2068566"/>
              <a:chExt cx="3472055" cy="2607938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-59952" y="2106052"/>
                <a:ext cx="3302758" cy="257045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0" y="2068566"/>
                <a:ext cx="3412103" cy="2392980"/>
                <a:chOff x="0" y="2409766"/>
                <a:chExt cx="3412103" cy="2392980"/>
              </a:xfrm>
            </p:grpSpPr>
            <p:sp>
              <p:nvSpPr>
                <p:cNvPr id="3" name="Rounded Rectangle 2"/>
                <p:cNvSpPr/>
                <p:nvPr/>
              </p:nvSpPr>
              <p:spPr>
                <a:xfrm>
                  <a:off x="0" y="2679313"/>
                  <a:ext cx="1850572" cy="49652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19063" indent="-119063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1"/>
                      </a:solidFill>
                    </a:rPr>
                    <a:t>JCET Renewal</a:t>
                  </a: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58904" y="3254797"/>
                  <a:ext cx="3156857" cy="46166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19063" indent="-119063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1"/>
                      </a:solidFill>
                    </a:rPr>
                    <a:t>Promote STEM </a:t>
                  </a:r>
                  <a:r>
                    <a:rPr lang="en-US" b="1" dirty="0" smtClean="0">
                      <a:solidFill>
                        <a:schemeClr val="tx1"/>
                      </a:solidFill>
                    </a:rPr>
                    <a:t>Education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Rounded Rectangle 13"/>
                <p:cNvSpPr/>
                <p:nvPr/>
              </p:nvSpPr>
              <p:spPr>
                <a:xfrm>
                  <a:off x="74163" y="3771215"/>
                  <a:ext cx="2076500" cy="451328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19063" indent="-119063">
                    <a:buFont typeface="Arial" panose="020B0604020202020204" pitchFamily="34" charset="0"/>
                    <a:buChar char="•"/>
                  </a:pPr>
                  <a:r>
                    <a:rPr lang="en-US" b="1" dirty="0">
                      <a:solidFill>
                        <a:schemeClr val="tx1"/>
                      </a:solidFill>
                    </a:rPr>
                    <a:t>Satellite Mission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375777" y="3476544"/>
                  <a:ext cx="2036326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5400" b="1" cap="none" spc="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Zapf Dingbats"/>
                      <a:ea typeface="Zapf Dingbats"/>
                      <a:cs typeface="Zapf Dingbats"/>
                      <a:sym typeface="Zapf Dingbats"/>
                    </a:rPr>
                    <a:t>✔</a:t>
                  </a:r>
                  <a:endParaRPr lang="en-US" sz="5400" b="1" cap="none" spc="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889606" y="2409766"/>
                  <a:ext cx="2036326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5400" b="1" cap="none" spc="0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Zapf Dingbats"/>
                      <a:ea typeface="Zapf Dingbats"/>
                      <a:cs typeface="Zapf Dingbats"/>
                      <a:sym typeface="Zapf Dingbats"/>
                    </a:rPr>
                    <a:t>✔</a:t>
                  </a:r>
                  <a:endParaRPr lang="en-US" sz="5400" b="1" cap="none" spc="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21" name="Picture 20" descr="Screen Shot 2015-04-06 at 4.44.18 PM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118" y="4293977"/>
                  <a:ext cx="2126822" cy="508769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Rectangle 21"/>
            <p:cNvSpPr/>
            <p:nvPr/>
          </p:nvSpPr>
          <p:spPr>
            <a:xfrm>
              <a:off x="2085775" y="2626423"/>
              <a:ext cx="2036326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81988" y="2523786"/>
            <a:ext cx="2988433" cy="1937760"/>
            <a:chOff x="6081988" y="2449142"/>
            <a:chExt cx="2988433" cy="1937760"/>
          </a:xfrm>
        </p:grpSpPr>
        <p:pic>
          <p:nvPicPr>
            <p:cNvPr id="2052" name="Picture 4" descr="https://my.umbc.edu/groups/research/posts/70950/attachments/2556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585"/>
            <a:stretch/>
          </p:blipFill>
          <p:spPr bwMode="auto">
            <a:xfrm>
              <a:off x="6081988" y="2449142"/>
              <a:ext cx="2988433" cy="1633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108766" y="3802127"/>
              <a:ext cx="2886164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/>
                <a:t>Earth and Space Institute (3</a:t>
              </a:r>
              <a:r>
                <a:rPr lang="en-US" sz="1600" b="1" i="1" baseline="30000" dirty="0"/>
                <a:t>rd</a:t>
              </a:r>
              <a:r>
                <a:rPr lang="en-US" sz="1600" b="1" i="1" dirty="0"/>
                <a:t> Floor of Physics </a:t>
              </a:r>
              <a:r>
                <a:rPr lang="en-US" sz="1600" b="1" i="1" dirty="0" err="1"/>
                <a:t>Bldg</a:t>
              </a:r>
              <a:r>
                <a:rPr lang="en-US" sz="1600" b="1" i="1" dirty="0"/>
                <a:t>)</a:t>
              </a:r>
            </a:p>
          </p:txBody>
        </p:sp>
      </p:grp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1130"/>
            <a:ext cx="9144000" cy="117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200" i="1" dirty="0">
                <a:latin typeface="Arial"/>
                <a:ea typeface="ＭＳ Ｐゴシック"/>
              </a:rPr>
              <a:t>JCET Status Update</a:t>
            </a:r>
            <a:r>
              <a:rPr lang="en-US" sz="3200" dirty="0">
                <a:cs typeface="Arial" charset="0"/>
              </a:rPr>
              <a:t/>
            </a:r>
            <a:br>
              <a:rPr lang="en-US" sz="3200" dirty="0">
                <a:cs typeface="Arial" charset="0"/>
              </a:rPr>
            </a:b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JCET : Collective vision Exercise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312" y="1383907"/>
            <a:ext cx="519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JCET faculty were divided into groups (5);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Provided comments (39) </a:t>
            </a:r>
            <a:endParaRPr lang="en-US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Serve as a guide for the center</a:t>
            </a:r>
            <a:endParaRPr lang="en-US" b="1" i="1" dirty="0"/>
          </a:p>
        </p:txBody>
      </p:sp>
      <p:sp>
        <p:nvSpPr>
          <p:cNvPr id="15" name="Rounded Rectangle 14"/>
          <p:cNvSpPr/>
          <p:nvPr/>
        </p:nvSpPr>
        <p:spPr>
          <a:xfrm>
            <a:off x="5994629" y="1169965"/>
            <a:ext cx="3002472" cy="1787179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C00"/>
                </a:solidFill>
              </a:rPr>
              <a:t>Non-NASA funding 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CC00"/>
                </a:solidFill>
              </a:rPr>
              <a:t>NOAA-UMBC Center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FF00"/>
                </a:solidFill>
              </a:rPr>
              <a:t>Towards an </a:t>
            </a:r>
            <a:r>
              <a:rPr lang="en-US" b="1" i="1" dirty="0" smtClean="0">
                <a:solidFill>
                  <a:srgbClr val="FFFF00"/>
                </a:solidFill>
              </a:rPr>
              <a:t>Institute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FFFF00"/>
                </a:solidFill>
              </a:rPr>
              <a:t>A Place for remote sensing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85403" y="5114696"/>
            <a:ext cx="2658597" cy="66947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C00"/>
                </a:solidFill>
              </a:rPr>
              <a:t>A leader in Contracting</a:t>
            </a:r>
          </a:p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C00"/>
                </a:solidFill>
              </a:rPr>
              <a:t>Work-life </a:t>
            </a:r>
            <a:r>
              <a:rPr lang="en-US" dirty="0" smtClean="0">
                <a:solidFill>
                  <a:srgbClr val="FFCC00"/>
                </a:solidFill>
              </a:rPr>
              <a:t>arrangements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1826" y="1694388"/>
            <a:ext cx="2036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048" name="Group 2047"/>
          <p:cNvGrpSpPr/>
          <p:nvPr/>
        </p:nvGrpSpPr>
        <p:grpSpPr>
          <a:xfrm>
            <a:off x="2960084" y="4311471"/>
            <a:ext cx="3302758" cy="2444884"/>
            <a:chOff x="2803328" y="4311471"/>
            <a:chExt cx="3302758" cy="2444884"/>
          </a:xfrm>
        </p:grpSpPr>
        <p:sp>
          <p:nvSpPr>
            <p:cNvPr id="10" name="Rounded Rectangle 9"/>
            <p:cNvSpPr/>
            <p:nvPr/>
          </p:nvSpPr>
          <p:spPr>
            <a:xfrm>
              <a:off x="2803328" y="4311471"/>
              <a:ext cx="3302758" cy="244488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242806" y="6342698"/>
              <a:ext cx="2309209" cy="413656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CC00"/>
                  </a:solidFill>
                </a:rPr>
                <a:t>Laboratory Facilities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068112" y="5665229"/>
              <a:ext cx="2658598" cy="565893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FFCC00"/>
                  </a:solidFill>
                </a:rPr>
                <a:t>Research </a:t>
              </a:r>
              <a:r>
                <a:rPr lang="en-US" dirty="0" smtClean="0">
                  <a:solidFill>
                    <a:srgbClr val="FFCC00"/>
                  </a:solidFill>
                </a:rPr>
                <a:t>Professorship</a:t>
              </a:r>
              <a:endParaRPr lang="en-US" dirty="0">
                <a:solidFill>
                  <a:srgbClr val="FFCC00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861285" y="4425321"/>
              <a:ext cx="3156857" cy="114456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CC00"/>
                  </a:solidFill>
                </a:rPr>
                <a:t>JCET-Industry partnership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CC00"/>
                  </a:solidFill>
                </a:rPr>
                <a:t>Think Patents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CC00"/>
                  </a:solidFill>
                </a:rPr>
                <a:t>Private Sector Sponsorship</a:t>
              </a:r>
              <a:endParaRPr lang="en-US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5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8426" r="9222" b="12426"/>
          <a:stretch/>
        </p:blipFill>
        <p:spPr bwMode="auto">
          <a:xfrm>
            <a:off x="264919" y="1212668"/>
            <a:ext cx="3710117" cy="473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955" y="2008296"/>
            <a:ext cx="4848045" cy="2915348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000" b="1" u="sng" dirty="0">
                <a:latin typeface="Calibri"/>
                <a:cs typeface="Calibri"/>
              </a:rPr>
              <a:t>PI:  V. Martins ; Physics/JCET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u="sng" dirty="0">
                <a:latin typeface="Calibri"/>
                <a:cs typeface="Calibri"/>
              </a:rPr>
              <a:t>HARP (</a:t>
            </a:r>
            <a:r>
              <a:rPr lang="en-US" sz="2000" b="1" u="sng" dirty="0" err="1">
                <a:latin typeface="Calibri"/>
                <a:cs typeface="Calibri"/>
              </a:rPr>
              <a:t>HyperAngular</a:t>
            </a:r>
            <a:r>
              <a:rPr lang="en-US" sz="2000" b="1" u="sng" dirty="0">
                <a:latin typeface="Calibri"/>
                <a:cs typeface="Calibri"/>
              </a:rPr>
              <a:t> </a:t>
            </a:r>
            <a:r>
              <a:rPr lang="en-US" sz="2000" b="1" u="sng" dirty="0" err="1">
                <a:latin typeface="Calibri"/>
                <a:cs typeface="Calibri"/>
              </a:rPr>
              <a:t>Polarimeter</a:t>
            </a:r>
            <a:r>
              <a:rPr lang="en-US" sz="2000" b="1" u="sng" dirty="0">
                <a:latin typeface="Calibri"/>
                <a:cs typeface="Calibri"/>
              </a:rPr>
              <a:t>) Science Goal</a:t>
            </a:r>
          </a:p>
          <a:p>
            <a:pPr marL="168275" indent="-168275">
              <a:spcBef>
                <a:spcPct val="0"/>
              </a:spcBef>
              <a:spcAft>
                <a:spcPts val="600"/>
              </a:spcAft>
            </a:pPr>
            <a:r>
              <a:rPr lang="en-US" altLang="en-US" sz="2000" i="1" dirty="0">
                <a:latin typeface="Calibri"/>
                <a:cs typeface="Calibri"/>
              </a:rPr>
              <a:t>Demonstrate the ability to characterize the micro physical properties of aerosols and clouds at the scale of individual moderate-sized clouds for the ultimate purpose of narrowing uncertainties in climate change.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000" dirty="0">
              <a:latin typeface="Calibri"/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2000" dirty="0">
              <a:latin typeface="Calibri"/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000" dirty="0">
              <a:latin typeface="Calibri"/>
              <a:cs typeface="Calibr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4953000"/>
            <a:ext cx="8991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000" dirty="0">
              <a:latin typeface="Comic Sans MS" pitchFamily="66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1130"/>
            <a:ext cx="9144000" cy="117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600" i="1" dirty="0">
                <a:latin typeface="Arial"/>
                <a:ea typeface="ＭＳ Ｐゴシック"/>
              </a:rPr>
              <a:t>JCET Status Update</a:t>
            </a:r>
            <a:r>
              <a:rPr lang="en-US" sz="3600" dirty="0">
                <a:cs typeface="Arial" charset="0"/>
              </a:rPr>
              <a:t/>
            </a:r>
            <a:br>
              <a:rPr lang="en-US" sz="3600" dirty="0">
                <a:cs typeface="Arial" charset="0"/>
              </a:rPr>
            </a:br>
            <a:r>
              <a:rPr lang="en-US" sz="3200" i="1" dirty="0">
                <a:solidFill>
                  <a:srgbClr val="FFFF00"/>
                </a:solidFill>
                <a:cs typeface="Arial" charset="0"/>
              </a:rPr>
              <a:t>Collective vision - Satellite</a:t>
            </a:r>
          </a:p>
        </p:txBody>
      </p:sp>
      <p:pic>
        <p:nvPicPr>
          <p:cNvPr id="10" name="Picture 9" descr="Screen Shot 2015-04-06 at 4.4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28" y="1212668"/>
            <a:ext cx="3324389" cy="795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661723">
            <a:off x="956837" y="3040515"/>
            <a:ext cx="23262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CLAIM-3D  </a:t>
            </a:r>
          </a:p>
          <a:p>
            <a:r>
              <a:rPr lang="en-US" sz="3200" dirty="0"/>
              <a:t>not funded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90927" y="5593883"/>
            <a:ext cx="54764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We will keep proposing  …</a:t>
            </a:r>
          </a:p>
        </p:txBody>
      </p:sp>
    </p:spTree>
    <p:extLst>
      <p:ext uri="{BB962C8B-B14F-4D97-AF65-F5344CB8AC3E}">
        <p14:creationId xmlns:p14="http://schemas.microsoft.com/office/powerpoint/2010/main" val="34799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Slide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1" y="1213837"/>
            <a:ext cx="3809999" cy="301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460" y="2673926"/>
            <a:ext cx="3353121" cy="2514841"/>
          </a:xfrm>
          <a:prstGeom prst="rect">
            <a:avLst/>
          </a:prstGeom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-1205" y="48211"/>
            <a:ext cx="9131349" cy="1060153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200" i="1" dirty="0">
                <a:latin typeface="Arial" charset="0"/>
              </a:rPr>
              <a:t>JCET Status Update </a:t>
            </a:r>
            <a:br>
              <a:rPr lang="en-US" sz="3200" i="1" dirty="0">
                <a:latin typeface="Arial" charset="0"/>
              </a:rPr>
            </a:b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Collective Vision: </a:t>
            </a:r>
            <a:r>
              <a:rPr lang="en" sz="2800" i="1" dirty="0">
                <a:solidFill>
                  <a:srgbClr val="FFFF00"/>
                </a:solidFill>
                <a:cs typeface="Arial" charset="0"/>
              </a:rPr>
              <a:t>...: </a:t>
            </a: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training the next generation</a:t>
            </a:r>
            <a:endParaRPr lang="en" sz="2800" i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55" name="Shape 55" descr="Slide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5846" y="4520782"/>
            <a:ext cx="3434735" cy="233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Slide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3192" y="4225636"/>
            <a:ext cx="3290808" cy="263236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40360" y="1213837"/>
            <a:ext cx="5293641" cy="146009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b="1" u="sng" dirty="0"/>
              <a:t>MUREP MOO</a:t>
            </a:r>
            <a:r>
              <a:rPr lang="en" sz="2000" dirty="0"/>
              <a:t> project with Howard Univ.</a:t>
            </a:r>
          </a:p>
          <a:p>
            <a:pPr lvl="0">
              <a:spcBef>
                <a:spcPts val="0"/>
              </a:spcBef>
              <a:buNone/>
            </a:pPr>
            <a:r>
              <a:rPr lang="en" sz="2000" dirty="0"/>
              <a:t>6 minority undergrads working with GSFC mentors and interacting with JCET scientists and graduate students (3 yrs)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40360" y="4553352"/>
            <a:ext cx="2502300" cy="1399345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UMBC Observatory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Monthly Open House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Weekly Public Viewing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School groups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/>
              <a:t>Others (scouts, clubs)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40360" y="4015182"/>
            <a:ext cx="2502300" cy="5056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 u="sng"/>
              <a:t>UMBC Seeing Science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40360" y="2732415"/>
            <a:ext cx="2477100" cy="1249752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b="1" u="sng" dirty="0"/>
              <a:t>NOAA</a:t>
            </a:r>
            <a:r>
              <a:rPr lang="en" sz="1600" dirty="0"/>
              <a:t> project with CUNY and Howard Univ. supporting graduate student research (5 yrs)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1000" y="4015182"/>
            <a:ext cx="26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2017 PhD Graduates</a:t>
            </a:r>
          </a:p>
        </p:txBody>
      </p:sp>
    </p:spTree>
    <p:extLst>
      <p:ext uri="{BB962C8B-B14F-4D97-AF65-F5344CB8AC3E}">
        <p14:creationId xmlns:p14="http://schemas.microsoft.com/office/powerpoint/2010/main" val="4243201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-1205" y="48211"/>
            <a:ext cx="9131349" cy="1060153"/>
          </a:xfrm>
          <a:prstGeom prst="rect">
            <a:avLst/>
          </a:prstGeom>
          <a:solidFill>
            <a:srgbClr val="000000"/>
          </a:solidFill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US" sz="3200" i="1" dirty="0">
                <a:latin typeface="Arial" charset="0"/>
              </a:rPr>
              <a:t>JCET Status Update </a:t>
            </a:r>
            <a:br>
              <a:rPr lang="en-US" sz="3200" i="1" dirty="0">
                <a:latin typeface="Arial" charset="0"/>
              </a:rPr>
            </a:b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Collective vision: </a:t>
            </a:r>
            <a:r>
              <a:rPr lang="en" sz="2800" i="1" dirty="0">
                <a:solidFill>
                  <a:srgbClr val="FFFF00"/>
                </a:solidFill>
                <a:cs typeface="Arial" charset="0"/>
              </a:rPr>
              <a:t>...Communicating what we do</a:t>
            </a:r>
          </a:p>
        </p:txBody>
      </p:sp>
      <p:pic>
        <p:nvPicPr>
          <p:cNvPr id="3074" name="Picture 2" descr="C:\Users\Demoz_jcet\Documents\JCET\reports_pr_meetings_etc\ComunicatingClimate\Communicating climate Change Flier for Earth DayApril 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409"/>
            <a:ext cx="2912657" cy="436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5434" r="54378" b="9233"/>
          <a:stretch/>
        </p:blipFill>
        <p:spPr bwMode="auto">
          <a:xfrm>
            <a:off x="2898478" y="1108364"/>
            <a:ext cx="4645386" cy="542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007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763"/>
            <a:ext cx="9156700" cy="1121429"/>
          </a:xfrm>
        </p:spPr>
        <p:txBody>
          <a:bodyPr/>
          <a:lstStyle/>
          <a:p>
            <a:pPr algn="ctr" rtl="0" fontAlgn="base"/>
            <a:r>
              <a:rPr lang="en-US" sz="3600" i="1" kern="1200" dirty="0">
                <a:effectLst/>
                <a:latin typeface="Arial"/>
                <a:ea typeface="ＭＳ Ｐゴシック"/>
                <a:cs typeface="+mn-cs"/>
              </a:rPr>
              <a:t>JCET Status Update </a:t>
            </a:r>
            <a:br>
              <a:rPr lang="en-US" sz="3600" i="1" kern="1200" dirty="0">
                <a:effectLst/>
                <a:latin typeface="Arial"/>
                <a:ea typeface="ＭＳ Ｐゴシック"/>
                <a:cs typeface="+mn-cs"/>
              </a:rPr>
            </a:br>
            <a:r>
              <a:rPr lang="en-US" sz="3200" i="1" dirty="0">
                <a:solidFill>
                  <a:srgbClr val="FFFF00"/>
                </a:solidFill>
                <a:latin typeface="Arial"/>
                <a:ea typeface="ＭＳ Ｐゴシック"/>
                <a:cs typeface="Arial"/>
              </a:rPr>
              <a:t>Over the next year</a:t>
            </a:r>
            <a:endParaRPr lang="en-US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459" y="1646752"/>
            <a:ext cx="7962242" cy="4919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i="1" dirty="0"/>
              <a:t>Collective Vision …</a:t>
            </a:r>
          </a:p>
          <a:p>
            <a:pPr marL="685800" lvl="1" indent="-2286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b="1" i="1" dirty="0"/>
              <a:t>Continue Departmental Interaction</a:t>
            </a:r>
          </a:p>
          <a:p>
            <a:pPr marL="685800" lvl="1" indent="-2286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b="1" i="1" dirty="0"/>
              <a:t>Support development of local group of </a:t>
            </a:r>
            <a:br>
              <a:rPr lang="en-US" sz="2800" b="1" i="1" dirty="0"/>
            </a:br>
            <a:r>
              <a:rPr lang="en-US" sz="2800" b="1" i="1" dirty="0"/>
              <a:t>institutions interested in Climate Studies </a:t>
            </a:r>
            <a:br>
              <a:rPr lang="en-US" sz="2800" b="1" i="1" dirty="0"/>
            </a:br>
            <a:r>
              <a:rPr lang="en-US" sz="2800" b="1" i="1" dirty="0"/>
              <a:t>(working with Sustainability Committee)</a:t>
            </a:r>
          </a:p>
          <a:p>
            <a:pPr marL="685800" lvl="1" indent="-2286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b="1" i="1" dirty="0"/>
              <a:t>GSFC leadership engagement</a:t>
            </a:r>
          </a:p>
          <a:p>
            <a:pPr marL="1143000" lvl="2" indent="-22860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800" b="1" i="1" dirty="0"/>
              <a:t>JCET’s unique feature – </a:t>
            </a:r>
            <a:br>
              <a:rPr lang="en-US" sz="2800" b="1" i="1" dirty="0"/>
            </a:br>
            <a:r>
              <a:rPr lang="en-US" sz="2800" b="1" i="1" dirty="0"/>
              <a:t>a bridge between NASA and UMBC</a:t>
            </a:r>
          </a:p>
          <a:p>
            <a:pPr lvl="2"/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41425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1763"/>
            <a:ext cx="9156700" cy="1121429"/>
          </a:xfrm>
        </p:spPr>
        <p:txBody>
          <a:bodyPr/>
          <a:lstStyle/>
          <a:p>
            <a:pPr algn="ctr" rtl="0" fontAlgn="base"/>
            <a:r>
              <a:rPr lang="en-US" dirty="0">
                <a:solidFill>
                  <a:srgbClr val="FFFF00"/>
                </a:solidFill>
                <a:effectLst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32272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30375"/>
              </p:ext>
            </p:extLst>
          </p:nvPr>
        </p:nvGraphicFramePr>
        <p:xfrm>
          <a:off x="136478" y="1782739"/>
          <a:ext cx="8625385" cy="304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3776814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130"/>
            <a:ext cx="9144000" cy="1172453"/>
          </a:xfrm>
        </p:spPr>
        <p:txBody>
          <a:bodyPr/>
          <a:lstStyle/>
          <a:p>
            <a:pPr algn="ctr" eaLnBrk="1" hangingPunct="1"/>
            <a:r>
              <a:rPr lang="en-US" sz="2800" i="1" dirty="0">
                <a:latin typeface="Arial" charset="0"/>
              </a:rPr>
              <a:t>JCET Status Update</a:t>
            </a:r>
            <a:br>
              <a:rPr lang="en-US" sz="2800" i="1" dirty="0">
                <a:latin typeface="Arial" charset="0"/>
              </a:rPr>
            </a:br>
            <a:r>
              <a:rPr lang="en-US" sz="2800" i="1" dirty="0">
                <a:solidFill>
                  <a:srgbClr val="FFFF00"/>
                </a:solidFill>
                <a:latin typeface="Arial" charset="0"/>
              </a:rPr>
              <a:t>Impact/HR beyond UMBC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5985" y="1245036"/>
            <a:ext cx="8891196" cy="198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000" b="1" u="sng" dirty="0">
                <a:solidFill>
                  <a:schemeClr val="tx1"/>
                </a:solidFill>
                <a:latin typeface="Arial" charset="0"/>
              </a:rPr>
              <a:t>Civil Servants (10+)</a:t>
            </a:r>
            <a:r>
              <a:rPr lang="en-US" sz="1600" b="1" u="sng" dirty="0">
                <a:solidFill>
                  <a:schemeClr val="tx1"/>
                </a:solidFill>
                <a:latin typeface="Arial" charset="0"/>
              </a:rPr>
              <a:t>  </a:t>
            </a:r>
          </a:p>
          <a:p>
            <a:pPr marL="171450" lvl="1" algn="l" eaLnBrk="1" hangingPunct="1">
              <a:lnSpc>
                <a:spcPct val="8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NASA/GSFC 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(e.g. </a:t>
            </a:r>
            <a:r>
              <a:rPr lang="en-US" sz="1800" i="1" dirty="0" err="1">
                <a:solidFill>
                  <a:schemeClr val="tx1"/>
                </a:solidFill>
                <a:latin typeface="Arial" charset="0"/>
              </a:rPr>
              <a:t>Platnick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, Markus, </a:t>
            </a:r>
            <a:r>
              <a:rPr lang="en-US" sz="1800" i="1" dirty="0" err="1">
                <a:solidFill>
                  <a:schemeClr val="tx1"/>
                </a:solidFill>
                <a:latin typeface="Arial" charset="0"/>
              </a:rPr>
              <a:t>Oreopoulos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Arial" charset="0"/>
              </a:rPr>
              <a:t>Marshak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Arial" charset="0"/>
              </a:rPr>
              <a:t>Welton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Arial" charset="0"/>
              </a:rPr>
              <a:t>Demoz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Arial" charset="0"/>
              </a:rPr>
              <a:t>etc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)  </a:t>
            </a:r>
          </a:p>
          <a:p>
            <a:pPr marL="171450" lvl="1" algn="l" eaLnBrk="1" hangingPunct="1">
              <a:lnSpc>
                <a:spcPct val="8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NASA/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LaRC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(e.g.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Berkoff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Ferrare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, …)</a:t>
            </a:r>
          </a:p>
          <a:p>
            <a:pPr marL="171450" lvl="1" algn="l" eaLnBrk="1" hangingPunct="1">
              <a:lnSpc>
                <a:spcPct val="8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NOAA 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(e.g. Barnett, </a:t>
            </a:r>
            <a:r>
              <a:rPr lang="en-US" sz="1800" i="1" dirty="0" err="1">
                <a:solidFill>
                  <a:schemeClr val="tx1"/>
                </a:solidFill>
                <a:latin typeface="Arial" charset="0"/>
              </a:rPr>
              <a:t>Mengwa</a:t>
            </a:r>
            <a:r>
              <a:rPr lang="en-US" sz="1800" i="1" dirty="0">
                <a:solidFill>
                  <a:schemeClr val="tx1"/>
                </a:solidFill>
                <a:latin typeface="Arial" charset="0"/>
              </a:rPr>
              <a:t> Wang,..)</a:t>
            </a:r>
          </a:p>
          <a:p>
            <a:pPr marL="171450" lvl="1" algn="l" eaLnBrk="1" hangingPunct="1">
              <a:lnSpc>
                <a:spcPct val="8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JSCDA/WMO</a:t>
            </a:r>
          </a:p>
          <a:p>
            <a:pPr marL="171450" lvl="1" algn="l" eaLnBrk="1" hangingPunct="1">
              <a:lnSpc>
                <a:spcPct val="80000"/>
              </a:lnSpc>
            </a:pPr>
            <a:endParaRPr lang="en-US" sz="1100" dirty="0">
              <a:solidFill>
                <a:schemeClr val="tx1"/>
              </a:solidFill>
              <a:latin typeface="Arial" charset="0"/>
            </a:endParaRPr>
          </a:p>
          <a:p>
            <a:pPr marL="171450" lvl="1" algn="l" eaLnBrk="1" hangingPunct="1">
              <a:lnSpc>
                <a:spcPct val="8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Other: Environment Canada; Max-Planck Institute;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MetoFrance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7465" y="3107392"/>
            <a:ext cx="3345629" cy="30440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000" b="1" u="sng" dirty="0">
                <a:solidFill>
                  <a:schemeClr val="tx1"/>
                </a:solidFill>
                <a:latin typeface="Arial" charset="0"/>
              </a:rPr>
              <a:t>Tenure-track Faculty (10+)  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East Carolina University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Howard University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CCNY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UMBC (5)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Michigan Tech University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University of Redding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Valparaiso University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Weizman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Institute, Israel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Univ. Of Lille, France</a:t>
            </a:r>
          </a:p>
          <a:p>
            <a:pPr marL="398463" lvl="1" indent="-227013" algn="l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Univ. of Oregon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93094" y="3646154"/>
            <a:ext cx="5230308" cy="158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 Student Placement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NASA/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/GSFC/ARC	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					MDE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ARMY					STC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UC-Davis				Northrop Grumman</a:t>
            </a:r>
          </a:p>
        </p:txBody>
      </p:sp>
    </p:spTree>
    <p:extLst>
      <p:ext uri="{BB962C8B-B14F-4D97-AF65-F5344CB8AC3E}">
        <p14:creationId xmlns:p14="http://schemas.microsoft.com/office/powerpoint/2010/main" val="25649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rtl="0" fontAlgn="base"/>
            <a:r>
              <a:rPr lang="en-US" sz="3200" i="1" kern="1200" dirty="0">
                <a:solidFill>
                  <a:srgbClr val="FFC000"/>
                </a:solidFill>
                <a:effectLst/>
                <a:latin typeface="Arial"/>
                <a:ea typeface="ＭＳ Ｐゴシック"/>
                <a:cs typeface="Arial"/>
              </a:rPr>
              <a:t>JCET Status-Update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rPr>
              <a:t/>
            </a:r>
            <a:br>
              <a:rPr lang="en-US" sz="32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rPr>
            </a:br>
            <a:r>
              <a:rPr lang="en-US" sz="2800" i="1" dirty="0">
                <a:solidFill>
                  <a:srgbClr val="FFFF00"/>
                </a:solidFill>
                <a:latin typeface="Arial"/>
                <a:ea typeface="ＭＳ Ｐゴシック"/>
                <a:cs typeface="Arial"/>
              </a:rPr>
              <a:t>Outline</a:t>
            </a:r>
            <a:endParaRPr lang="en-US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741" y="2041278"/>
            <a:ext cx="72635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/>
              <a:t>Brief Status report</a:t>
            </a:r>
          </a:p>
          <a:p>
            <a:pPr marL="739775" lvl="1" indent="-282575">
              <a:buFont typeface="Arial" panose="020B0604020202020204" pitchFamily="34" charset="0"/>
              <a:buChar char="•"/>
            </a:pPr>
            <a:r>
              <a:rPr lang="en-US" sz="3200" dirty="0"/>
              <a:t>History &amp; budget</a:t>
            </a:r>
          </a:p>
          <a:p>
            <a:pPr marL="739775" lvl="1" indent="-282575">
              <a:buFont typeface="Arial" panose="020B0604020202020204" pitchFamily="34" charset="0"/>
              <a:buChar char="•"/>
            </a:pPr>
            <a:r>
              <a:rPr lang="en-US" sz="3200" dirty="0"/>
              <a:t>Academics/Research</a:t>
            </a:r>
          </a:p>
          <a:p>
            <a:pPr marL="739775" lvl="1" indent="-282575">
              <a:buFont typeface="Arial" panose="020B0604020202020204" pitchFamily="34" charset="0"/>
              <a:buChar char="•"/>
            </a:pPr>
            <a:r>
              <a:rPr lang="en-US" sz="3200" dirty="0"/>
              <a:t>Collective vision and going forward</a:t>
            </a:r>
          </a:p>
          <a:p>
            <a:pPr marL="739775" lvl="1" indent="-282575">
              <a:buFont typeface="Arial" panose="020B0604020202020204" pitchFamily="34" charset="0"/>
              <a:buChar char="•"/>
            </a:pPr>
            <a:r>
              <a:rPr lang="en-US" sz="3200" dirty="0"/>
              <a:t>Faculty input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34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577373"/>
              </p:ext>
            </p:extLst>
          </p:nvPr>
        </p:nvGraphicFramePr>
        <p:xfrm>
          <a:off x="5584825" y="1406525"/>
          <a:ext cx="3168650" cy="507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Worksheet" r:id="rId3" imgW="2408062" imgH="3893789" progId="Excel.Sheet.12">
                  <p:embed/>
                </p:oleObj>
              </mc:Choice>
              <mc:Fallback>
                <p:oleObj name="Worksheet" r:id="rId3" imgW="2408062" imgH="3893789" progId="Excel.Shee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1406525"/>
                        <a:ext cx="3168650" cy="50736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525967"/>
              </p:ext>
            </p:extLst>
          </p:nvPr>
        </p:nvGraphicFramePr>
        <p:xfrm>
          <a:off x="2460625" y="4673600"/>
          <a:ext cx="2706688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Worksheet" r:id="rId5" imgW="2369785" imgH="1836389" progId="Excel.Sheet.12">
                  <p:embed/>
                </p:oleObj>
              </mc:Choice>
              <mc:Fallback>
                <p:oleObj name="Worksheet" r:id="rId5" imgW="2369785" imgH="1836389" progId="Excel.Sheet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25" y="4673600"/>
                        <a:ext cx="2706688" cy="20986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200" b="1" i="1" kern="1200" dirty="0">
                <a:solidFill>
                  <a:srgbClr val="FFCC00"/>
                </a:solidFill>
                <a:effectLst/>
                <a:latin typeface="Arial"/>
                <a:ea typeface="ＭＳ Ｐゴシック"/>
                <a:cs typeface="ＭＳ Ｐゴシック"/>
              </a:rPr>
              <a:t>JCET Status Update</a:t>
            </a:r>
            <a:r>
              <a:rPr lang="en-US" sz="3200" b="1" kern="1200" dirty="0">
                <a:solidFill>
                  <a:srgbClr val="FFCC00"/>
                </a:solidFill>
                <a:effectLst/>
                <a:latin typeface="Calibri"/>
                <a:ea typeface="ＭＳ Ｐゴシック"/>
                <a:cs typeface="Arial"/>
              </a:rPr>
              <a:t/>
            </a:r>
            <a:br>
              <a:rPr lang="en-US" sz="3200" b="1" kern="1200" dirty="0">
                <a:solidFill>
                  <a:srgbClr val="FFCC00"/>
                </a:solidFill>
                <a:effectLst/>
                <a:latin typeface="Calibri"/>
                <a:ea typeface="ＭＳ Ｐゴシック"/>
                <a:cs typeface="Arial"/>
              </a:rPr>
            </a:br>
            <a:r>
              <a:rPr lang="en-US" sz="2800" b="1" i="1" kern="1200" dirty="0">
                <a:solidFill>
                  <a:srgbClr val="FFFF00"/>
                </a:solidFill>
                <a:effectLst/>
                <a:latin typeface="Arial"/>
                <a:ea typeface="ＭＳ Ｐゴシック"/>
                <a:cs typeface="Arial"/>
              </a:rPr>
              <a:t>Classification</a:t>
            </a: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7811912"/>
              </p:ext>
            </p:extLst>
          </p:nvPr>
        </p:nvGraphicFramePr>
        <p:xfrm>
          <a:off x="369455" y="1265382"/>
          <a:ext cx="4599709" cy="334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506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541868"/>
              </p:ext>
            </p:extLst>
          </p:nvPr>
        </p:nvGraphicFramePr>
        <p:xfrm>
          <a:off x="1" y="1221327"/>
          <a:ext cx="6244306" cy="341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44305" y="1271673"/>
            <a:ext cx="2786806" cy="276998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00"/>
                </a:solidFill>
              </a:rPr>
              <a:t>Over the last 20yrs, JCET faculty has been associated with over 300* undergraduate students!!</a:t>
            </a:r>
          </a:p>
          <a:p>
            <a:endParaRPr lang="en-US" i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FF00"/>
                </a:solidFill>
              </a:rPr>
              <a:t>90+ credits in the last five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FFFF00"/>
              </a:solidFill>
            </a:endParaRPr>
          </a:p>
          <a:p>
            <a:r>
              <a:rPr lang="en-US" sz="1200" i="1" dirty="0">
                <a:solidFill>
                  <a:srgbClr val="FFFF00"/>
                </a:solidFill>
              </a:rPr>
              <a:t>*Does not include lectures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37956" y="4928206"/>
            <a:ext cx="5846064" cy="6823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eaLnBrk="1" hangingPunct="1"/>
            <a:r>
              <a:rPr lang="en-US" sz="1600" b="1" i="1" dirty="0">
                <a:solidFill>
                  <a:srgbClr val="FFFF00"/>
                </a:solidFill>
                <a:latin typeface="Arial" charset="0"/>
              </a:rPr>
              <a:t>JCET supports 25% of Teaching faculty’s salary for 16 weeks from the operating budget.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4305" y="4069576"/>
            <a:ext cx="2704486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53975" indent="0" algn="ctr" eaLnBrk="1" hangingPunct="1">
              <a:spcBef>
                <a:spcPct val="20000"/>
              </a:spcBef>
              <a:buFont typeface="Arial" charset="0"/>
              <a:buNone/>
              <a:defRPr sz="1400" b="1" i="1">
                <a:solidFill>
                  <a:srgbClr val="FFFF00"/>
                </a:solidFill>
                <a:cs typeface="ＭＳ Ｐゴシック" charset="-128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Annual JCET Graduate Fellowship Awarded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1130"/>
            <a:ext cx="9144000" cy="117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2800" i="1" dirty="0">
                <a:latin typeface="Arial" charset="0"/>
              </a:rPr>
              <a:t>JCET Status Update </a:t>
            </a:r>
          </a:p>
          <a:p>
            <a:pPr algn="ctr"/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Impact: Teaching Component</a:t>
            </a:r>
            <a:endParaRPr lang="en-US" sz="2400" i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4306" y="4634690"/>
            <a:ext cx="2704486" cy="9480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53975" indent="0" algn="ctr" eaLnBrk="1" hangingPunct="1">
              <a:spcBef>
                <a:spcPct val="20000"/>
              </a:spcBef>
              <a:buFont typeface="Arial" charset="0"/>
              <a:buNone/>
              <a:defRPr sz="1400" b="1" i="1">
                <a:solidFill>
                  <a:srgbClr val="FFFF00"/>
                </a:solidFill>
                <a:cs typeface="ＭＳ Ｐゴシック" charset="-128"/>
              </a:defRPr>
            </a:lvl1pPr>
            <a:lvl2pPr indent="0" algn="ctr" eaLnBrk="0" hangingPunct="0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indent="0" algn="ctr" eaLnBrk="0" hangingPunct="0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indent="0" algn="ctr" eaLnBrk="0" hangingPunct="0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indent="0" algn="ctr" defTabSz="457200">
              <a:spcBef>
                <a:spcPct val="200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3 - 4 UMBC students supported annually for summer internships at GSFC or UMBC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7266" y="5973491"/>
            <a:ext cx="477260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Everyone benefits!</a:t>
            </a:r>
          </a:p>
        </p:txBody>
      </p:sp>
      <p:sp>
        <p:nvSpPr>
          <p:cNvPr id="15" name="Oval 14"/>
          <p:cNvSpPr/>
          <p:nvPr/>
        </p:nvSpPr>
        <p:spPr>
          <a:xfrm>
            <a:off x="5649686" y="2111829"/>
            <a:ext cx="434334" cy="177437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1427" y="1315468"/>
            <a:ext cx="8683421" cy="2787818"/>
          </a:xfr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lvl="1" indent="0" eaLnBrk="1" hangingPunct="1">
              <a:buNone/>
            </a:pPr>
            <a:r>
              <a:rPr lang="en-US" sz="1800" b="1" u="sng" dirty="0">
                <a:latin typeface="Arial" charset="0"/>
              </a:rPr>
              <a:t>PHYSICS</a:t>
            </a:r>
          </a:p>
          <a:p>
            <a:pPr marL="0" lvl="1" indent="0" eaLnBrk="1" hangingPunct="1">
              <a:buNone/>
            </a:pPr>
            <a:r>
              <a:rPr lang="en-US" sz="1600" b="1" dirty="0">
                <a:latin typeface="Arial" charset="0"/>
              </a:rPr>
              <a:t>PHYS 621: Intro to Atmospheric Science</a:t>
            </a:r>
          </a:p>
          <a:p>
            <a:pPr marL="0" lvl="1" indent="0" eaLnBrk="1" hangingPunct="1">
              <a:buNone/>
            </a:pPr>
            <a:r>
              <a:rPr lang="en-US" sz="1600" b="1" dirty="0">
                <a:latin typeface="Arial" charset="0"/>
              </a:rPr>
              <a:t>PHYS 622: Clouds, Aerosol and Radiation</a:t>
            </a:r>
          </a:p>
          <a:p>
            <a:pPr marL="0" lvl="1" indent="0" eaLnBrk="1" hangingPunct="1">
              <a:buNone/>
            </a:pPr>
            <a:r>
              <a:rPr lang="en-US" sz="1600" b="1" dirty="0">
                <a:latin typeface="Arial" charset="0"/>
              </a:rPr>
              <a:t>PHYS 640/440: Computational Physics</a:t>
            </a:r>
          </a:p>
          <a:p>
            <a:pPr marL="0" lvl="1" indent="0" eaLnBrk="1" hangingPunct="1">
              <a:buNone/>
            </a:pPr>
            <a:r>
              <a:rPr lang="en-US" sz="1600" b="1" dirty="0">
                <a:latin typeface="Arial" charset="0"/>
              </a:rPr>
              <a:t>PHYS 721: Atmospheric Radiation </a:t>
            </a:r>
          </a:p>
          <a:p>
            <a:pPr marL="0" lvl="1" indent="0" eaLnBrk="1" hangingPunct="1">
              <a:buNone/>
            </a:pPr>
            <a:r>
              <a:rPr lang="en-US" sz="1600" b="1" dirty="0">
                <a:latin typeface="Arial" charset="0"/>
              </a:rPr>
              <a:t>PHYS 741: Inverse Methods</a:t>
            </a:r>
          </a:p>
          <a:p>
            <a:pPr marL="0" lvl="1" indent="0" eaLnBrk="1" hangingPunct="1">
              <a:buNone/>
            </a:pPr>
            <a:r>
              <a:rPr lang="en-US" sz="1600" b="1" dirty="0">
                <a:latin typeface="Arial" charset="0"/>
              </a:rPr>
              <a:t>PHYS 335: Physics &amp; Chemistry of the Atmosphere</a:t>
            </a:r>
          </a:p>
          <a:p>
            <a:pPr marL="0" lvl="1" indent="0" eaLnBrk="1" hangingPunct="1">
              <a:buNone/>
            </a:pPr>
            <a:r>
              <a:rPr lang="en-US" sz="1600" b="1" dirty="0">
                <a:latin typeface="Arial" charset="0"/>
              </a:rPr>
              <a:t>PHYS 112: Basic Physics II</a:t>
            </a:r>
          </a:p>
          <a:p>
            <a:pPr marL="0" lvl="1" indent="0" eaLnBrk="1" hangingPunct="1">
              <a:buNone/>
            </a:pPr>
            <a:r>
              <a:rPr lang="en-US" sz="1600" b="1" i="1" dirty="0">
                <a:solidFill>
                  <a:srgbClr val="FF0000"/>
                </a:solidFill>
                <a:latin typeface="Arial" charset="0"/>
              </a:rPr>
              <a:t>JCET Seminars – Professional development for graduate students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8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1130"/>
            <a:ext cx="9144000" cy="117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200" i="1" dirty="0">
                <a:latin typeface="Arial" charset="0"/>
              </a:rPr>
              <a:t>JCET Status Update </a:t>
            </a:r>
          </a:p>
          <a:p>
            <a:pPr algn="ctr"/>
            <a:r>
              <a:rPr lang="en-US" sz="3200" i="1" dirty="0">
                <a:solidFill>
                  <a:srgbClr val="FFFF00"/>
                </a:solidFill>
                <a:cs typeface="Arial" charset="0"/>
              </a:rPr>
              <a:t>Impact: Teaching Component</a:t>
            </a:r>
            <a:endParaRPr lang="en-US" sz="2800" i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221428" y="4159109"/>
            <a:ext cx="4830274" cy="1953949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800" b="1" u="sng" dirty="0">
                <a:latin typeface="Arial"/>
                <a:cs typeface="Arial"/>
              </a:rPr>
              <a:t>GES</a:t>
            </a:r>
          </a:p>
          <a:p>
            <a:pPr marL="0" indent="0" eaLnBrk="1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GES 302: Arctic Geography</a:t>
            </a:r>
          </a:p>
          <a:p>
            <a:pPr marL="0" indent="0" eaLnBrk="1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GES 311: Weather and Climate</a:t>
            </a:r>
          </a:p>
          <a:p>
            <a:pPr marL="0" indent="0" eaLnBrk="1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GES 381: Remote Sensing</a:t>
            </a:r>
          </a:p>
          <a:p>
            <a:pPr marL="0" indent="0" eaLnBrk="1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GES 400x: Earth’s </a:t>
            </a:r>
            <a:r>
              <a:rPr lang="en-US" sz="1600" b="1" dirty="0" err="1">
                <a:latin typeface="Arial"/>
                <a:cs typeface="Arial"/>
              </a:rPr>
              <a:t>Cryosphere</a:t>
            </a:r>
            <a:endParaRPr lang="en-US" sz="1600" b="1" dirty="0">
              <a:latin typeface="Arial"/>
              <a:cs typeface="Arial"/>
            </a:endParaRPr>
          </a:p>
          <a:p>
            <a:pPr marL="0" indent="0" eaLnBrk="1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GES 415: Climate Change</a:t>
            </a:r>
          </a:p>
          <a:p>
            <a:pPr marL="0" indent="0" eaLnBrk="1" hangingPunct="1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GES 481/681: Remote Sensing and Image</a:t>
            </a:r>
            <a:br>
              <a:rPr lang="en-US" sz="1600" b="1" dirty="0">
                <a:latin typeface="Arial"/>
                <a:cs typeface="Arial"/>
              </a:rPr>
            </a:br>
            <a:r>
              <a:rPr lang="en-US" sz="1600" b="1" dirty="0">
                <a:latin typeface="Arial"/>
                <a:cs typeface="Arial"/>
              </a:rPr>
              <a:t>        Processing for Environmental Applications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600" b="1" dirty="0">
              <a:latin typeface="Arial"/>
              <a:cs typeface="Arial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51702" y="4159110"/>
            <a:ext cx="3853146" cy="78158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sz="1800" b="1" u="sng" dirty="0">
                <a:solidFill>
                  <a:srgbClr val="000000"/>
                </a:solidFill>
                <a:latin typeface="Arial"/>
                <a:cs typeface="Arial"/>
              </a:rPr>
              <a:t>CSEE</a:t>
            </a:r>
          </a:p>
          <a:p>
            <a:pPr algn="l" eaLnBrk="1" hangingPunct="1"/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CSMC 626: Computer Security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3262" y="5189728"/>
            <a:ext cx="2071587" cy="92333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Proposed: </a:t>
            </a:r>
          </a:p>
          <a:p>
            <a:r>
              <a:rPr lang="en-US" i="1" dirty="0"/>
              <a:t>Climate Change &amp;  Public Policy</a:t>
            </a:r>
          </a:p>
        </p:txBody>
      </p:sp>
    </p:spTree>
    <p:extLst>
      <p:ext uri="{BB962C8B-B14F-4D97-AF65-F5344CB8AC3E}">
        <p14:creationId xmlns:p14="http://schemas.microsoft.com/office/powerpoint/2010/main" val="7096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130"/>
            <a:ext cx="9144000" cy="1172453"/>
          </a:xfrm>
        </p:spPr>
        <p:txBody>
          <a:bodyPr/>
          <a:lstStyle/>
          <a:p>
            <a:pPr algn="ctr"/>
            <a:r>
              <a:rPr lang="en-US" sz="3200" i="1" dirty="0">
                <a:latin typeface="Arial" charset="0"/>
              </a:rPr>
              <a:t>JCET Status Update</a:t>
            </a:r>
            <a:r>
              <a:rPr lang="en-US" sz="3200" dirty="0">
                <a:cs typeface="Arial" charset="0"/>
              </a:rPr>
              <a:t/>
            </a:r>
            <a:br>
              <a:rPr lang="en-US" sz="3200" dirty="0">
                <a:cs typeface="Arial" charset="0"/>
              </a:rPr>
            </a:br>
            <a:r>
              <a:rPr lang="en-US" sz="3200" i="1" dirty="0">
                <a:solidFill>
                  <a:srgbClr val="FFFF00"/>
                </a:solidFill>
                <a:cs typeface="Arial" charset="0"/>
              </a:rPr>
              <a:t>Administration: </a:t>
            </a: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History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2244" y="1183583"/>
            <a:ext cx="6492942" cy="445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7/1/95 – 6/30/98  -  JCET Cooperative Agreement 				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(started with 6 faculty: Director – H.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Melfi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 eaLnBrk="1" hangingPunct="1"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7/1/98 – 12/31/05  - JCET Cooperative Agreement 				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(reached 85 faculty/fellows: Director –  H.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Melfi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		R. Hoff )</a:t>
            </a:r>
          </a:p>
          <a:p>
            <a:pPr marL="1314450" indent="-1314450" algn="l" eaLnBrk="1" hangingPunct="1"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10/1/05 – 9/30/10  - Proposal for New Exploration</a:t>
            </a:r>
          </a:p>
          <a:p>
            <a:pPr algn="l" eaLnBrk="1" hangingPunct="1"/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(JCET-GEST transition: Director – R. Hoff 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l" eaLnBrk="1" hangingPunct="1"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10/1/10 – 9/30/15 – Proposal for Continued Research in the Earth Systems Sciences </a:t>
            </a:r>
          </a:p>
          <a:p>
            <a:pPr marL="914400" indent="-914400" algn="l" eaLnBrk="1" hangingPunct="1">
              <a:buFontTx/>
              <a:buNone/>
            </a:pP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 faculty, 6 Tenure/Tenure-Track faculty);  Director –R. Hoff/ D.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Eichenlaub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/B.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Demoz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l" eaLnBrk="1" hangingPunct="1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– 2020   – Proposal for Continued Research in the Earth Systems Sciences –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0397" y="5800126"/>
            <a:ext cx="548060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C000"/>
                </a:solidFill>
              </a:rPr>
              <a:t>JCET 2015</a:t>
            </a:r>
          </a:p>
          <a:p>
            <a:pPr algn="ctr"/>
            <a:r>
              <a:rPr lang="en-US" b="1" i="1" dirty="0">
                <a:solidFill>
                  <a:srgbClr val="FFC000"/>
                </a:solidFill>
              </a:rPr>
              <a:t>Celebrating 20 years of collaborative research and education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565185" y="1351277"/>
            <a:ext cx="2578813" cy="369321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 @ UMBC </a:t>
            </a:r>
          </a:p>
          <a:p>
            <a:pPr eaLnBrk="1" hangingPunct="1"/>
            <a:r>
              <a:rPr lang="en-US" sz="1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5/2000 – 4/2011</a:t>
            </a:r>
          </a:p>
          <a:p>
            <a:pPr eaLnBrk="1" hangingPunct="1"/>
            <a:endParaRPr lang="en-US" sz="1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-114300" algn="l" eaLnBrk="1" hangingPunct="1">
              <a:buFontTx/>
              <a:buChar char="-"/>
            </a:pPr>
            <a:r>
              <a:rPr lang="en-US" sz="1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provided flexibility to transfer between Centers depending on career goals and interests.</a:t>
            </a:r>
          </a:p>
          <a:p>
            <a:pPr marL="114300" indent="-114300" algn="l" eaLnBrk="1" hangingPunct="1">
              <a:buFontTx/>
              <a:buChar char="-"/>
            </a:pPr>
            <a:endParaRPr lang="en-US" sz="11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-114300" algn="l" eaLnBrk="1" hangingPunct="1">
              <a:buFontTx/>
              <a:buChar char="-"/>
            </a:pPr>
            <a:r>
              <a:rPr lang="en-US" sz="1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facilitated proposals between GEST and JCET faculty.</a:t>
            </a:r>
          </a:p>
          <a:p>
            <a:pPr marL="114300" indent="-114300" algn="l" eaLnBrk="1" hangingPunct="1">
              <a:buFontTx/>
              <a:buChar char="-"/>
            </a:pPr>
            <a:endParaRPr lang="en-US" sz="1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130"/>
            <a:ext cx="9144000" cy="1172453"/>
          </a:xfrm>
        </p:spPr>
        <p:txBody>
          <a:bodyPr/>
          <a:lstStyle/>
          <a:p>
            <a:pPr algn="ctr"/>
            <a:r>
              <a:rPr lang="en-US" sz="3200" i="1" dirty="0">
                <a:latin typeface="Arial" charset="0"/>
              </a:rPr>
              <a:t>JCET Status Update</a:t>
            </a:r>
            <a:r>
              <a:rPr lang="en-US" sz="3200" dirty="0">
                <a:solidFill>
                  <a:srgbClr val="FFFF00"/>
                </a:solidFill>
                <a:cs typeface="Arial" charset="0"/>
              </a:rPr>
              <a:t/>
            </a:r>
            <a:br>
              <a:rPr lang="en-US" sz="3200" dirty="0">
                <a:solidFill>
                  <a:srgbClr val="FFFF00"/>
                </a:solidFill>
                <a:cs typeface="Arial" charset="0"/>
              </a:rPr>
            </a:b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Funding History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248899"/>
            <a:ext cx="9575074" cy="198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14450" indent="-1314450" algn="l" eaLnBrk="1" hangingPunct="1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7/1/95 – 6/30/98  -  JCET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($20M - ~ 6 faculty;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– H.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Melfi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indent="-1314450" algn="l" eaLnBrk="1" hangingPunct="1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7/1/98 – 12/31/05  - JCET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($20M - ~ 85 faculty;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– H. </a:t>
            </a:r>
            <a:r>
              <a:rPr lang="en-US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Melfi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/R. Hoff )</a:t>
            </a:r>
          </a:p>
          <a:p>
            <a:pPr marL="1314450" indent="-1314450" algn="l" eaLnBrk="1" hangingPunct="1"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10/1/05 – 9/30/10  - JCET-(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transition;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– R. Hoff )</a:t>
            </a:r>
          </a:p>
          <a:p>
            <a:pPr marL="914400" indent="-914400" algn="l" eaLnBrk="1" hangingPunct="1">
              <a:buFontTx/>
              <a:buNone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10/1/10 – 9/30/15 – JCET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($20M - ~38 faculty; </a:t>
            </a:r>
            <a:r>
              <a:rPr 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Director–Hoff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D. 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Eichenlaub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Demoz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14450" indent="-1314450" algn="l" eaLnBrk="1" hangingPunct="1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10/1/15 – 9/30/20 – JCET 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($46.3M – 40 faculty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– B. </a:t>
            </a:r>
            <a:r>
              <a:rPr lang="en-US" sz="2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Demoz</a:t>
            </a:r>
            <a:r>
              <a:rPr lang="en-US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9954" y="5862129"/>
            <a:ext cx="572643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JCET 2020: Celebrating 25 years of collaborative research and education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8222"/>
              </p:ext>
            </p:extLst>
          </p:nvPr>
        </p:nvGraphicFramePr>
        <p:xfrm>
          <a:off x="174695" y="3838057"/>
          <a:ext cx="7303540" cy="1825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5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2692">
                <a:tc gridSpan="4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i="1" dirty="0"/>
                        <a:t>Current JCET Cooperative Agreement</a:t>
                      </a:r>
                      <a:r>
                        <a:rPr lang="en-US" sz="2400" i="1" baseline="0" dirty="0"/>
                        <a:t> NNX15AT34A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i="1" dirty="0"/>
                        <a:t>66 Tasks to date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9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Tenure -Track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Non-Tenure</a:t>
                      </a:r>
                      <a:r>
                        <a:rPr lang="en-US" b="1" baseline="0" dirty="0"/>
                        <a:t> Track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Admin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90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0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" y="-18415"/>
            <a:ext cx="7772400" cy="1470025"/>
          </a:xfrm>
        </p:spPr>
        <p:txBody>
          <a:bodyPr/>
          <a:lstStyle/>
          <a:p>
            <a:pPr algn="ctr"/>
            <a:r>
              <a:rPr lang="en-US" sz="3200" i="1" dirty="0">
                <a:latin typeface="Arial" charset="0"/>
              </a:rPr>
              <a:t>JCET Status Update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i="1" dirty="0" smtClean="0">
                <a:solidFill>
                  <a:srgbClr val="FFFF00"/>
                </a:solidFill>
              </a:rPr>
              <a:t>Funding &amp; Salary </a:t>
            </a:r>
            <a:r>
              <a:rPr lang="en-US" sz="3200" i="1" dirty="0">
                <a:solidFill>
                  <a:srgbClr val="FFFF00"/>
                </a:solidFill>
              </a:rPr>
              <a:t>Distribution </a:t>
            </a:r>
            <a:endParaRPr lang="en-US" sz="3200" i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733211"/>
              </p:ext>
            </p:extLst>
          </p:nvPr>
        </p:nvGraphicFramePr>
        <p:xfrm>
          <a:off x="4681182" y="3219415"/>
          <a:ext cx="4094330" cy="339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7274" y="1262607"/>
            <a:ext cx="8825682" cy="195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eaLnBrk="1" hangingPunct="1">
              <a:lnSpc>
                <a:spcPct val="80000"/>
              </a:lnSpc>
            </a:pP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5-year Cooperative Agreement Renewal Cycle</a:t>
            </a:r>
          </a:p>
          <a:p>
            <a:pPr lvl="0" algn="l" eaLnBrk="1" hangingPunct="1">
              <a:lnSpc>
                <a:spcPct val="80000"/>
              </a:lnSpc>
            </a:pPr>
            <a:r>
              <a:rPr lang="en-US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research - $9.7 in FY17. </a:t>
            </a:r>
          </a:p>
          <a:p>
            <a:pPr lvl="0" algn="l" defTabSz="231775" eaLnBrk="1" hangingPunct="1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Direct expenditures of $7.4M and F&amp;A of $2.3M</a:t>
            </a:r>
          </a:p>
          <a:p>
            <a:pPr marL="231775" lvl="0" indent="-231775" algn="l" eaLnBrk="1" hangingPunct="1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Institutional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$1.1M – (operating budget, Bridge fund,  non-grant activities (teaching, proposal writing, UMBC committees,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39% grant funded;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56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task funded;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state fundin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algn="l" eaLnBrk="1" hangingPunct="1">
              <a:lnSpc>
                <a:spcPct val="80000"/>
              </a:lnSpc>
            </a:pPr>
            <a:endParaRPr 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7274" y="3413767"/>
            <a:ext cx="4412841" cy="8412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Current JCET Cooperative Agreement</a:t>
            </a:r>
          </a:p>
          <a:p>
            <a:pPr eaLnBrk="1" hangingPunct="1"/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Total Award Ceiling– $46.3M</a:t>
            </a:r>
          </a:p>
          <a:p>
            <a:pPr lvl="1" algn="l" eaLnBrk="1" hangingPunct="1"/>
            <a:r>
              <a:rPr lang="en-US" sz="900" b="1" dirty="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8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72453"/>
          </a:xfrm>
        </p:spPr>
        <p:txBody>
          <a:bodyPr/>
          <a:lstStyle/>
          <a:p>
            <a:pPr algn="ctr"/>
            <a:r>
              <a:rPr lang="en-US" sz="3200" i="1" dirty="0">
                <a:latin typeface="Arial" charset="0"/>
              </a:rPr>
              <a:t>JCET Status Update</a:t>
            </a:r>
            <a:r>
              <a:rPr lang="en-US" sz="3200" dirty="0">
                <a:cs typeface="Arial" charset="0"/>
              </a:rPr>
              <a:t/>
            </a:r>
            <a:br>
              <a:rPr lang="en-US" sz="3200" dirty="0">
                <a:cs typeface="Arial" charset="0"/>
              </a:rPr>
            </a:br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Funding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7274" y="1262607"/>
            <a:ext cx="8825682" cy="195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eaLnBrk="1" hangingPunct="1">
              <a:lnSpc>
                <a:spcPct val="80000"/>
              </a:lnSpc>
            </a:pPr>
            <a:r>
              <a:rPr lang="en-US" sz="2000" b="1" u="sng" dirty="0">
                <a:solidFill>
                  <a:schemeClr val="tx1"/>
                </a:solidFill>
                <a:latin typeface="Arial" charset="0"/>
              </a:rPr>
              <a:t>5-year Cooperative Agreement Renewal Cycle</a:t>
            </a:r>
          </a:p>
          <a:p>
            <a:pPr lvl="0" algn="l" eaLnBrk="1" hangingPunct="1">
              <a:lnSpc>
                <a:spcPct val="80000"/>
              </a:lnSpc>
            </a:pPr>
            <a:r>
              <a:rPr lang="en-US" sz="2000" b="1" u="sng" dirty="0">
                <a:solidFill>
                  <a:schemeClr val="tx1"/>
                </a:solidFill>
                <a:latin typeface="Arial" charset="0"/>
              </a:rPr>
              <a:t>External research - $9.7 in FY17. </a:t>
            </a:r>
          </a:p>
          <a:p>
            <a:pPr lvl="0" algn="l" defTabSz="231775" eaLnBrk="1" hangingPunct="1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</a:rPr>
              <a:t>	- Direct expenditures of $7.4M and F&amp;A of $2.3M</a:t>
            </a:r>
          </a:p>
          <a:p>
            <a:pPr marL="231775" lvl="0" indent="-231775" algn="l" eaLnBrk="1" hangingPunct="1">
              <a:lnSpc>
                <a:spcPct val="80000"/>
              </a:lnSpc>
            </a:pPr>
            <a:r>
              <a:rPr lang="en-US" sz="2000" b="1" dirty="0">
                <a:solidFill>
                  <a:schemeClr val="tx1"/>
                </a:solidFill>
              </a:rPr>
              <a:t>	- Institutional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tx1"/>
                </a:solidFill>
              </a:rPr>
              <a:t>Funds</a:t>
            </a:r>
            <a:r>
              <a:rPr lang="en-US" sz="2000" dirty="0"/>
              <a:t> - </a:t>
            </a:r>
            <a:r>
              <a:rPr lang="en-US" sz="2000" b="1" dirty="0">
                <a:solidFill>
                  <a:schemeClr val="tx1"/>
                </a:solidFill>
              </a:rPr>
              <a:t>$1.1M – (operating budget, Bridge fund,  non-grant activities (teaching, proposal writing, UMBC committees, </a:t>
            </a:r>
            <a:r>
              <a:rPr lang="en-US" sz="2000" b="1" dirty="0" err="1">
                <a:solidFill>
                  <a:schemeClr val="tx1"/>
                </a:solidFill>
              </a:rPr>
              <a:t>etc</a:t>
            </a:r>
            <a:r>
              <a:rPr lang="en-US" sz="2000" b="1" dirty="0">
                <a:solidFill>
                  <a:schemeClr val="tx1"/>
                </a:solidFill>
              </a:rPr>
              <a:t>).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39% grant funded; 56% task funded;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5% state fundin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g</a:t>
            </a:r>
          </a:p>
          <a:p>
            <a:pPr algn="l" eaLnBrk="1" hangingPunct="1">
              <a:lnSpc>
                <a:spcPct val="80000"/>
              </a:lnSpc>
            </a:pP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91329" y="3778659"/>
            <a:ext cx="3893510" cy="2961847"/>
            <a:chOff x="117878" y="4070512"/>
            <a:chExt cx="3893510" cy="3085241"/>
          </a:xfrm>
        </p:grpSpPr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117878" y="4070512"/>
              <a:ext cx="3869156" cy="290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l" eaLnBrk="1" hangingPunct="1">
                <a:lnSpc>
                  <a:spcPct val="8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Arial" charset="0"/>
                </a:rPr>
                <a:t>- NOAA 	- DoE	- NSF 	- DoT	</a:t>
              </a:r>
            </a:p>
            <a:p>
              <a:pPr marL="0" lvl="1" algn="l" eaLnBrk="1" hangingPunct="1">
                <a:lnSpc>
                  <a:spcPct val="80000"/>
                </a:lnSpc>
              </a:pPr>
              <a:endParaRPr lang="en-US" sz="16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 bwMode="auto">
            <a:xfrm>
              <a:off x="195241" y="4293711"/>
              <a:ext cx="3816147" cy="2862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-128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l" eaLnBrk="1" hangingPunct="1">
                <a:lnSpc>
                  <a:spcPct val="8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Arial" charset="0"/>
                </a:rPr>
                <a:t>- 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State of MD. 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Department of Environment 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Department of Natural Resources           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Anne Arundel Public Schools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City College of New York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Howard University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Hampton University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University of MD College Park    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Atmospheric and Environmental Research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Hazen and Sawyer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JPL</a:t>
              </a:r>
            </a:p>
            <a:p>
              <a:pPr marL="0" lvl="1" algn="l" eaLnBrk="1" hangingPunct="1">
                <a:lnSpc>
                  <a:spcPct val="80000"/>
                </a:lnSpc>
              </a:pP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- </a:t>
              </a:r>
              <a:r>
                <a:rPr lang="en-US" sz="1400" dirty="0" err="1">
                  <a:solidFill>
                    <a:schemeClr val="tx1"/>
                  </a:solidFill>
                  <a:latin typeface="Arial" charset="0"/>
                </a:rPr>
                <a:t>Smithosonian</a:t>
              </a:r>
              <a:r>
                <a:rPr lang="en-US" sz="1400" dirty="0">
                  <a:solidFill>
                    <a:schemeClr val="tx1"/>
                  </a:solidFill>
                  <a:latin typeface="Arial" charset="0"/>
                </a:rPr>
                <a:t> Astrophysical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50374" y="3409327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Examples of other Funding Sources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7274" y="5026152"/>
            <a:ext cx="4744278" cy="8412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Current JCET Cooperative Agreement</a:t>
            </a:r>
          </a:p>
          <a:p>
            <a:pPr eaLnBrk="1" hangingPunct="1"/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Total Award Ceiling– $46.3M</a:t>
            </a:r>
          </a:p>
          <a:p>
            <a:pPr lvl="1" algn="l" eaLnBrk="1" hangingPunct="1"/>
            <a:r>
              <a:rPr lang="en-US" sz="900" b="1" dirty="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37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2475723"/>
              </p:ext>
            </p:extLst>
          </p:nvPr>
        </p:nvGraphicFramePr>
        <p:xfrm>
          <a:off x="458292" y="1511488"/>
          <a:ext cx="7964130" cy="422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/>
          <p:cNvSpPr/>
          <p:nvPr/>
        </p:nvSpPr>
        <p:spPr>
          <a:xfrm>
            <a:off x="7064025" y="2699216"/>
            <a:ext cx="1101287" cy="305101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41917" y="2283718"/>
            <a:ext cx="2067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~2 papers/faculty</a:t>
            </a:r>
          </a:p>
          <a:p>
            <a:r>
              <a:rPr lang="en-US" sz="1600" b="1" dirty="0">
                <a:latin typeface="+mj-lt"/>
              </a:rPr>
              <a:t>~2 proposals/faculty</a:t>
            </a:r>
          </a:p>
          <a:p>
            <a:endParaRPr lang="en-US" sz="1600" b="1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1130"/>
            <a:ext cx="9144000" cy="117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2800" i="1" dirty="0">
                <a:latin typeface="Arial" charset="0"/>
              </a:rPr>
              <a:t>JCET Status Update</a:t>
            </a:r>
          </a:p>
          <a:p>
            <a:pPr algn="ctr"/>
            <a:r>
              <a:rPr lang="en-US" sz="2800" i="1" dirty="0">
                <a:solidFill>
                  <a:srgbClr val="FFFF00"/>
                </a:solidFill>
                <a:cs typeface="Arial" charset="0"/>
              </a:rPr>
              <a:t>Impact/Publication/Proposals</a:t>
            </a:r>
          </a:p>
        </p:txBody>
      </p:sp>
    </p:spTree>
    <p:extLst>
      <p:ext uri="{BB962C8B-B14F-4D97-AF65-F5344CB8AC3E}">
        <p14:creationId xmlns:p14="http://schemas.microsoft.com/office/powerpoint/2010/main" val="24473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4083970" y="1255826"/>
            <a:ext cx="5060030" cy="2880403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800" b="1" i="1" u="sng" dirty="0"/>
              <a:t>Geography &amp; </a:t>
            </a:r>
            <a:r>
              <a:rPr lang="en-US" altLang="en-US" sz="1800" b="1" i="1" u="sng" dirty="0" err="1"/>
              <a:t>Env</a:t>
            </a:r>
            <a:r>
              <a:rPr lang="en-US" altLang="en-US" sz="1800" b="1" i="1" u="sng" dirty="0"/>
              <a:t>. Systems (GES)/CAHS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800" b="1" i="1" dirty="0">
                <a:solidFill>
                  <a:srgbClr val="FF0000"/>
                </a:solidFill>
              </a:rPr>
              <a:t>JCET- Affiliated Tenure/Tenure-Track: </a:t>
            </a:r>
            <a:r>
              <a:rPr lang="en-US" altLang="en-US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600" dirty="0"/>
              <a:t>	</a:t>
            </a:r>
            <a:r>
              <a:rPr lang="en-US" sz="1600" i="1" dirty="0">
                <a:solidFill>
                  <a:srgbClr val="FF0000"/>
                </a:solidFill>
              </a:rPr>
              <a:t>M. Fagan (GES) </a:t>
            </a:r>
          </a:p>
          <a:p>
            <a:pPr marL="168275" lvl="1" indent="0" eaLnBrk="1" hangingPunct="1">
              <a:lnSpc>
                <a:spcPct val="80000"/>
              </a:lnSpc>
              <a:buNone/>
              <a:defRPr/>
            </a:pPr>
            <a:endParaRPr lang="en-US" altLang="en-US" sz="16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800" b="1" i="1" u="sng" dirty="0"/>
              <a:t>Affiliate (@ UMBC):</a:t>
            </a:r>
          </a:p>
          <a:p>
            <a:pPr eaLnBrk="1" hangingPunct="1">
              <a:buNone/>
              <a:defRPr/>
            </a:pPr>
            <a:r>
              <a:rPr lang="en-US" sz="1600" dirty="0"/>
              <a:t>Remer, Lorraine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	</a:t>
            </a:r>
          </a:p>
          <a:p>
            <a:pPr marL="0" lvl="1" indent="0" eaLnBrk="1" hangingPunct="1">
              <a:lnSpc>
                <a:spcPct val="80000"/>
              </a:lnSpc>
              <a:buNone/>
              <a:defRPr/>
            </a:pPr>
            <a:r>
              <a:rPr lang="en-US" altLang="en-US" sz="1600" b="1" i="1" u="sng" dirty="0"/>
              <a:t>Affiliate (@ GSFC):</a:t>
            </a:r>
          </a:p>
          <a:p>
            <a:pPr eaLnBrk="1" hangingPunct="1">
              <a:buNone/>
              <a:defRPr/>
            </a:pPr>
            <a:r>
              <a:rPr lang="en-US" altLang="en-US" sz="1600" dirty="0"/>
              <a:t>Tokay, Ali			   </a:t>
            </a:r>
            <a:r>
              <a:rPr lang="en-US" altLang="en-US" sz="1600" dirty="0" err="1"/>
              <a:t>Turpie</a:t>
            </a:r>
            <a:r>
              <a:rPr lang="en-US" altLang="en-US" sz="1600" dirty="0"/>
              <a:t>, Kevin      </a:t>
            </a:r>
            <a:r>
              <a:rPr lang="en-US" altLang="en-US" sz="1600" dirty="0" err="1"/>
              <a:t>Huemmrich</a:t>
            </a:r>
            <a:r>
              <a:rPr lang="en-US" altLang="en-US" sz="1600" dirty="0"/>
              <a:t>, Fred</a:t>
            </a:r>
          </a:p>
          <a:p>
            <a:pPr eaLnBrk="1" hangingPunct="1">
              <a:buNone/>
              <a:defRPr/>
            </a:pPr>
            <a:r>
              <a:rPr lang="en-US" altLang="en-US" sz="1600" dirty="0"/>
              <a:t>Campbell, </a:t>
            </a:r>
            <a:r>
              <a:rPr lang="en-US" altLang="en-US" sz="1600" dirty="0" err="1"/>
              <a:t>Petya</a:t>
            </a:r>
            <a:r>
              <a:rPr lang="en-US" altLang="en-US" sz="1600" dirty="0"/>
              <a:t>              Shuman, Chris	   Mehta, </a:t>
            </a:r>
            <a:r>
              <a:rPr lang="en-US" altLang="en-US" sz="1600" dirty="0" err="1"/>
              <a:t>Amita</a:t>
            </a:r>
            <a:endParaRPr lang="en-US" altLang="en-US" sz="1600" dirty="0"/>
          </a:p>
          <a:p>
            <a:pPr eaLnBrk="1" hangingPunct="1">
              <a:buNone/>
              <a:defRPr/>
            </a:pPr>
            <a:r>
              <a:rPr lang="en-US" sz="1600" dirty="0"/>
              <a:t>Remer, Lorraine 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130"/>
            <a:ext cx="9144000" cy="1172453"/>
          </a:xfrm>
        </p:spPr>
        <p:txBody>
          <a:bodyPr/>
          <a:lstStyle/>
          <a:p>
            <a:pPr algn="ctr" eaLnBrk="1" hangingPunct="1"/>
            <a:r>
              <a:rPr lang="en-US" sz="2800" i="1" dirty="0">
                <a:latin typeface="Arial" charset="0"/>
              </a:rPr>
              <a:t>JCET Status Update </a:t>
            </a:r>
            <a:br>
              <a:rPr lang="en-US" sz="2800" i="1" dirty="0">
                <a:latin typeface="Arial" charset="0"/>
              </a:rPr>
            </a:br>
            <a:r>
              <a:rPr lang="en-US" sz="2800" i="1" dirty="0">
                <a:solidFill>
                  <a:srgbClr val="FFFF00"/>
                </a:solidFill>
                <a:latin typeface="Arial" charset="0"/>
              </a:rPr>
              <a:t>Impact in UMBC Departments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1429" y="1279790"/>
            <a:ext cx="3758900" cy="3907871"/>
          </a:xfr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800" b="1" i="1" u="sng" dirty="0"/>
              <a:t>PHYSICS/CNMS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800" b="1" i="1" dirty="0">
                <a:solidFill>
                  <a:srgbClr val="FF0000"/>
                </a:solidFill>
              </a:rPr>
              <a:t>Affiliated Tenure/Tenure-Track: </a:t>
            </a:r>
            <a:r>
              <a:rPr lang="en-US" altLang="en-US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800" i="1" dirty="0"/>
              <a:t>Atmospheric Physics</a:t>
            </a:r>
          </a:p>
          <a:p>
            <a:pPr marL="168275" lvl="1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600" dirty="0" err="1"/>
              <a:t>Demoz</a:t>
            </a:r>
            <a:r>
              <a:rPr lang="en-US" altLang="en-US" sz="1600" dirty="0"/>
              <a:t>, Belay		Martins, </a:t>
            </a:r>
            <a:r>
              <a:rPr lang="en-US" altLang="en-US" sz="1600" dirty="0" err="1"/>
              <a:t>Vanderlei</a:t>
            </a:r>
            <a:endParaRPr lang="en-US" altLang="en-US" sz="1600" dirty="0"/>
          </a:p>
          <a:p>
            <a:pPr marL="168275" lvl="1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600" dirty="0"/>
              <a:t>Sparling, Lynn		Zhang, </a:t>
            </a:r>
            <a:r>
              <a:rPr lang="en-US" altLang="en-US" sz="1600" dirty="0" err="1"/>
              <a:t>Zhibo</a:t>
            </a:r>
            <a:endParaRPr lang="en-US" altLang="en-US" sz="1600" dirty="0"/>
          </a:p>
          <a:p>
            <a:pPr marL="168275" lvl="1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600" dirty="0" err="1"/>
              <a:t>Zhai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Pengwang</a:t>
            </a:r>
            <a:r>
              <a:rPr lang="en-US" altLang="en-US" sz="1600" dirty="0"/>
              <a:t>	</a:t>
            </a:r>
            <a:r>
              <a:rPr lang="en-US" altLang="en-US" sz="1600" dirty="0" err="1"/>
              <a:t>Strow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Larabee</a:t>
            </a:r>
            <a:endParaRPr lang="en-US" altLang="en-US" sz="1600" dirty="0"/>
          </a:p>
          <a:p>
            <a:pPr marL="168275" lvl="1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600" dirty="0"/>
              <a:t>*Hoff, Ray		*</a:t>
            </a:r>
            <a:r>
              <a:rPr lang="en-US" altLang="en-US" sz="1600" dirty="0" err="1"/>
              <a:t>Melfi</a:t>
            </a:r>
            <a:r>
              <a:rPr lang="en-US" altLang="en-US" sz="1600" dirty="0"/>
              <a:t>, Harvey</a:t>
            </a:r>
          </a:p>
          <a:p>
            <a:pPr marL="168275" lvl="1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altLang="en-US" sz="1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1800" b="1" i="1" u="sng" dirty="0"/>
              <a:t>Affiliate (@ UMBC):</a:t>
            </a:r>
            <a:r>
              <a:rPr lang="en-US" altLang="en-US" sz="1600" dirty="0"/>
              <a:t>		</a:t>
            </a:r>
            <a:endParaRPr lang="en-US" sz="1600" dirty="0"/>
          </a:p>
          <a:p>
            <a:pPr marL="168275" lvl="1" indent="0" eaLnBrk="1" hangingPunct="1">
              <a:lnSpc>
                <a:spcPct val="80000"/>
              </a:lnSpc>
              <a:buNone/>
              <a:defRPr/>
            </a:pPr>
            <a:r>
              <a:rPr lang="en-US" sz="1600" dirty="0"/>
              <a:t>De Souza-Machado, Sergio</a:t>
            </a:r>
          </a:p>
          <a:p>
            <a:pPr marL="168275" lvl="1" indent="0" eaLnBrk="1" hangingPunct="1">
              <a:lnSpc>
                <a:spcPct val="80000"/>
              </a:lnSpc>
              <a:buNone/>
              <a:defRPr/>
            </a:pPr>
            <a:r>
              <a:rPr lang="en-US" sz="1600" dirty="0"/>
              <a:t>Delgado, Ruben</a:t>
            </a:r>
          </a:p>
          <a:p>
            <a:pPr marL="168275" lvl="1" indent="0" eaLnBrk="1" hangingPunct="1">
              <a:lnSpc>
                <a:spcPct val="80000"/>
              </a:lnSpc>
              <a:buNone/>
              <a:defRPr/>
            </a:pPr>
            <a:r>
              <a:rPr lang="en-US" altLang="en-US" sz="1600" dirty="0"/>
              <a:t>Hoban, Susan</a:t>
            </a:r>
            <a:r>
              <a:rPr lang="en-US" sz="1600" dirty="0"/>
              <a:t>	</a:t>
            </a:r>
            <a:r>
              <a:rPr lang="en-US" sz="1600" b="1" dirty="0"/>
              <a:t>	</a:t>
            </a:r>
          </a:p>
          <a:p>
            <a:pPr marL="168275" lvl="1" indent="0" eaLnBrk="1" hangingPunct="1">
              <a:lnSpc>
                <a:spcPct val="80000"/>
              </a:lnSpc>
              <a:spcAft>
                <a:spcPts val="300"/>
              </a:spcAft>
              <a:buNone/>
              <a:defRPr/>
            </a:pPr>
            <a:r>
              <a:rPr lang="en-US" sz="1600" dirty="0">
                <a:solidFill>
                  <a:prstClr val="black"/>
                </a:solidFill>
                <a:cs typeface="ＭＳ Ｐゴシック" charset="-128"/>
              </a:rPr>
              <a:t>Remer, Lorraine</a:t>
            </a:r>
          </a:p>
          <a:p>
            <a:pPr marL="0" indent="-231775" eaLnBrk="1" hangingPunct="1">
              <a:lnSpc>
                <a:spcPct val="80000"/>
              </a:lnSpc>
              <a:buNone/>
              <a:defRPr/>
            </a:pPr>
            <a:r>
              <a:rPr lang="en-US" altLang="en-US" sz="1800" b="1" i="1" u="sng" dirty="0"/>
              <a:t>Affiliate (@ GSFC):</a:t>
            </a:r>
            <a:endParaRPr lang="en-US" sz="1600" dirty="0"/>
          </a:p>
          <a:p>
            <a:pPr marL="168275" lvl="1" indent="0" eaLnBrk="1" hangingPunct="1">
              <a:lnSpc>
                <a:spcPct val="80000"/>
              </a:lnSpc>
              <a:buNone/>
              <a:defRPr/>
            </a:pPr>
            <a:r>
              <a:rPr lang="en-US" sz="1600" dirty="0"/>
              <a:t>Olson, William		</a:t>
            </a:r>
            <a:r>
              <a:rPr lang="en-US" altLang="en-US" sz="1600" dirty="0" err="1"/>
              <a:t>Varnai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Tamas</a:t>
            </a:r>
            <a:endParaRPr lang="en-US" altLang="en-US" sz="1600" dirty="0"/>
          </a:p>
          <a:p>
            <a:pPr marL="168275" lvl="1" indent="0" eaLnBrk="1" hangingPunct="1">
              <a:lnSpc>
                <a:spcPct val="80000"/>
              </a:lnSpc>
              <a:buNone/>
              <a:defRPr/>
            </a:pPr>
            <a:r>
              <a:rPr lang="en-US" sz="1600" dirty="0"/>
              <a:t>		</a:t>
            </a:r>
          </a:p>
          <a:p>
            <a:pPr marL="168275" lvl="1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600" b="1" dirty="0"/>
              <a:t>		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792686" y="4315109"/>
            <a:ext cx="2220685" cy="144880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sz="1800" b="1" i="1" u="sng" dirty="0" smtClean="0">
                <a:solidFill>
                  <a:schemeClr val="tx1"/>
                </a:solidFill>
              </a:rPr>
              <a:t>Chemistry/CNMS</a:t>
            </a:r>
            <a:endParaRPr lang="en-US" sz="1800" b="1" i="1" u="sng" dirty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i="1" u="sng" dirty="0">
                <a:solidFill>
                  <a:schemeClr val="tx1"/>
                </a:solidFill>
              </a:rPr>
              <a:t>Affiliates:</a:t>
            </a: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</a:rPr>
              <a:t>St. Claire, Jason</a:t>
            </a: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</a:rPr>
              <a:t>Wolfe, Glenn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1429" y="5379442"/>
            <a:ext cx="3747600" cy="6894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sz="1800" b="1" i="1" u="sng" dirty="0">
                <a:solidFill>
                  <a:schemeClr val="tx1"/>
                </a:solidFill>
              </a:rPr>
              <a:t>Mathematics &amp; Statistics/CNMS</a:t>
            </a:r>
          </a:p>
          <a:p>
            <a:pPr algn="l" eaLnBrk="1" hangingPunct="1"/>
            <a:r>
              <a:rPr lang="en-US" sz="1800" b="1" i="1" dirty="0">
                <a:solidFill>
                  <a:schemeClr val="tx1"/>
                </a:solidFill>
              </a:rPr>
              <a:t>Affiliate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Tangborn</a:t>
            </a:r>
            <a:r>
              <a:rPr lang="en-US" sz="1800" dirty="0">
                <a:solidFill>
                  <a:schemeClr val="tx1"/>
                </a:solidFill>
              </a:rPr>
              <a:t>, Andrew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097033" y="4328615"/>
            <a:ext cx="2571687" cy="21137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sz="1800" b="1" i="1" u="sng" dirty="0">
                <a:solidFill>
                  <a:schemeClr val="tx1"/>
                </a:solidFill>
              </a:rPr>
              <a:t>COEIT: Engineering and Information Technology</a:t>
            </a:r>
          </a:p>
          <a:p>
            <a:pPr algn="l" eaLnBrk="1" hangingPunct="1"/>
            <a:r>
              <a:rPr lang="en-US" sz="1800" b="1" i="1" u="sng" dirty="0">
                <a:solidFill>
                  <a:srgbClr val="000000"/>
                </a:solidFill>
              </a:rPr>
              <a:t>CSEE</a:t>
            </a:r>
          </a:p>
          <a:p>
            <a:pPr algn="l" eaLnBrk="1" hangingPunct="1"/>
            <a:r>
              <a:rPr lang="en-US" sz="1800" b="1" i="1" dirty="0">
                <a:solidFill>
                  <a:schemeClr val="tx1"/>
                </a:solidFill>
              </a:rPr>
              <a:t>Affiliate</a:t>
            </a:r>
            <a:r>
              <a:rPr lang="en-US" sz="1800" dirty="0">
                <a:solidFill>
                  <a:schemeClr val="tx1"/>
                </a:solidFill>
              </a:rPr>
              <a:t>: Hoban, Susan</a:t>
            </a:r>
            <a:endParaRPr lang="en-US" sz="1800" b="1" u="sng" dirty="0">
              <a:solidFill>
                <a:srgbClr val="000000"/>
              </a:solidFill>
            </a:endParaRPr>
          </a:p>
          <a:p>
            <a:pPr algn="l" eaLnBrk="1" hangingPunct="1"/>
            <a:r>
              <a:rPr lang="en-US" sz="1800" b="1" i="1" u="sng" dirty="0">
                <a:solidFill>
                  <a:schemeClr val="tx1"/>
                </a:solidFill>
              </a:rPr>
              <a:t>Collaborators:</a:t>
            </a:r>
          </a:p>
          <a:p>
            <a:pPr algn="l" eaLnBrk="1" hangingPunct="1"/>
            <a:r>
              <a:rPr lang="en-US" sz="1800" dirty="0">
                <a:solidFill>
                  <a:schemeClr val="tx1"/>
                </a:solidFill>
              </a:rPr>
              <a:t>C. Hannigan (CBEE</a:t>
            </a:r>
            <a:r>
              <a:rPr lang="en-US" sz="1800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67149" y="6457644"/>
            <a:ext cx="3084051" cy="37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Emeritus</a:t>
            </a:r>
          </a:p>
        </p:txBody>
      </p:sp>
    </p:spTree>
    <p:extLst>
      <p:ext uri="{BB962C8B-B14F-4D97-AF65-F5344CB8AC3E}">
        <p14:creationId xmlns:p14="http://schemas.microsoft.com/office/powerpoint/2010/main" val="33828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1130"/>
            <a:ext cx="9144000" cy="117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CC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600" i="1" dirty="0">
                <a:latin typeface="Arial" charset="0"/>
              </a:rPr>
              <a:t>JCET Status Update </a:t>
            </a:r>
            <a:br>
              <a:rPr lang="en-US" sz="3600" i="1" dirty="0">
                <a:latin typeface="Arial" charset="0"/>
              </a:rPr>
            </a:br>
            <a:r>
              <a:rPr lang="en-US" sz="3200" i="1" dirty="0">
                <a:solidFill>
                  <a:srgbClr val="FFFF00"/>
                </a:solidFill>
                <a:cs typeface="Arial" charset="0"/>
              </a:rPr>
              <a:t>Impact: </a:t>
            </a:r>
            <a:r>
              <a:rPr lang="en" sz="3200" i="1" dirty="0">
                <a:solidFill>
                  <a:srgbClr val="FFFF00"/>
                </a:solidFill>
                <a:cs typeface="Arial" charset="0"/>
              </a:rPr>
              <a:t>Physics - success</a:t>
            </a:r>
            <a:endParaRPr lang="en-US" sz="2800" dirty="0">
              <a:solidFill>
                <a:srgbClr val="FFFF00"/>
              </a:solidFill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740388"/>
              </p:ext>
            </p:extLst>
          </p:nvPr>
        </p:nvGraphicFramePr>
        <p:xfrm>
          <a:off x="118532" y="1253962"/>
          <a:ext cx="1405468" cy="3950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19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ATPH</a:t>
                      </a:r>
                    </a:p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Grads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2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9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908085"/>
              </p:ext>
            </p:extLst>
          </p:nvPr>
        </p:nvGraphicFramePr>
        <p:xfrm>
          <a:off x="1524000" y="1216609"/>
          <a:ext cx="6662738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023595"/>
              </p:ext>
            </p:extLst>
          </p:nvPr>
        </p:nvGraphicFramePr>
        <p:xfrm>
          <a:off x="6063210" y="4132979"/>
          <a:ext cx="2912603" cy="2469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2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1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More</a:t>
                      </a:r>
                      <a:r>
                        <a:rPr lang="en-US" sz="14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places…</a:t>
                      </a:r>
                      <a:endParaRPr lang="en-US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JCET, UMBC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86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CNR (Italian National Research Council), Matera, Italy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863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>
                          <a:effectLst/>
                        </a:rPr>
                        <a:t>Meteo</a:t>
                      </a:r>
                      <a:r>
                        <a:rPr lang="en-US" sz="1400" u="none" strike="noStrike" dirty="0">
                          <a:effectLst/>
                        </a:rPr>
                        <a:t> France, Toulouse, France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86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University of California, </a:t>
                      </a:r>
                      <a:r>
                        <a:rPr lang="en-US" sz="1400" u="none" strike="noStrike" dirty="0" smtClean="0">
                          <a:effectLst/>
                        </a:rPr>
                        <a:t>Davis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Penn State University, State College, PA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E.ON, Energy Company, TX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8803" y="4006973"/>
            <a:ext cx="4161433" cy="300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Aft>
                <a:spcPts val="500"/>
              </a:spcAft>
            </a:pPr>
            <a:r>
              <a:rPr lang="en-US" sz="1600" b="1" i="1" dirty="0">
                <a:solidFill>
                  <a:srgbClr val="FF0000"/>
                </a:solidFill>
              </a:rPr>
              <a:t>Where students were recently  hired</a:t>
            </a:r>
            <a:endParaRPr lang="en-US" sz="1600" dirty="0">
              <a:solidFill>
                <a:srgbClr val="FF0000"/>
              </a:solidFill>
            </a:endParaRPr>
          </a:p>
          <a:p>
            <a:pPr fontAlgn="b">
              <a:spcAft>
                <a:spcPts val="500"/>
              </a:spcAft>
            </a:pPr>
            <a:r>
              <a:rPr lang="en-US" dirty="0"/>
              <a:t>NOAA NESDIS STAR, Camp Springs, MD</a:t>
            </a:r>
          </a:p>
          <a:p>
            <a:pPr fontAlgn="b">
              <a:spcAft>
                <a:spcPts val="500"/>
              </a:spcAft>
            </a:pPr>
            <a:r>
              <a:rPr lang="en-US" dirty="0"/>
              <a:t>NASA Jet Propulsion Laboratory</a:t>
            </a:r>
          </a:p>
          <a:p>
            <a:pPr fontAlgn="b">
              <a:spcAft>
                <a:spcPts val="500"/>
              </a:spcAft>
            </a:pPr>
            <a:r>
              <a:rPr lang="en-US" dirty="0"/>
              <a:t>NASA Langley Research Center</a:t>
            </a:r>
          </a:p>
          <a:p>
            <a:pPr fontAlgn="b">
              <a:spcAft>
                <a:spcPts val="500"/>
              </a:spcAft>
            </a:pPr>
            <a:r>
              <a:rPr lang="en-US" dirty="0"/>
              <a:t>NASA Goddard Space Flight Center</a:t>
            </a:r>
          </a:p>
          <a:p>
            <a:pPr fontAlgn="b">
              <a:spcAft>
                <a:spcPts val="500"/>
              </a:spcAft>
            </a:pPr>
            <a:r>
              <a:rPr lang="en-US" dirty="0"/>
              <a:t>Army Research lab, Aberdeen</a:t>
            </a:r>
          </a:p>
          <a:p>
            <a:pPr fontAlgn="b">
              <a:spcAft>
                <a:spcPts val="500"/>
              </a:spcAft>
            </a:pPr>
            <a:r>
              <a:rPr lang="en-US" dirty="0"/>
              <a:t>MD Department of the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53810</TotalTime>
  <Words>1175</Words>
  <Application>Microsoft Office PowerPoint</Application>
  <PresentationFormat>On-screen Show (4:3)</PresentationFormat>
  <Paragraphs>308</Paragraphs>
  <Slides>22</Slides>
  <Notes>5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Comic Sans MS</vt:lpstr>
      <vt:lpstr>Times New Roman</vt:lpstr>
      <vt:lpstr>Zapf Dingbats</vt:lpstr>
      <vt:lpstr>Office Theme</vt:lpstr>
      <vt:lpstr>Worksheet</vt:lpstr>
      <vt:lpstr>Joint Center for Earth Systems Technology (JCET)</vt:lpstr>
      <vt:lpstr>JCET Status-Update Outline</vt:lpstr>
      <vt:lpstr>JCET Status Update Administration: History</vt:lpstr>
      <vt:lpstr>JCET Status Update Funding History</vt:lpstr>
      <vt:lpstr>JCET Status Update Funding &amp; Salary Distribution </vt:lpstr>
      <vt:lpstr>JCET Status Update Funding</vt:lpstr>
      <vt:lpstr>PowerPoint Presentation</vt:lpstr>
      <vt:lpstr>JCET Status Update  Impact in UMBC Departments</vt:lpstr>
      <vt:lpstr>PowerPoint Presentation</vt:lpstr>
      <vt:lpstr>PowerPoint Presentation</vt:lpstr>
      <vt:lpstr>JCET Status Update  Increased Departmental interaction</vt:lpstr>
      <vt:lpstr>PowerPoint Presentation</vt:lpstr>
      <vt:lpstr>PowerPoint Presentation</vt:lpstr>
      <vt:lpstr>JCET Status Update  Collective Vision: ...: training the next generation</vt:lpstr>
      <vt:lpstr>JCET Status Update  Collective vision: ...Communicating what we do</vt:lpstr>
      <vt:lpstr>JCET Status Update  Over the next year</vt:lpstr>
      <vt:lpstr>BACKUP</vt:lpstr>
      <vt:lpstr>PowerPoint Presentation</vt:lpstr>
      <vt:lpstr>JCET Status Update Impact/HR beyond UMBC</vt:lpstr>
      <vt:lpstr>JCET Status Update Classification</vt:lpstr>
      <vt:lpstr>PowerPoint Presentation</vt:lpstr>
      <vt:lpstr>PowerPoint Presentation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Lockheed Martin  Tushar Shah, Chief Technical Officer, Applied NanoStructured Solutions</dc:title>
  <dc:creator>Jim Lord</dc:creator>
  <cp:lastModifiedBy>Rosemary Drohan</cp:lastModifiedBy>
  <cp:revision>745</cp:revision>
  <cp:lastPrinted>2017-02-24T14:58:22Z</cp:lastPrinted>
  <dcterms:created xsi:type="dcterms:W3CDTF">2013-04-06T13:23:50Z</dcterms:created>
  <dcterms:modified xsi:type="dcterms:W3CDTF">2017-11-10T20:58:46Z</dcterms:modified>
</cp:coreProperties>
</file>