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58" r:id="rId4"/>
    <p:sldId id="296" r:id="rId5"/>
    <p:sldId id="259" r:id="rId6"/>
    <p:sldId id="260" r:id="rId7"/>
    <p:sldId id="261" r:id="rId8"/>
    <p:sldId id="298" r:id="rId9"/>
    <p:sldId id="262" r:id="rId10"/>
    <p:sldId id="263" r:id="rId11"/>
    <p:sldId id="264" r:id="rId12"/>
    <p:sldId id="300" r:id="rId13"/>
    <p:sldId id="301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99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7" r:id="rId42"/>
    <p:sldId id="295" r:id="rId43"/>
  </p:sldIdLst>
  <p:sldSz cx="9144000" cy="5143500" type="screen16x9"/>
  <p:notesSz cx="6858000" cy="9144000"/>
  <p:embeddedFontLst>
    <p:embeddedFont>
      <p:font typeface="Lato Hairline" panose="020B0604020202020204" charset="0"/>
      <p:regular r:id="rId45"/>
      <p:bold r:id="rId46"/>
      <p:italic r:id="rId47"/>
      <p:boldItalic r:id="rId48"/>
    </p:embeddedFont>
    <p:embeddedFont>
      <p:font typeface="Lato Light" panose="020B0604020202020204" charset="0"/>
      <p:regular r:id="rId49"/>
      <p:bold r:id="rId50"/>
      <p:italic r:id="rId51"/>
      <p:boldItalic r:id="rId52"/>
    </p:embeddedFont>
    <p:embeddedFont>
      <p:font typeface="Lato" panose="020B0604020202020204" charset="0"/>
      <p:regular r:id="rId53"/>
      <p:bold r:id="rId54"/>
      <p:italic r:id="rId55"/>
      <p:boldItalic r:id="rId56"/>
    </p:embeddedFont>
    <p:embeddedFont>
      <p:font typeface="Average" panose="020B0604020202020204" charset="0"/>
      <p:regular r:id="rId57"/>
    </p:embeddedFont>
    <p:embeddedFont>
      <p:font typeface="Oswald" panose="020B0604020202020204" charset="0"/>
      <p:regular r:id="rId58"/>
      <p:bold r:id="rId5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F65D1D-A5A5-452B-AC0A-BE20D3D6198F}">
  <a:tblStyle styleId="{2CF65D1D-A5A5-452B-AC0A-BE20D3D6198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0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3.fntdata"/><Relationship Id="rId50" Type="http://schemas.openxmlformats.org/officeDocument/2006/relationships/font" Target="fonts/font6.fntdata"/><Relationship Id="rId55" Type="http://schemas.openxmlformats.org/officeDocument/2006/relationships/font" Target="fonts/font11.fntdata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1.fntdata"/><Relationship Id="rId53" Type="http://schemas.openxmlformats.org/officeDocument/2006/relationships/font" Target="fonts/font9.fntdata"/><Relationship Id="rId58" Type="http://schemas.openxmlformats.org/officeDocument/2006/relationships/font" Target="fonts/font14.fntdata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4.fntdata"/><Relationship Id="rId56" Type="http://schemas.openxmlformats.org/officeDocument/2006/relationships/font" Target="fonts/font12.fntdata"/><Relationship Id="rId8" Type="http://schemas.openxmlformats.org/officeDocument/2006/relationships/slide" Target="slides/slide7.xml"/><Relationship Id="rId51" Type="http://schemas.openxmlformats.org/officeDocument/2006/relationships/font" Target="fonts/font7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2.fntdata"/><Relationship Id="rId59" Type="http://schemas.openxmlformats.org/officeDocument/2006/relationships/font" Target="fonts/font15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10.fntdata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5.fntdata"/><Relationship Id="rId57" Type="http://schemas.openxmlformats.org/officeDocument/2006/relationships/font" Target="fonts/font13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52" Type="http://schemas.openxmlformats.org/officeDocument/2006/relationships/font" Target="fonts/font8.fntdata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518d793ab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518d793ab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518d793ab4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518d793ab4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15691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518d793ab4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518d793ab4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Event Creation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Event Copying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Highlight “New Event Form”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Location Searching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Organization Searching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Homepage customization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Starring Events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Starring Organization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Starring Locations</a:t>
            </a:r>
            <a:endParaRPr/>
          </a:p>
          <a:p>
            <a:pPr marL="1371600" lvl="2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romanLcPeriod"/>
            </a:pPr>
            <a:r>
              <a:rPr lang="en"/>
              <a:t>Availability</a:t>
            </a:r>
            <a:endParaRPr/>
          </a:p>
          <a:p>
            <a:pPr marL="1828800" lvl="3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Locations</a:t>
            </a:r>
            <a:endParaRPr/>
          </a:p>
          <a:p>
            <a:pPr marL="2286000" lvl="4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Starred</a:t>
            </a:r>
            <a:endParaRPr/>
          </a:p>
          <a:p>
            <a:pPr marL="2286000" lvl="4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/>
              <a:t>Public</a:t>
            </a:r>
            <a:endParaRPr/>
          </a:p>
          <a:p>
            <a:pPr marL="1371600" lvl="2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romanLcPeriod"/>
            </a:pPr>
            <a:r>
              <a:rPr lang="en"/>
              <a:t> Calendar</a:t>
            </a:r>
            <a:endParaRPr/>
          </a:p>
          <a:p>
            <a:pPr marL="1828800" lvl="3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Starred Events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181235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18d793ab4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18d793ab4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8471d2028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58471d2028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58471d202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58471d2028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58471d2028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58471d2028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58471d2028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58471d2028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518d793ab4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518d793ab4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518d793ab4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518d793ab4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8471d2028_1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8471d2028_1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518d793ab4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518d793ab4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518d793ab4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518d793ab4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518d793ab4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518d793ab4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518d793ab4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518d793ab4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56436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518d793ab4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518d793ab4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518d793ab4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518d793ab4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518d793ab4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518d793ab4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58471d202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58471d202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60a4dd492f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60a4dd492f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518d793ab4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518d793ab4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8471d2028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8471d2028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58471d2028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58471d2028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518d793ab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518d793ab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58471d202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58471d202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58471d2028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58471d2028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58471d2028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58471d2028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518d793ab4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518d793ab4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58471d2028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58471d2028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58471d2028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58471d2028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60a4dd492f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60a4dd492f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58471d2028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58471d2028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0a4dd492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0a4dd492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58471d2028_1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58471d2028_1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331 - 4:3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Sports - wide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518d793ab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518d793ab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89b98ab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89b98ab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89b98ab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89b98ab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7754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18d793ab4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518d793ab4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18d793ab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18d793ab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rgbClr val="00717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owler2@umbc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chedule@umbc.ed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chedule@umbc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fowler2@umbc.ed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fowler2@umbc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schedule@umbc.edu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schedule@umbc.edu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fowler2@umbc.edu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chedule@umbc.edu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chedule@umbc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fowler2@umb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52450" y="795625"/>
            <a:ext cx="8039100" cy="174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>
                <a:latin typeface="Lato Light"/>
                <a:ea typeface="Lato Light"/>
                <a:cs typeface="Lato Light"/>
                <a:sym typeface="Lato Light"/>
              </a:rPr>
              <a:t>Event Planning 101:</a:t>
            </a:r>
            <a:endParaRPr sz="6400"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i="1">
                <a:latin typeface="Lato Light"/>
                <a:ea typeface="Lato Light"/>
                <a:cs typeface="Lato Light"/>
                <a:sym typeface="Lato Light"/>
              </a:rPr>
              <a:t>Overview: On-Campus Events</a:t>
            </a:r>
            <a:endParaRPr sz="4500" i="1">
              <a:latin typeface="Lato Light"/>
              <a:ea typeface="Lato Light"/>
              <a:cs typeface="Lato Light"/>
              <a:sym typeface="Lato Light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1106400" y="1783525"/>
            <a:ext cx="6931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3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97950" y="2803150"/>
            <a:ext cx="4392600" cy="20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Matt Bolling</a:t>
            </a:r>
            <a:endParaRPr sz="25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700" dirty="0" smtClean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Assistant Director, Event Scheduling</a:t>
            </a:r>
            <a:endParaRPr sz="17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Campus Life | Event &amp; Conference Services</a:t>
            </a:r>
            <a:endParaRPr sz="17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Phone:</a:t>
            </a:r>
            <a:r>
              <a:rPr lang="en" sz="1700" dirty="0">
                <a:solidFill>
                  <a:srgbClr val="000000"/>
                </a:solidFill>
                <a:latin typeface="Lato Light"/>
                <a:ea typeface="Lato Light"/>
                <a:cs typeface="Lato Light"/>
                <a:sym typeface="Lato Light"/>
              </a:rPr>
              <a:t> </a:t>
            </a:r>
            <a:r>
              <a:rPr lang="en" sz="1700" dirty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(410) </a:t>
            </a:r>
            <a:r>
              <a:rPr lang="en" sz="1700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455-3970</a:t>
            </a:r>
            <a:endParaRPr sz="17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Email: </a:t>
            </a:r>
            <a:r>
              <a:rPr lang="en" sz="17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Matt.bolling</a:t>
            </a:r>
            <a:r>
              <a:rPr lang="en" sz="17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@umbc.edu</a:t>
            </a:r>
            <a:endParaRPr sz="17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Cc:</a:t>
            </a:r>
            <a:r>
              <a:rPr lang="en" sz="1700" dirty="0">
                <a:solidFill>
                  <a:srgbClr val="C7C8CA"/>
                </a:solidFill>
                <a:latin typeface="Lato Light"/>
                <a:ea typeface="Lato Light"/>
                <a:cs typeface="Lato Light"/>
                <a:sym typeface="Lato Light"/>
              </a:rPr>
              <a:t> </a:t>
            </a:r>
            <a:r>
              <a:rPr lang="en" sz="1700" u="sng" dirty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schedule@umbc.edu</a:t>
            </a:r>
            <a:endParaRPr sz="17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C7C8CA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4572000" y="3053925"/>
            <a:ext cx="0" cy="1965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4675200" y="2912479"/>
            <a:ext cx="4392600" cy="20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14000"/>
              </a:lnSpc>
            </a:pPr>
            <a:r>
              <a:rPr lang="en-US" sz="24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Emily Schulz</a:t>
            </a:r>
            <a:endParaRPr lang="en-US" sz="2400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r>
              <a:rPr lang="en-US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Event Scheduling </a:t>
            </a:r>
            <a:r>
              <a:rPr lang="en-US" sz="1700" dirty="0" smtClean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Coordinator</a:t>
            </a:r>
          </a:p>
          <a:p>
            <a:pPr marL="0" lvl="0" indent="0">
              <a:lnSpc>
                <a:spcPct val="115000"/>
              </a:lnSpc>
            </a:pPr>
            <a:r>
              <a:rPr lang="en-US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Campus Life | Event &amp; Conference </a:t>
            </a:r>
            <a:r>
              <a:rPr lang="en-US" sz="1700" dirty="0" smtClean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Services</a:t>
            </a:r>
          </a:p>
          <a:p>
            <a:pPr marL="0" lvl="0" indent="0">
              <a:lnSpc>
                <a:spcPct val="115000"/>
              </a:lnSpc>
            </a:pPr>
            <a:r>
              <a:rPr lang="en-US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Phone:</a:t>
            </a:r>
            <a:r>
              <a:rPr lang="en-US" sz="1700" dirty="0">
                <a:solidFill>
                  <a:srgbClr val="000000"/>
                </a:solidFill>
                <a:latin typeface="Lato Light"/>
                <a:ea typeface="Lato Light"/>
                <a:cs typeface="Lato Light"/>
                <a:sym typeface="Lato Light"/>
              </a:rPr>
              <a:t> </a:t>
            </a:r>
            <a:r>
              <a:rPr lang="en-US" sz="1700" dirty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(410) </a:t>
            </a:r>
            <a:r>
              <a:rPr lang="en-US" sz="1700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455-3620</a:t>
            </a:r>
            <a:endParaRPr lang="en-US" sz="17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>
              <a:lnSpc>
                <a:spcPct val="115000"/>
              </a:lnSpc>
            </a:pPr>
            <a:r>
              <a:rPr lang="en-US" sz="17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Email: </a:t>
            </a:r>
            <a:r>
              <a:rPr lang="en-US" sz="17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Eschulz1</a:t>
            </a:r>
            <a:r>
              <a:rPr lang="en-US" sz="17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@umbc.edu</a:t>
            </a:r>
            <a:endParaRPr lang="en-US" sz="17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>
              <a:lnSpc>
                <a:spcPct val="115000"/>
              </a:lnSpc>
            </a:pPr>
            <a:endParaRPr lang="en-US" sz="17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0" name="Google Shape;120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has access to submit requests in 25Live?</a:t>
            </a:r>
            <a:endParaRPr sz="1900" u="sng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Up to 2 designated schedulers! 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Contact schedule@umbc.edu to update </a:t>
            </a:r>
            <a:b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</a:b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(cc: </a:t>
            </a:r>
            <a:r>
              <a:rPr lang="en-US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eschulz1</a:t>
            </a:r>
            <a:r>
              <a:rPr lang="en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@umbc.edu</a:t>
            </a: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)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2286000" y="21336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should I contact with questions?</a:t>
            </a:r>
            <a:endParaRPr sz="1900" u="sng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Have you met with your event coordinator?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No → </a:t>
            </a:r>
            <a:r>
              <a:rPr lang="en" sz="1800" dirty="0">
                <a:solidFill>
                  <a:schemeClr val="hlink"/>
                </a:solidFill>
                <a:uFill>
                  <a:noFill/>
                </a:uFill>
                <a:latin typeface="Lato Hairline"/>
                <a:ea typeface="Lato Hairline"/>
                <a:cs typeface="Lato Hairline"/>
                <a:sym typeface="Lato Hairline"/>
                <a:hlinkClick r:id="rId3"/>
              </a:rPr>
              <a:t>schedule@umbc.edu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Yes → </a:t>
            </a:r>
            <a:r>
              <a:rPr lang="en" sz="1800" dirty="0" smtClean="0">
                <a:solidFill>
                  <a:schemeClr val="accent5"/>
                </a:solidFill>
                <a:latin typeface="Lato Hairline"/>
                <a:ea typeface="Lato Hairline"/>
                <a:cs typeface="Lato Hairline"/>
                <a:sym typeface="Lato Hairline"/>
              </a:rPr>
              <a:t>vanamele</a:t>
            </a:r>
            <a:r>
              <a:rPr lang="en" sz="1800" dirty="0" smtClean="0">
                <a:solidFill>
                  <a:schemeClr val="accent5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@umbc.edu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2286000" y="344805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accent5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contact </a:t>
            </a:r>
            <a:r>
              <a:rPr lang="en" sz="1900" u="sng" dirty="0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during my event</a:t>
            </a: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with questions?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During business hours: (410) 455-3615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After business hours: (410) 455-3456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24" name="Google Shape;124;p20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25" name="Google Shape;125;p20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has access to submit requests in 25Live?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Up to 2 designated schedulers! </a:t>
            </a:r>
            <a:endParaRPr sz="18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-"/>
            </a:pP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Contact schedule@umbc.edu to update </a:t>
            </a:r>
            <a:b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</a:b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(cc: </a:t>
            </a:r>
            <a:r>
              <a:rPr lang="en-US" sz="18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eschulz1</a:t>
            </a:r>
            <a:r>
              <a:rPr lang="en" sz="1800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@umbc.edu</a:t>
            </a: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)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2286000" y="21336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should I contact with questions?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Have you met with your event coordinator?</a:t>
            </a:r>
            <a:endParaRPr sz="18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No → </a:t>
            </a:r>
            <a:r>
              <a:rPr lang="en" sz="1800" dirty="0">
                <a:solidFill>
                  <a:schemeClr val="accent5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schedule@umbc.edu</a:t>
            </a:r>
            <a:endParaRPr sz="1800"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Yes → </a:t>
            </a:r>
            <a:r>
              <a:rPr lang="en-US" sz="1800" dirty="0" err="1" smtClean="0">
                <a:solidFill>
                  <a:schemeClr val="accent5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vanamele</a:t>
            </a:r>
            <a:r>
              <a:rPr lang="en" sz="1800" dirty="0" smtClean="0">
                <a:solidFill>
                  <a:schemeClr val="accent5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@umbc.edu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2286000" y="344805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contact </a:t>
            </a:r>
            <a:r>
              <a:rPr lang="en" sz="1900" u="sng" dirty="0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during my event</a:t>
            </a: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with questions?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During business hours: (410) 455-3615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After business hours: (410) 455-3456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35" name="Google Shape;135;p21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36" name="Google Shape;136;p21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49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How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5" name="Google Shape;415;p4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How!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16" name="Google Shape;416;p49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417" name="Google Shape;417;p49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6845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50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 dirty="0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 dirty="0">
                <a:latin typeface="Lato"/>
                <a:ea typeface="Lato"/>
                <a:cs typeface="Lato"/>
                <a:sym typeface="Lato"/>
              </a:rPr>
              <a:t>: How</a:t>
            </a:r>
            <a:endParaRPr sz="43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3" name="Google Shape;423;p50"/>
          <p:cNvSpPr txBox="1"/>
          <p:nvPr/>
        </p:nvSpPr>
        <p:spPr>
          <a:xfrm>
            <a:off x="2286000" y="1219200"/>
            <a:ext cx="6858000" cy="1307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do I get to Pro / Scheduling?</a:t>
            </a:r>
            <a:endParaRPr sz="1900" u="sng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Char char="-"/>
            </a:pPr>
            <a:r>
              <a:rPr lang="en" sz="1900" dirty="0" smtClean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25Live </a:t>
            </a:r>
            <a:r>
              <a:rPr lang="en" sz="19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URL: </a:t>
            </a:r>
            <a:br>
              <a:rPr lang="en" sz="19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</a:br>
            <a:r>
              <a:rPr lang="en" sz="1900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	</a:t>
            </a:r>
            <a:r>
              <a:rPr lang="en" sz="1900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my.umbc.edu/go/25live</a:t>
            </a:r>
            <a:endParaRPr sz="1900"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424" name="Google Shape;424;p5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060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How!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25" name="Google Shape;425;p50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426" name="Google Shape;426;p50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423;p50"/>
          <p:cNvSpPr txBox="1"/>
          <p:nvPr/>
        </p:nvSpPr>
        <p:spPr>
          <a:xfrm>
            <a:off x="2286000" y="2481900"/>
            <a:ext cx="6858000" cy="1307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do I get </a:t>
            </a:r>
            <a:r>
              <a:rPr lang="en" sz="1900" u="sng" dirty="0" smtClean="0">
                <a:solidFill>
                  <a:schemeClr val="tx1"/>
                </a:solidFill>
                <a:latin typeface="Lato"/>
                <a:ea typeface="Lato"/>
                <a:cs typeface="Lato"/>
                <a:sym typeface="Lato"/>
              </a:rPr>
              <a:t>access to request spaces?</a:t>
            </a:r>
            <a:endParaRPr sz="1900" u="sng" dirty="0">
              <a:solidFill>
                <a:schemeClr val="tx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>
              <a:buClr>
                <a:schemeClr val="dk1"/>
              </a:buClr>
              <a:buSzPts val="1900"/>
              <a:buFont typeface="Lato Light"/>
              <a:buChar char="-"/>
            </a:pPr>
            <a:r>
              <a:rPr lang="en-US" dirty="0">
                <a:solidFill>
                  <a:schemeClr val="tx1"/>
                </a:solidFill>
                <a:latin typeface="Lato" panose="020B0604020202020204" charset="0"/>
              </a:rPr>
              <a:t>ECS utilizes a “scheduler and requestor” model, meaning that most departments have a designated scheduler who has access to 25live to request spaces. Once the request is submitted that scheduler can designate a requestor or planner who can then coordinate event details with ECS.</a:t>
            </a:r>
            <a:endParaRPr sz="1900" dirty="0">
              <a:solidFill>
                <a:schemeClr val="tx1"/>
              </a:solidFill>
              <a:latin typeface="Lato" panose="020B0604020202020204" charset="0"/>
              <a:ea typeface="Lato Light"/>
              <a:cs typeface="Lato Light"/>
              <a:sym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559632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What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28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143" name="Google Shape;143;p22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44" name="Google Shape;144;p22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What</a:t>
            </a:r>
            <a:endParaRPr sz="4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28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2286000" y="10668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academic clearance?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Registrar hold to place classes 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52" name="Google Shape;152;p23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53" name="Google Shape;153;p23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/>
          <p:nvPr/>
        </p:nvSpPr>
        <p:spPr>
          <a:xfrm>
            <a:off x="2332225" y="1791600"/>
            <a:ext cx="6546300" cy="13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“AV” exactly?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LCD Projector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Computer Sound System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Tech resources: Lighting, Sound, etc.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59" name="Google Shape;159;p24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What</a:t>
            </a:r>
            <a:endParaRPr sz="4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28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2286000" y="10668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academic clearance?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Registrar hold to place classes 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162" name="Google Shape;162;p24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63" name="Google Shape;163;p24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"/>
          <p:cNvSpPr txBox="1"/>
          <p:nvPr/>
        </p:nvSpPr>
        <p:spPr>
          <a:xfrm>
            <a:off x="2332225" y="1791600"/>
            <a:ext cx="6546300" cy="13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“AV” exactly?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LCD Projector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Tech resources: Lighting, Sound, etc.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69" name="Google Shape;169;p25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What</a:t>
            </a:r>
            <a:endParaRPr sz="4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0" name="Google Shape;170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28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2286000" y="10668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academic clearance?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Registrar hold to place classes 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172" name="Google Shape;172;p25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73" name="Google Shape;173;p25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5"/>
          <p:cNvSpPr txBox="1"/>
          <p:nvPr/>
        </p:nvSpPr>
        <p:spPr>
          <a:xfrm>
            <a:off x="2322250" y="27636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a “Large Scale Event”?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&gt;75 attendees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Performers, including bands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Housekeeping requirements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Advanced technological needs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Unconventional space / resource needs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/>
        </p:nvSpPr>
        <p:spPr>
          <a:xfrm>
            <a:off x="2332225" y="1791600"/>
            <a:ext cx="6546300" cy="13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“AV” exactly?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LCD Projector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Tech resources: Lighting, Sound, etc.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80" name="Google Shape;180;p26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What</a:t>
            </a:r>
            <a:endParaRPr sz="4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1" name="Google Shape;181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28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82" name="Google Shape;182;p26"/>
          <p:cNvSpPr txBox="1"/>
          <p:nvPr/>
        </p:nvSpPr>
        <p:spPr>
          <a:xfrm>
            <a:off x="2286000" y="10668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academic clearance?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Registrar hold to place classes 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83" name="Google Shape;183;p26"/>
          <p:cNvSpPr txBox="1"/>
          <p:nvPr/>
        </p:nvSpPr>
        <p:spPr>
          <a:xfrm>
            <a:off x="2322250" y="2763600"/>
            <a:ext cx="6546300" cy="7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a “Large Scale Event”?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&gt;75 attendees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Performers, including bands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Housekeeping requirements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Advanced technological needs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Unconventional space / resource needs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184" name="Google Shape;184;p26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5" name="Google Shape;185;p26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91" name="Google Shape;191;p27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Where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2" name="Google Shape;192;p27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3" name="Google Shape;193;p27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481100" y="2054250"/>
            <a:ext cx="7873800" cy="10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Do you want to take a picture or notes? </a:t>
            </a:r>
            <a:endParaRPr sz="35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Information on slides with a </a:t>
            </a:r>
            <a:r>
              <a:rPr lang="en" sz="2700">
                <a:latin typeface="Lato"/>
                <a:ea typeface="Lato"/>
                <a:cs typeface="Lato"/>
                <a:sym typeface="Lato"/>
              </a:rPr>
              <a:t>black corner </a:t>
            </a:r>
            <a:r>
              <a:rPr lang="en" sz="27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will be summarized later in the presentation!</a:t>
            </a:r>
            <a:endParaRPr sz="27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71" name="Google Shape;71;p14"/>
          <p:cNvCxnSpPr/>
          <p:nvPr/>
        </p:nvCxnSpPr>
        <p:spPr>
          <a:xfrm rot="10800000" flipH="1">
            <a:off x="6598050" y="567150"/>
            <a:ext cx="1756800" cy="1487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Where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9" name="Google Shape;199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200" name="Google Shape;200;p28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our office?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Comm 335!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01" name="Google Shape;201;p28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2" name="Google Shape;202;p28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/>
        </p:nvSpPr>
        <p:spPr>
          <a:xfrm>
            <a:off x="2286000" y="2079625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Do spaces have updated locational guidelines?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Fireside Lounge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-US" sz="1800" dirty="0" err="1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Comm</a:t>
            </a:r>
            <a:r>
              <a:rPr lang="en-US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800" dirty="0" err="1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Gameroom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Reslife Spaces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08" name="Google Shape;208;p29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Where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9" name="Google Shape;209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552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210" name="Google Shape;210;p29"/>
          <p:cNvSpPr txBox="1"/>
          <p:nvPr/>
        </p:nvSpPr>
        <p:spPr>
          <a:xfrm>
            <a:off x="2286000" y="1219200"/>
            <a:ext cx="6546300" cy="7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our office?</a:t>
            </a:r>
            <a:endParaRPr sz="1900" u="sng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Comm 335!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211" name="Google Shape;211;p29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12" name="Google Shape;212;p29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0"/>
          <p:cNvSpPr txBox="1"/>
          <p:nvPr/>
        </p:nvSpPr>
        <p:spPr>
          <a:xfrm>
            <a:off x="2314575" y="3376299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host events on campus?</a:t>
            </a: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Campus Life controlled spaces</a:t>
            </a: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Academic spaces</a:t>
            </a: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Departmentally controlled spaces</a:t>
            </a: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8" name="Google Shape;218;p30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Where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19" name="Google Shape;219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831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220" name="Google Shape;220;p30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our office?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Comm 335!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222" name="Google Shape;222;p30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23" name="Google Shape;223;p30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07;p29"/>
          <p:cNvSpPr txBox="1"/>
          <p:nvPr/>
        </p:nvSpPr>
        <p:spPr>
          <a:xfrm>
            <a:off x="2286000" y="2079625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Do spaces have updated locational guidelines?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Fireside Lounge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-US" sz="1800" dirty="0" err="1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Comm</a:t>
            </a:r>
            <a:r>
              <a:rPr lang="en-US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800" dirty="0" err="1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Gameroom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Reslife Spaces</a:t>
            </a:r>
            <a:endParaRPr sz="18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Campus Life controlled spaces</a:t>
            </a:r>
            <a:endParaRPr sz="2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29" name="Google Shape;229;p31"/>
          <p:cNvGrpSpPr/>
          <p:nvPr/>
        </p:nvGrpSpPr>
        <p:grpSpPr>
          <a:xfrm>
            <a:off x="63298" y="1341900"/>
            <a:ext cx="9017404" cy="3477825"/>
            <a:chOff x="81196" y="1418100"/>
            <a:chExt cx="9017404" cy="3477825"/>
          </a:xfrm>
        </p:grpSpPr>
        <p:sp>
          <p:nvSpPr>
            <p:cNvPr id="230" name="Google Shape;230;p31"/>
            <p:cNvSpPr txBox="1"/>
            <p:nvPr/>
          </p:nvSpPr>
          <p:spPr>
            <a:xfrm>
              <a:off x="4414625" y="1418100"/>
              <a:ext cx="2183100" cy="347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u="sng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Performance:</a:t>
              </a:r>
              <a:endParaRPr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FA Recital Hall</a:t>
              </a:r>
              <a:endPara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FA Recital Hall </a:t>
              </a:r>
              <a:br>
                <a:rPr lang="en"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</a:br>
              <a:r>
                <a:rPr lang="en"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Lobby</a:t>
              </a:r>
              <a:endPara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FA Amphitheatre </a:t>
              </a:r>
              <a:endPara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grpSp>
          <p:nvGrpSpPr>
            <p:cNvPr id="231" name="Google Shape;231;p31"/>
            <p:cNvGrpSpPr/>
            <p:nvPr/>
          </p:nvGrpSpPr>
          <p:grpSpPr>
            <a:xfrm>
              <a:off x="81196" y="1419225"/>
              <a:ext cx="9017404" cy="3476700"/>
              <a:chOff x="543308" y="1419225"/>
              <a:chExt cx="9017404" cy="3476700"/>
            </a:xfrm>
          </p:grpSpPr>
          <p:sp>
            <p:nvSpPr>
              <p:cNvPr id="232" name="Google Shape;232;p31"/>
              <p:cNvSpPr txBox="1"/>
              <p:nvPr/>
            </p:nvSpPr>
            <p:spPr>
              <a:xfrm>
                <a:off x="543308" y="1419225"/>
                <a:ext cx="1919100" cy="3476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u="sng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Meeting rooms:</a:t>
                </a:r>
                <a:endParaRPr sz="1800" u="sng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318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327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328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329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331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332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  <p:sp>
            <p:nvSpPr>
              <p:cNvPr id="233" name="Google Shape;233;p31"/>
              <p:cNvSpPr txBox="1"/>
              <p:nvPr/>
            </p:nvSpPr>
            <p:spPr>
              <a:xfrm>
                <a:off x="2462413" y="1419225"/>
                <a:ext cx="2484000" cy="30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u="sng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Multipurpose Spaces:</a:t>
                </a:r>
                <a:endParaRPr sz="1800" u="sng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UC 310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UC 312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UC BR Lounge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UC Ballroom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Lower Flat Tuesdays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Upper Flat Tuesdays 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Flat Tuesday Patio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Sports Zone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Skylight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Erickson Field</a:t>
                </a:r>
                <a:b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</a:b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(Gold/Black)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Quad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  <p:sp>
            <p:nvSpPr>
              <p:cNvPr id="234" name="Google Shape;234;p31"/>
              <p:cNvSpPr txBox="1"/>
              <p:nvPr/>
            </p:nvSpPr>
            <p:spPr>
              <a:xfrm>
                <a:off x="7036212" y="1419225"/>
                <a:ext cx="2524500" cy="30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u="sng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Tabling Spaces:</a:t>
                </a:r>
                <a:endParaRPr sz="1800" u="sng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Mainstreet (1-8)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Breezeway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914400" lvl="1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○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Covered (1-4)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914400" lvl="1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○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Open (1-4)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Terrace (A, B, C, D)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Bakesale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914400" lvl="1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○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Indoor: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1371600" lvl="2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■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Table 7, 8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914400" lvl="1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○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Outdoor: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1371600" lvl="2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■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Covered 4, </a:t>
                </a:r>
                <a:b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</a:b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Open 3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Donation Boxes!!!</a:t>
                </a:r>
                <a:endParaRPr sz="160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</p:grpSp>
        <p:cxnSp>
          <p:nvCxnSpPr>
            <p:cNvPr id="235" name="Google Shape;235;p31"/>
            <p:cNvCxnSpPr/>
            <p:nvPr/>
          </p:nvCxnSpPr>
          <p:spPr>
            <a:xfrm>
              <a:off x="1952079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31"/>
            <p:cNvCxnSpPr/>
            <p:nvPr/>
          </p:nvCxnSpPr>
          <p:spPr>
            <a:xfrm>
              <a:off x="4490829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31"/>
            <p:cNvCxnSpPr/>
            <p:nvPr/>
          </p:nvCxnSpPr>
          <p:spPr>
            <a:xfrm>
              <a:off x="6597679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8" name="Google Shape;238;p31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55865" y="4751109"/>
            <a:ext cx="49423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ECS Manages all furniture setup and AV in these spaces!!!!!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>
            <a:spLocks noGrp="1"/>
          </p:cNvSpPr>
          <p:nvPr>
            <p:ph type="title"/>
          </p:nvPr>
        </p:nvSpPr>
        <p:spPr>
          <a:xfrm>
            <a:off x="311700" y="16341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 dirty="0" smtClean="0">
                <a:latin typeface="Lato"/>
                <a:ea typeface="Lato"/>
                <a:cs typeface="Lato"/>
                <a:sym typeface="Lato"/>
              </a:rPr>
              <a:t>Streaming and Video</a:t>
            </a:r>
            <a:br>
              <a:rPr lang="en" sz="4300" u="sng" dirty="0" smtClean="0">
                <a:latin typeface="Lato"/>
                <a:ea typeface="Lato"/>
                <a:cs typeface="Lato"/>
                <a:sym typeface="Lato"/>
              </a:rPr>
            </a:br>
            <a:r>
              <a:rPr lang="en" sz="4300" u="sng" dirty="0" smtClean="0">
                <a:latin typeface="Lato"/>
                <a:ea typeface="Lato"/>
                <a:cs typeface="Lato"/>
                <a:sym typeface="Lato"/>
              </a:rPr>
              <a:t> Conferencing locations</a:t>
            </a:r>
            <a:endParaRPr sz="2300" dirty="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 dirty="0"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29" name="Google Shape;229;p31"/>
          <p:cNvGrpSpPr/>
          <p:nvPr/>
        </p:nvGrpSpPr>
        <p:grpSpPr>
          <a:xfrm>
            <a:off x="63298" y="1554925"/>
            <a:ext cx="7927839" cy="3581727"/>
            <a:chOff x="81196" y="1631125"/>
            <a:chExt cx="7927839" cy="3581727"/>
          </a:xfrm>
        </p:grpSpPr>
        <p:sp>
          <p:nvSpPr>
            <p:cNvPr id="230" name="Google Shape;230;p31"/>
            <p:cNvSpPr txBox="1"/>
            <p:nvPr/>
          </p:nvSpPr>
          <p:spPr>
            <a:xfrm>
              <a:off x="5507927" y="1736152"/>
              <a:ext cx="2183100" cy="347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u="sng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HyFlex:</a:t>
              </a:r>
              <a:endParaRPr sz="1800" u="sng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  <a:p>
              <a:pPr marL="457200" lvl="0" indent="-330200"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-US"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UC 312</a:t>
              </a:r>
            </a:p>
            <a:p>
              <a:pPr marL="457200" lvl="0" indent="-330200"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-US"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UC BR Lounge</a:t>
              </a:r>
            </a:p>
            <a:p>
              <a:pPr marL="457200" lvl="0" indent="-330200"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-US"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UC Ballroom</a:t>
              </a: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AD 101</a:t>
              </a: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ENGR025</a:t>
              </a: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ITE227</a:t>
              </a: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SOND105</a:t>
              </a:r>
            </a:p>
            <a:p>
              <a:pPr marL="457200" lvl="0" indent="-33020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Lato"/>
                <a:buChar char="●"/>
              </a:pPr>
              <a:r>
                <a:rPr lang="en" sz="1600" dirty="0" smtClean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rPr>
                <a:t> </a:t>
              </a:r>
              <a:endParaRPr sz="1600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grpSp>
          <p:nvGrpSpPr>
            <p:cNvPr id="231" name="Google Shape;231;p31"/>
            <p:cNvGrpSpPr/>
            <p:nvPr/>
          </p:nvGrpSpPr>
          <p:grpSpPr>
            <a:xfrm>
              <a:off x="81196" y="1717395"/>
              <a:ext cx="4969634" cy="3009942"/>
              <a:chOff x="543308" y="1717395"/>
              <a:chExt cx="4969634" cy="3009942"/>
            </a:xfrm>
          </p:grpSpPr>
          <p:sp>
            <p:nvSpPr>
              <p:cNvPr id="232" name="Google Shape;232;p31"/>
              <p:cNvSpPr txBox="1"/>
              <p:nvPr/>
            </p:nvSpPr>
            <p:spPr>
              <a:xfrm>
                <a:off x="543308" y="1717395"/>
                <a:ext cx="1919100" cy="23145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u="sng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Video Conferencing:</a:t>
                </a:r>
                <a:endParaRPr sz="1800" u="sng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 dirty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Comm </a:t>
                </a:r>
                <a:r>
                  <a:rPr lang="en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328</a:t>
                </a: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Lib 767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Dept. controlled </a:t>
                </a:r>
                <a:r>
                  <a:rPr lang="en-US" sz="1600" dirty="0" err="1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conf</a:t>
                </a: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 rooms</a:t>
                </a: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  <p:sp>
            <p:nvSpPr>
              <p:cNvPr id="233" name="Google Shape;233;p31"/>
              <p:cNvSpPr txBox="1"/>
              <p:nvPr/>
            </p:nvSpPr>
            <p:spPr>
              <a:xfrm>
                <a:off x="3028942" y="1727337"/>
                <a:ext cx="2484000" cy="300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u="sng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Lecture Capture:</a:t>
                </a:r>
                <a:endParaRPr sz="1800" u="sng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BIOL004</a:t>
                </a: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BIOL120</a:t>
                </a: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ENGR005Bo</a:t>
                </a: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FA 014/015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ITE 102/104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MEYR030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MP 101, 102, 103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r>
                  <a:rPr lang="en-US" sz="1600" dirty="0" smtClean="0">
                    <a:solidFill>
                      <a:schemeClr val="dk1"/>
                    </a:solidFill>
                    <a:latin typeface="Lato"/>
                    <a:ea typeface="Lato"/>
                    <a:cs typeface="Lato"/>
                    <a:sym typeface="Lato"/>
                  </a:rPr>
                  <a:t>SOND101</a:t>
                </a:r>
              </a:p>
              <a:p>
                <a:pPr marL="457200" lvl="0" indent="-33020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ato"/>
                  <a:buChar char="●"/>
                </a:pPr>
                <a:endParaRPr sz="1600" dirty="0">
                  <a:solidFill>
                    <a:schemeClr val="dk1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</p:grpSp>
        <p:cxnSp>
          <p:nvCxnSpPr>
            <p:cNvPr id="235" name="Google Shape;235;p31"/>
            <p:cNvCxnSpPr/>
            <p:nvPr/>
          </p:nvCxnSpPr>
          <p:spPr>
            <a:xfrm>
              <a:off x="2339705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6" name="Google Shape;236;p31"/>
            <p:cNvCxnSpPr/>
            <p:nvPr/>
          </p:nvCxnSpPr>
          <p:spPr>
            <a:xfrm>
              <a:off x="5196508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7" name="Google Shape;237;p31"/>
            <p:cNvCxnSpPr/>
            <p:nvPr/>
          </p:nvCxnSpPr>
          <p:spPr>
            <a:xfrm>
              <a:off x="8009035" y="1631125"/>
              <a:ext cx="0" cy="30561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8" name="Google Shape;238;p31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chemeClr val="accent6">
              <a:lumMod val="10000"/>
            </a:schemeClr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13068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Google Shape;258;p33"/>
          <p:cNvGraphicFramePr/>
          <p:nvPr/>
        </p:nvGraphicFramePr>
        <p:xfrm>
          <a:off x="85800" y="1614488"/>
          <a:ext cx="8972400" cy="3405960"/>
        </p:xfrm>
        <a:graphic>
          <a:graphicData uri="http://schemas.openxmlformats.org/drawingml/2006/table">
            <a:tbl>
              <a:tblPr>
                <a:noFill/>
                <a:tableStyleId>{2CF65D1D-A5A5-452B-AC0A-BE20D3D6198F}</a:tableStyleId>
              </a:tblPr>
              <a:tblGrid>
                <a:gridCol w="62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0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0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0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0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0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64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6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64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44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0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BIOL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120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229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234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109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022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231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PHYS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145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110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001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233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PHYS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150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209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006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237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PUP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151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409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239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PUP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UC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115D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241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006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210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114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456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101</a:t>
                      </a: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215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MEYR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256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301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123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FA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303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010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124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014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ITE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227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MP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PAHB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132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SHER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015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108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SOND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9144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Lato"/>
                          <a:ea typeface="Lato"/>
                          <a:cs typeface="Lato"/>
                          <a:sym typeface="Lato"/>
                        </a:rPr>
                        <a:t>206</a:t>
                      </a:r>
                      <a:endParaRPr sz="10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0" marR="0" marT="91425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0" marR="0" marT="9142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59" name="Google Shape;259;p33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Academic Spaces: </a:t>
            </a:r>
            <a:r>
              <a:rPr lang="en" sz="2300" i="1">
                <a:latin typeface="Lato"/>
                <a:ea typeface="Lato"/>
                <a:cs typeface="Lato"/>
                <a:sym typeface="Lato"/>
              </a:rPr>
              <a:t>Classrooms</a:t>
            </a:r>
            <a:endParaRPr sz="2300" i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0" name="Google Shape;260;p33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4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Academic Spaces: Atria, </a:t>
            </a:r>
            <a:r>
              <a:rPr lang="en" sz="2300" i="1">
                <a:latin typeface="Lato"/>
                <a:ea typeface="Lato"/>
                <a:cs typeface="Lato"/>
                <a:sym typeface="Lato"/>
              </a:rPr>
              <a:t>Lecture Halls, &amp; Computer Labs</a:t>
            </a:r>
            <a:endParaRPr sz="2300" i="1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266" name="Google Shape;266;p34"/>
          <p:cNvGraphicFramePr/>
          <p:nvPr/>
        </p:nvGraphicFramePr>
        <p:xfrm>
          <a:off x="2738699" y="1519850"/>
          <a:ext cx="2748000" cy="3488700"/>
        </p:xfrm>
        <a:graphic>
          <a:graphicData uri="http://schemas.openxmlformats.org/drawingml/2006/table">
            <a:tbl>
              <a:tblPr>
                <a:noFill/>
                <a:tableStyleId>{2CF65D1D-A5A5-452B-AC0A-BE20D3D6198F}</a:tableStyleId>
              </a:tblPr>
              <a:tblGrid>
                <a:gridCol w="158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3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3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LH1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101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MEYR (LH2)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030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AD (LH3)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101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SHER (LH4)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003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 (LH5)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027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PHYS (LH6)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101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ITE (LH7)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104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ITE (LH8)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102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PUP (LH9)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105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FA (Pseudo-LH)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306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267" name="Google Shape;267;p34"/>
          <p:cNvGraphicFramePr/>
          <p:nvPr/>
        </p:nvGraphicFramePr>
        <p:xfrm>
          <a:off x="6016824" y="1519838"/>
          <a:ext cx="2576550" cy="2729805"/>
        </p:xfrm>
        <a:graphic>
          <a:graphicData uri="http://schemas.openxmlformats.org/drawingml/2006/table">
            <a:tbl>
              <a:tblPr>
                <a:noFill/>
                <a:tableStyleId>{2CF65D1D-A5A5-452B-AC0A-BE20D3D6198F}</a:tableStyleId>
              </a:tblPr>
              <a:tblGrid>
                <a:gridCol w="910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Building</a:t>
                      </a:r>
                      <a:endParaRPr sz="13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Room</a:t>
                      </a:r>
                      <a:endParaRPr sz="13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021 (PC)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021A (MAC)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104 (PC)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104A (MAC)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122 (PC)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122A (MAC)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333 (MAC)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336 (MAC)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8" name="Google Shape;268;p34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69" name="Google Shape;269;p34"/>
          <p:cNvGraphicFramePr/>
          <p:nvPr/>
        </p:nvGraphicFramePr>
        <p:xfrm>
          <a:off x="625674" y="1519850"/>
          <a:ext cx="1582900" cy="1250450"/>
        </p:xfrm>
        <a:graphic>
          <a:graphicData uri="http://schemas.openxmlformats.org/drawingml/2006/table">
            <a:tbl>
              <a:tblPr>
                <a:noFill/>
                <a:tableStyleId>{2CF65D1D-A5A5-452B-AC0A-BE20D3D6198F}</a:tableStyleId>
              </a:tblPr>
              <a:tblGrid>
                <a:gridCol w="158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2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Atria</a:t>
                      </a:r>
                      <a:endParaRPr sz="1300" b="1"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ENGR Atrium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PUP Atrium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Lato"/>
                          <a:ea typeface="Lato"/>
                          <a:cs typeface="Lato"/>
                          <a:sym typeface="Lato"/>
                        </a:rPr>
                        <a:t>PAHB Atrium</a:t>
                      </a:r>
                      <a:endParaRPr sz="1300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L="91425" marR="0" marT="91425" marB="0">
                    <a:lnL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62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62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7C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1700" y="3450210"/>
            <a:ext cx="201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1"/>
                </a:solidFill>
              </a:rPr>
              <a:t>SHER Hall renovations</a:t>
            </a:r>
          </a:p>
          <a:p>
            <a:r>
              <a:rPr lang="en-US" u="sng" dirty="0" smtClean="0">
                <a:solidFill>
                  <a:schemeClr val="tx1"/>
                </a:solidFill>
              </a:rPr>
              <a:t>Coming fall ‘23</a:t>
            </a:r>
            <a:endParaRPr lang="en-US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5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Departmentally Controlled Spaces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5" name="Google Shape;275;p35"/>
          <p:cNvSpPr txBox="1"/>
          <p:nvPr/>
        </p:nvSpPr>
        <p:spPr>
          <a:xfrm>
            <a:off x="309600" y="1681575"/>
            <a:ext cx="8599200" cy="30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Request process</a:t>
            </a:r>
            <a:r>
              <a:rPr lang="en"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" sz="20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20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Designated scheduler submits a standard 25Live request</a:t>
            </a:r>
            <a:r>
              <a:rPr lang="en" sz="190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*</a:t>
            </a:r>
            <a:endParaRPr sz="190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Request is automatically routed to locational coordinator for approval</a:t>
            </a:r>
            <a:endParaRPr sz="19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Location is assigned/denied</a:t>
            </a:r>
            <a:endParaRPr sz="19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Request is automatically routed to ECS team for processing</a:t>
            </a:r>
            <a:endParaRPr sz="19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ECS team will clarify necessary information</a:t>
            </a:r>
            <a:r>
              <a:rPr lang="en" sz="190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*</a:t>
            </a:r>
            <a:endParaRPr sz="190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 Light"/>
              <a:buAutoNum type="arabicPeriod"/>
            </a:pPr>
            <a: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Event will be confirmed or alternative solution will be found</a:t>
            </a:r>
            <a:br>
              <a:rPr lang="en" sz="19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</a:br>
            <a:r>
              <a:rPr lang="en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/>
            </a:r>
            <a:br>
              <a:rPr lang="en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</a:br>
            <a:r>
              <a:rPr lang="en" sz="1900" i="1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*</a:t>
            </a:r>
            <a:r>
              <a:rPr lang="en" sz="1900" i="1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Indicates action required from designated scheduler</a:t>
            </a:r>
            <a:endParaRPr sz="1900" i="1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6" name="Google Shape;276;p35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6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Departmentally Controlled Spaces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2" name="Google Shape;282;p36"/>
          <p:cNvSpPr txBox="1"/>
          <p:nvPr/>
        </p:nvSpPr>
        <p:spPr>
          <a:xfrm>
            <a:off x="-28522" y="1565275"/>
            <a:ext cx="3282000" cy="27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Athletic Spaces</a:t>
            </a: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RAC Courts </a:t>
            </a:r>
            <a:b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(126, 126-1, 126-2, 126-3)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RAC Arena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RAC Track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RAC Outdoor Locations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Practice fields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Walker field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Pools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83" name="Google Shape;283;p36"/>
          <p:cNvCxnSpPr/>
          <p:nvPr/>
        </p:nvCxnSpPr>
        <p:spPr>
          <a:xfrm>
            <a:off x="3124192" y="1705350"/>
            <a:ext cx="0" cy="3056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4" name="Google Shape;284;p36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6"/>
          <p:cNvSpPr txBox="1"/>
          <p:nvPr/>
        </p:nvSpPr>
        <p:spPr>
          <a:xfrm>
            <a:off x="5773500" y="1565275"/>
            <a:ext cx="3386700" cy="16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BW Tech:</a:t>
            </a:r>
            <a:endParaRPr sz="1600" i="1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BW Tech North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South Campus Seminar Room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South Campus Glenmore Cafe 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South Campus 2nd Floor Conference Room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South Campus 4th Floor Conference Room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6" name="Google Shape;286;p36"/>
          <p:cNvSpPr txBox="1"/>
          <p:nvPr/>
        </p:nvSpPr>
        <p:spPr>
          <a:xfrm>
            <a:off x="3375450" y="1565275"/>
            <a:ext cx="1994400" cy="16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Library:</a:t>
            </a:r>
            <a:endParaRPr sz="1600" i="1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Lib 7th FL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Lib 767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Library Gallery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87" name="Google Shape;287;p36"/>
          <p:cNvCxnSpPr/>
          <p:nvPr/>
        </p:nvCxnSpPr>
        <p:spPr>
          <a:xfrm>
            <a:off x="5669917" y="1705350"/>
            <a:ext cx="0" cy="3056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7"/>
          <p:cNvSpPr txBox="1"/>
          <p:nvPr/>
        </p:nvSpPr>
        <p:spPr>
          <a:xfrm>
            <a:off x="2957400" y="1728450"/>
            <a:ext cx="2444700" cy="29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Performance Spaces</a:t>
            </a:r>
            <a:endParaRPr sz="1600" b="1">
              <a:solidFill>
                <a:srgbClr val="FDB515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Proscenium Theatre</a:t>
            </a:r>
            <a:b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(PAHB103)</a:t>
            </a:r>
            <a:endParaRPr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Black Box Theatre</a:t>
            </a:r>
            <a:b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(PAHB127)</a:t>
            </a:r>
            <a:endParaRPr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Concert Hall</a:t>
            </a:r>
            <a:b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(PAHB238)</a:t>
            </a:r>
            <a:endParaRPr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Music Box </a:t>
            </a:r>
            <a:b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(PAHB151)</a:t>
            </a:r>
            <a:endParaRPr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Dance Cube 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(PAHB337)</a:t>
            </a:r>
            <a:endParaRPr sz="12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Misc</a:t>
            </a:r>
            <a:endParaRPr sz="1600" b="1">
              <a:solidFill>
                <a:srgbClr val="FDB515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PAHB216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PAHB132*</a:t>
            </a:r>
            <a:endParaRPr i="1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311700" y="1417450"/>
            <a:ext cx="4360200" cy="4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50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</a:t>
            </a: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4" name="Google Shape;294;p37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Reservable locations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Departmentally Controlled Spaces</a:t>
            </a:r>
            <a:endParaRPr sz="43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5" name="Google Shape;295;p37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7"/>
          <p:cNvSpPr txBox="1"/>
          <p:nvPr/>
        </p:nvSpPr>
        <p:spPr>
          <a:xfrm>
            <a:off x="311700" y="1728450"/>
            <a:ext cx="2645700" cy="29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Open Areas</a:t>
            </a:r>
            <a:endParaRPr sz="1600" b="1">
              <a:solidFill>
                <a:srgbClr val="FDB515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 Atrium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 Terrace Lobby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PAHB Second Floor Terrace Lobby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Rehearsal Space</a:t>
            </a:r>
            <a:endParaRPr sz="1600" b="1">
              <a:solidFill>
                <a:srgbClr val="FDB515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ADS (PAHB103)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TRS (PAHB102)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DTS (PAHB231)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FA 317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FA 318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297" name="Google Shape;297;p37"/>
          <p:cNvCxnSpPr/>
          <p:nvPr/>
        </p:nvCxnSpPr>
        <p:spPr>
          <a:xfrm>
            <a:off x="5630700" y="1499000"/>
            <a:ext cx="0" cy="3482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8" name="Google Shape;298;p37"/>
          <p:cNvSpPr txBox="1"/>
          <p:nvPr/>
        </p:nvSpPr>
        <p:spPr>
          <a:xfrm>
            <a:off x="5877300" y="1646050"/>
            <a:ext cx="2901000" cy="16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Campus Life</a:t>
            </a: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600" i="1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Mosaic Center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Interfaith Center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Fireside Lounge**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9" name="Google Shape;299;p37"/>
          <p:cNvSpPr txBox="1"/>
          <p:nvPr/>
        </p:nvSpPr>
        <p:spPr>
          <a:xfrm>
            <a:off x="5926225" y="3281625"/>
            <a:ext cx="2852100" cy="27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Misc: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Women’s Center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ENGR Atrium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DoIT controlled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❏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Academic Departments!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300" name="Google Shape;300;p37"/>
          <p:cNvCxnSpPr/>
          <p:nvPr/>
        </p:nvCxnSpPr>
        <p:spPr>
          <a:xfrm>
            <a:off x="5927280" y="3205425"/>
            <a:ext cx="28191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5"/>
          <p:cNvSpPr txBox="1"/>
          <p:nvPr/>
        </p:nvSpPr>
        <p:spPr>
          <a:xfrm>
            <a:off x="774150" y="2054250"/>
            <a:ext cx="7595700" cy="10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Do you want take a picture or notes? </a:t>
            </a:r>
            <a:endParaRPr sz="35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 recommend slides with a </a:t>
            </a:r>
            <a:r>
              <a:rPr lang="en" sz="2700" dirty="0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</a:rPr>
              <a:t>golden corner</a:t>
            </a:r>
            <a:r>
              <a:rPr lang="en" sz="2700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!!!</a:t>
            </a:r>
            <a:endParaRPr sz="27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78" name="Google Shape;78;p15"/>
          <p:cNvCxnSpPr/>
          <p:nvPr/>
        </p:nvCxnSpPr>
        <p:spPr>
          <a:xfrm rot="10800000" flipH="1">
            <a:off x="6598050" y="567150"/>
            <a:ext cx="1756800" cy="1487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8"/>
          <p:cNvSpPr txBox="1"/>
          <p:nvPr/>
        </p:nvSpPr>
        <p:spPr>
          <a:xfrm>
            <a:off x="2314575" y="349885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host events on campus?</a:t>
            </a: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Campus Life controlled spaces</a:t>
            </a: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Academic spaces</a:t>
            </a: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Departmentally controlled spaces</a:t>
            </a: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6" name="Google Shape;306;p38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Where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7" name="Google Shape;307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831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08" name="Google Shape;308;p38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is our office?</a:t>
            </a:r>
            <a:endParaRPr sz="19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-"/>
            </a:pP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Comm 335!</a:t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9" name="Google Shape;309;p38"/>
          <p:cNvSpPr txBox="1"/>
          <p:nvPr/>
        </p:nvSpPr>
        <p:spPr>
          <a:xfrm>
            <a:off x="2286000" y="2079625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can I find resources for event planning?</a:t>
            </a:r>
            <a:endParaRPr sz="19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-"/>
            </a:pP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Stop by Comm 335</a:t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-"/>
            </a:pP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Call ECS at x53615</a:t>
            </a:r>
            <a:endParaRPr sz="18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-"/>
            </a:pPr>
            <a:r>
              <a:rPr lang="en"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Email </a:t>
            </a:r>
            <a:r>
              <a:rPr lang="en" sz="1800" u="sng">
                <a:solidFill>
                  <a:srgbClr val="FDB515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schedule@umbc.edu</a:t>
            </a:r>
            <a:endParaRPr sz="1800">
              <a:solidFill>
                <a:srgbClr val="FDB515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310" name="Google Shape;310;p38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11" name="Google Shape;311;p38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317" name="Google Shape;317;p39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18" name="Google Shape;318;p39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When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19" name="Google Shape;319;p39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0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When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5" name="Google Shape;325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26" name="Google Shape;326;p40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submit my requests?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365 days in advance!</a:t>
            </a: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327" name="Google Shape;327;p40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28" name="Google Shape;328;p40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1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When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4" name="Google Shape;334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35" name="Google Shape;335;p41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can I submit my requests?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365 days in advance!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36" name="Google Shape;336;p41"/>
          <p:cNvSpPr txBox="1"/>
          <p:nvPr/>
        </p:nvSpPr>
        <p:spPr>
          <a:xfrm>
            <a:off x="2286000" y="1600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the latest I can request an event?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3 business days (smaller requests)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30 days (large-scale requests)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cxnSp>
        <p:nvCxnSpPr>
          <p:cNvPr id="337" name="Google Shape;337;p41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38" name="Google Shape;338;p41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2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When</a:t>
            </a:r>
            <a:endParaRPr sz="4300"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4" name="Google Shape;344;p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45" name="Google Shape;345;p42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can I submit my requests?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365 days in advance!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46" name="Google Shape;346;p42"/>
          <p:cNvSpPr txBox="1"/>
          <p:nvPr/>
        </p:nvSpPr>
        <p:spPr>
          <a:xfrm>
            <a:off x="2286000" y="1600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is the latest I can request an event?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3 business days (smaller requests)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30 days (large-scale requests.)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47" name="Google Shape;347;p42"/>
          <p:cNvSpPr txBox="1"/>
          <p:nvPr/>
        </p:nvSpPr>
        <p:spPr>
          <a:xfrm>
            <a:off x="2301750" y="2979575"/>
            <a:ext cx="5752800" cy="6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is the latest I can change/cancel my event?</a:t>
            </a:r>
            <a:endParaRPr sz="19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small changes &amp; cancellations of smaller events: 3 business days</a:t>
            </a:r>
            <a:endParaRPr sz="18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“No Show Fee”</a:t>
            </a:r>
            <a:endParaRPr sz="18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348" name="Google Shape;348;p42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49" name="Google Shape;349;p42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3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When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5" name="Google Shape;355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56" name="Google Shape;356;p43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I submit my requests?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365 days in advance!</a:t>
            </a:r>
            <a:endParaRPr sz="18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357" name="Google Shape;357;p43"/>
          <p:cNvSpPr txBox="1"/>
          <p:nvPr/>
        </p:nvSpPr>
        <p:spPr>
          <a:xfrm>
            <a:off x="2286000" y="1600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is the latest I can request an event?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3 business days (smaller requests)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30 days (large-scale requests)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358" name="Google Shape;358;p43"/>
          <p:cNvSpPr txBox="1"/>
          <p:nvPr/>
        </p:nvSpPr>
        <p:spPr>
          <a:xfrm>
            <a:off x="2301750" y="2979575"/>
            <a:ext cx="5752800" cy="67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is the latest I can change/cancel my event?</a:t>
            </a:r>
            <a:endParaRPr sz="19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small changes &amp; cancellations of smaller events: 3 business days</a:t>
            </a:r>
            <a:endParaRPr sz="18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“No Show Fee”</a:t>
            </a:r>
            <a:endParaRPr sz="180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359" name="Google Shape;359;p43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60" name="Google Shape;360;p43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366" name="Google Shape;366;p44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67" name="Google Shape;367;p44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Why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8" name="Google Shape;368;p44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5"/>
          <p:cNvSpPr txBox="1"/>
          <p:nvPr/>
        </p:nvSpPr>
        <p:spPr>
          <a:xfrm>
            <a:off x="2286000" y="1219200"/>
            <a:ext cx="65463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haven’t I heard back?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First-come-first-served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Volume of requests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374" name="Google Shape;374;p45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Why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5" name="Google Shape;375;p4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92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cxnSp>
        <p:nvCxnSpPr>
          <p:cNvPr id="376" name="Google Shape;376;p45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77" name="Google Shape;377;p45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6"/>
          <p:cNvSpPr txBox="1"/>
          <p:nvPr/>
        </p:nvSpPr>
        <p:spPr>
          <a:xfrm>
            <a:off x="2286000" y="1219200"/>
            <a:ext cx="65463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haven’t I heard back?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First-come-first-served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Volume of requests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383" name="Google Shape;383;p46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Why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4" name="Google Shape;384;p4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92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85" name="Google Shape;385;p46"/>
          <p:cNvSpPr txBox="1"/>
          <p:nvPr/>
        </p:nvSpPr>
        <p:spPr>
          <a:xfrm>
            <a:off x="2352200" y="2221650"/>
            <a:ext cx="6546300" cy="9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has my location been changed?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Conflicts &amp; locational policies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386" name="Google Shape;386;p46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87" name="Google Shape;387;p46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7"/>
          <p:cNvSpPr txBox="1"/>
          <p:nvPr/>
        </p:nvSpPr>
        <p:spPr>
          <a:xfrm>
            <a:off x="2352200" y="2895125"/>
            <a:ext cx="6546300" cy="9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am I receiving an event save error </a:t>
            </a:r>
            <a:r>
              <a:rPr lang="en" sz="1900" u="sng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/ can’t I progress in the Event Form?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All occurences must have a location</a:t>
            </a: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Clear </a:t>
            </a: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your cache! 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Contact Jason!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393" name="Google Shape;393;p47"/>
          <p:cNvSpPr txBox="1"/>
          <p:nvPr/>
        </p:nvSpPr>
        <p:spPr>
          <a:xfrm>
            <a:off x="2286000" y="1219200"/>
            <a:ext cx="65463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haven’t I heard back?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First-come-first-served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Volume of requests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394" name="Google Shape;394;p47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Why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95" name="Google Shape;395;p4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92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396" name="Google Shape;396;p47"/>
          <p:cNvSpPr txBox="1"/>
          <p:nvPr/>
        </p:nvSpPr>
        <p:spPr>
          <a:xfrm>
            <a:off x="2352200" y="2221650"/>
            <a:ext cx="6546300" cy="9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has my location been changed?</a:t>
            </a:r>
            <a:endParaRPr sz="1900" u="sng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Conflicts &amp; locational policies</a:t>
            </a:r>
            <a:endParaRPr sz="18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397" name="Google Shape;397;p47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398" name="Google Shape;398;p47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300" u="sng" dirty="0" smtClean="0">
                <a:latin typeface="Lato" panose="020B0604020202020204" charset="0"/>
              </a:rPr>
              <a:t>Overview</a:t>
            </a:r>
            <a:r>
              <a:rPr lang="en-US" sz="4300" dirty="0" smtClean="0">
                <a:latin typeface="Lato" panose="020B0604020202020204" charset="0"/>
              </a:rPr>
              <a:t>: Centralized Scheduling</a:t>
            </a:r>
            <a:endParaRPr lang="en-US" sz="4300" u="sng" dirty="0">
              <a:latin typeface="Lato" panose="020B060402020202020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Lato Light" panose="020B0604020202020204" charset="0"/>
              </a:rPr>
              <a:t>One stop shop</a:t>
            </a:r>
          </a:p>
          <a:p>
            <a:r>
              <a:rPr lang="en-US" dirty="0" smtClean="0">
                <a:latin typeface="Lato Light" panose="020B0604020202020204" charset="0"/>
              </a:rPr>
              <a:t>25Live and the master schedule</a:t>
            </a:r>
          </a:p>
          <a:p>
            <a:r>
              <a:rPr lang="en-US" dirty="0" smtClean="0">
                <a:latin typeface="Lato Light" panose="020B0604020202020204" charset="0"/>
              </a:rPr>
              <a:t>FM, Police, Leadership</a:t>
            </a:r>
          </a:p>
          <a:p>
            <a:pPr lvl="1"/>
            <a:r>
              <a:rPr lang="en-US" dirty="0" smtClean="0">
                <a:latin typeface="Lato Light" panose="020B0604020202020204" charset="0"/>
              </a:rPr>
              <a:t>Building unlocks</a:t>
            </a:r>
          </a:p>
          <a:p>
            <a:pPr lvl="1"/>
            <a:r>
              <a:rPr lang="en-US" dirty="0" smtClean="0">
                <a:latin typeface="Lato Light" panose="020B0604020202020204" charset="0"/>
              </a:rPr>
              <a:t>Maintenance notifications</a:t>
            </a:r>
          </a:p>
          <a:p>
            <a:pPr lvl="1"/>
            <a:r>
              <a:rPr lang="en-US" dirty="0" smtClean="0">
                <a:latin typeface="Lato Light" panose="020B0604020202020204" charset="0"/>
              </a:rPr>
              <a:t>Conflict management</a:t>
            </a:r>
          </a:p>
          <a:p>
            <a:pPr lvl="1"/>
            <a:r>
              <a:rPr lang="en-US" dirty="0" smtClean="0">
                <a:latin typeface="Lato Light" panose="020B0604020202020204" charset="0"/>
              </a:rPr>
              <a:t>Safety and security</a:t>
            </a:r>
            <a:endParaRPr lang="en-US" dirty="0">
              <a:latin typeface="Lato Light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1981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8"/>
          <p:cNvSpPr txBox="1"/>
          <p:nvPr/>
        </p:nvSpPr>
        <p:spPr>
          <a:xfrm>
            <a:off x="2286000" y="1219200"/>
            <a:ext cx="6546300" cy="10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haven’t I heard back?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First-come-first-served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Volume of requests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404" name="Google Shape;404;p48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Why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5" name="Google Shape;405;p4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1925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Who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406" name="Google Shape;406;p48"/>
          <p:cNvSpPr txBox="1"/>
          <p:nvPr/>
        </p:nvSpPr>
        <p:spPr>
          <a:xfrm>
            <a:off x="2352200" y="2221650"/>
            <a:ext cx="6546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has my location been changed?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Conflicts &amp; locational policies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cxnSp>
        <p:nvCxnSpPr>
          <p:cNvPr id="407" name="Google Shape;407;p48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408" name="Google Shape;408;p48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"/>
          <p:cNvSpPr txBox="1"/>
          <p:nvPr/>
        </p:nvSpPr>
        <p:spPr>
          <a:xfrm>
            <a:off x="2352200" y="2895125"/>
            <a:ext cx="6546300" cy="9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am I receiving an event save error / can’t I progress in the Event Form?</a:t>
            </a:r>
            <a:endParaRPr sz="19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Event occurrences cannot span a calendar year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Clear your cache! 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Contact Jason!</a:t>
            </a: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3200" u="sng" dirty="0" smtClean="0">
                <a:latin typeface="Lato"/>
                <a:ea typeface="Lato"/>
                <a:cs typeface="Lato"/>
                <a:sym typeface="Lato"/>
              </a:rPr>
              <a:t>Frequently Asked 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Lato Light" panose="020B0604020202020204" charset="0"/>
              </a:rPr>
              <a:t>Tent Rental</a:t>
            </a:r>
          </a:p>
          <a:p>
            <a:r>
              <a:rPr lang="en-US" dirty="0" smtClean="0">
                <a:latin typeface="Lato Light" panose="020B0604020202020204" charset="0"/>
              </a:rPr>
              <a:t>Banner Events</a:t>
            </a:r>
          </a:p>
          <a:p>
            <a:r>
              <a:rPr lang="en-US" dirty="0" smtClean="0">
                <a:latin typeface="Lato Light" panose="020B0604020202020204" charset="0"/>
              </a:rPr>
              <a:t>Free Hour</a:t>
            </a:r>
          </a:p>
          <a:p>
            <a:r>
              <a:rPr lang="en-US" dirty="0" smtClean="0">
                <a:latin typeface="Lato Light" panose="020B0604020202020204" charset="0"/>
              </a:rPr>
              <a:t>Amplified Sound</a:t>
            </a:r>
          </a:p>
          <a:p>
            <a:r>
              <a:rPr lang="en-US" dirty="0" smtClean="0">
                <a:latin typeface="Lato Light" panose="020B0604020202020204" charset="0"/>
              </a:rPr>
              <a:t>Chalking</a:t>
            </a:r>
            <a:endParaRPr lang="en-US" dirty="0">
              <a:latin typeface="Lato Light" panose="020B0604020202020204" charset="0"/>
            </a:endParaRPr>
          </a:p>
        </p:txBody>
      </p:sp>
      <p:sp>
        <p:nvSpPr>
          <p:cNvPr id="4" name="Google Shape;417;p49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9683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52"/>
          <p:cNvSpPr txBox="1">
            <a:spLocks noGrp="1"/>
          </p:cNvSpPr>
          <p:nvPr>
            <p:ph type="subTitle" idx="1"/>
          </p:nvPr>
        </p:nvSpPr>
        <p:spPr>
          <a:xfrm>
            <a:off x="1488150" y="1042800"/>
            <a:ext cx="6167700" cy="203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Matt Bolling</a:t>
            </a:r>
            <a:endParaRPr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Assistant Director, Event Scheduling</a:t>
            </a:r>
            <a:endParaRPr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Campus Life | Event &amp; Conference Services</a:t>
            </a:r>
            <a:endParaRPr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Phone:</a:t>
            </a:r>
            <a:r>
              <a:rPr lang="en" dirty="0">
                <a:solidFill>
                  <a:srgbClr val="000000"/>
                </a:solidFill>
                <a:latin typeface="Lato Light"/>
                <a:ea typeface="Lato Light"/>
                <a:cs typeface="Lato Light"/>
                <a:sym typeface="Lato Light"/>
              </a:rPr>
              <a:t> </a:t>
            </a:r>
            <a:r>
              <a:rPr lang="en" dirty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(410) </a:t>
            </a:r>
            <a:r>
              <a:rPr lang="en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455-3970</a:t>
            </a:r>
            <a:endParaRPr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Email: </a:t>
            </a:r>
            <a:r>
              <a:rPr lang="en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</a:rPr>
              <a:t>matt.bolling</a:t>
            </a:r>
            <a:r>
              <a:rPr lang="en" u="sng" dirty="0" smtClean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@umbc.edu</a:t>
            </a:r>
            <a:endParaRPr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rPr>
              <a:t>Cc:</a:t>
            </a:r>
            <a:r>
              <a:rPr lang="en" dirty="0">
                <a:solidFill>
                  <a:srgbClr val="C7C8CA"/>
                </a:solidFill>
                <a:latin typeface="Lato Light"/>
                <a:ea typeface="Lato Light"/>
                <a:cs typeface="Lato Light"/>
                <a:sym typeface="Lato Light"/>
              </a:rPr>
              <a:t> </a:t>
            </a:r>
            <a:r>
              <a:rPr lang="en" u="sng" dirty="0">
                <a:solidFill>
                  <a:srgbClr val="FDB515"/>
                </a:solid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schedule@umbc.edu</a:t>
            </a:r>
            <a:endParaRPr dirty="0">
              <a:solidFill>
                <a:srgbClr val="FDB515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C7C8CA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2" name="Google Shape;442;p52"/>
          <p:cNvSpPr/>
          <p:nvPr/>
        </p:nvSpPr>
        <p:spPr>
          <a:xfrm rot="5400000" flipH="1">
            <a:off x="88950" y="2453400"/>
            <a:ext cx="2601000" cy="2779200"/>
          </a:xfrm>
          <a:prstGeom prst="rtTriangle">
            <a:avLst/>
          </a:prstGeom>
          <a:solidFill>
            <a:srgbClr val="C7C8CA"/>
          </a:solidFill>
          <a:ln>
            <a:noFill/>
          </a:ln>
          <a:effectLst>
            <a:outerShdw blurRad="571500" dist="190500" dir="1542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52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FDB515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 dirty="0">
                <a:latin typeface="Lato"/>
                <a:ea typeface="Lato"/>
                <a:cs typeface="Lato"/>
                <a:sym typeface="Lato"/>
              </a:rPr>
              <a:t>Overview</a:t>
            </a:r>
            <a:r>
              <a:rPr lang="en" sz="4300" dirty="0">
                <a:latin typeface="Lato"/>
                <a:ea typeface="Lato"/>
                <a:cs typeface="Lato"/>
                <a:sym typeface="Lato"/>
              </a:rPr>
              <a:t>: Event Planning</a:t>
            </a:r>
            <a:endParaRPr sz="430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When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Why…?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How!</a:t>
            </a:r>
            <a:endParaRPr sz="2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85" name="Google Shape;85;p16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86" name="Google Shape;86;p16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94" name="Google Shape;94;p17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95" name="Google Shape;95;p17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>
              <a:lnSpc>
                <a:spcPct val="115000"/>
              </a:lnSpc>
              <a:buClr>
                <a:srgbClr val="FFFFFF"/>
              </a:buClr>
              <a:buSzPts val="1900"/>
              <a:buFont typeface="Lato"/>
              <a:buChar char="-"/>
            </a:pPr>
            <a:r>
              <a:rPr lang="en-US" sz="1900" u="sng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assist with events and planning?</a:t>
            </a:r>
            <a:endParaRPr lang="en-US"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ECS Scheduling – locating spaces, checking availability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Coordinator for Departmental Advising – resources, event planning, access to campus services, diagrams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AD for scheduling – process, billing issues </a:t>
            </a:r>
          </a:p>
          <a:p>
            <a:pPr marL="914400" lvl="3" indent="-342900">
              <a:buClr>
                <a:srgbClr val="FFFFFF"/>
              </a:buClr>
              <a:buSzPts val="1800"/>
              <a:buFont typeface="Lato Light"/>
              <a:buChar char="-"/>
            </a:pPr>
            <a:endParaRPr lang="en-US" sz="1800" dirty="0" smtClean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7" indent="-342900">
              <a:buClr>
                <a:srgbClr val="FFFFFF"/>
              </a:buClr>
              <a:buSzPts val="1800"/>
              <a:buFont typeface="Lato Light"/>
              <a:buChar char="-"/>
            </a:pPr>
            <a:endParaRPr lang="en-US" sz="1800" dirty="0" smtClean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457200" lvl="0" indent="-349250">
              <a:lnSpc>
                <a:spcPct val="115000"/>
              </a:lnSpc>
              <a:buClr>
                <a:srgbClr val="FFFFFF"/>
              </a:buClr>
              <a:buSzPts val="1900"/>
              <a:buFont typeface="Lato"/>
              <a:buChar char="-"/>
            </a:pPr>
            <a:r>
              <a:rPr lang="en-US" sz="1900" u="sng" dirty="0" smtClean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Can provide event support?</a:t>
            </a:r>
            <a:endParaRPr lang="en-US"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FM Student Workforce – tables, chairs, setups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ABM Housekeeping – cleanup and event support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Library AV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PAHB Ops – PAHB resources and coordination</a:t>
            </a:r>
          </a:p>
          <a:p>
            <a:pPr marL="914400" lvl="1" indent="-342900"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-US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AV Services – classroom </a:t>
            </a:r>
            <a:r>
              <a:rPr lang="en-US" sz="1800" dirty="0" err="1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av</a:t>
            </a:r>
            <a:endParaRPr lang="en-US"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lvl="0">
              <a:lnSpc>
                <a:spcPct val="115000"/>
              </a:lnSpc>
            </a:pPr>
            <a:endParaRPr lang="en-US"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lvl="0"/>
            <a:endParaRPr lang="en-US"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03" name="Google Shape;103;p18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04" name="Google Shape;104;p18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2286000" y="1219200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has access to submit requests in 25Live?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Up to 2 designated schedulers! 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Contact schedule@umbc.edu to update </a:t>
            </a:r>
            <a:b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</a:br>
            <a:r>
              <a:rPr lang="en" sz="1800" dirty="0" smtClean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or submit a scheduler change request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03" name="Google Shape;103;p18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04" name="Google Shape;104;p18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6420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/>
        </p:nvSpPr>
        <p:spPr>
          <a:xfrm>
            <a:off x="2286000" y="2550175"/>
            <a:ext cx="6546300" cy="15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Lato"/>
              <a:buChar char="-"/>
            </a:pPr>
            <a:r>
              <a:rPr lang="en" sz="1900" u="sng" dirty="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should I contact with questions?</a:t>
            </a:r>
            <a:endParaRPr sz="1900" u="sng" dirty="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Have you met with your event coordinator?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No → </a:t>
            </a:r>
            <a:r>
              <a:rPr lang="en" sz="1800" dirty="0">
                <a:solidFill>
                  <a:schemeClr val="hlink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3"/>
              </a:rPr>
              <a:t>schedule@umbc.edu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 Light"/>
              <a:buChar char="-"/>
            </a:pPr>
            <a:r>
              <a:rPr lang="en" sz="1800" dirty="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Yes → </a:t>
            </a:r>
            <a:r>
              <a:rPr lang="en-US" sz="1800" dirty="0" err="1" smtClean="0">
                <a:solidFill>
                  <a:schemeClr val="hlink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vanamele</a:t>
            </a:r>
            <a:r>
              <a:rPr lang="en" sz="1800" dirty="0" smtClean="0">
                <a:solidFill>
                  <a:schemeClr val="hlink"/>
                </a:solidFill>
                <a:uFill>
                  <a:noFill/>
                </a:uFill>
                <a:latin typeface="Lato Light"/>
                <a:ea typeface="Lato Light"/>
                <a:cs typeface="Lato Light"/>
                <a:sym typeface="Lato Light"/>
                <a:hlinkClick r:id="rId4"/>
              </a:rPr>
              <a:t>@umbc.edu</a:t>
            </a:r>
            <a:endParaRPr sz="1800" dirty="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110" name="Google Shape;110;p19"/>
          <p:cNvSpPr txBox="1">
            <a:spLocks noGrp="1"/>
          </p:cNvSpPr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u="sng">
                <a:latin typeface="Lato"/>
                <a:ea typeface="Lato"/>
                <a:cs typeface="Lato"/>
                <a:sym typeface="Lato"/>
              </a:rPr>
              <a:t>Event Planning</a:t>
            </a:r>
            <a:r>
              <a:rPr lang="en" sz="4300">
                <a:latin typeface="Lato"/>
                <a:ea typeface="Lato"/>
                <a:cs typeface="Lato"/>
                <a:sym typeface="Lato"/>
              </a:rPr>
              <a:t>: Who</a:t>
            </a:r>
            <a:endParaRPr sz="43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1" name="Google Shape;11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135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ato"/>
              <a:buAutoNum type="arabicPeriod"/>
            </a:pPr>
            <a:r>
              <a:rPr lang="en" sz="25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Who...</a:t>
            </a:r>
            <a:endParaRPr sz="25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What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Where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When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Why…?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457200" lvl="0" indent="-3873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2500"/>
              <a:buFont typeface="Lato Hairline"/>
              <a:buAutoNum type="arabicPeriod"/>
            </a:pPr>
            <a:r>
              <a:rPr lang="en" sz="250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How!</a:t>
            </a:r>
            <a:endParaRPr sz="250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286000" y="1219200"/>
            <a:ext cx="6546300" cy="9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900"/>
              <a:buFont typeface="Lato Hairline"/>
              <a:buChar char="-"/>
            </a:pPr>
            <a:r>
              <a:rPr lang="en" sz="1900" u="sng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has access to submit requests in 25Live?</a:t>
            </a:r>
            <a:endParaRPr sz="1900" u="sng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-US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S</a:t>
            </a:r>
            <a:r>
              <a:rPr lang="en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cheduler and planner model</a:t>
            </a: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 Hairline"/>
              <a:buChar char="-"/>
            </a:pPr>
            <a:r>
              <a:rPr lang="en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Up </a:t>
            </a: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to 2 designated schedulers! </a:t>
            </a:r>
            <a:endParaRPr sz="1800" dirty="0">
              <a:solidFill>
                <a:srgbClr val="C7C8CA"/>
              </a:solidFill>
              <a:latin typeface="Lato Hairline"/>
              <a:ea typeface="Lato Hairline"/>
              <a:cs typeface="Lato Hairline"/>
              <a:sym typeface="Lato Hairline"/>
            </a:endParaRPr>
          </a:p>
          <a:p>
            <a:pPr marL="9144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C8CA"/>
              </a:buClr>
              <a:buSzPts val="1800"/>
              <a:buFont typeface="Lato"/>
              <a:buChar char="-"/>
            </a:pP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Contact schedule@umbc.edu to update </a:t>
            </a:r>
            <a:b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</a:b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(cc: </a:t>
            </a:r>
            <a:r>
              <a:rPr lang="en-US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eschulz1</a:t>
            </a:r>
            <a:r>
              <a:rPr lang="en" sz="1800" dirty="0" smtClean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@umbc.edu</a:t>
            </a:r>
            <a:r>
              <a:rPr lang="en" sz="1800" dirty="0">
                <a:solidFill>
                  <a:srgbClr val="C7C8CA"/>
                </a:solidFill>
                <a:latin typeface="Lato Hairline"/>
                <a:ea typeface="Lato Hairline"/>
                <a:cs typeface="Lato Hairline"/>
                <a:sym typeface="Lato Hairline"/>
              </a:rPr>
              <a:t>)</a:t>
            </a:r>
            <a:endParaRPr dirty="0">
              <a:latin typeface="Average"/>
              <a:ea typeface="Average"/>
              <a:cs typeface="Average"/>
              <a:sym typeface="Average"/>
            </a:endParaRPr>
          </a:p>
        </p:txBody>
      </p:sp>
      <p:cxnSp>
        <p:nvCxnSpPr>
          <p:cNvPr id="113" name="Google Shape;113;p19"/>
          <p:cNvCxnSpPr/>
          <p:nvPr/>
        </p:nvCxnSpPr>
        <p:spPr>
          <a:xfrm>
            <a:off x="2105075" y="1283700"/>
            <a:ext cx="0" cy="3246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14" name="Google Shape;114;p19"/>
          <p:cNvSpPr/>
          <p:nvPr/>
        </p:nvSpPr>
        <p:spPr>
          <a:xfrm rot="-5400000" flipH="1">
            <a:off x="7837950" y="-43350"/>
            <a:ext cx="1262700" cy="1349400"/>
          </a:xfrm>
          <a:prstGeom prst="rtTriangle">
            <a:avLst/>
          </a:prstGeom>
          <a:solidFill>
            <a:srgbClr val="000000"/>
          </a:solidFill>
          <a:ln>
            <a:noFill/>
          </a:ln>
          <a:effectLst>
            <a:outerShdw blurRad="571500" dist="190500" dir="8460000" algn="bl" rotWithShape="0">
              <a:srgbClr val="000000">
                <a:alpha val="28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8554</TotalTime>
  <Words>2130</Words>
  <Application>Microsoft Office PowerPoint</Application>
  <PresentationFormat>On-screen Show (16:9)</PresentationFormat>
  <Paragraphs>750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Lato Hairline</vt:lpstr>
      <vt:lpstr>Lato Light</vt:lpstr>
      <vt:lpstr>Lato</vt:lpstr>
      <vt:lpstr>Arial</vt:lpstr>
      <vt:lpstr>Average</vt:lpstr>
      <vt:lpstr>Oswald</vt:lpstr>
      <vt:lpstr>Slate</vt:lpstr>
      <vt:lpstr>Event Planning 101: Overview: On-Campus Events</vt:lpstr>
      <vt:lpstr>PowerPoint Presentation</vt:lpstr>
      <vt:lpstr>PowerPoint Presentation</vt:lpstr>
      <vt:lpstr>Overview: Centralized Scheduling</vt:lpstr>
      <vt:lpstr>Overview: Event Planning</vt:lpstr>
      <vt:lpstr>Event Planning: Who</vt:lpstr>
      <vt:lpstr>Event Planning: Who</vt:lpstr>
      <vt:lpstr>Event Planning: Who</vt:lpstr>
      <vt:lpstr>Event Planning: Who</vt:lpstr>
      <vt:lpstr>Event Planning: Who</vt:lpstr>
      <vt:lpstr>Event Planning: Who</vt:lpstr>
      <vt:lpstr>Event Planning: How</vt:lpstr>
      <vt:lpstr>Event Planning: How</vt:lpstr>
      <vt:lpstr>Event Planning: What</vt:lpstr>
      <vt:lpstr>Event Planning: What </vt:lpstr>
      <vt:lpstr>Event Planning: What </vt:lpstr>
      <vt:lpstr>Event Planning: What </vt:lpstr>
      <vt:lpstr>Event Planning: What </vt:lpstr>
      <vt:lpstr>Event Planning: Where</vt:lpstr>
      <vt:lpstr>Event Planning: Where</vt:lpstr>
      <vt:lpstr>Event Planning: Where</vt:lpstr>
      <vt:lpstr>Event Planning: Where</vt:lpstr>
      <vt:lpstr>Reservable locations Campus Life controlled spaces </vt:lpstr>
      <vt:lpstr>Streaming and Video  Conferencing locations </vt:lpstr>
      <vt:lpstr>Reservable locations Academic Spaces: Classrooms </vt:lpstr>
      <vt:lpstr>Reservable locations Academic Spaces: Atria, Lecture Halls, &amp; Computer Labs </vt:lpstr>
      <vt:lpstr>Reservable locations Departmentally Controlled Spaces</vt:lpstr>
      <vt:lpstr>Reservable locations Departmentally Controlled Spaces</vt:lpstr>
      <vt:lpstr>Reservable locations Departmentally Controlled Spaces</vt:lpstr>
      <vt:lpstr>Event Planning: Where</vt:lpstr>
      <vt:lpstr>Event Planning: When</vt:lpstr>
      <vt:lpstr>Event Planning: When</vt:lpstr>
      <vt:lpstr>Event Planning: When</vt:lpstr>
      <vt:lpstr>Event Planning: When </vt:lpstr>
      <vt:lpstr>Event Planning: When</vt:lpstr>
      <vt:lpstr>Event Planning: Why</vt:lpstr>
      <vt:lpstr>Event Planning: Why</vt:lpstr>
      <vt:lpstr>Event Planning: Why</vt:lpstr>
      <vt:lpstr>Event Planning: Why</vt:lpstr>
      <vt:lpstr>Event Planning: Why</vt:lpstr>
      <vt:lpstr>Frequently Asked 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Planning 101: Overview: On-Campus Events</dc:title>
  <dc:creator>Matthew Bolling</dc:creator>
  <cp:lastModifiedBy>Matthew Bolling</cp:lastModifiedBy>
  <cp:revision>18</cp:revision>
  <dcterms:modified xsi:type="dcterms:W3CDTF">2022-12-05T14:37:22Z</dcterms:modified>
</cp:coreProperties>
</file>