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8"/>
  </p:notesMasterIdLst>
  <p:sldIdLst>
    <p:sldId id="257" r:id="rId3"/>
    <p:sldId id="258" r:id="rId4"/>
    <p:sldId id="278" r:id="rId5"/>
    <p:sldId id="260" r:id="rId6"/>
    <p:sldId id="280" r:id="rId7"/>
    <p:sldId id="281" r:id="rId8"/>
    <p:sldId id="282" r:id="rId9"/>
    <p:sldId id="283" r:id="rId10"/>
    <p:sldId id="284" r:id="rId11"/>
    <p:sldId id="270" r:id="rId12"/>
    <p:sldId id="277" r:id="rId13"/>
    <p:sldId id="261" r:id="rId14"/>
    <p:sldId id="266" r:id="rId15"/>
    <p:sldId id="265" r:id="rId16"/>
    <p:sldId id="267" r:id="rId17"/>
    <p:sldId id="262" r:id="rId18"/>
    <p:sldId id="263" r:id="rId19"/>
    <p:sldId id="269" r:id="rId20"/>
    <p:sldId id="271" r:id="rId21"/>
    <p:sldId id="264" r:id="rId22"/>
    <p:sldId id="272" r:id="rId23"/>
    <p:sldId id="273" r:id="rId24"/>
    <p:sldId id="274" r:id="rId25"/>
    <p:sldId id="276"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20" d="100"/>
          <a:sy n="120" d="100"/>
        </p:scale>
        <p:origin x="62"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3E406-1847-43C3-B8B3-9E642422C5F2}"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61136-4480-4DBB-A33D-2177E8642253}" type="slidenum">
              <a:rPr lang="en-US" smtClean="0"/>
              <a:t>‹#›</a:t>
            </a:fld>
            <a:endParaRPr lang="en-US"/>
          </a:p>
        </p:txBody>
      </p:sp>
    </p:spTree>
    <p:extLst>
      <p:ext uri="{BB962C8B-B14F-4D97-AF65-F5344CB8AC3E}">
        <p14:creationId xmlns:p14="http://schemas.microsoft.com/office/powerpoint/2010/main" val="380464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B9E5FB-7778-4E86-8CF6-E5B662E51B6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88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715963" y="1162050"/>
            <a:ext cx="5578475" cy="31384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3587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762A98-BDB6-4638-AF92-7EF34C7EE97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3843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AA5D29-01B9-4A29-90F2-CFC656AB05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528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593E05C-9EC8-1048-91B0-7B3F7CFC53D7}" type="slidenum">
              <a:rPr lang="en-US" smtClean="0"/>
              <a:t>9</a:t>
            </a:fld>
            <a:endParaRPr lang="en-US"/>
          </a:p>
        </p:txBody>
      </p:sp>
    </p:spTree>
    <p:extLst>
      <p:ext uri="{BB962C8B-B14F-4D97-AF65-F5344CB8AC3E}">
        <p14:creationId xmlns:p14="http://schemas.microsoft.com/office/powerpoint/2010/main" val="148357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3C41C-A487-0C45-A261-16903102544D}" type="datetimeFigureOut">
              <a:rPr lang="en-US" smtClean="0"/>
              <a:t>10/21/2020</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08913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8120"/>
            <a:ext cx="10363200" cy="1470660"/>
          </a:xfrm>
        </p:spPr>
        <p:txBody>
          <a:bodyPr/>
          <a:lstStyle/>
          <a:p>
            <a:r>
              <a:rPr lang="en-US"/>
              <a:t>Click to edit Master title style</a:t>
            </a:r>
          </a:p>
        </p:txBody>
      </p:sp>
      <p:sp>
        <p:nvSpPr>
          <p:cNvPr id="3" name="Subtitle 2"/>
          <p:cNvSpPr>
            <a:spLocks noGrp="1"/>
          </p:cNvSpPr>
          <p:nvPr>
            <p:ph type="subTitle" idx="1"/>
          </p:nvPr>
        </p:nvSpPr>
        <p:spPr>
          <a:xfrm>
            <a:off x="1828800" y="3404530"/>
            <a:ext cx="8534400" cy="1752600"/>
          </a:xfrm>
        </p:spPr>
        <p:txBody>
          <a:bodyPr/>
          <a:lstStyle>
            <a:lvl1pPr marL="0" indent="0" algn="ctr">
              <a:buNone/>
              <a:defRPr>
                <a:solidFill>
                  <a:schemeClr val="tx1">
                    <a:tint val="75000"/>
                  </a:schemeClr>
                </a:solidFill>
              </a:defRPr>
            </a:lvl1pPr>
            <a:lvl2pPr marL="609594" indent="0" algn="ctr">
              <a:buNone/>
              <a:defRPr>
                <a:solidFill>
                  <a:schemeClr val="tx1">
                    <a:tint val="75000"/>
                  </a:schemeClr>
                </a:solidFill>
              </a:defRPr>
            </a:lvl2pPr>
            <a:lvl3pPr marL="1219188" indent="0" algn="ctr">
              <a:buNone/>
              <a:defRPr>
                <a:solidFill>
                  <a:schemeClr val="tx1">
                    <a:tint val="75000"/>
                  </a:schemeClr>
                </a:solidFill>
              </a:defRPr>
            </a:lvl3pPr>
            <a:lvl4pPr marL="1828782" indent="0" algn="ctr">
              <a:buNone/>
              <a:defRPr>
                <a:solidFill>
                  <a:schemeClr val="tx1">
                    <a:tint val="75000"/>
                  </a:schemeClr>
                </a:solidFill>
              </a:defRPr>
            </a:lvl4pPr>
            <a:lvl5pPr marL="2438376" indent="0" algn="ctr">
              <a:buNone/>
              <a:defRPr>
                <a:solidFill>
                  <a:schemeClr val="tx1">
                    <a:tint val="75000"/>
                  </a:schemeClr>
                </a:solidFill>
              </a:defRPr>
            </a:lvl5pPr>
            <a:lvl6pPr marL="3047970" indent="0" algn="ctr">
              <a:buNone/>
              <a:defRPr>
                <a:solidFill>
                  <a:schemeClr val="tx1">
                    <a:tint val="75000"/>
                  </a:schemeClr>
                </a:solidFill>
              </a:defRPr>
            </a:lvl6pPr>
            <a:lvl7pPr marL="3657564" indent="0" algn="ctr">
              <a:buNone/>
              <a:defRPr>
                <a:solidFill>
                  <a:schemeClr val="tx1">
                    <a:tint val="75000"/>
                  </a:schemeClr>
                </a:solidFill>
              </a:defRPr>
            </a:lvl7pPr>
            <a:lvl8pPr marL="4267157" indent="0" algn="ctr">
              <a:buNone/>
              <a:defRPr>
                <a:solidFill>
                  <a:schemeClr val="tx1">
                    <a:tint val="75000"/>
                  </a:schemeClr>
                </a:solidFill>
              </a:defRPr>
            </a:lvl8pPr>
            <a:lvl9pPr marL="487675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7724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4746" y="209539"/>
            <a:ext cx="8077655" cy="1209829"/>
          </a:xfrm>
        </p:spPr>
        <p:txBody>
          <a:bodyPr/>
          <a:lstStyle/>
          <a:p>
            <a:r>
              <a:rPr lang="en-US" dirty="0"/>
              <a:t>Click to edit Master title style</a:t>
            </a:r>
          </a:p>
        </p:txBody>
      </p:sp>
      <p:sp>
        <p:nvSpPr>
          <p:cNvPr id="3" name="Content Placeholder 2"/>
          <p:cNvSpPr>
            <a:spLocks noGrp="1"/>
          </p:cNvSpPr>
          <p:nvPr>
            <p:ph idx="1"/>
          </p:nvPr>
        </p:nvSpPr>
        <p:spPr>
          <a:xfrm>
            <a:off x="609600" y="1697781"/>
            <a:ext cx="10972800" cy="4842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12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51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308697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Condensed" pitchFamily="34" charset="0"/>
              </a:defRPr>
            </a:lvl1pPr>
          </a:lstStyle>
          <a:p>
            <a:r>
              <a:rPr lang="en-US"/>
              <a:t>Click to edit Master title style</a:t>
            </a:r>
            <a:endParaRPr lang="en-US" dirty="0"/>
          </a:p>
        </p:txBody>
      </p:sp>
      <p:sp>
        <p:nvSpPr>
          <p:cNvPr id="9" name="Content Placeholder 8"/>
          <p:cNvSpPr>
            <a:spLocks noGrp="1"/>
          </p:cNvSpPr>
          <p:nvPr>
            <p:ph sz="quarter" idx="13"/>
          </p:nvPr>
        </p:nvSpPr>
        <p:spPr>
          <a:xfrm>
            <a:off x="711200" y="1905001"/>
            <a:ext cx="5120640" cy="4368800"/>
          </a:xfrm>
        </p:spPr>
        <p:txBody>
          <a:bodyPr>
            <a:normAutofit/>
          </a:bodyPr>
          <a:lstStyle>
            <a:lvl1pPr marL="0" indent="0">
              <a:buNone/>
              <a:defRPr sz="1600"/>
            </a:lvl1pPr>
            <a:lvl2pPr marL="457182" indent="0">
              <a:buNone/>
              <a:defRPr sz="1600"/>
            </a:lvl2pPr>
            <a:lvl3pPr marL="914364" indent="0">
              <a:buNone/>
              <a:defRPr sz="1600"/>
            </a:lvl3pPr>
            <a:lvl4pPr marL="1371545" indent="0">
              <a:buNone/>
              <a:defRPr sz="1600"/>
            </a:lvl4pPr>
            <a:lvl5pPr marL="1828727" indent="0">
              <a:buNone/>
              <a:defRPr sz="1600"/>
            </a:lvl5pPr>
          </a:lstStyle>
          <a:p>
            <a:pPr lvl="0"/>
            <a:r>
              <a:rPr lang="en-US" dirty="0"/>
              <a:t>Click to edit Master text styles</a:t>
            </a:r>
          </a:p>
        </p:txBody>
      </p:sp>
      <p:sp>
        <p:nvSpPr>
          <p:cNvPr id="10" name="Content Placeholder 8"/>
          <p:cNvSpPr>
            <a:spLocks noGrp="1"/>
          </p:cNvSpPr>
          <p:nvPr>
            <p:ph sz="quarter" idx="14"/>
          </p:nvPr>
        </p:nvSpPr>
        <p:spPr>
          <a:xfrm>
            <a:off x="6360160" y="1905001"/>
            <a:ext cx="5120640" cy="4368800"/>
          </a:xfrm>
        </p:spPr>
        <p:txBody>
          <a:bodyPr>
            <a:normAutofit/>
          </a:bodyPr>
          <a:lstStyle>
            <a:lvl1pPr marL="0" indent="0">
              <a:buNone/>
              <a:defRPr sz="1600"/>
            </a:lvl1pPr>
            <a:lvl2pPr marL="457182" indent="0">
              <a:buNone/>
              <a:defRPr sz="1600"/>
            </a:lvl2pPr>
            <a:lvl3pPr marL="914364" indent="0">
              <a:buNone/>
              <a:defRPr sz="1600"/>
            </a:lvl3pPr>
            <a:lvl4pPr marL="1371545" indent="0">
              <a:buNone/>
              <a:defRPr sz="1600"/>
            </a:lvl4pPr>
            <a:lvl5pPr marL="1828727" indent="0">
              <a:buNone/>
              <a:defRPr sz="1600"/>
            </a:lvl5pPr>
          </a:lstStyle>
          <a:p>
            <a:pPr lvl="0"/>
            <a:r>
              <a:rPr lang="en-US" dirty="0"/>
              <a:t>Click to edit Master text styles</a:t>
            </a:r>
          </a:p>
        </p:txBody>
      </p:sp>
    </p:spTree>
    <p:extLst>
      <p:ext uri="{BB962C8B-B14F-4D97-AF65-F5344CB8AC3E}">
        <p14:creationId xmlns:p14="http://schemas.microsoft.com/office/powerpoint/2010/main" val="29229131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t>10/21/2020</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14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10/21/2020</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89053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35236"/>
            <a:ext cx="5384800" cy="423119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35236"/>
            <a:ext cx="5384800" cy="423119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t>10/21/2020</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72336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1863007"/>
            <a:ext cx="5386917" cy="58160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599" y="2653292"/>
            <a:ext cx="5386917" cy="35920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863007"/>
            <a:ext cx="5389033" cy="58160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653292"/>
            <a:ext cx="5389033" cy="35920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t>10/21/2020</a:t>
            </a:fld>
            <a:endParaRPr lang="en-US"/>
          </a:p>
        </p:txBody>
      </p:sp>
      <p:sp>
        <p:nvSpPr>
          <p:cNvPr id="8" name="Footer Placeholder 7"/>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23617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t>10/21/2020</a:t>
            </a:fld>
            <a:endParaRPr lang="en-US"/>
          </a:p>
        </p:txBody>
      </p:sp>
      <p:sp>
        <p:nvSpPr>
          <p:cNvPr id="4" name="Footer Placeholder 3"/>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70208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10/21/2020</a:t>
            </a:fld>
            <a:endParaRPr lang="en-US"/>
          </a:p>
        </p:txBody>
      </p:sp>
      <p:sp>
        <p:nvSpPr>
          <p:cNvPr id="3" name="Footer Placeholder 2"/>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41249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05496"/>
            <a:ext cx="4011084" cy="103648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905497"/>
            <a:ext cx="6815667" cy="522066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146025"/>
            <a:ext cx="4011084" cy="398013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10/21/2020</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55114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44689"/>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956864"/>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71142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53640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36860"/>
            <a:ext cx="10972800" cy="8587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46905"/>
            <a:ext cx="10972800" cy="3979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463C41C-A487-0C45-A261-16903102544D}" type="datetimeFigureOut">
              <a:rPr lang="en-US" smtClean="0"/>
              <a:t>10/21/2020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dirty="0"/>
              <a:t>URL</a:t>
            </a:r>
          </a:p>
        </p:txBody>
      </p:sp>
      <p:pic>
        <p:nvPicPr>
          <p:cNvPr id="7" name="Picture 6" descr="MD-flag-background-ppt.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12191999" cy="762000"/>
          </a:xfrm>
          <a:prstGeom prst="rect">
            <a:avLst/>
          </a:prstGeom>
        </p:spPr>
      </p:pic>
      <p:pic>
        <p:nvPicPr>
          <p:cNvPr id="8" name="Picture 7" descr="UMBC-primary-logo-CMYK-on-black.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2383" y="114903"/>
            <a:ext cx="2332336" cy="537319"/>
          </a:xfrm>
          <a:prstGeom prst="rect">
            <a:avLst/>
          </a:prstGeom>
        </p:spPr>
      </p:pic>
      <p:pic>
        <p:nvPicPr>
          <p:cNvPr id="10" name="Picture 9" descr="corner-elemen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810308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helmet, lamp, drawing, hat&#10;&#10;Description automatically generated">
            <a:extLst>
              <a:ext uri="{FF2B5EF4-FFF2-40B4-BE49-F238E27FC236}">
                <a16:creationId xmlns:a16="http://schemas.microsoft.com/office/drawing/2014/main" id="{5CA9245C-11FF-9247-9E9E-2E248495D519}"/>
              </a:ext>
            </a:extLst>
          </p:cNvPr>
          <p:cNvPicPr>
            <a:picLocks noChangeAspect="1"/>
          </p:cNvPicPr>
          <p:nvPr userDrawn="1"/>
        </p:nvPicPr>
        <p:blipFill rotWithShape="1">
          <a:blip r:embed="rId7">
            <a:alphaModFix amt="20000"/>
          </a:blip>
          <a:srcRect l="16151" b="11994"/>
          <a:stretch/>
        </p:blipFill>
        <p:spPr>
          <a:xfrm>
            <a:off x="0" y="1033812"/>
            <a:ext cx="5412065" cy="5824188"/>
          </a:xfrm>
          <a:prstGeom prst="rect">
            <a:avLst/>
          </a:prstGeom>
        </p:spPr>
      </p:pic>
      <p:sp>
        <p:nvSpPr>
          <p:cNvPr id="2" name="Title Placeholder 1"/>
          <p:cNvSpPr>
            <a:spLocks noGrp="1"/>
          </p:cNvSpPr>
          <p:nvPr>
            <p:ph type="title"/>
          </p:nvPr>
        </p:nvSpPr>
        <p:spPr>
          <a:xfrm>
            <a:off x="609600" y="1274064"/>
            <a:ext cx="10972800" cy="19007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3306471"/>
            <a:ext cx="10972800" cy="3038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sign&#10;&#10;Description automatically generated">
            <a:extLst>
              <a:ext uri="{FF2B5EF4-FFF2-40B4-BE49-F238E27FC236}">
                <a16:creationId xmlns:a16="http://schemas.microsoft.com/office/drawing/2014/main" id="{22DB5478-0DF7-8F43-915A-18D6A9554154}"/>
              </a:ext>
            </a:extLst>
          </p:cNvPr>
          <p:cNvPicPr>
            <a:picLocks noChangeAspect="1"/>
          </p:cNvPicPr>
          <p:nvPr userDrawn="1"/>
        </p:nvPicPr>
        <p:blipFill>
          <a:blip r:embed="rId8"/>
          <a:stretch>
            <a:fillRect/>
          </a:stretch>
        </p:blipFill>
        <p:spPr>
          <a:xfrm>
            <a:off x="532181" y="177393"/>
            <a:ext cx="3330245" cy="1027618"/>
          </a:xfrm>
          <a:prstGeom prst="rect">
            <a:avLst/>
          </a:prstGeom>
        </p:spPr>
      </p:pic>
    </p:spTree>
    <p:extLst>
      <p:ext uri="{BB962C8B-B14F-4D97-AF65-F5344CB8AC3E}">
        <p14:creationId xmlns:p14="http://schemas.microsoft.com/office/powerpoint/2010/main" val="8263464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ctr" defTabSz="609594" rtl="0" eaLnBrk="1" latinLnBrk="0" hangingPunct="1">
        <a:spcBef>
          <a:spcPct val="0"/>
        </a:spcBef>
        <a:buNone/>
        <a:defRPr sz="4800" kern="1200">
          <a:solidFill>
            <a:schemeClr val="tx1"/>
          </a:solidFill>
          <a:latin typeface="+mj-lt"/>
          <a:ea typeface="+mj-ea"/>
          <a:cs typeface="+mj-cs"/>
        </a:defRPr>
      </a:lvl1pPr>
    </p:titleStyle>
    <p:bodyStyle>
      <a:lvl1pPr marL="0" indent="0" algn="l" defTabSz="609594" rtl="0" eaLnBrk="1" latinLnBrk="0" hangingPunct="1">
        <a:spcBef>
          <a:spcPct val="20000"/>
        </a:spcBef>
        <a:buFont typeface="Arial"/>
        <a:buNone/>
        <a:defRPr sz="3840" kern="1200">
          <a:solidFill>
            <a:schemeClr val="tx1"/>
          </a:solidFill>
          <a:latin typeface="+mn-lt"/>
          <a:ea typeface="+mn-ea"/>
          <a:cs typeface="+mn-cs"/>
        </a:defRPr>
      </a:lvl1pPr>
      <a:lvl2pPr marL="990590" indent="-380996" algn="l" defTabSz="609594" rtl="0" eaLnBrk="1" latinLnBrk="0" hangingPunct="1">
        <a:spcBef>
          <a:spcPct val="20000"/>
        </a:spcBef>
        <a:buFont typeface="Arial"/>
        <a:buChar char="–"/>
        <a:defRPr sz="3360" kern="1200">
          <a:solidFill>
            <a:schemeClr val="tx1"/>
          </a:solidFill>
          <a:latin typeface="+mn-lt"/>
          <a:ea typeface="+mn-ea"/>
          <a:cs typeface="+mn-cs"/>
        </a:defRPr>
      </a:lvl2pPr>
      <a:lvl3pPr marL="1523984" indent="-304796" algn="l" defTabSz="609594" rtl="0" eaLnBrk="1" latinLnBrk="0" hangingPunct="1">
        <a:spcBef>
          <a:spcPct val="20000"/>
        </a:spcBef>
        <a:buFont typeface="Arial"/>
        <a:buChar char="•"/>
        <a:defRPr sz="3120" kern="1200">
          <a:solidFill>
            <a:schemeClr val="tx1"/>
          </a:solidFill>
          <a:latin typeface="+mn-lt"/>
          <a:ea typeface="+mn-ea"/>
          <a:cs typeface="+mn-cs"/>
        </a:defRPr>
      </a:lvl3pPr>
      <a:lvl4pPr marL="2133578" indent="-304796" algn="l" defTabSz="609594" rtl="0" eaLnBrk="1" latinLnBrk="0" hangingPunct="1">
        <a:spcBef>
          <a:spcPct val="20000"/>
        </a:spcBef>
        <a:buFont typeface="Arial"/>
        <a:buChar char="–"/>
        <a:defRPr sz="2880" kern="1200">
          <a:solidFill>
            <a:schemeClr val="tx1"/>
          </a:solidFill>
          <a:latin typeface="+mn-lt"/>
          <a:ea typeface="+mn-ea"/>
          <a:cs typeface="+mn-cs"/>
        </a:defRPr>
      </a:lvl4pPr>
      <a:lvl5pPr marL="2743172" indent="-304796" algn="l" defTabSz="609594" rtl="0" eaLnBrk="1" latinLnBrk="0" hangingPunct="1">
        <a:spcBef>
          <a:spcPct val="20000"/>
        </a:spcBef>
        <a:buFont typeface="Arial"/>
        <a:buChar char="»"/>
        <a:defRPr sz="2640" kern="1200">
          <a:solidFill>
            <a:schemeClr val="tx1"/>
          </a:solidFill>
          <a:latin typeface="+mn-lt"/>
          <a:ea typeface="+mn-ea"/>
          <a:cs typeface="+mn-cs"/>
        </a:defRPr>
      </a:lvl5pPr>
      <a:lvl6pPr marL="3352766" indent="-304796" algn="l" defTabSz="609594" rtl="0" eaLnBrk="1" latinLnBrk="0" hangingPunct="1">
        <a:spcBef>
          <a:spcPct val="20000"/>
        </a:spcBef>
        <a:buFont typeface="Arial"/>
        <a:buChar char="•"/>
        <a:defRPr sz="2666" kern="1200">
          <a:solidFill>
            <a:schemeClr val="tx1"/>
          </a:solidFill>
          <a:latin typeface="+mn-lt"/>
          <a:ea typeface="+mn-ea"/>
          <a:cs typeface="+mn-cs"/>
        </a:defRPr>
      </a:lvl6pPr>
      <a:lvl7pPr marL="3962360" indent="-304796" algn="l" defTabSz="609594" rtl="0" eaLnBrk="1" latinLnBrk="0" hangingPunct="1">
        <a:spcBef>
          <a:spcPct val="20000"/>
        </a:spcBef>
        <a:buFont typeface="Arial"/>
        <a:buChar char="•"/>
        <a:defRPr sz="2666" kern="1200">
          <a:solidFill>
            <a:schemeClr val="tx1"/>
          </a:solidFill>
          <a:latin typeface="+mn-lt"/>
          <a:ea typeface="+mn-ea"/>
          <a:cs typeface="+mn-cs"/>
        </a:defRPr>
      </a:lvl7pPr>
      <a:lvl8pPr marL="4571954" indent="-304796" algn="l" defTabSz="609594" rtl="0" eaLnBrk="1" latinLnBrk="0" hangingPunct="1">
        <a:spcBef>
          <a:spcPct val="20000"/>
        </a:spcBef>
        <a:buFont typeface="Arial"/>
        <a:buChar char="•"/>
        <a:defRPr sz="2666" kern="1200">
          <a:solidFill>
            <a:schemeClr val="tx1"/>
          </a:solidFill>
          <a:latin typeface="+mn-lt"/>
          <a:ea typeface="+mn-ea"/>
          <a:cs typeface="+mn-cs"/>
        </a:defRPr>
      </a:lvl8pPr>
      <a:lvl9pPr marL="5181548" indent="-304796" algn="l" defTabSz="609594"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594" rtl="0" eaLnBrk="1" latinLnBrk="0" hangingPunct="1">
        <a:defRPr sz="2400" kern="1200">
          <a:solidFill>
            <a:schemeClr val="tx1"/>
          </a:solidFill>
          <a:latin typeface="+mn-lt"/>
          <a:ea typeface="+mn-ea"/>
          <a:cs typeface="+mn-cs"/>
        </a:defRPr>
      </a:lvl1pPr>
      <a:lvl2pPr marL="609594" algn="l" defTabSz="609594" rtl="0" eaLnBrk="1" latinLnBrk="0" hangingPunct="1">
        <a:defRPr sz="2400" kern="1200">
          <a:solidFill>
            <a:schemeClr val="tx1"/>
          </a:solidFill>
          <a:latin typeface="+mn-lt"/>
          <a:ea typeface="+mn-ea"/>
          <a:cs typeface="+mn-cs"/>
        </a:defRPr>
      </a:lvl2pPr>
      <a:lvl3pPr marL="1219188" algn="l" defTabSz="609594" rtl="0" eaLnBrk="1" latinLnBrk="0" hangingPunct="1">
        <a:defRPr sz="2400" kern="1200">
          <a:solidFill>
            <a:schemeClr val="tx1"/>
          </a:solidFill>
          <a:latin typeface="+mn-lt"/>
          <a:ea typeface="+mn-ea"/>
          <a:cs typeface="+mn-cs"/>
        </a:defRPr>
      </a:lvl3pPr>
      <a:lvl4pPr marL="1828782" algn="l" defTabSz="609594" rtl="0" eaLnBrk="1" latinLnBrk="0" hangingPunct="1">
        <a:defRPr sz="2400" kern="1200">
          <a:solidFill>
            <a:schemeClr val="tx1"/>
          </a:solidFill>
          <a:latin typeface="+mn-lt"/>
          <a:ea typeface="+mn-ea"/>
          <a:cs typeface="+mn-cs"/>
        </a:defRPr>
      </a:lvl4pPr>
      <a:lvl5pPr marL="2438376" algn="l" defTabSz="609594" rtl="0" eaLnBrk="1" latinLnBrk="0" hangingPunct="1">
        <a:defRPr sz="2400" kern="1200">
          <a:solidFill>
            <a:schemeClr val="tx1"/>
          </a:solidFill>
          <a:latin typeface="+mn-lt"/>
          <a:ea typeface="+mn-ea"/>
          <a:cs typeface="+mn-cs"/>
        </a:defRPr>
      </a:lvl5pPr>
      <a:lvl6pPr marL="3047970" algn="l" defTabSz="609594" rtl="0" eaLnBrk="1" latinLnBrk="0" hangingPunct="1">
        <a:defRPr sz="2400" kern="1200">
          <a:solidFill>
            <a:schemeClr val="tx1"/>
          </a:solidFill>
          <a:latin typeface="+mn-lt"/>
          <a:ea typeface="+mn-ea"/>
          <a:cs typeface="+mn-cs"/>
        </a:defRPr>
      </a:lvl6pPr>
      <a:lvl7pPr marL="3657564" algn="l" defTabSz="609594" rtl="0" eaLnBrk="1" latinLnBrk="0" hangingPunct="1">
        <a:defRPr sz="2400" kern="1200">
          <a:solidFill>
            <a:schemeClr val="tx1"/>
          </a:solidFill>
          <a:latin typeface="+mn-lt"/>
          <a:ea typeface="+mn-ea"/>
          <a:cs typeface="+mn-cs"/>
        </a:defRPr>
      </a:lvl7pPr>
      <a:lvl8pPr marL="4267157" algn="l" defTabSz="609594" rtl="0" eaLnBrk="1" latinLnBrk="0" hangingPunct="1">
        <a:defRPr sz="2400" kern="1200">
          <a:solidFill>
            <a:schemeClr val="tx1"/>
          </a:solidFill>
          <a:latin typeface="+mn-lt"/>
          <a:ea typeface="+mn-ea"/>
          <a:cs typeface="+mn-cs"/>
        </a:defRPr>
      </a:lvl8pPr>
      <a:lvl9pPr marL="4876751" algn="l" defTabSz="60959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search.umbc.edu/restricted-party-screenin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news.umbc.edu/umbc-to-receive-7-7-m-for-u-rise-a-research-training-program-focused-on-stem-leadership/"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https://www.youtube.com/embed/Yerv34BNsIw" TargetMode="External"/><Relationship Id="rId5" Type="http://schemas.openxmlformats.org/officeDocument/2006/relationships/image" Target="../media/image21.jpeg"/><Relationship Id="rId4" Type="http://schemas.openxmlformats.org/officeDocument/2006/relationships/hyperlink" Target="https://news.umbc.edu/bwtechumbc-receives-economic-development-administration-grant-to-launch-cybersecurity-venture-fellowship-progra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umbc.app.box.com/file/538725810647?s=ij12syxkczx6seuicwx583zew3cdaz63" TargetMode="External"/><Relationship Id="rId7" Type="http://schemas.openxmlformats.org/officeDocument/2006/relationships/hyperlink" Target="https://ethics.maryland.gov/public-ethics-law/" TargetMode="External"/><Relationship Id="rId2" Type="http://schemas.openxmlformats.org/officeDocument/2006/relationships/hyperlink" Target="https://research.umbc.edu/domestic-and-international-affiliations-and-collaborations/" TargetMode="External"/><Relationship Id="rId1" Type="http://schemas.openxmlformats.org/officeDocument/2006/relationships/slideLayout" Target="../slideLayouts/slideLayout6.xml"/><Relationship Id="rId6" Type="http://schemas.openxmlformats.org/officeDocument/2006/relationships/hyperlink" Target="https://research.umbc.edu/conflicts-of-interest-and-commitment/" TargetMode="External"/><Relationship Id="rId5" Type="http://schemas.openxmlformats.org/officeDocument/2006/relationships/hyperlink" Target="http://www.usmh.usmd.edu/Leadership/BoardOfRegents/Bylaws/SectionII/II310.html" TargetMode="External"/><Relationship Id="rId4" Type="http://schemas.openxmlformats.org/officeDocument/2006/relationships/hyperlink" Target="https://umbc.app.box.com/file/540613084081?s=mj4upnmbo6dxe7yu9aozgakb8t9rdagf"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urtzonthego.blogspot.com/2015_08_01_archiv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s://www.sciencemag.org/news/2020/06/fifty-four-scientists-have-lost-their-jobs-result-nih-probe-foreign-ties"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nexus.od.nih.gov/all/2020/07/08/addressing-foreign-interference-and-associated-risks-to-the-integrity-of-biomedical-research-and-how-you-can-help/"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DA7076A-1AAC-CD4D-B019-16FA19AFCCDA}"/>
              </a:ext>
            </a:extLst>
          </p:cNvPr>
          <p:cNvSpPr txBox="1"/>
          <p:nvPr/>
        </p:nvSpPr>
        <p:spPr>
          <a:xfrm>
            <a:off x="6361435" y="5595630"/>
            <a:ext cx="5361877" cy="1241237"/>
          </a:xfrm>
          <a:prstGeom prst="rect">
            <a:avLst/>
          </a:prstGeom>
          <a:noFill/>
        </p:spPr>
        <p:txBody>
          <a:bodyPr wrap="square" rtlCol="0" anchor="ctr" anchorCtr="0">
            <a:spAutoFit/>
          </a:bodyPr>
          <a:lstStyle/>
          <a:p>
            <a:pPr defTabSz="914377">
              <a:defRPr/>
            </a:pPr>
            <a:r>
              <a:rPr lang="en-US" sz="3733" b="1" dirty="0" smtClean="0">
                <a:solidFill>
                  <a:srgbClr val="FFC000"/>
                </a:solidFill>
                <a:effectLst>
                  <a:outerShdw blurRad="50800" dist="38100" dir="2700000" algn="tl" rotWithShape="0">
                    <a:prstClr val="black">
                      <a:alpha val="40000"/>
                    </a:prstClr>
                  </a:outerShdw>
                </a:effectLst>
                <a:latin typeface="Calibri"/>
              </a:rPr>
              <a:t>Research &amp; Creative Achievement Council</a:t>
            </a:r>
            <a:endParaRPr lang="en-US" sz="3733" b="1" dirty="0">
              <a:solidFill>
                <a:srgbClr val="FFC000"/>
              </a:solidFill>
              <a:effectLst>
                <a:outerShdw blurRad="50800" dist="38100" dir="2700000" algn="tl" rotWithShape="0">
                  <a:prstClr val="black">
                    <a:alpha val="40000"/>
                  </a:prstClr>
                </a:outerShdw>
              </a:effectLst>
              <a:latin typeface="Calibri"/>
            </a:endParaRPr>
          </a:p>
        </p:txBody>
      </p:sp>
      <p:sp>
        <p:nvSpPr>
          <p:cNvPr id="16" name="TextBox 15">
            <a:extLst>
              <a:ext uri="{FF2B5EF4-FFF2-40B4-BE49-F238E27FC236}">
                <a16:creationId xmlns:a16="http://schemas.microsoft.com/office/drawing/2014/main" id="{8E9C3FA0-2A4F-8549-BC74-FD258CB75182}"/>
              </a:ext>
            </a:extLst>
          </p:cNvPr>
          <p:cNvSpPr txBox="1"/>
          <p:nvPr/>
        </p:nvSpPr>
        <p:spPr>
          <a:xfrm>
            <a:off x="7079661" y="41421"/>
            <a:ext cx="5112340" cy="666786"/>
          </a:xfrm>
          <a:prstGeom prst="rect">
            <a:avLst/>
          </a:prstGeom>
          <a:noFill/>
        </p:spPr>
        <p:txBody>
          <a:bodyPr wrap="square" anchor="ctr" anchorCtr="0">
            <a:spAutoFit/>
          </a:bodyPr>
          <a:lstStyle/>
          <a:p>
            <a:pPr algn="r" defTabSz="914377">
              <a:defRPr/>
            </a:pPr>
            <a:r>
              <a:rPr lang="en-US" sz="3733" b="1" dirty="0" smtClean="0">
                <a:solidFill>
                  <a:srgbClr val="FFC000"/>
                </a:solidFill>
                <a:latin typeface="Calibri"/>
              </a:rPr>
              <a:t>October 9, </a:t>
            </a:r>
            <a:r>
              <a:rPr lang="en-US" sz="3733" b="1" dirty="0">
                <a:solidFill>
                  <a:srgbClr val="FFC000"/>
                </a:solidFill>
                <a:latin typeface="Calibri"/>
              </a:rPr>
              <a:t>2020</a:t>
            </a:r>
          </a:p>
        </p:txBody>
      </p:sp>
      <p:pic>
        <p:nvPicPr>
          <p:cNvPr id="5" name="Picture 4">
            <a:extLst>
              <a:ext uri="{FF2B5EF4-FFF2-40B4-BE49-F238E27FC236}">
                <a16:creationId xmlns:a16="http://schemas.microsoft.com/office/drawing/2014/main" id="{91F59AC6-7B76-D347-9678-97DC86AD1DED}"/>
              </a:ext>
            </a:extLst>
          </p:cNvPr>
          <p:cNvPicPr>
            <a:picLocks noChangeAspect="1"/>
          </p:cNvPicPr>
          <p:nvPr/>
        </p:nvPicPr>
        <p:blipFill>
          <a:blip r:embed="rId3"/>
          <a:stretch>
            <a:fillRect/>
          </a:stretch>
        </p:blipFill>
        <p:spPr>
          <a:xfrm>
            <a:off x="175837" y="5687094"/>
            <a:ext cx="4110181" cy="1062071"/>
          </a:xfrm>
          <a:prstGeom prst="rect">
            <a:avLst/>
          </a:prstGeom>
        </p:spPr>
      </p:pic>
      <p:sp>
        <p:nvSpPr>
          <p:cNvPr id="7" name="TextBox 6">
            <a:extLst>
              <a:ext uri="{FF2B5EF4-FFF2-40B4-BE49-F238E27FC236}">
                <a16:creationId xmlns:a16="http://schemas.microsoft.com/office/drawing/2014/main" id="{D601353D-2E45-BB43-ADFC-C9C1A654AC26}"/>
              </a:ext>
            </a:extLst>
          </p:cNvPr>
          <p:cNvSpPr txBox="1"/>
          <p:nvPr/>
        </p:nvSpPr>
        <p:spPr>
          <a:xfrm>
            <a:off x="2725132" y="37659"/>
            <a:ext cx="4354529" cy="666786"/>
          </a:xfrm>
          <a:prstGeom prst="rect">
            <a:avLst/>
          </a:prstGeom>
          <a:noFill/>
        </p:spPr>
        <p:txBody>
          <a:bodyPr wrap="square" anchor="ctr" anchorCtr="0">
            <a:spAutoFit/>
          </a:bodyPr>
          <a:lstStyle/>
          <a:p>
            <a:pPr defTabSz="914377">
              <a:defRPr/>
            </a:pPr>
            <a:r>
              <a:rPr lang="en-US" sz="3733" b="1" dirty="0">
                <a:solidFill>
                  <a:srgbClr val="FFC000"/>
                </a:solidFill>
                <a:latin typeface="Calibri"/>
              </a:rPr>
              <a:t>RESEARCH</a:t>
            </a:r>
          </a:p>
        </p:txBody>
      </p:sp>
      <p:pic>
        <p:nvPicPr>
          <p:cNvPr id="4" name="Picture 3"/>
          <p:cNvPicPr>
            <a:picLocks noChangeAspect="1"/>
          </p:cNvPicPr>
          <p:nvPr/>
        </p:nvPicPr>
        <p:blipFill>
          <a:blip r:embed="rId4"/>
          <a:stretch>
            <a:fillRect/>
          </a:stretch>
        </p:blipFill>
        <p:spPr>
          <a:xfrm>
            <a:off x="254001" y="888880"/>
            <a:ext cx="11549930" cy="4710512"/>
          </a:xfrm>
          <a:prstGeom prst="rect">
            <a:avLst/>
          </a:prstGeom>
        </p:spPr>
      </p:pic>
    </p:spTree>
    <p:extLst>
      <p:ext uri="{BB962C8B-B14F-4D97-AF65-F5344CB8AC3E}">
        <p14:creationId xmlns:p14="http://schemas.microsoft.com/office/powerpoint/2010/main" val="387731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860" y="1280160"/>
            <a:ext cx="10853530" cy="5298886"/>
          </a:xfrm>
          <a:prstGeom prst="rect">
            <a:avLst/>
          </a:prstGeom>
        </p:spPr>
        <p:txBody>
          <a:bodyPr wrap="square">
            <a:spAutoFit/>
          </a:bodyPr>
          <a:lstStyle/>
          <a:p>
            <a:pPr defTabSz="609585">
              <a:lnSpc>
                <a:spcPts val="2933"/>
              </a:lnSpc>
              <a:tabLst>
                <a:tab pos="1208587" algn="l"/>
                <a:tab pos="1513379" algn="l"/>
                <a:tab pos="9137422" algn="l"/>
              </a:tabLst>
              <a:defRPr/>
            </a:pPr>
            <a:r>
              <a:rPr lang="en-US" sz="3200" b="1" dirty="0" smtClean="0">
                <a:latin typeface="Calibri"/>
              </a:rPr>
              <a:t>Key Takeaways:</a:t>
            </a:r>
          </a:p>
          <a:p>
            <a:pPr defTabSz="609585">
              <a:lnSpc>
                <a:spcPts val="2933"/>
              </a:lnSpc>
              <a:tabLst>
                <a:tab pos="1208587" algn="l"/>
                <a:tab pos="1513379" algn="l"/>
                <a:tab pos="9137422" algn="l"/>
              </a:tabLst>
              <a:defRPr/>
            </a:pPr>
            <a:endParaRPr lang="en-US" sz="2400" dirty="0" smtClean="0">
              <a:latin typeface="Calibri"/>
            </a:endParaRPr>
          </a:p>
          <a:p>
            <a:pPr defTabSz="609585">
              <a:lnSpc>
                <a:spcPts val="2933"/>
              </a:lnSpc>
              <a:tabLst>
                <a:tab pos="1208587" algn="l"/>
                <a:tab pos="1513379" algn="l"/>
                <a:tab pos="9137422" algn="l"/>
              </a:tabLst>
              <a:defRPr/>
            </a:pPr>
            <a:r>
              <a:rPr lang="en-US" sz="2400" dirty="0" smtClean="0">
                <a:latin typeface="Calibri"/>
              </a:rPr>
              <a:t>Regulations are changing.  OSP and ORPC resource pages are as well.</a:t>
            </a:r>
          </a:p>
          <a:p>
            <a:pPr defTabSz="609585">
              <a:lnSpc>
                <a:spcPts val="2933"/>
              </a:lnSpc>
              <a:tabLst>
                <a:tab pos="1208587" algn="l"/>
                <a:tab pos="1513379" algn="l"/>
                <a:tab pos="9137422" algn="l"/>
              </a:tabLst>
              <a:defRPr/>
            </a:pPr>
            <a:endParaRPr lang="en-US" sz="2400" dirty="0">
              <a:latin typeface="Calibri"/>
            </a:endParaRPr>
          </a:p>
          <a:p>
            <a:pPr defTabSz="609585">
              <a:lnSpc>
                <a:spcPts val="2933"/>
              </a:lnSpc>
              <a:tabLst>
                <a:tab pos="1208587" algn="l"/>
                <a:tab pos="1513379" algn="l"/>
                <a:tab pos="9137422" algn="l"/>
              </a:tabLst>
              <a:defRPr/>
            </a:pPr>
            <a:r>
              <a:rPr lang="en-US" sz="2400" dirty="0" smtClean="0">
                <a:latin typeface="Calibri"/>
              </a:rPr>
              <a:t>While Chinese relationships are the news, all external relationships and collaborations need to be considered for disclosure requirements.</a:t>
            </a:r>
          </a:p>
          <a:p>
            <a:pPr defTabSz="609585">
              <a:lnSpc>
                <a:spcPts val="2933"/>
              </a:lnSpc>
              <a:tabLst>
                <a:tab pos="1208587" algn="l"/>
                <a:tab pos="1513379" algn="l"/>
                <a:tab pos="9137422" algn="l"/>
              </a:tabLst>
              <a:defRPr/>
            </a:pPr>
            <a:endParaRPr lang="en-US" sz="2400" dirty="0">
              <a:latin typeface="Calibri"/>
            </a:endParaRPr>
          </a:p>
          <a:p>
            <a:pPr defTabSz="609585">
              <a:lnSpc>
                <a:spcPts val="2933"/>
              </a:lnSpc>
              <a:tabLst>
                <a:tab pos="1208587" algn="l"/>
                <a:tab pos="1513379" algn="l"/>
                <a:tab pos="9137422" algn="l"/>
              </a:tabLst>
              <a:defRPr/>
            </a:pPr>
            <a:r>
              <a:rPr lang="en-US" sz="2400" dirty="0" smtClean="0">
                <a:latin typeface="Calibri"/>
              </a:rPr>
              <a:t>If things change after a submission, you must revise your disclosure in line with the sponsor requirements </a:t>
            </a:r>
          </a:p>
          <a:p>
            <a:pPr defTabSz="609585">
              <a:lnSpc>
                <a:spcPts val="2933"/>
              </a:lnSpc>
              <a:tabLst>
                <a:tab pos="1208587" algn="l"/>
                <a:tab pos="1513379" algn="l"/>
                <a:tab pos="9137422" algn="l"/>
              </a:tabLst>
              <a:defRPr/>
            </a:pPr>
            <a:endParaRPr lang="en-US" sz="2400" dirty="0">
              <a:latin typeface="Calibri"/>
            </a:endParaRPr>
          </a:p>
          <a:p>
            <a:pPr defTabSz="609585">
              <a:lnSpc>
                <a:spcPts val="2933"/>
              </a:lnSpc>
              <a:tabLst>
                <a:tab pos="1208587" algn="l"/>
                <a:tab pos="1513379" algn="l"/>
                <a:tab pos="9137422" algn="l"/>
              </a:tabLst>
              <a:defRPr/>
            </a:pPr>
            <a:r>
              <a:rPr lang="en-US" sz="2400" dirty="0"/>
              <a:t>Some </a:t>
            </a:r>
            <a:r>
              <a:rPr lang="en-US" sz="2400" dirty="0" smtClean="0"/>
              <a:t>sponsors require disclosure if relates </a:t>
            </a:r>
            <a:r>
              <a:rPr lang="en-US" sz="2400" dirty="0"/>
              <a:t>to </a:t>
            </a:r>
            <a:r>
              <a:rPr lang="en-US" sz="2400" dirty="0" smtClean="0"/>
              <a:t>scope.  </a:t>
            </a:r>
            <a:r>
              <a:rPr lang="en-US" sz="2400" dirty="0"/>
              <a:t>Others </a:t>
            </a:r>
            <a:r>
              <a:rPr lang="en-US" sz="2400" dirty="0" smtClean="0"/>
              <a:t>require </a:t>
            </a:r>
            <a:r>
              <a:rPr lang="en-US" sz="2400" dirty="0"/>
              <a:t>even if they do not </a:t>
            </a:r>
            <a:r>
              <a:rPr lang="en-US" sz="2400" dirty="0" smtClean="0"/>
              <a:t>relate. </a:t>
            </a:r>
          </a:p>
          <a:p>
            <a:pPr defTabSz="609585">
              <a:lnSpc>
                <a:spcPts val="2933"/>
              </a:lnSpc>
              <a:tabLst>
                <a:tab pos="1208587" algn="l"/>
                <a:tab pos="1513379" algn="l"/>
                <a:tab pos="9137422" algn="l"/>
              </a:tabLst>
              <a:defRPr/>
            </a:pPr>
            <a:endParaRPr lang="en-US" sz="2400" dirty="0">
              <a:latin typeface="Calibri"/>
            </a:endParaRPr>
          </a:p>
          <a:p>
            <a:pPr defTabSz="609585">
              <a:lnSpc>
                <a:spcPts val="2933"/>
              </a:lnSpc>
              <a:tabLst>
                <a:tab pos="1208587" algn="l"/>
                <a:tab pos="1513379" algn="l"/>
                <a:tab pos="9137422" algn="l"/>
              </a:tabLst>
              <a:defRPr/>
            </a:pPr>
            <a:r>
              <a:rPr lang="en-US" sz="2400" dirty="0" smtClean="0">
                <a:latin typeface="Calibri"/>
              </a:rPr>
              <a:t>If there is a question – include it! Reach out to OSP or ORPC for guidance.  </a:t>
            </a:r>
            <a:endParaRPr lang="en-US" sz="2400" dirty="0">
              <a:latin typeface="Calibri"/>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854362" y="-1"/>
            <a:ext cx="7319873" cy="755455"/>
          </a:xfrm>
          <a:prstGeom prst="rect">
            <a:avLst/>
          </a:prstGeom>
          <a:noFill/>
        </p:spPr>
        <p:txBody>
          <a:bodyPr wrap="square" anchor="ctr" anchorCtr="0">
            <a:noAutofit/>
          </a:bodyPr>
          <a:lstStyle/>
          <a:p>
            <a:pPr algn="r" defTabSz="609585">
              <a:defRPr/>
            </a:pPr>
            <a:r>
              <a:rPr lang="en-US" sz="3733" b="1" dirty="0" smtClean="0">
                <a:solidFill>
                  <a:srgbClr val="FFC000"/>
                </a:solidFill>
                <a:latin typeface="Calibri"/>
              </a:rPr>
              <a:t>Faculty External Relationships </a:t>
            </a:r>
            <a:endParaRPr lang="en-US" sz="3733" b="1" dirty="0">
              <a:solidFill>
                <a:srgbClr val="FFC000"/>
              </a:solidFill>
              <a:latin typeface="Calibri"/>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14370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381" y="830422"/>
            <a:ext cx="10881360" cy="6414577"/>
          </a:xfrm>
          <a:prstGeom prst="rect">
            <a:avLst/>
          </a:prstGeom>
        </p:spPr>
        <p:txBody>
          <a:bodyPr wrap="square">
            <a:spAutoFit/>
          </a:bodyPr>
          <a:lstStyle/>
          <a:p>
            <a:pPr defTabSz="609585">
              <a:lnSpc>
                <a:spcPts val="2933"/>
              </a:lnSpc>
              <a:tabLst>
                <a:tab pos="1208587" algn="l"/>
                <a:tab pos="1513379" algn="l"/>
                <a:tab pos="9137422" algn="l"/>
              </a:tabLst>
              <a:defRPr/>
            </a:pPr>
            <a:r>
              <a:rPr lang="en-US" sz="2400" dirty="0" smtClean="0">
                <a:latin typeface="Calibri"/>
              </a:rPr>
              <a:t>Issued to UMBC awards via UG 2 CFR 200.216 &amp; 200.471  as well as the FAR</a:t>
            </a:r>
          </a:p>
          <a:p>
            <a:pPr defTabSz="609585">
              <a:lnSpc>
                <a:spcPts val="2933"/>
              </a:lnSpc>
              <a:tabLst>
                <a:tab pos="1208587" algn="l"/>
                <a:tab pos="1513379" algn="l"/>
                <a:tab pos="9137422" algn="l"/>
              </a:tabLst>
              <a:defRPr/>
            </a:pPr>
            <a:endParaRPr lang="en-US" sz="2400" dirty="0" smtClean="0"/>
          </a:p>
          <a:p>
            <a:pPr defTabSz="609585">
              <a:lnSpc>
                <a:spcPts val="2933"/>
              </a:lnSpc>
              <a:tabLst>
                <a:tab pos="1208587" algn="l"/>
                <a:tab pos="1513379" algn="l"/>
                <a:tab pos="9137422" algn="l"/>
              </a:tabLst>
              <a:defRPr/>
            </a:pPr>
            <a:r>
              <a:rPr lang="en-US" sz="2400" dirty="0" smtClean="0"/>
              <a:t>Basically restricts UMBC from working with certain Chinese companies or any subsidiary or affiliate.  </a:t>
            </a:r>
          </a:p>
          <a:p>
            <a:pPr defTabSz="609585">
              <a:lnSpc>
                <a:spcPts val="2933"/>
              </a:lnSpc>
              <a:tabLst>
                <a:tab pos="1208587" algn="l"/>
                <a:tab pos="1513379" algn="l"/>
                <a:tab pos="9137422" algn="l"/>
              </a:tabLst>
              <a:defRPr/>
            </a:pPr>
            <a:r>
              <a:rPr lang="en-US" sz="2400" dirty="0"/>
              <a:t>	</a:t>
            </a:r>
            <a:r>
              <a:rPr lang="en-US" sz="2400" dirty="0" smtClean="0"/>
              <a:t>Huawei &amp; ZTE - Telecommunications Equipment</a:t>
            </a:r>
          </a:p>
          <a:p>
            <a:pPr defTabSz="609585">
              <a:lnSpc>
                <a:spcPts val="2933"/>
              </a:lnSpc>
              <a:tabLst>
                <a:tab pos="1208587" algn="l"/>
                <a:tab pos="1513379" algn="l"/>
                <a:tab pos="9137422" algn="l"/>
              </a:tabLst>
              <a:defRPr/>
            </a:pPr>
            <a:r>
              <a:rPr lang="en-US" sz="2400" dirty="0"/>
              <a:t>	</a:t>
            </a:r>
            <a:r>
              <a:rPr lang="en-US" sz="2400" dirty="0" err="1" smtClean="0"/>
              <a:t>Hytera</a:t>
            </a:r>
            <a:r>
              <a:rPr lang="en-US" sz="2400" dirty="0" smtClean="0"/>
              <a:t>, Hangzhou </a:t>
            </a:r>
            <a:r>
              <a:rPr lang="en-US" sz="2400" dirty="0" err="1" smtClean="0"/>
              <a:t>Hikvision</a:t>
            </a:r>
            <a:r>
              <a:rPr lang="en-US" sz="2400" dirty="0" smtClean="0"/>
              <a:t> Digital Tech, </a:t>
            </a:r>
            <a:r>
              <a:rPr lang="en-US" sz="2400" dirty="0" err="1" smtClean="0"/>
              <a:t>Dahua</a:t>
            </a:r>
            <a:r>
              <a:rPr lang="en-US" sz="2400" dirty="0" smtClean="0"/>
              <a:t> Tech – Telecommunications 		and video surveillance  </a:t>
            </a:r>
            <a:endParaRPr lang="en-US" sz="2400" dirty="0"/>
          </a:p>
          <a:p>
            <a:pPr defTabSz="609585">
              <a:lnSpc>
                <a:spcPts val="2933"/>
              </a:lnSpc>
              <a:tabLst>
                <a:tab pos="1208587" algn="l"/>
                <a:tab pos="1513379" algn="l"/>
                <a:tab pos="9137422" algn="l"/>
              </a:tabLst>
              <a:defRPr/>
            </a:pPr>
            <a:endParaRPr lang="en-US" sz="2400" dirty="0" smtClean="0"/>
          </a:p>
          <a:p>
            <a:pPr defTabSz="609585">
              <a:lnSpc>
                <a:spcPts val="2933"/>
              </a:lnSpc>
              <a:tabLst>
                <a:tab pos="1208587" algn="l"/>
                <a:tab pos="1513379" algn="l"/>
                <a:tab pos="9137422" algn="l"/>
              </a:tabLst>
              <a:defRPr/>
            </a:pPr>
            <a:r>
              <a:rPr lang="en-US" sz="2400" dirty="0" smtClean="0">
                <a:solidFill>
                  <a:srgbClr val="0070C0"/>
                </a:solidFill>
              </a:rPr>
              <a:t>This</a:t>
            </a:r>
            <a:r>
              <a:rPr lang="en-US" sz="2400" dirty="0">
                <a:solidFill>
                  <a:srgbClr val="0070C0"/>
                </a:solidFill>
              </a:rPr>
              <a:t>  prohibition </a:t>
            </a:r>
            <a:r>
              <a:rPr lang="en-US" sz="2400" dirty="0" smtClean="0">
                <a:solidFill>
                  <a:srgbClr val="0070C0"/>
                </a:solidFill>
              </a:rPr>
              <a:t>applies even </a:t>
            </a:r>
            <a:r>
              <a:rPr lang="en-US" sz="2400" dirty="0">
                <a:solidFill>
                  <a:srgbClr val="0070C0"/>
                </a:solidFill>
              </a:rPr>
              <a:t>if the </a:t>
            </a:r>
            <a:r>
              <a:rPr lang="en-US" sz="2400" dirty="0" smtClean="0">
                <a:solidFill>
                  <a:srgbClr val="0070C0"/>
                </a:solidFill>
              </a:rPr>
              <a:t>award is </a:t>
            </a:r>
            <a:r>
              <a:rPr lang="en-US" sz="2400" dirty="0">
                <a:solidFill>
                  <a:srgbClr val="0070C0"/>
                </a:solidFill>
              </a:rPr>
              <a:t>not intended to procure or obtain, any equipment, system, or service that uses covered telecommunications equipment or services</a:t>
            </a:r>
            <a:r>
              <a:rPr lang="en-US" sz="2400" dirty="0" smtClean="0">
                <a:solidFill>
                  <a:srgbClr val="0070C0"/>
                </a:solidFill>
              </a:rPr>
              <a:t>.</a:t>
            </a:r>
          </a:p>
          <a:p>
            <a:pPr defTabSz="609585">
              <a:lnSpc>
                <a:spcPts val="2933"/>
              </a:lnSpc>
              <a:tabLst>
                <a:tab pos="1208587" algn="l"/>
                <a:tab pos="1513379" algn="l"/>
                <a:tab pos="9137422" algn="l"/>
              </a:tabLst>
              <a:defRPr/>
            </a:pPr>
            <a:endParaRPr lang="en-US" sz="2400" dirty="0" smtClean="0"/>
          </a:p>
          <a:p>
            <a:pPr defTabSz="609585">
              <a:lnSpc>
                <a:spcPts val="2933"/>
              </a:lnSpc>
              <a:tabLst>
                <a:tab pos="1208587" algn="l"/>
                <a:tab pos="1513379" algn="l"/>
                <a:tab pos="9137422" algn="l"/>
              </a:tabLst>
              <a:defRPr/>
            </a:pPr>
            <a:r>
              <a:rPr lang="en-US" sz="2400" dirty="0" smtClean="0"/>
              <a:t>OVPR/ORPC working with OSP, Procurement, IT Security and MAS-P-card   </a:t>
            </a:r>
          </a:p>
          <a:p>
            <a:pPr defTabSz="609585">
              <a:lnSpc>
                <a:spcPts val="2933"/>
              </a:lnSpc>
              <a:tabLst>
                <a:tab pos="1208587" algn="l"/>
                <a:tab pos="1513379" algn="l"/>
                <a:tab pos="9137422" algn="l"/>
              </a:tabLst>
              <a:defRPr/>
            </a:pPr>
            <a:endParaRPr lang="en-US" sz="2400" dirty="0" smtClean="0"/>
          </a:p>
          <a:p>
            <a:pPr defTabSz="609585">
              <a:lnSpc>
                <a:spcPts val="2933"/>
              </a:lnSpc>
              <a:tabLst>
                <a:tab pos="1208587" algn="l"/>
                <a:tab pos="1513379" algn="l"/>
                <a:tab pos="9137422" algn="l"/>
              </a:tabLst>
              <a:defRPr/>
            </a:pPr>
            <a:r>
              <a:rPr lang="en-US" sz="2400" dirty="0" smtClean="0"/>
              <a:t>Web page with regulation and complete list of companies under</a:t>
            </a:r>
          </a:p>
          <a:p>
            <a:pPr defTabSz="609585">
              <a:lnSpc>
                <a:spcPts val="2933"/>
              </a:lnSpc>
              <a:tabLst>
                <a:tab pos="1208587" algn="l"/>
                <a:tab pos="1513379" algn="l"/>
                <a:tab pos="9137422" algn="l"/>
              </a:tabLst>
              <a:defRPr/>
            </a:pPr>
            <a:r>
              <a:rPr lang="en-US" sz="2400" dirty="0" smtClean="0">
                <a:hlinkClick r:id="rId2"/>
              </a:rPr>
              <a:t>OVPR/ORPC/Export Controls/Restricted Party Screening for Foreign Entities</a:t>
            </a:r>
            <a:endParaRPr lang="en-US" sz="2400" dirty="0"/>
          </a:p>
          <a:p>
            <a:pPr defTabSz="609585">
              <a:lnSpc>
                <a:spcPts val="2933"/>
              </a:lnSpc>
              <a:tabLst>
                <a:tab pos="1208587" algn="l"/>
                <a:tab pos="1513379" algn="l"/>
                <a:tab pos="9137422" algn="l"/>
              </a:tabLst>
              <a:defRPr/>
            </a:pPr>
            <a:endParaRPr lang="en-US" sz="2400" dirty="0" smtClean="0">
              <a:latin typeface="Calibri"/>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2846567" y="-1"/>
            <a:ext cx="9327669" cy="755455"/>
          </a:xfrm>
          <a:prstGeom prst="rect">
            <a:avLst/>
          </a:prstGeom>
          <a:noFill/>
        </p:spPr>
        <p:txBody>
          <a:bodyPr wrap="square" anchor="ctr" anchorCtr="0">
            <a:noAutofit/>
          </a:bodyPr>
          <a:lstStyle/>
          <a:p>
            <a:pPr algn="r" defTabSz="609585">
              <a:defRPr/>
            </a:pPr>
            <a:r>
              <a:rPr lang="en-US" sz="3200" b="1" dirty="0" smtClean="0">
                <a:solidFill>
                  <a:srgbClr val="FFC000"/>
                </a:solidFill>
                <a:latin typeface="Calibri"/>
              </a:rPr>
              <a:t>Aug 13, 2020  889 National Defense Authorization Act</a:t>
            </a:r>
            <a:endParaRPr lang="en-US" sz="3200" b="1" dirty="0">
              <a:solidFill>
                <a:srgbClr val="FFC000"/>
              </a:solidFill>
              <a:latin typeface="Calibri"/>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9467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522" y="437479"/>
            <a:ext cx="11425766" cy="7530267"/>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3200" b="0" i="0" u="none" strike="noStrike" kern="1200" cap="none" spc="0" normalizeH="0" baseline="0" noProof="0" dirty="0" smtClean="0">
              <a:ln>
                <a:noFill/>
              </a:ln>
              <a:solidFill>
                <a:prstClr val="white"/>
              </a:solidFill>
              <a:effectLst/>
              <a:uLnTx/>
              <a:uFillTx/>
              <a:latin typeface="Calibri"/>
              <a:ea typeface="+mn-ea"/>
              <a:cs typeface="+mn-cs"/>
            </a:endParaRPr>
          </a:p>
          <a:p>
            <a:pPr marR="0" lvl="0" algn="l" defTabSz="609585" rtl="0" eaLnBrk="1" fontAlgn="auto" latinLnBrk="0" hangingPunct="1">
              <a:lnSpc>
                <a:spcPts val="2933"/>
              </a:lnSpc>
              <a:spcBef>
                <a:spcPts val="0"/>
              </a:spcBef>
              <a:spcAft>
                <a:spcPts val="0"/>
              </a:spcAft>
              <a:buClrTx/>
              <a:buSzTx/>
              <a:tabLst>
                <a:tab pos="1208587" algn="l"/>
                <a:tab pos="1513379" algn="l"/>
                <a:tab pos="9137422" algn="l"/>
              </a:tabLst>
              <a:defRPr/>
            </a:pPr>
            <a:r>
              <a:rPr kumimoji="0" lang="en-US" sz="3200" b="0" i="0" u="sng" strike="noStrike" kern="1200" cap="none" spc="0" normalizeH="0" baseline="0" noProof="0" dirty="0" smtClean="0">
                <a:ln>
                  <a:noFill/>
                </a:ln>
                <a:effectLst/>
                <a:uLnTx/>
                <a:uFillTx/>
                <a:latin typeface="Calibri"/>
                <a:ea typeface="+mn-ea"/>
                <a:cs typeface="+mn-cs"/>
              </a:rPr>
              <a:t>Multi Unit Proposal</a:t>
            </a:r>
            <a:r>
              <a:rPr kumimoji="0" lang="en-US" sz="3200" b="0" i="0" u="sng" strike="noStrike" kern="1200" cap="none" spc="0" normalizeH="0" noProof="0" dirty="0" smtClean="0">
                <a:ln>
                  <a:noFill/>
                </a:ln>
                <a:effectLst/>
                <a:uLnTx/>
                <a:uFillTx/>
                <a:latin typeface="Calibri"/>
                <a:ea typeface="+mn-ea"/>
                <a:cs typeface="+mn-cs"/>
              </a:rPr>
              <a:t> Basic Tenets </a:t>
            </a:r>
          </a:p>
          <a:p>
            <a:pPr marR="0" lvl="0" algn="l" defTabSz="609585" rtl="0" eaLnBrk="1" fontAlgn="auto" latinLnBrk="0" hangingPunct="1">
              <a:lnSpc>
                <a:spcPts val="2933"/>
              </a:lnSpc>
              <a:spcBef>
                <a:spcPts val="0"/>
              </a:spcBef>
              <a:spcAft>
                <a:spcPts val="0"/>
              </a:spcAft>
              <a:buClrTx/>
              <a:buSzTx/>
              <a:tabLst>
                <a:tab pos="1208587" algn="l"/>
                <a:tab pos="1513379" algn="l"/>
                <a:tab pos="9137422" algn="l"/>
              </a:tabLst>
              <a:defRPr/>
            </a:pPr>
            <a:endParaRPr kumimoji="0" lang="en-US" sz="3200" b="0" i="0" u="none" strike="noStrike" kern="1200" cap="none" spc="0" normalizeH="0" noProof="0" dirty="0" smtClean="0">
              <a:ln>
                <a:noFill/>
              </a:ln>
              <a:effectLst/>
              <a:uLnTx/>
              <a:uFillTx/>
              <a:latin typeface="Calibri"/>
              <a:ea typeface="+mn-ea"/>
              <a:cs typeface="+mn-cs"/>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a:t>Who will be PI &amp; decision on multiple </a:t>
            </a:r>
            <a:r>
              <a:rPr lang="en-US" sz="3200" dirty="0" smtClean="0"/>
              <a:t>PS projects </a:t>
            </a:r>
            <a:r>
              <a:rPr lang="en-US" sz="3200" dirty="0"/>
              <a:t>is collaborative and includes all units involved both faculty and </a:t>
            </a:r>
            <a:r>
              <a:rPr lang="en-US" sz="3200" dirty="0" smtClean="0"/>
              <a:t>admin.  </a:t>
            </a:r>
          </a:p>
          <a:p>
            <a:pPr lvl="1" defTabSz="609585">
              <a:lnSpc>
                <a:spcPts val="2933"/>
              </a:lnSpc>
              <a:tabLst>
                <a:tab pos="1208587" algn="l"/>
                <a:tab pos="1513379" algn="l"/>
                <a:tab pos="9137422" algn="l"/>
              </a:tabLst>
              <a:defRPr/>
            </a:pPr>
            <a:endParaRPr lang="en-US" sz="3200" dirty="0"/>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t>Sometimes </a:t>
            </a:r>
            <a:r>
              <a:rPr lang="en-US" sz="3200" dirty="0"/>
              <a:t>not prudent to set up separate </a:t>
            </a:r>
            <a:r>
              <a:rPr lang="en-US" sz="3200" dirty="0" smtClean="0"/>
              <a:t>PS projects </a:t>
            </a:r>
            <a:r>
              <a:rPr lang="en-US" sz="3200" dirty="0"/>
              <a:t>for non-lead </a:t>
            </a:r>
            <a:r>
              <a:rPr lang="en-US" sz="3200" dirty="0" smtClean="0"/>
              <a:t>unit(s)</a:t>
            </a:r>
          </a:p>
          <a:p>
            <a:pPr lvl="1" defTabSz="609585">
              <a:lnSpc>
                <a:spcPts val="2933"/>
              </a:lnSpc>
              <a:tabLst>
                <a:tab pos="1208587" algn="l"/>
                <a:tab pos="1513379" algn="l"/>
                <a:tab pos="9137422" algn="l"/>
              </a:tabLst>
              <a:defRPr/>
            </a:pPr>
            <a:endParaRPr lang="en-US" sz="3200" dirty="0" smtClean="0"/>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At all times PI and the PI Business </a:t>
            </a:r>
            <a:r>
              <a:rPr lang="en-US" sz="3200" smtClean="0">
                <a:latin typeface="Calibri"/>
              </a:rPr>
              <a:t>Office are </a:t>
            </a:r>
            <a:r>
              <a:rPr lang="en-US" sz="3200" dirty="0" smtClean="0">
                <a:latin typeface="Calibri"/>
              </a:rPr>
              <a:t>responsible for entire proposal and award.</a:t>
            </a:r>
          </a:p>
          <a:p>
            <a:pPr lvl="1" defTabSz="609585">
              <a:lnSpc>
                <a:spcPts val="2933"/>
              </a:lnSpc>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a:t>If a resource it is not monetized, you can’t charge it to the sponsored </a:t>
            </a:r>
            <a:r>
              <a:rPr lang="en-US" sz="3200" dirty="0" smtClean="0"/>
              <a:t>award – Can be listed in Facilities &amp; Other Support so long as no $ assigned.</a:t>
            </a:r>
            <a:endParaRPr lang="en-US" sz="3200" dirty="0"/>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latin typeface="Calibri"/>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32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052391" y="0"/>
            <a:ext cx="8139608"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Multi Unit Proposals &amp;</a:t>
            </a:r>
            <a:r>
              <a:rPr kumimoji="0" lang="en-US" sz="3733" b="1" i="0" u="none" strike="noStrike" kern="1200" cap="none" spc="0" normalizeH="0" noProof="0" dirty="0" smtClean="0">
                <a:ln>
                  <a:noFill/>
                </a:ln>
                <a:solidFill>
                  <a:srgbClr val="FFC000"/>
                </a:solidFill>
                <a:effectLst/>
                <a:uLnTx/>
                <a:uFillTx/>
                <a:latin typeface="Calibri"/>
                <a:ea typeface="+mn-ea"/>
                <a:cs typeface="+mn-cs"/>
              </a:rPr>
              <a:t> Kuali Credit Split</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45433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6414577"/>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marR="0" lvl="0" algn="l" defTabSz="609585" rtl="0" eaLnBrk="1" fontAlgn="auto" latinLnBrk="0" hangingPunct="1">
              <a:lnSpc>
                <a:spcPts val="2933"/>
              </a:lnSpc>
              <a:spcBef>
                <a:spcPts val="0"/>
              </a:spcBef>
              <a:spcAft>
                <a:spcPts val="0"/>
              </a:spcAft>
              <a:buClrTx/>
              <a:buSzTx/>
              <a:tabLst>
                <a:tab pos="1208587" algn="l"/>
                <a:tab pos="1513379" algn="l"/>
                <a:tab pos="9137422" algn="l"/>
              </a:tabLst>
              <a:defRPr/>
            </a:pPr>
            <a:r>
              <a:rPr kumimoji="0" lang="en-US" sz="3200" b="0" i="0" u="sng" strike="noStrike" kern="1200" cap="none" spc="0" normalizeH="0" baseline="0" noProof="0" dirty="0" smtClean="0">
                <a:ln>
                  <a:noFill/>
                </a:ln>
                <a:effectLst/>
                <a:uLnTx/>
                <a:uFillTx/>
                <a:latin typeface="Calibri"/>
                <a:ea typeface="+mn-ea"/>
                <a:cs typeface="+mn-cs"/>
              </a:rPr>
              <a:t>Multi Unit Proposal</a:t>
            </a:r>
            <a:r>
              <a:rPr kumimoji="0" lang="en-US" sz="3200" b="0" i="0" u="sng" strike="noStrike" kern="1200" cap="none" spc="0" normalizeH="0" noProof="0" dirty="0" smtClean="0">
                <a:ln>
                  <a:noFill/>
                </a:ln>
                <a:effectLst/>
                <a:uLnTx/>
                <a:uFillTx/>
                <a:latin typeface="Calibri"/>
                <a:ea typeface="+mn-ea"/>
                <a:cs typeface="+mn-cs"/>
              </a:rPr>
              <a:t> Basic Tenets - Continued</a:t>
            </a:r>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Kuali Credit Split can be utilized to distribute appropriate credit for DRIF or Academic credit.   </a:t>
            </a:r>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a:t>Home department Business Office of Faculty is “always” responsible for their faculty payroll and managing total salary picture of their faculty</a:t>
            </a:r>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If a faculty has one appointment and </a:t>
            </a:r>
            <a:r>
              <a:rPr lang="en-US" sz="3200" smtClean="0">
                <a:latin typeface="Calibri"/>
              </a:rPr>
              <a:t>is the PI</a:t>
            </a:r>
            <a:r>
              <a:rPr lang="en-US" sz="3200" dirty="0" smtClean="0">
                <a:latin typeface="Calibri"/>
              </a:rPr>
              <a:t>, then faculty home unit (where appointment is housed) is lead</a:t>
            </a:r>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When multiple appointments the faculty must designate which unit they are assigning their effort.</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32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034628" y="-1"/>
            <a:ext cx="8139608"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Multi Unit Proposals &amp;</a:t>
            </a:r>
            <a:r>
              <a:rPr kumimoji="0" lang="en-US" sz="3733" b="1" i="0" u="none" strike="noStrike" kern="1200" cap="none" spc="0" normalizeH="0" noProof="0" dirty="0" smtClean="0">
                <a:ln>
                  <a:noFill/>
                </a:ln>
                <a:solidFill>
                  <a:srgbClr val="FFC000"/>
                </a:solidFill>
                <a:effectLst/>
                <a:uLnTx/>
                <a:uFillTx/>
                <a:latin typeface="Calibri"/>
                <a:ea typeface="+mn-ea"/>
                <a:cs typeface="+mn-cs"/>
              </a:rPr>
              <a:t> Kuali Credit Split</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292574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555093"/>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marL="457200" marR="0" lvl="0" indent="-4572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r>
              <a:rPr lang="en-US" sz="3200" u="sng" dirty="0" smtClean="0">
                <a:latin typeface="Calibri"/>
              </a:rPr>
              <a:t>Kuali CREDIT SPLIT</a:t>
            </a:r>
          </a:p>
          <a:p>
            <a:pPr marR="0" lvl="0" algn="l" defTabSz="609585" rtl="0" eaLnBrk="1" fontAlgn="auto" latinLnBrk="0" hangingPunct="1">
              <a:lnSpc>
                <a:spcPts val="2933"/>
              </a:lnSpc>
              <a:spcBef>
                <a:spcPts val="0"/>
              </a:spcBef>
              <a:spcAft>
                <a:spcPts val="0"/>
              </a:spcAft>
              <a:buClrTx/>
              <a:buSzTx/>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Completed pilot test of Credit Split with MIPAR &amp; Dresher </a:t>
            </a:r>
          </a:p>
          <a:p>
            <a:pPr lvl="1" defTabSz="609585">
              <a:lnSpc>
                <a:spcPts val="2933"/>
              </a:lnSpc>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Once it is on, it is on for everyone and is required for proposal routing</a:t>
            </a:r>
          </a:p>
          <a:p>
            <a:pPr marL="914400" lvl="1"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lang="en-US" sz="3200" dirty="0" smtClean="0">
                <a:latin typeface="Calibri"/>
              </a:rPr>
              <a:t>Plan is to have training in Dec 2020 for OSP, RAG then Expanded RAG before Turning on in Jan 2021</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s and Final Reporting Requirements</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034628" y="-1"/>
            <a:ext cx="8139608"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Multi Unit Proposals &amp;</a:t>
            </a:r>
            <a:r>
              <a:rPr kumimoji="0" lang="en-US" sz="3733" b="1" i="0" u="none" strike="noStrike" kern="1200" cap="none" spc="0" normalizeH="0" noProof="0" dirty="0" smtClean="0">
                <a:ln>
                  <a:noFill/>
                </a:ln>
                <a:solidFill>
                  <a:srgbClr val="FFC000"/>
                </a:solidFill>
                <a:effectLst/>
                <a:uLnTx/>
                <a:uFillTx/>
                <a:latin typeface="Calibri"/>
                <a:ea typeface="+mn-ea"/>
                <a:cs typeface="+mn-cs"/>
              </a:rPr>
              <a:t> Kuali Credit Split</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pic>
        <p:nvPicPr>
          <p:cNvPr id="2" name="Picture 1"/>
          <p:cNvPicPr>
            <a:picLocks noChangeAspect="1"/>
          </p:cNvPicPr>
          <p:nvPr/>
        </p:nvPicPr>
        <p:blipFill>
          <a:blip r:embed="rId3"/>
          <a:stretch>
            <a:fillRect/>
          </a:stretch>
        </p:blipFill>
        <p:spPr>
          <a:xfrm>
            <a:off x="8949432" y="5679650"/>
            <a:ext cx="2462904" cy="836242"/>
          </a:xfrm>
          <a:prstGeom prst="rect">
            <a:avLst/>
          </a:prstGeom>
        </p:spPr>
      </p:pic>
    </p:spTree>
    <p:extLst>
      <p:ext uri="{BB962C8B-B14F-4D97-AF65-F5344CB8AC3E}">
        <p14:creationId xmlns:p14="http://schemas.microsoft.com/office/powerpoint/2010/main" val="30719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1951816"/>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marL="457200" marR="0" lvl="0" indent="-4572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r>
              <a:rPr lang="en-US" sz="3200" dirty="0" smtClean="0">
                <a:latin typeface="Calibri"/>
              </a:rPr>
              <a:t>Kuali CREDIT SPLIT</a:t>
            </a:r>
          </a:p>
          <a:p>
            <a:pPr marR="0" lvl="0" algn="l" defTabSz="609585" rtl="0" eaLnBrk="1" fontAlgn="auto" latinLnBrk="0" hangingPunct="1">
              <a:lnSpc>
                <a:spcPts val="2933"/>
              </a:lnSpc>
              <a:spcBef>
                <a:spcPts val="0"/>
              </a:spcBef>
              <a:spcAft>
                <a:spcPts val="0"/>
              </a:spcAft>
              <a:buClrTx/>
              <a:buSzTx/>
              <a:tabLst>
                <a:tab pos="1208587" algn="l"/>
                <a:tab pos="1513379" algn="l"/>
                <a:tab pos="9137422" algn="l"/>
              </a:tabLst>
              <a:defRPr/>
            </a:pPr>
            <a:endParaRPr lang="en-US" sz="3200" dirty="0" smtClean="0">
              <a:latin typeface="Calibri"/>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s and Final Reporting Requirements</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034628" y="-1"/>
            <a:ext cx="8139608"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Multi Unit Proposals &amp;</a:t>
            </a:r>
            <a:r>
              <a:rPr kumimoji="0" lang="en-US" sz="3733" b="1" i="0" u="none" strike="noStrike" kern="1200" cap="none" spc="0" normalizeH="0" noProof="0" dirty="0" smtClean="0">
                <a:ln>
                  <a:noFill/>
                </a:ln>
                <a:solidFill>
                  <a:srgbClr val="FFC000"/>
                </a:solidFill>
                <a:effectLst/>
                <a:uLnTx/>
                <a:uFillTx/>
                <a:latin typeface="Calibri"/>
                <a:ea typeface="+mn-ea"/>
                <a:cs typeface="+mn-cs"/>
              </a:rPr>
              <a:t> Kuali Credit Split</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pic>
        <p:nvPicPr>
          <p:cNvPr id="2" name="Picture 1"/>
          <p:cNvPicPr>
            <a:picLocks noChangeAspect="1"/>
          </p:cNvPicPr>
          <p:nvPr/>
        </p:nvPicPr>
        <p:blipFill>
          <a:blip r:embed="rId3"/>
          <a:stretch>
            <a:fillRect/>
          </a:stretch>
        </p:blipFill>
        <p:spPr>
          <a:xfrm>
            <a:off x="10369768" y="972835"/>
            <a:ext cx="1204164" cy="40885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61022446"/>
              </p:ext>
            </p:extLst>
          </p:nvPr>
        </p:nvGraphicFramePr>
        <p:xfrm>
          <a:off x="905235" y="1761797"/>
          <a:ext cx="10668697" cy="2595995"/>
        </p:xfrm>
        <a:graphic>
          <a:graphicData uri="http://schemas.openxmlformats.org/drawingml/2006/table">
            <a:tbl>
              <a:tblPr firstRow="1" firstCol="1" bandRow="1"/>
              <a:tblGrid>
                <a:gridCol w="3622805">
                  <a:extLst>
                    <a:ext uri="{9D8B030D-6E8A-4147-A177-3AD203B41FA5}">
                      <a16:colId xmlns:a16="http://schemas.microsoft.com/office/drawing/2014/main" val="3548359466"/>
                    </a:ext>
                  </a:extLst>
                </a:gridCol>
                <a:gridCol w="7045892">
                  <a:extLst>
                    <a:ext uri="{9D8B030D-6E8A-4147-A177-3AD203B41FA5}">
                      <a16:colId xmlns:a16="http://schemas.microsoft.com/office/drawing/2014/main" val="1595009858"/>
                    </a:ext>
                  </a:extLst>
                </a:gridCol>
              </a:tblGrid>
              <a:tr h="249035">
                <a:tc>
                  <a:txBody>
                    <a:bodyPr/>
                    <a:lstStyle/>
                    <a:p>
                      <a:pPr marL="0" marR="0">
                        <a:spcBef>
                          <a:spcPts val="0"/>
                        </a:spcBef>
                        <a:spcAft>
                          <a:spcPts val="0"/>
                        </a:spcAft>
                      </a:pPr>
                      <a:r>
                        <a:rPr lang="en-US" sz="1000">
                          <a:effectLst/>
                          <a:latin typeface="Verdana" panose="020B0604030504040204" pitchFamily="34" charset="0"/>
                          <a:ea typeface="MS Mincho"/>
                          <a:cs typeface="Times New Roman" panose="02020603050405020304" pitchFamily="18" charset="0"/>
                        </a:rPr>
                        <a:t>Credit Type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000">
                          <a:effectLst/>
                          <a:latin typeface="Verdana" panose="020B0604030504040204" pitchFamily="34" charset="0"/>
                          <a:ea typeface="MS Mincho"/>
                          <a:cs typeface="Times New Roman" panose="02020603050405020304" pitchFamily="18"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47059128"/>
                  </a:ext>
                </a:extLst>
              </a:tr>
              <a:tr h="1402216">
                <a:tc>
                  <a:txBody>
                    <a:bodyPr/>
                    <a:lstStyle/>
                    <a:p>
                      <a:pPr marL="0" marR="0">
                        <a:spcBef>
                          <a:spcPts val="0"/>
                        </a:spcBef>
                        <a:spcAft>
                          <a:spcPts val="0"/>
                        </a:spcAft>
                      </a:pPr>
                      <a:r>
                        <a:rPr lang="en-US" sz="1400" dirty="0">
                          <a:effectLst/>
                          <a:latin typeface="Verdana" panose="020B0604030504040204" pitchFamily="34" charset="0"/>
                          <a:ea typeface="MS Mincho"/>
                          <a:cs typeface="Times New Roman" panose="02020603050405020304" pitchFamily="18" charset="0"/>
                        </a:rPr>
                        <a:t>DRIF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Verdana" panose="020B0604030504040204" pitchFamily="34" charset="0"/>
                          <a:ea typeface="MS Mincho"/>
                          <a:cs typeface="Times New Roman" panose="02020603050405020304" pitchFamily="18" charset="0"/>
                        </a:rPr>
                        <a:t>Shared financial credit for more than one person and unit and expending budgeted dollars from the actual award. </a:t>
                      </a:r>
                      <a:r>
                        <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This percentage will be utilized to allocate DRIF to be returned to each defined unit by matching it up with the People Soft expenditures associated with the award. Use this category when the units have agreed on the percentage of DRIF allocations.  If the split is based on each units’ budget, use that percent. </a:t>
                      </a:r>
                      <a:endParaRPr lang="en-US" sz="1400" dirty="0">
                        <a:effectLst/>
                        <a:latin typeface="Verdana" panose="020B0604030504040204" pitchFamily="34" charset="0"/>
                        <a:ea typeface="MS Mincho"/>
                        <a:cs typeface="Times New Roman" panose="02020603050405020304" pitchFamily="18" charset="0"/>
                      </a:endParaRPr>
                    </a:p>
                    <a:p>
                      <a:pPr marL="0" marR="0">
                        <a:spcBef>
                          <a:spcPts val="0"/>
                        </a:spcBef>
                        <a:spcAft>
                          <a:spcPts val="0"/>
                        </a:spcAft>
                      </a:pPr>
                      <a:r>
                        <a:rPr lang="en-US" sz="1400" dirty="0">
                          <a:effectLst/>
                          <a:latin typeface="Verdana" panose="020B0604030504040204" pitchFamily="34"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72359"/>
                  </a:ext>
                </a:extLst>
              </a:tr>
              <a:tr h="752990">
                <a:tc>
                  <a:txBody>
                    <a:bodyPr/>
                    <a:lstStyle/>
                    <a:p>
                      <a:pPr marL="0" marR="0">
                        <a:spcBef>
                          <a:spcPts val="0"/>
                        </a:spcBef>
                        <a:spcAft>
                          <a:spcPts val="0"/>
                        </a:spcAft>
                      </a:pPr>
                      <a:r>
                        <a:rPr lang="en-US" sz="1400">
                          <a:effectLst/>
                          <a:latin typeface="Verdana" panose="020B0604030504040204" pitchFamily="34" charset="0"/>
                          <a:ea typeface="MS Mincho"/>
                          <a:cs typeface="Times New Roman" panose="02020603050405020304" pitchFamily="18" charset="0"/>
                        </a:rPr>
                        <a:t>Academic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Verdana" panose="020B0604030504040204" pitchFamily="34" charset="0"/>
                          <a:ea typeface="MS Mincho"/>
                          <a:cs typeface="Times New Roman" panose="02020603050405020304" pitchFamily="18" charset="0"/>
                        </a:rPr>
                        <a:t>Intellectual Credit for multiple individuals.  </a:t>
                      </a:r>
                      <a:r>
                        <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This is a place where faculty can designate an academic contribution. This credit might be different than DRIF. </a:t>
                      </a:r>
                      <a:endParaRPr lang="en-US" sz="1400" dirty="0">
                        <a:effectLst/>
                        <a:latin typeface="Verdana" panose="020B0604030504040204" pitchFamily="34" charset="0"/>
                        <a:ea typeface="MS Mincho"/>
                        <a:cs typeface="Times New Roman" panose="02020603050405020304" pitchFamily="18" charset="0"/>
                      </a:endParaRPr>
                    </a:p>
                    <a:p>
                      <a:pPr marL="0" marR="0">
                        <a:spcBef>
                          <a:spcPts val="0"/>
                        </a:spcBef>
                        <a:spcAft>
                          <a:spcPts val="0"/>
                        </a:spcAft>
                      </a:pPr>
                      <a:r>
                        <a:rPr lang="en-US" sz="1400" dirty="0">
                          <a:effectLst/>
                          <a:latin typeface="Verdana" panose="020B0604030504040204" pitchFamily="34"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14"/>
                  </a:ext>
                </a:extLst>
              </a:tr>
            </a:tbl>
          </a:graphicData>
        </a:graphic>
      </p:graphicFrame>
      <p:pic>
        <p:nvPicPr>
          <p:cNvPr id="4" name="Picture 3"/>
          <p:cNvPicPr>
            <a:picLocks noChangeAspect="1"/>
          </p:cNvPicPr>
          <p:nvPr/>
        </p:nvPicPr>
        <p:blipFill>
          <a:blip r:embed="rId4"/>
          <a:stretch>
            <a:fillRect/>
          </a:stretch>
        </p:blipFill>
        <p:spPr>
          <a:xfrm>
            <a:off x="905235" y="4460149"/>
            <a:ext cx="9654656" cy="2145602"/>
          </a:xfrm>
          <a:prstGeom prst="rect">
            <a:avLst/>
          </a:prstGeom>
        </p:spPr>
      </p:pic>
    </p:spTree>
    <p:extLst>
      <p:ext uri="{BB962C8B-B14F-4D97-AF65-F5344CB8AC3E}">
        <p14:creationId xmlns:p14="http://schemas.microsoft.com/office/powerpoint/2010/main" val="125038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5670783"/>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marL="457200" indent="-457200" defTabSz="609585">
              <a:lnSpc>
                <a:spcPts val="2933"/>
              </a:lnSpc>
              <a:buFont typeface="Arial" panose="020B0604020202020204" pitchFamily="34" charset="0"/>
              <a:buChar char="•"/>
              <a:tabLst>
                <a:tab pos="1208587" algn="l"/>
                <a:tab pos="1513379" algn="l"/>
                <a:tab pos="9137422" algn="l"/>
              </a:tabLst>
              <a:defRPr/>
            </a:pPr>
            <a:r>
              <a:rPr lang="en-US" sz="3200" dirty="0"/>
              <a:t>PI is responsible for technical </a:t>
            </a:r>
            <a:r>
              <a:rPr lang="en-US" sz="3200" dirty="0" smtClean="0"/>
              <a:t>deliverables</a:t>
            </a:r>
          </a:p>
          <a:p>
            <a:pPr marL="457200" indent="-457200" defTabSz="609585">
              <a:lnSpc>
                <a:spcPts val="2933"/>
              </a:lnSpc>
              <a:buFont typeface="Arial" panose="020B0604020202020204" pitchFamily="34" charset="0"/>
              <a:buChar char="•"/>
              <a:tabLst>
                <a:tab pos="1208587" algn="l"/>
                <a:tab pos="1513379" algn="l"/>
                <a:tab pos="9137422" algn="l"/>
              </a:tabLst>
              <a:defRPr/>
            </a:pPr>
            <a:endParaRPr lang="en-US" sz="3200" dirty="0"/>
          </a:p>
          <a:p>
            <a:pPr marL="457200" marR="0" lvl="0" indent="-4572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r>
              <a:rPr kumimoji="0" lang="en-US" sz="3200" b="0" i="0" u="none" strike="noStrike" kern="1200" cap="none" spc="0" normalizeH="0" baseline="0" noProof="0" dirty="0" smtClean="0">
                <a:ln>
                  <a:noFill/>
                </a:ln>
                <a:effectLst/>
                <a:uLnTx/>
                <a:uFillTx/>
                <a:latin typeface="Calibri"/>
                <a:ea typeface="+mn-ea"/>
                <a:cs typeface="+mn-cs"/>
              </a:rPr>
              <a:t>Late reports</a:t>
            </a:r>
            <a:r>
              <a:rPr kumimoji="0" lang="en-US" sz="3200" b="0" i="0" u="none" strike="noStrike" kern="1200" cap="none" spc="0" normalizeH="0" noProof="0" dirty="0" smtClean="0">
                <a:ln>
                  <a:noFill/>
                </a:ln>
                <a:effectLst/>
                <a:uLnTx/>
                <a:uFillTx/>
                <a:latin typeface="Calibri"/>
                <a:ea typeface="+mn-ea"/>
                <a:cs typeface="+mn-cs"/>
              </a:rPr>
              <a:t> impact UMBC &amp; PI reputation</a:t>
            </a:r>
          </a:p>
          <a:p>
            <a:pPr marL="457200" marR="0" lvl="0" indent="-4572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endParaRPr lang="en-US" sz="3200" baseline="0" dirty="0" smtClean="0">
              <a:latin typeface="Calibri"/>
            </a:endParaRPr>
          </a:p>
          <a:p>
            <a:pPr marL="457200" marR="0" lvl="0" indent="-4572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r>
              <a:rPr lang="en-US" sz="3200" baseline="0" dirty="0" smtClean="0">
                <a:latin typeface="Calibri"/>
              </a:rPr>
              <a:t>Late</a:t>
            </a:r>
            <a:r>
              <a:rPr lang="en-US" sz="3200" dirty="0" smtClean="0">
                <a:latin typeface="Calibri"/>
              </a:rPr>
              <a:t> reports may prevent your colleagues from another department from getting an award </a:t>
            </a:r>
            <a:endParaRPr kumimoji="0" lang="en-US" sz="3200" b="0" i="0" u="none" strike="noStrike" kern="1200" cap="none" spc="0" normalizeH="0" baseline="0" noProof="0" dirty="0" smtClean="0">
              <a:ln>
                <a:noFill/>
              </a:ln>
              <a:effectLst/>
              <a:uLnTx/>
              <a:uFillTx/>
              <a:latin typeface="Calibri"/>
            </a:endParaRPr>
          </a:p>
          <a:p>
            <a:pPr marL="914400" lvl="1" indent="-457200" defTabSz="609585">
              <a:lnSpc>
                <a:spcPts val="2933"/>
              </a:lnSpc>
              <a:buFont typeface="Arial" panose="020B0604020202020204" pitchFamily="34" charset="0"/>
              <a:buChar char="•"/>
              <a:tabLst>
                <a:tab pos="1208587" algn="l"/>
                <a:tab pos="1513379" algn="l"/>
                <a:tab pos="9137422" algn="l"/>
              </a:tabLst>
              <a:defRPr/>
            </a:pPr>
            <a:endParaRPr kumimoji="0" lang="en-US" sz="3200" b="0" i="0" u="none" strike="noStrike" kern="1200" cap="none" spc="0" normalizeH="0" baseline="0" noProof="0" dirty="0" smtClean="0">
              <a:ln>
                <a:noFill/>
              </a:ln>
              <a:effectLst/>
              <a:uLnTx/>
              <a:uFillTx/>
              <a:latin typeface="Calibri"/>
              <a:ea typeface="+mn-ea"/>
              <a:cs typeface="+mn-cs"/>
            </a:endParaRPr>
          </a:p>
          <a:p>
            <a:pPr marL="914400" lvl="1" indent="-457200" defTabSz="609585">
              <a:lnSpc>
                <a:spcPts val="2933"/>
              </a:lnSpc>
              <a:buFont typeface="Arial" panose="020B0604020202020204" pitchFamily="34" charset="0"/>
              <a:buChar char="•"/>
              <a:tabLst>
                <a:tab pos="1208587" algn="l"/>
                <a:tab pos="1513379" algn="l"/>
                <a:tab pos="9137422" algn="l"/>
              </a:tabLst>
              <a:defRPr/>
            </a:pPr>
            <a:r>
              <a:rPr kumimoji="0" lang="en-US" sz="3200" b="0" i="1" u="none" strike="noStrike" kern="1200" cap="none" spc="0" normalizeH="0" baseline="0" noProof="0" dirty="0" smtClean="0">
                <a:ln>
                  <a:noFill/>
                </a:ln>
                <a:effectLst/>
                <a:uLnTx/>
                <a:uFillTx/>
                <a:latin typeface="Calibri"/>
              </a:rPr>
              <a:t>NSF has told OSP that </a:t>
            </a:r>
            <a:r>
              <a:rPr kumimoji="0" lang="en-US" sz="3200" b="0" i="1" u="none" strike="noStrike" kern="1200" cap="none" spc="0" normalizeH="0" noProof="0" dirty="0" smtClean="0">
                <a:ln>
                  <a:noFill/>
                </a:ln>
                <a:effectLst/>
                <a:uLnTx/>
                <a:uFillTx/>
                <a:latin typeface="Calibri"/>
              </a:rPr>
              <a:t>we had </a:t>
            </a:r>
            <a:r>
              <a:rPr lang="en-US" sz="3200" i="1" dirty="0" smtClean="0"/>
              <a:t>24 hours </a:t>
            </a:r>
            <a:r>
              <a:rPr lang="en-US" sz="3200" i="1" dirty="0"/>
              <a:t>to submit </a:t>
            </a:r>
            <a:r>
              <a:rPr lang="en-US" sz="3200" i="1" dirty="0" smtClean="0"/>
              <a:t>late reports or new </a:t>
            </a:r>
            <a:r>
              <a:rPr lang="en-US" sz="3200" i="1" dirty="0"/>
              <a:t>award will </a:t>
            </a:r>
            <a:r>
              <a:rPr lang="en-US" sz="3200" i="1" dirty="0" smtClean="0"/>
              <a:t>be made to next organization in line </a:t>
            </a:r>
          </a:p>
          <a:p>
            <a:pPr marL="457200" indent="-457200" defTabSz="609585">
              <a:lnSpc>
                <a:spcPts val="2933"/>
              </a:lnSpc>
              <a:buFont typeface="Arial" panose="020B0604020202020204" pitchFamily="34" charset="0"/>
              <a:buChar char="•"/>
              <a:tabLst>
                <a:tab pos="1208587" algn="l"/>
                <a:tab pos="1513379" algn="l"/>
                <a:tab pos="9137422" algn="l"/>
              </a:tabLst>
              <a:defRPr/>
            </a:pPr>
            <a:endParaRPr lang="en-US" sz="3200" dirty="0" smtClean="0"/>
          </a:p>
          <a:p>
            <a:pPr marL="457200" marR="0" lvl="0" indent="-4572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r>
              <a:rPr lang="en-US" sz="3200" noProof="0" dirty="0" smtClean="0">
                <a:latin typeface="Calibri"/>
              </a:rPr>
              <a:t>If late reports are not resolved OSP will be directed to stop all award set up &amp; PI Eligibility will be in jeopardy.  </a:t>
            </a:r>
            <a:endParaRPr kumimoji="0" lang="en-US" sz="2400" b="0" i="0" u="none" strike="noStrike" kern="1200" cap="none" spc="0" normalizeH="0" baseline="0" noProof="0" dirty="0" smtClean="0">
              <a:ln>
                <a:noFill/>
              </a:ln>
              <a:effectLst/>
              <a:uLnTx/>
              <a:uFillTx/>
              <a:latin typeface="Calibri"/>
              <a:ea typeface="+mn-ea"/>
              <a:cs typeface="+mn-cs"/>
            </a:endParaRPr>
          </a:p>
          <a:p>
            <a:pPr marL="342900" marR="0" lvl="0" indent="-342900" algn="l" defTabSz="609585" rtl="0" eaLnBrk="1" fontAlgn="auto" latinLnBrk="0" hangingPunct="1">
              <a:lnSpc>
                <a:spcPts val="2933"/>
              </a:lnSpc>
              <a:spcBef>
                <a:spcPts val="0"/>
              </a:spcBef>
              <a:spcAft>
                <a:spcPts val="0"/>
              </a:spcAft>
              <a:buClrTx/>
              <a:buSzTx/>
              <a:buFont typeface="Arial" panose="020B0604020202020204" pitchFamily="34" charset="0"/>
              <a:buChar char="•"/>
              <a:tabLst>
                <a:tab pos="1208587" algn="l"/>
                <a:tab pos="1513379" algn="l"/>
                <a:tab pos="9137422" algn="l"/>
              </a:tabLst>
              <a:defRPr/>
            </a:pPr>
            <a:endParaRPr lang="en-US" sz="2400" dirty="0">
              <a:latin typeface="Calibri"/>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Late Progress</a:t>
            </a:r>
            <a:r>
              <a:rPr kumimoji="0" lang="en-US" sz="3733" b="1" i="0" u="none" strike="noStrike" kern="1200" cap="none" spc="0" normalizeH="0" noProof="0" dirty="0" smtClean="0">
                <a:ln>
                  <a:noFill/>
                </a:ln>
                <a:solidFill>
                  <a:srgbClr val="FFC000"/>
                </a:solidFill>
                <a:effectLst/>
                <a:uLnTx/>
                <a:uFillTx/>
                <a:latin typeface="Calibri"/>
                <a:ea typeface="+mn-ea"/>
                <a:cs typeface="+mn-cs"/>
              </a:rPr>
              <a:t> &amp; Final Reporting</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39442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6252994"/>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marL="342900" marR="0" lvl="0" indent="-342900">
              <a:spcBef>
                <a:spcPts val="0"/>
              </a:spcBef>
              <a:spcAft>
                <a:spcPts val="0"/>
              </a:spcAft>
              <a:buFont typeface="+mj-lt"/>
              <a:buAutoNum type="arabicParen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30 days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Reminder to PI w/ cc unit business office. </a:t>
            </a:r>
          </a:p>
          <a:p>
            <a:pPr marL="342900" marR="0" lvl="0" indent="-342900">
              <a:spcBef>
                <a:spcPts val="0"/>
              </a:spcBef>
              <a:spcAft>
                <a:spcPts val="0"/>
              </a:spcAft>
              <a:buFont typeface="+mj-lt"/>
              <a:buAutoNum type="arabicParen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60 days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Reminder to PI w/ cc unit business office, Chair or Director, and Associate Dean for Research.</a:t>
            </a:r>
          </a:p>
          <a:p>
            <a:pPr marL="342900" marR="0" lvl="0" indent="-342900">
              <a:spcBef>
                <a:spcPts val="0"/>
              </a:spcBef>
              <a:spcAft>
                <a:spcPts val="0"/>
              </a:spcAft>
              <a:buFont typeface="+mj-lt"/>
              <a:buAutoNum type="arabicParen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90 days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OSP director will send an email to the PI with cc unit business office, Chair or Director, Associate Dean for Research , Dean, and Associate Vice President for Research (AVPR).  </a:t>
            </a:r>
            <a:r>
              <a:rPr lang="en-US" sz="32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OSP Director will indicate if overdue report is not submitted within the next 30 days OSP may be directed to suspend processing any award actions for PI until overdue report has been cleared.</a:t>
            </a:r>
          </a:p>
          <a:p>
            <a:pPr marL="342900" marR="0" lvl="0" indent="-342900">
              <a:spcBef>
                <a:spcPts val="0"/>
              </a:spcBef>
              <a:spcAft>
                <a:spcPts val="0"/>
              </a:spcAft>
              <a:buFont typeface="+mj-lt"/>
              <a:buAutoNum type="arabicParenR"/>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smtClean="0">
                <a:effectLst/>
                <a:latin typeface="Calibri" panose="020F0502020204030204" pitchFamily="34" charset="0"/>
                <a:ea typeface="Calibri" panose="020F0502020204030204" pitchFamily="34" charset="0"/>
                <a:cs typeface="Times New Roman" panose="02020603050405020304" pitchFamily="18" charset="0"/>
              </a:rPr>
              <a:t>120 days </a:t>
            </a: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AVPR will direct OSP cc’ing all in #3 about enforcement action.  </a:t>
            </a:r>
            <a:r>
              <a:rPr lang="en-US" sz="3200" dirty="0" smtClean="0">
                <a:latin typeface="Calibri" panose="020F0502020204030204" pitchFamily="34" charset="0"/>
                <a:ea typeface="Calibri" panose="020F0502020204030204" pitchFamily="34" charset="0"/>
                <a:cs typeface="Times New Roman" panose="02020603050405020304" pitchFamily="18" charset="0"/>
              </a:rPr>
              <a:t>This may also impact PI status at UMBC</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Late Progress</a:t>
            </a:r>
            <a:r>
              <a:rPr kumimoji="0" lang="en-US" sz="3733" b="1" i="0" u="none" strike="noStrike" kern="1200" cap="none" spc="0" normalizeH="0" noProof="0" dirty="0" smtClean="0">
                <a:ln>
                  <a:noFill/>
                </a:ln>
                <a:solidFill>
                  <a:srgbClr val="FFC000"/>
                </a:solidFill>
                <a:effectLst/>
                <a:uLnTx/>
                <a:uFillTx/>
                <a:latin typeface="Calibri"/>
                <a:ea typeface="+mn-ea"/>
                <a:cs typeface="+mn-cs"/>
              </a:rPr>
              <a:t> &amp; Final Reporting</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386837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640" y="957742"/>
            <a:ext cx="9118015" cy="3067506"/>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2400" b="0" i="0" u="none" strike="noStrike" kern="1200" cap="none" spc="0" normalizeH="0" noProof="0" dirty="0" smtClean="0">
                <a:ln>
                  <a:noFill/>
                </a:ln>
                <a:effectLst/>
                <a:uLnTx/>
                <a:uFillTx/>
                <a:latin typeface="Calibri"/>
                <a:ea typeface="+mn-ea"/>
                <a:cs typeface="+mn-cs"/>
              </a:rPr>
              <a:t>One of three different requests in August that have some relationship</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noProof="0" dirty="0" smtClean="0">
              <a:ln>
                <a:noFill/>
              </a:ln>
              <a:effectLst/>
              <a:uLnTx/>
              <a:uFillTx/>
              <a:latin typeface="Calibri"/>
              <a:ea typeface="+mn-ea"/>
              <a:cs typeface="+mn-cs"/>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lang="en-US" sz="2400" dirty="0" smtClean="0">
                <a:latin typeface="Calibri"/>
              </a:rPr>
              <a:t>	1) Industry Engagement/Partnership Inventory</a:t>
            </a:r>
          </a:p>
          <a:p>
            <a:pPr defTabSz="609585">
              <a:lnSpc>
                <a:spcPts val="2933"/>
              </a:lnSpc>
              <a:tabLst>
                <a:tab pos="1208587" algn="l"/>
                <a:tab pos="1513379" algn="l"/>
                <a:tab pos="9137422" algn="l"/>
              </a:tabLst>
              <a:defRPr/>
            </a:pPr>
            <a:r>
              <a:rPr kumimoji="0" lang="en-US" sz="2400" b="0" i="0" u="none" strike="noStrike" kern="1200" cap="none" spc="0" normalizeH="0" noProof="0" dirty="0" smtClean="0">
                <a:ln>
                  <a:noFill/>
                </a:ln>
                <a:effectLst/>
                <a:uLnTx/>
                <a:uFillTx/>
                <a:latin typeface="Calibri"/>
                <a:ea typeface="+mn-ea"/>
                <a:cs typeface="+mn-cs"/>
              </a:rPr>
              <a:t>	2) </a:t>
            </a:r>
            <a:r>
              <a:rPr lang="en-US" sz="2400" dirty="0">
                <a:solidFill>
                  <a:srgbClr val="C00000"/>
                </a:solidFill>
                <a:latin typeface="Calibri"/>
              </a:rPr>
              <a:t>USM Economic Impact Study </a:t>
            </a:r>
            <a:r>
              <a:rPr kumimoji="0" lang="en-US" sz="2400" b="0" i="0" u="none" strike="noStrike" kern="1200" cap="none" spc="0" normalizeH="0" noProof="0" dirty="0" smtClean="0">
                <a:ln>
                  <a:noFill/>
                </a:ln>
                <a:effectLst/>
                <a:uLnTx/>
                <a:uFillTx/>
                <a:latin typeface="Calibri"/>
                <a:ea typeface="+mn-ea"/>
                <a:cs typeface="+mn-cs"/>
              </a:rPr>
              <a:t>	3) USM working on Economic Strategic Plan</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lang="en-US" sz="2400" dirty="0">
              <a:latin typeface="Calibri"/>
            </a:endParaRP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noProof="0" dirty="0" smtClean="0">
              <a:ln>
                <a:noFill/>
              </a:ln>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3733" b="1" i="0" u="none" strike="noStrike" kern="1200" cap="none" spc="0" normalizeH="0" noProof="0" dirty="0" smtClean="0">
                <a:ln>
                  <a:noFill/>
                </a:ln>
                <a:solidFill>
                  <a:srgbClr val="FFC000"/>
                </a:solidFill>
                <a:effectLst/>
                <a:uLnTx/>
                <a:uFillTx/>
                <a:latin typeface="Calibri"/>
                <a:ea typeface="+mn-ea"/>
                <a:cs typeface="+mn-cs"/>
              </a:rPr>
              <a:t> IMPACT STUDY</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pic>
        <p:nvPicPr>
          <p:cNvPr id="2" name="Picture 1"/>
          <p:cNvPicPr>
            <a:picLocks noChangeAspect="1"/>
          </p:cNvPicPr>
          <p:nvPr/>
        </p:nvPicPr>
        <p:blipFill>
          <a:blip r:embed="rId3"/>
          <a:stretch>
            <a:fillRect/>
          </a:stretch>
        </p:blipFill>
        <p:spPr>
          <a:xfrm>
            <a:off x="2543357" y="3565738"/>
            <a:ext cx="6534807" cy="2933057"/>
          </a:xfrm>
          <a:prstGeom prst="rect">
            <a:avLst/>
          </a:prstGeom>
        </p:spPr>
      </p:pic>
    </p:spTree>
    <p:extLst>
      <p:ext uri="{BB962C8B-B14F-4D97-AF65-F5344CB8AC3E}">
        <p14:creationId xmlns:p14="http://schemas.microsoft.com/office/powerpoint/2010/main" val="799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640" y="957742"/>
            <a:ext cx="11425766" cy="4555093"/>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a:p>
            <a:pPr lvl="0" defTabSz="609585">
              <a:lnSpc>
                <a:spcPts val="2933"/>
              </a:lnSpc>
              <a:tabLst>
                <a:tab pos="1208587" algn="l"/>
                <a:tab pos="1513379" algn="l"/>
                <a:tab pos="9137422" algn="l"/>
              </a:tabLst>
              <a:defRPr/>
            </a:pPr>
            <a:r>
              <a:rPr lang="en-US" sz="2800" dirty="0" smtClean="0"/>
              <a:t>The Study was last completed in 2011-2012</a:t>
            </a:r>
          </a:p>
          <a:p>
            <a:pPr lvl="0" defTabSz="609585">
              <a:lnSpc>
                <a:spcPts val="2933"/>
              </a:lnSpc>
              <a:tabLst>
                <a:tab pos="1208587" algn="l"/>
                <a:tab pos="1513379" algn="l"/>
                <a:tab pos="9137422" algn="l"/>
              </a:tabLst>
              <a:defRPr/>
            </a:pPr>
            <a:endParaRPr lang="en-US" sz="2800" dirty="0"/>
          </a:p>
          <a:p>
            <a:pPr lvl="0" defTabSz="609585">
              <a:lnSpc>
                <a:spcPts val="2933"/>
              </a:lnSpc>
              <a:tabLst>
                <a:tab pos="1208587" algn="l"/>
                <a:tab pos="1513379" algn="l"/>
                <a:tab pos="9137422" algn="l"/>
              </a:tabLst>
              <a:defRPr/>
            </a:pPr>
            <a:r>
              <a:rPr lang="en-US" sz="2800" dirty="0" smtClean="0"/>
              <a:t>Data is accumulated by the UB Jacob France Institute</a:t>
            </a:r>
          </a:p>
          <a:p>
            <a:pPr lvl="0" defTabSz="609585">
              <a:lnSpc>
                <a:spcPts val="2933"/>
              </a:lnSpc>
              <a:tabLst>
                <a:tab pos="1208587" algn="l"/>
                <a:tab pos="1513379" algn="l"/>
                <a:tab pos="9137422" algn="l"/>
              </a:tabLst>
              <a:defRPr/>
            </a:pPr>
            <a:endParaRPr lang="en-US" sz="2800" dirty="0" smtClean="0"/>
          </a:p>
          <a:p>
            <a:pPr lvl="0" defTabSz="609585">
              <a:lnSpc>
                <a:spcPts val="2933"/>
              </a:lnSpc>
              <a:tabLst>
                <a:tab pos="1208587" algn="l"/>
                <a:tab pos="1513379" algn="l"/>
                <a:tab pos="9137422" algn="l"/>
              </a:tabLst>
              <a:defRPr/>
            </a:pPr>
            <a:r>
              <a:rPr lang="en-US" sz="2800" dirty="0" smtClean="0"/>
              <a:t>2020 submission involved about 30 individuals and groups across campus</a:t>
            </a:r>
          </a:p>
          <a:p>
            <a:pPr lvl="0" defTabSz="609585">
              <a:lnSpc>
                <a:spcPts val="2933"/>
              </a:lnSpc>
              <a:tabLst>
                <a:tab pos="1208587" algn="l"/>
                <a:tab pos="1513379" algn="l"/>
                <a:tab pos="9137422" algn="l"/>
              </a:tabLst>
              <a:defRPr/>
            </a:pPr>
            <a:endParaRPr lang="en-US" sz="2800" dirty="0" smtClean="0"/>
          </a:p>
          <a:p>
            <a:pPr lvl="0" defTabSz="609585">
              <a:lnSpc>
                <a:spcPts val="2933"/>
              </a:lnSpc>
              <a:tabLst>
                <a:tab pos="1208587" algn="l"/>
                <a:tab pos="1513379" algn="l"/>
                <a:tab pos="9137422" algn="l"/>
              </a:tabLst>
              <a:defRPr/>
            </a:pPr>
            <a:r>
              <a:rPr lang="en-US" sz="2800" dirty="0" smtClean="0"/>
              <a:t>Covers three main areas of how UMBC impacts the:</a:t>
            </a:r>
          </a:p>
          <a:p>
            <a:pPr lvl="0" defTabSz="609585">
              <a:lnSpc>
                <a:spcPts val="2933"/>
              </a:lnSpc>
              <a:tabLst>
                <a:tab pos="1208587" algn="l"/>
                <a:tab pos="1513379" algn="l"/>
                <a:tab pos="9137422" algn="l"/>
              </a:tabLst>
              <a:defRPr/>
            </a:pPr>
            <a:r>
              <a:rPr lang="en-US" sz="2800" dirty="0" smtClean="0"/>
              <a:t>	1) Workforce </a:t>
            </a:r>
          </a:p>
          <a:p>
            <a:pPr lvl="0" defTabSz="609585">
              <a:lnSpc>
                <a:spcPts val="2933"/>
              </a:lnSpc>
              <a:tabLst>
                <a:tab pos="1208587" algn="l"/>
                <a:tab pos="1513379" algn="l"/>
                <a:tab pos="9137422" algn="l"/>
              </a:tabLst>
              <a:defRPr/>
            </a:pPr>
            <a:r>
              <a:rPr lang="en-US" sz="2800" dirty="0" smtClean="0"/>
              <a:t>	2) Economic Development </a:t>
            </a:r>
          </a:p>
          <a:p>
            <a:pPr lvl="0" defTabSz="609585">
              <a:lnSpc>
                <a:spcPts val="2933"/>
              </a:lnSpc>
              <a:tabLst>
                <a:tab pos="1208587" algn="l"/>
                <a:tab pos="1513379" algn="l"/>
                <a:tab pos="9137422" algn="l"/>
              </a:tabLst>
              <a:defRPr/>
            </a:pPr>
            <a:r>
              <a:rPr lang="en-US" sz="2800" dirty="0" smtClean="0"/>
              <a:t>	3) Community </a:t>
            </a:r>
          </a:p>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endParaRPr kumimoji="0" lang="en-US" sz="2400" b="0" i="0" u="none" strike="noStrike" kern="1200" cap="none" spc="0" normalizeH="0" noProof="0" dirty="0" smtClean="0">
              <a:ln>
                <a:noFill/>
              </a:ln>
              <a:effectLst/>
              <a:uLnTx/>
              <a:uFillTx/>
              <a:latin typeface="Calibri"/>
              <a:ea typeface="+mn-ea"/>
              <a:cs typeface="+mn-cs"/>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3733" b="1" i="0" u="none" strike="noStrike" kern="1200" cap="none" spc="0" normalizeH="0" noProof="0" dirty="0" smtClean="0">
                <a:ln>
                  <a:noFill/>
                </a:ln>
                <a:solidFill>
                  <a:srgbClr val="FFC000"/>
                </a:solidFill>
                <a:effectLst/>
                <a:uLnTx/>
                <a:uFillTx/>
                <a:latin typeface="Calibri"/>
                <a:ea typeface="+mn-ea"/>
                <a:cs typeface="+mn-cs"/>
              </a:rPr>
              <a:t> IMPACT STUDY</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Tree>
    <p:extLst>
      <p:ext uri="{BB962C8B-B14F-4D97-AF65-F5344CB8AC3E}">
        <p14:creationId xmlns:p14="http://schemas.microsoft.com/office/powerpoint/2010/main" val="27971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54052" y="1006113"/>
            <a:ext cx="11965327" cy="6163226"/>
          </a:xfrm>
          <a:prstGeom prst="rect">
            <a:avLst/>
          </a:prstGeom>
        </p:spPr>
        <p:txBody>
          <a:bodyPr wrap="square">
            <a:spAutoFit/>
          </a:bodyPr>
          <a:lstStyle/>
          <a:p>
            <a:pPr defTabSz="609585">
              <a:lnSpc>
                <a:spcPts val="2933"/>
              </a:lnSpc>
              <a:tabLst>
                <a:tab pos="1208587" algn="l"/>
                <a:tab pos="1513379" algn="l"/>
                <a:tab pos="9137422" algn="l"/>
              </a:tabLst>
              <a:defRPr/>
            </a:pPr>
            <a:r>
              <a:rPr lang="en-US" sz="2133" dirty="0">
                <a:solidFill>
                  <a:srgbClr val="FFC000"/>
                </a:solidFill>
                <a:latin typeface="Calibri"/>
              </a:rPr>
              <a:t>	</a:t>
            </a:r>
            <a:r>
              <a:rPr lang="en-US" sz="3200" dirty="0" smtClean="0">
                <a:solidFill>
                  <a:srgbClr val="C00000"/>
                </a:solidFill>
                <a:latin typeface="Calibri"/>
              </a:rPr>
              <a:t>Kuali OSP Implementation Wins UMBC Award</a:t>
            </a:r>
          </a:p>
          <a:p>
            <a:pPr defTabSz="609585">
              <a:lnSpc>
                <a:spcPts val="2933"/>
              </a:lnSpc>
              <a:tabLst>
                <a:tab pos="1208587" algn="l"/>
                <a:tab pos="1513379" algn="l"/>
                <a:tab pos="9137422" algn="l"/>
              </a:tabLst>
              <a:defRPr/>
            </a:pPr>
            <a:endParaRPr lang="en-US" sz="3200" dirty="0">
              <a:solidFill>
                <a:srgbClr val="C00000"/>
              </a:solidFill>
              <a:latin typeface="Calibri"/>
            </a:endParaRPr>
          </a:p>
          <a:p>
            <a:pPr defTabSz="609585">
              <a:lnSpc>
                <a:spcPts val="2933"/>
              </a:lnSpc>
              <a:tabLst>
                <a:tab pos="1208587" algn="l"/>
                <a:tab pos="1513379" algn="l"/>
                <a:tab pos="9137422" algn="l"/>
              </a:tabLst>
              <a:defRPr/>
            </a:pPr>
            <a:r>
              <a:rPr lang="en-US" sz="3200" dirty="0">
                <a:solidFill>
                  <a:prstClr val="white"/>
                </a:solidFill>
                <a:latin typeface="Calibri"/>
              </a:rPr>
              <a:t>	</a:t>
            </a:r>
            <a:r>
              <a:rPr lang="en-US" sz="3200" dirty="0" smtClean="0"/>
              <a:t>Faculty External Relationships &amp; 889 NDAA </a:t>
            </a:r>
            <a:endParaRPr lang="en-US" sz="3200" dirty="0"/>
          </a:p>
          <a:p>
            <a:pPr defTabSz="609585">
              <a:lnSpc>
                <a:spcPts val="2933"/>
              </a:lnSpc>
              <a:tabLst>
                <a:tab pos="1208587" algn="l"/>
                <a:tab pos="1513379" algn="l"/>
                <a:tab pos="9137422" algn="l"/>
              </a:tabLst>
              <a:defRPr/>
            </a:pPr>
            <a:r>
              <a:rPr lang="en-US" sz="3200" dirty="0">
                <a:latin typeface="Calibri"/>
              </a:rPr>
              <a:t>		– </a:t>
            </a:r>
            <a:r>
              <a:rPr lang="en-US" sz="3200" dirty="0" smtClean="0">
                <a:latin typeface="Calibri"/>
              </a:rPr>
              <a:t>Tim Sparklin, Compliance Officer ORPC</a:t>
            </a:r>
            <a:endParaRPr lang="en-US" sz="3200" dirty="0">
              <a:latin typeface="Calibri"/>
            </a:endParaRPr>
          </a:p>
          <a:p>
            <a:pPr defTabSz="609585">
              <a:lnSpc>
                <a:spcPts val="2933"/>
              </a:lnSpc>
              <a:tabLst>
                <a:tab pos="1208587" algn="l"/>
                <a:tab pos="1513379" algn="l"/>
                <a:tab pos="9137422" algn="l"/>
              </a:tabLst>
              <a:defRPr/>
            </a:pPr>
            <a:r>
              <a:rPr lang="en-US" sz="3200" dirty="0">
                <a:latin typeface="Calibri"/>
              </a:rPr>
              <a:t>		– </a:t>
            </a:r>
            <a:r>
              <a:rPr lang="en-US" sz="3200" dirty="0" smtClean="0">
                <a:latin typeface="Calibri"/>
              </a:rPr>
              <a:t>Stan Jackson, Director OSP</a:t>
            </a:r>
          </a:p>
          <a:p>
            <a:pPr defTabSz="609585">
              <a:lnSpc>
                <a:spcPts val="2933"/>
              </a:lnSpc>
              <a:tabLst>
                <a:tab pos="1208587" algn="l"/>
                <a:tab pos="1513379" algn="l"/>
                <a:tab pos="9137422" algn="l"/>
              </a:tabLst>
              <a:defRPr/>
            </a:pPr>
            <a:endParaRPr lang="en-US" sz="3200" dirty="0">
              <a:latin typeface="Calibri"/>
            </a:endParaRPr>
          </a:p>
          <a:p>
            <a:pPr defTabSz="609585">
              <a:lnSpc>
                <a:spcPts val="2933"/>
              </a:lnSpc>
              <a:tabLst>
                <a:tab pos="1208587" algn="l"/>
                <a:tab pos="1513379" algn="l"/>
                <a:tab pos="9137422" algn="l"/>
              </a:tabLst>
              <a:defRPr/>
            </a:pPr>
            <a:r>
              <a:rPr lang="en-US" sz="3200" dirty="0">
                <a:latin typeface="Calibri"/>
              </a:rPr>
              <a:t>		</a:t>
            </a:r>
            <a:r>
              <a:rPr lang="en-US" sz="3200" dirty="0" smtClean="0">
                <a:latin typeface="Calibri"/>
              </a:rPr>
              <a:t>Multi Unit Proposals and Kuali Credit Split Implementation </a:t>
            </a:r>
            <a:endParaRPr lang="en-US" sz="3200" dirty="0">
              <a:latin typeface="Calibri"/>
            </a:endParaRPr>
          </a:p>
          <a:p>
            <a:pPr defTabSz="609585">
              <a:lnSpc>
                <a:spcPts val="2933"/>
              </a:lnSpc>
              <a:tabLst>
                <a:tab pos="1208587" algn="l"/>
                <a:tab pos="1513379" algn="l"/>
                <a:tab pos="9137422" algn="l"/>
              </a:tabLst>
              <a:defRPr/>
            </a:pPr>
            <a:r>
              <a:rPr lang="en-US" sz="3200" dirty="0">
                <a:latin typeface="Calibri"/>
              </a:rPr>
              <a:t>		</a:t>
            </a:r>
            <a:r>
              <a:rPr lang="en-US" sz="3200" dirty="0" smtClean="0">
                <a:latin typeface="Calibri"/>
              </a:rPr>
              <a:t>– Dean Drake </a:t>
            </a:r>
          </a:p>
          <a:p>
            <a:pPr defTabSz="609585">
              <a:lnSpc>
                <a:spcPts val="2933"/>
              </a:lnSpc>
              <a:tabLst>
                <a:tab pos="1208587" algn="l"/>
                <a:tab pos="1513379" algn="l"/>
                <a:tab pos="9137422" algn="l"/>
              </a:tabLst>
              <a:defRPr/>
            </a:pPr>
            <a:endParaRPr lang="en-US" sz="3200" dirty="0" smtClean="0">
              <a:latin typeface="Calibri"/>
            </a:endParaRPr>
          </a:p>
          <a:p>
            <a:pPr defTabSz="609585">
              <a:lnSpc>
                <a:spcPts val="2933"/>
              </a:lnSpc>
              <a:tabLst>
                <a:tab pos="1208587" algn="l"/>
                <a:tab pos="1513379" algn="l"/>
                <a:tab pos="9137422" algn="l"/>
              </a:tabLst>
              <a:defRPr/>
            </a:pPr>
            <a:r>
              <a:rPr lang="en-US" sz="3200" dirty="0" smtClean="0">
                <a:latin typeface="Calibri"/>
              </a:rPr>
              <a:t> 	Late Progress and Final Reporting Requirements</a:t>
            </a:r>
          </a:p>
          <a:p>
            <a:pPr lvl="0" defTabSz="609585">
              <a:lnSpc>
                <a:spcPts val="2933"/>
              </a:lnSpc>
              <a:tabLst>
                <a:tab pos="1208587" algn="l"/>
                <a:tab pos="1513379" algn="l"/>
                <a:tab pos="9137422" algn="l"/>
              </a:tabLst>
              <a:defRPr/>
            </a:pPr>
            <a:r>
              <a:rPr lang="en-US" sz="3200" dirty="0" smtClean="0">
                <a:latin typeface="Calibri"/>
              </a:rPr>
              <a:t> 		</a:t>
            </a:r>
            <a:r>
              <a:rPr lang="en-US" sz="3200" dirty="0" smtClean="0"/>
              <a:t>–</a:t>
            </a:r>
            <a:r>
              <a:rPr lang="en-US" sz="3200" dirty="0"/>
              <a:t> Stan Jackson, Director </a:t>
            </a:r>
            <a:r>
              <a:rPr lang="en-US" sz="3200" dirty="0" smtClean="0"/>
              <a:t>OSP</a:t>
            </a:r>
          </a:p>
          <a:p>
            <a:pPr lvl="0" defTabSz="609585">
              <a:lnSpc>
                <a:spcPts val="2933"/>
              </a:lnSpc>
              <a:tabLst>
                <a:tab pos="1208587" algn="l"/>
                <a:tab pos="1513379" algn="l"/>
                <a:tab pos="9137422" algn="l"/>
              </a:tabLst>
              <a:defRPr/>
            </a:pPr>
            <a:endParaRPr lang="en-US" sz="3200" dirty="0"/>
          </a:p>
          <a:p>
            <a:pPr defTabSz="609585">
              <a:tabLst>
                <a:tab pos="1208587" algn="l"/>
                <a:tab pos="1513379" algn="l"/>
                <a:tab pos="9137422" algn="l"/>
              </a:tabLst>
              <a:defRPr sz="6400"/>
            </a:pPr>
            <a:r>
              <a:rPr lang="en-US" sz="3200" dirty="0">
                <a:latin typeface="Calibri"/>
              </a:rPr>
              <a:t>	</a:t>
            </a:r>
            <a:r>
              <a:rPr lang="en-US" sz="3200" dirty="0" smtClean="0">
                <a:latin typeface="Calibri"/>
              </a:rPr>
              <a:t>USM Economic Impact Study </a:t>
            </a:r>
            <a:endParaRPr lang="en-US" sz="3200" dirty="0">
              <a:latin typeface="Calibri"/>
            </a:endParaRPr>
          </a:p>
          <a:p>
            <a:pPr lvl="0" defTabSz="609585">
              <a:lnSpc>
                <a:spcPts val="2933"/>
              </a:lnSpc>
              <a:tabLst>
                <a:tab pos="1208587" algn="l"/>
                <a:tab pos="1513379" algn="l"/>
                <a:tab pos="9137422" algn="l"/>
              </a:tabLst>
              <a:defRPr/>
            </a:pPr>
            <a:r>
              <a:rPr lang="en-US" sz="3200" dirty="0" smtClean="0">
                <a:latin typeface="Calibri"/>
              </a:rPr>
              <a:t>		</a:t>
            </a:r>
            <a:r>
              <a:rPr lang="en-US" sz="3200" dirty="0"/>
              <a:t>– Dean Drake </a:t>
            </a:r>
          </a:p>
          <a:p>
            <a:pPr defTabSz="609585">
              <a:lnSpc>
                <a:spcPts val="2933"/>
              </a:lnSpc>
              <a:tabLst>
                <a:tab pos="1208587" algn="l"/>
                <a:tab pos="1513379" algn="l"/>
                <a:tab pos="9137422" algn="l"/>
              </a:tabLst>
              <a:defRPr/>
            </a:pPr>
            <a:endParaRPr lang="en-US" sz="3200" dirty="0" smtClean="0">
              <a:solidFill>
                <a:prstClr val="black"/>
              </a:solidFill>
              <a:latin typeface="Calibri"/>
            </a:endParaRPr>
          </a:p>
          <a:p>
            <a:pPr defTabSz="609585">
              <a:lnSpc>
                <a:spcPts val="2933"/>
              </a:lnSpc>
              <a:tabLst>
                <a:tab pos="1208587" algn="l"/>
                <a:tab pos="1513379" algn="l"/>
                <a:tab pos="9137422" algn="l"/>
              </a:tabLst>
              <a:defRPr/>
            </a:pPr>
            <a:endParaRPr lang="en-US" sz="2400" dirty="0">
              <a:solidFill>
                <a:srgbClr val="FFC000"/>
              </a:solidFill>
              <a:latin typeface="Calibri"/>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854362" y="-1"/>
            <a:ext cx="7319873" cy="755455"/>
          </a:xfrm>
          <a:prstGeom prst="rect">
            <a:avLst/>
          </a:prstGeom>
          <a:noFill/>
        </p:spPr>
        <p:txBody>
          <a:bodyPr wrap="square" anchor="ctr" anchorCtr="0">
            <a:noAutofit/>
          </a:bodyPr>
          <a:lstStyle/>
          <a:p>
            <a:pPr algn="r" defTabSz="609585">
              <a:defRPr/>
            </a:pPr>
            <a:r>
              <a:rPr lang="en-US" sz="3733" b="1" dirty="0" smtClean="0">
                <a:solidFill>
                  <a:srgbClr val="FFC000"/>
                </a:solidFill>
                <a:latin typeface="Calibri"/>
              </a:rPr>
              <a:t>Discussion Topics </a:t>
            </a:r>
            <a:endParaRPr lang="en-US" sz="3733" b="1" dirty="0">
              <a:solidFill>
                <a:srgbClr val="FFC000"/>
              </a:solidFill>
              <a:latin typeface="Calibri"/>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195" y="4962705"/>
            <a:ext cx="3927821" cy="1335459"/>
          </a:xfrm>
          <a:prstGeom prst="rect">
            <a:avLst/>
          </a:prstGeom>
        </p:spPr>
      </p:pic>
    </p:spTree>
    <p:extLst>
      <p:ext uri="{BB962C8B-B14F-4D97-AF65-F5344CB8AC3E}">
        <p14:creationId xmlns:p14="http://schemas.microsoft.com/office/powerpoint/2010/main" val="27264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79618"/>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3733" b="1" i="0" u="none" strike="noStrike" kern="1200" cap="none" spc="0" normalizeH="0" noProof="0" dirty="0" smtClean="0">
                <a:ln>
                  <a:noFill/>
                </a:ln>
                <a:solidFill>
                  <a:srgbClr val="FFC000"/>
                </a:solidFill>
                <a:effectLst/>
                <a:uLnTx/>
                <a:uFillTx/>
                <a:latin typeface="Calibri"/>
                <a:ea typeface="+mn-ea"/>
                <a:cs typeface="+mn-cs"/>
              </a:rPr>
              <a:t> IMPACT STUDY - Workforce</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
        <p:nvSpPr>
          <p:cNvPr id="2" name="TextBox 1"/>
          <p:cNvSpPr txBox="1"/>
          <p:nvPr/>
        </p:nvSpPr>
        <p:spPr>
          <a:xfrm>
            <a:off x="148168" y="1939501"/>
            <a:ext cx="6153242" cy="3046988"/>
          </a:xfrm>
          <a:prstGeom prst="rect">
            <a:avLst/>
          </a:prstGeom>
          <a:noFill/>
        </p:spPr>
        <p:txBody>
          <a:bodyPr wrap="square" rtlCol="0">
            <a:spAutoFit/>
          </a:bodyPr>
          <a:lstStyle/>
          <a:p>
            <a:r>
              <a:rPr lang="en-US" sz="2400" u="sng" dirty="0" smtClean="0"/>
              <a:t>Training &amp; Education:</a:t>
            </a:r>
          </a:p>
          <a:p>
            <a:r>
              <a:rPr lang="en-US" sz="2400" dirty="0"/>
              <a:t>	</a:t>
            </a:r>
            <a:r>
              <a:rPr lang="en-US" sz="2400" dirty="0" smtClean="0"/>
              <a:t>Division of Professional Studies</a:t>
            </a:r>
          </a:p>
          <a:p>
            <a:r>
              <a:rPr lang="en-US" sz="2400" dirty="0"/>
              <a:t>	</a:t>
            </a:r>
            <a:r>
              <a:rPr lang="en-US" sz="2400" dirty="0" smtClean="0"/>
              <a:t>Alex Brown Center for Entrepreneurship</a:t>
            </a:r>
          </a:p>
          <a:p>
            <a:r>
              <a:rPr lang="en-US" sz="2400" dirty="0"/>
              <a:t>	</a:t>
            </a:r>
            <a:r>
              <a:rPr lang="en-US" sz="2400" dirty="0" smtClean="0"/>
              <a:t>Entrepreneurial Skills Training for Faculty</a:t>
            </a:r>
          </a:p>
          <a:p>
            <a:r>
              <a:rPr lang="en-US" sz="2400" dirty="0"/>
              <a:t>	</a:t>
            </a:r>
            <a:r>
              <a:rPr lang="en-US" sz="2400" dirty="0" smtClean="0"/>
              <a:t>MARC U*STAR ended and</a:t>
            </a:r>
            <a:r>
              <a:rPr lang="en-US" sz="2400" dirty="0" smtClean="0">
                <a:hlinkClick r:id="rId3"/>
              </a:rPr>
              <a:t> URISE </a:t>
            </a:r>
            <a:r>
              <a:rPr lang="en-US" sz="2400" dirty="0" smtClean="0"/>
              <a:t>begins</a:t>
            </a:r>
          </a:p>
          <a:p>
            <a:r>
              <a:rPr lang="en-US" sz="2400" dirty="0" smtClean="0"/>
              <a:t>	Shady Grove</a:t>
            </a:r>
          </a:p>
          <a:p>
            <a:r>
              <a:rPr lang="en-US" sz="2400" dirty="0"/>
              <a:t>	</a:t>
            </a:r>
            <a:r>
              <a:rPr lang="en-US" sz="2400" dirty="0" smtClean="0"/>
              <a:t>UMBC Training Centers</a:t>
            </a:r>
          </a:p>
          <a:p>
            <a:r>
              <a:rPr lang="en-US" sz="2400" dirty="0"/>
              <a:t>	</a:t>
            </a:r>
            <a:r>
              <a:rPr lang="en-US" sz="2400" dirty="0" smtClean="0"/>
              <a:t>Adult Literacy on Community </a:t>
            </a:r>
            <a:endParaRPr lang="en-US" sz="2400" dirty="0"/>
          </a:p>
        </p:txBody>
      </p:sp>
      <p:pic>
        <p:nvPicPr>
          <p:cNvPr id="8" name="Picture 7"/>
          <p:cNvPicPr>
            <a:picLocks noChangeAspect="1"/>
          </p:cNvPicPr>
          <p:nvPr/>
        </p:nvPicPr>
        <p:blipFill>
          <a:blip r:embed="rId4"/>
          <a:stretch>
            <a:fillRect/>
          </a:stretch>
        </p:blipFill>
        <p:spPr>
          <a:xfrm>
            <a:off x="6441674" y="1668324"/>
            <a:ext cx="5248275" cy="4276725"/>
          </a:xfrm>
          <a:prstGeom prst="rect">
            <a:avLst/>
          </a:prstGeom>
        </p:spPr>
      </p:pic>
    </p:spTree>
    <p:extLst>
      <p:ext uri="{BB962C8B-B14F-4D97-AF65-F5344CB8AC3E}">
        <p14:creationId xmlns:p14="http://schemas.microsoft.com/office/powerpoint/2010/main" val="12465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79618"/>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3733" b="1" i="0" u="none" strike="noStrike" kern="1200" cap="none" spc="0" normalizeH="0" noProof="0" dirty="0" smtClean="0">
                <a:ln>
                  <a:noFill/>
                </a:ln>
                <a:solidFill>
                  <a:srgbClr val="FFC000"/>
                </a:solidFill>
                <a:effectLst/>
                <a:uLnTx/>
                <a:uFillTx/>
                <a:latin typeface="Calibri"/>
                <a:ea typeface="+mn-ea"/>
                <a:cs typeface="+mn-cs"/>
              </a:rPr>
              <a:t> IMPACT STUDY - Workforce</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
        <p:nvSpPr>
          <p:cNvPr id="2" name="TextBox 1"/>
          <p:cNvSpPr txBox="1"/>
          <p:nvPr/>
        </p:nvSpPr>
        <p:spPr>
          <a:xfrm>
            <a:off x="259621" y="1874721"/>
            <a:ext cx="9234373" cy="4154984"/>
          </a:xfrm>
          <a:prstGeom prst="rect">
            <a:avLst/>
          </a:prstGeom>
          <a:noFill/>
        </p:spPr>
        <p:txBody>
          <a:bodyPr wrap="square" rtlCol="0">
            <a:spAutoFit/>
          </a:bodyPr>
          <a:lstStyle/>
          <a:p>
            <a:r>
              <a:rPr lang="en-US" sz="2400" u="sng" dirty="0" smtClean="0"/>
              <a:t>Work-based Learning (Internships &amp; Coop Education):</a:t>
            </a:r>
          </a:p>
          <a:p>
            <a:r>
              <a:rPr lang="en-US" sz="2400" dirty="0"/>
              <a:t>	</a:t>
            </a:r>
            <a:r>
              <a:rPr lang="en-US" sz="2400" dirty="0" smtClean="0"/>
              <a:t>Maryland Technology Internship Program</a:t>
            </a:r>
          </a:p>
          <a:p>
            <a:r>
              <a:rPr lang="en-US" sz="2400" dirty="0"/>
              <a:t>	</a:t>
            </a:r>
            <a:r>
              <a:rPr lang="en-US" sz="2400" dirty="0" err="1" smtClean="0"/>
              <a:t>MxD</a:t>
            </a:r>
            <a:r>
              <a:rPr lang="en-US" sz="2400" dirty="0" smtClean="0"/>
              <a:t> Collaboration – Manufacturing Cyber Skills </a:t>
            </a:r>
          </a:p>
          <a:p>
            <a:r>
              <a:rPr lang="en-US" sz="2400" dirty="0"/>
              <a:t>	</a:t>
            </a:r>
            <a:r>
              <a:rPr lang="en-US" sz="2400" dirty="0" smtClean="0"/>
              <a:t>Shriver Center</a:t>
            </a:r>
          </a:p>
          <a:p>
            <a:r>
              <a:rPr lang="en-US" sz="2400" dirty="0"/>
              <a:t>	</a:t>
            </a:r>
            <a:r>
              <a:rPr lang="en-US" sz="2400" dirty="0" smtClean="0"/>
              <a:t>	Public Service Scholars Program</a:t>
            </a:r>
          </a:p>
          <a:p>
            <a:r>
              <a:rPr lang="en-US" sz="2400" dirty="0"/>
              <a:t>		</a:t>
            </a:r>
            <a:r>
              <a:rPr lang="en-US" sz="2400" dirty="0" smtClean="0"/>
              <a:t>The Choice Program</a:t>
            </a:r>
          </a:p>
          <a:p>
            <a:r>
              <a:rPr lang="en-US" sz="2400" dirty="0"/>
              <a:t>		</a:t>
            </a:r>
            <a:r>
              <a:rPr lang="en-US" sz="2400" dirty="0" err="1" smtClean="0"/>
              <a:t>Peaceworker</a:t>
            </a:r>
            <a:r>
              <a:rPr lang="en-US" sz="2400" dirty="0" smtClean="0"/>
              <a:t> Fellows Program</a:t>
            </a:r>
          </a:p>
          <a:p>
            <a:r>
              <a:rPr lang="en-US" sz="2400" dirty="0"/>
              <a:t>	</a:t>
            </a:r>
            <a:r>
              <a:rPr lang="en-US" sz="2400" dirty="0" smtClean="0"/>
              <a:t>Master’s of Professional Studies in Community Leadership</a:t>
            </a:r>
          </a:p>
          <a:p>
            <a:r>
              <a:rPr lang="en-US" sz="2400" dirty="0" smtClean="0"/>
              <a:t>	Career Center</a:t>
            </a:r>
          </a:p>
          <a:p>
            <a:r>
              <a:rPr lang="en-US" sz="2400" dirty="0"/>
              <a:t>	</a:t>
            </a:r>
            <a:r>
              <a:rPr lang="en-US" sz="2400" dirty="0" smtClean="0"/>
              <a:t>Undergraduate Research and Creative Achievement Day (URCAD)</a:t>
            </a:r>
          </a:p>
          <a:p>
            <a:r>
              <a:rPr lang="en-US" sz="2400" dirty="0"/>
              <a:t>	</a:t>
            </a:r>
          </a:p>
        </p:txBody>
      </p:sp>
      <p:pic>
        <p:nvPicPr>
          <p:cNvPr id="4" name="Picture 3"/>
          <p:cNvPicPr>
            <a:picLocks noChangeAspect="1"/>
          </p:cNvPicPr>
          <p:nvPr/>
        </p:nvPicPr>
        <p:blipFill>
          <a:blip r:embed="rId3"/>
          <a:stretch>
            <a:fillRect/>
          </a:stretch>
        </p:blipFill>
        <p:spPr>
          <a:xfrm>
            <a:off x="7708067" y="1098915"/>
            <a:ext cx="3865866" cy="3248450"/>
          </a:xfrm>
          <a:prstGeom prst="rect">
            <a:avLst/>
          </a:prstGeom>
        </p:spPr>
      </p:pic>
    </p:spTree>
    <p:extLst>
      <p:ext uri="{BB962C8B-B14F-4D97-AF65-F5344CB8AC3E}">
        <p14:creationId xmlns:p14="http://schemas.microsoft.com/office/powerpoint/2010/main" val="9059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79618"/>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2800" b="1" i="0" u="none" strike="noStrike" kern="1200" cap="none" spc="0" normalizeH="0" noProof="0" dirty="0" smtClean="0">
                <a:ln>
                  <a:noFill/>
                </a:ln>
                <a:solidFill>
                  <a:srgbClr val="FFC000"/>
                </a:solidFill>
                <a:effectLst/>
                <a:uLnTx/>
                <a:uFillTx/>
                <a:latin typeface="Calibri"/>
                <a:ea typeface="+mn-ea"/>
                <a:cs typeface="+mn-cs"/>
              </a:rPr>
              <a:t> IMPACT STUDY – Economic Development</a:t>
            </a:r>
            <a:endParaRPr kumimoji="0" lang="en-US" sz="2800"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
        <p:nvSpPr>
          <p:cNvPr id="2" name="TextBox 1"/>
          <p:cNvSpPr txBox="1"/>
          <p:nvPr/>
        </p:nvSpPr>
        <p:spPr>
          <a:xfrm>
            <a:off x="390369" y="1921022"/>
            <a:ext cx="9922024" cy="4893647"/>
          </a:xfrm>
          <a:prstGeom prst="rect">
            <a:avLst/>
          </a:prstGeom>
          <a:noFill/>
        </p:spPr>
        <p:txBody>
          <a:bodyPr wrap="square" rtlCol="0">
            <a:spAutoFit/>
          </a:bodyPr>
          <a:lstStyle/>
          <a:p>
            <a:r>
              <a:rPr lang="en-US" sz="2400" u="sng" dirty="0" smtClean="0"/>
              <a:t>Technology Commercialization</a:t>
            </a:r>
          </a:p>
          <a:p>
            <a:r>
              <a:rPr lang="en-US" sz="2400" dirty="0" smtClean="0"/>
              <a:t>	Technology Catalyst Fund</a:t>
            </a:r>
          </a:p>
          <a:p>
            <a:r>
              <a:rPr lang="en-US" sz="2400" dirty="0"/>
              <a:t>	</a:t>
            </a:r>
            <a:r>
              <a:rPr lang="en-US" sz="2400" dirty="0" smtClean="0"/>
              <a:t>Maryland Innovation Initiative (MII)</a:t>
            </a:r>
          </a:p>
          <a:p>
            <a:r>
              <a:rPr lang="en-US" sz="2400" dirty="0"/>
              <a:t>	</a:t>
            </a:r>
            <a:r>
              <a:rPr lang="en-US" sz="2400" dirty="0" smtClean="0"/>
              <a:t>UMBC Express License Agreement (XLA)</a:t>
            </a:r>
          </a:p>
          <a:p>
            <a:r>
              <a:rPr lang="en-US" sz="2400" dirty="0"/>
              <a:t>	</a:t>
            </a:r>
            <a:r>
              <a:rPr lang="en-US" sz="2400" dirty="0" smtClean="0"/>
              <a:t>Start-up Round Table</a:t>
            </a:r>
          </a:p>
          <a:p>
            <a:r>
              <a:rPr lang="en-US" sz="2400" dirty="0" smtClean="0"/>
              <a:t>	Start-ups (15 Active FY20 and 9 formed or being formed)</a:t>
            </a:r>
            <a:r>
              <a:rPr lang="en-US" sz="2400" dirty="0"/>
              <a:t>	</a:t>
            </a:r>
            <a:endParaRPr lang="en-US" sz="2400" dirty="0" smtClean="0"/>
          </a:p>
          <a:p>
            <a:r>
              <a:rPr lang="en-US" sz="2400" dirty="0" smtClean="0"/>
              <a:t>Core Facilities</a:t>
            </a:r>
          </a:p>
          <a:p>
            <a:r>
              <a:rPr lang="en-US" sz="2400" dirty="0" smtClean="0"/>
              <a:t>The CENTRE funding</a:t>
            </a:r>
          </a:p>
          <a:p>
            <a:r>
              <a:rPr lang="en-US" sz="2400" dirty="0" err="1" smtClean="0"/>
              <a:t>Bwtech</a:t>
            </a:r>
            <a:r>
              <a:rPr lang="en-US" sz="2400" dirty="0" smtClean="0"/>
              <a:t> – 131 tenants employing 1,890 $241M in Bus Sales as of 7/31/20</a:t>
            </a:r>
            <a:r>
              <a:rPr lang="en-US" sz="2400" dirty="0"/>
              <a:t>	</a:t>
            </a:r>
            <a:r>
              <a:rPr lang="en-US" sz="2400" dirty="0" smtClean="0"/>
              <a:t>Cyber Incubator</a:t>
            </a:r>
          </a:p>
          <a:p>
            <a:r>
              <a:rPr lang="en-US" sz="2400" dirty="0"/>
              <a:t>	</a:t>
            </a:r>
            <a:r>
              <a:rPr lang="en-US" sz="2400" dirty="0" err="1" smtClean="0"/>
              <a:t>Cync</a:t>
            </a:r>
            <a:r>
              <a:rPr lang="en-US" sz="2400" dirty="0" smtClean="0"/>
              <a:t> &amp; SCALEUP Program</a:t>
            </a:r>
            <a:endParaRPr lang="en-US" sz="2400" dirty="0"/>
          </a:p>
          <a:p>
            <a:r>
              <a:rPr lang="en-US" sz="2400" dirty="0" smtClean="0"/>
              <a:t>	</a:t>
            </a:r>
            <a:r>
              <a:rPr lang="en-US" sz="2400" dirty="0" smtClean="0">
                <a:hlinkClick r:id="rId4"/>
              </a:rPr>
              <a:t>Cybersecurity Venture Fellowship Program $1.3M Grant</a:t>
            </a:r>
            <a:r>
              <a:rPr lang="en-US" sz="2400" dirty="0" smtClean="0"/>
              <a:t>	</a:t>
            </a:r>
          </a:p>
          <a:p>
            <a:r>
              <a:rPr lang="en-US" sz="2400" dirty="0"/>
              <a:t>			</a:t>
            </a:r>
          </a:p>
        </p:txBody>
      </p:sp>
      <p:pic>
        <p:nvPicPr>
          <p:cNvPr id="5" name="Yerv34BNsIw"/>
          <p:cNvPicPr>
            <a:picLocks noRot="1" noChangeAspect="1"/>
          </p:cNvPicPr>
          <p:nvPr>
            <a:videoFile r:link="rId1"/>
          </p:nvPr>
        </p:nvPicPr>
        <p:blipFill>
          <a:blip r:embed="rId5"/>
          <a:stretch>
            <a:fillRect/>
          </a:stretch>
        </p:blipFill>
        <p:spPr>
          <a:xfrm>
            <a:off x="6830205" y="1150254"/>
            <a:ext cx="4784941" cy="2384025"/>
          </a:xfrm>
          <a:prstGeom prst="rect">
            <a:avLst/>
          </a:prstGeom>
        </p:spPr>
      </p:pic>
    </p:spTree>
    <p:extLst>
      <p:ext uri="{BB962C8B-B14F-4D97-AF65-F5344CB8AC3E}">
        <p14:creationId xmlns:p14="http://schemas.microsoft.com/office/powerpoint/2010/main" val="322961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cTn>
                <p:tgtEl>
                  <p:spTgt spid="5"/>
                </p:tgtEl>
              </p:cMediaNode>
            </p:video>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79618"/>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2800" b="1" i="0" u="none" strike="noStrike" kern="1200" cap="none" spc="0" normalizeH="0" noProof="0" dirty="0" smtClean="0">
                <a:ln>
                  <a:noFill/>
                </a:ln>
                <a:solidFill>
                  <a:srgbClr val="FFC000"/>
                </a:solidFill>
                <a:effectLst/>
                <a:uLnTx/>
                <a:uFillTx/>
                <a:latin typeface="Calibri"/>
                <a:ea typeface="+mn-ea"/>
                <a:cs typeface="+mn-cs"/>
              </a:rPr>
              <a:t> IMPACT STUDY – Community Impact </a:t>
            </a:r>
            <a:endParaRPr kumimoji="0" lang="en-US" sz="2800"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
        <p:nvSpPr>
          <p:cNvPr id="2" name="TextBox 1"/>
          <p:cNvSpPr txBox="1"/>
          <p:nvPr/>
        </p:nvSpPr>
        <p:spPr>
          <a:xfrm>
            <a:off x="350954" y="967208"/>
            <a:ext cx="10941097" cy="6370975"/>
          </a:xfrm>
          <a:prstGeom prst="rect">
            <a:avLst/>
          </a:prstGeom>
          <a:noFill/>
        </p:spPr>
        <p:txBody>
          <a:bodyPr wrap="square" rtlCol="0">
            <a:spAutoFit/>
          </a:bodyPr>
          <a:lstStyle/>
          <a:p>
            <a:r>
              <a:rPr lang="en-US" sz="2400" b="1" dirty="0" smtClean="0"/>
              <a:t>Carnegie Foundation – Distinguished Community Engagement Classification </a:t>
            </a:r>
          </a:p>
          <a:p>
            <a:endParaRPr lang="en-US" sz="2400" dirty="0" smtClean="0"/>
          </a:p>
          <a:p>
            <a:r>
              <a:rPr lang="en-US" sz="2400" dirty="0" smtClean="0"/>
              <a:t>Shriver Center – 18K people served 5M hours with community partners  </a:t>
            </a:r>
            <a:r>
              <a:rPr lang="en-US" sz="2400" dirty="0"/>
              <a:t>	</a:t>
            </a:r>
            <a:endParaRPr lang="en-US" sz="2400" dirty="0" smtClean="0"/>
          </a:p>
          <a:p>
            <a:r>
              <a:rPr lang="en-US" sz="2400" dirty="0" smtClean="0"/>
              <a:t>	France-Merrick Scholarship Program</a:t>
            </a:r>
          </a:p>
          <a:p>
            <a:r>
              <a:rPr lang="en-US" sz="2400" dirty="0"/>
              <a:t>	</a:t>
            </a:r>
            <a:r>
              <a:rPr lang="en-US" sz="2400" dirty="0" smtClean="0"/>
              <a:t>Public Service Scholars</a:t>
            </a:r>
          </a:p>
          <a:p>
            <a:r>
              <a:rPr lang="en-US" sz="2400" dirty="0"/>
              <a:t>	</a:t>
            </a:r>
            <a:r>
              <a:rPr lang="en-US" sz="2400" dirty="0" smtClean="0"/>
              <a:t>Choice Program</a:t>
            </a:r>
          </a:p>
          <a:p>
            <a:r>
              <a:rPr lang="en-US" sz="2400" dirty="0"/>
              <a:t>	</a:t>
            </a:r>
            <a:r>
              <a:rPr lang="en-US" sz="2400" dirty="0" err="1" smtClean="0"/>
              <a:t>Peaceworker</a:t>
            </a:r>
            <a:r>
              <a:rPr lang="en-US" sz="2400" dirty="0" smtClean="0"/>
              <a:t> Fellows</a:t>
            </a:r>
          </a:p>
          <a:p>
            <a:r>
              <a:rPr lang="en-US" sz="2400" dirty="0"/>
              <a:t>	</a:t>
            </a:r>
            <a:r>
              <a:rPr lang="en-US" sz="2400" dirty="0" smtClean="0"/>
              <a:t>Partnership with Arbutus Middle School</a:t>
            </a:r>
          </a:p>
          <a:p>
            <a:r>
              <a:rPr lang="en-US" sz="2400" dirty="0"/>
              <a:t>	</a:t>
            </a:r>
            <a:r>
              <a:rPr lang="en-US" sz="2400" dirty="0" smtClean="0"/>
              <a:t>Promoting Engaged Research and Teaching</a:t>
            </a:r>
          </a:p>
          <a:p>
            <a:r>
              <a:rPr lang="en-US" sz="2400" dirty="0"/>
              <a:t>	</a:t>
            </a:r>
            <a:r>
              <a:rPr lang="en-US" sz="2400" dirty="0" smtClean="0"/>
              <a:t>PARCC Tests reveal </a:t>
            </a:r>
            <a:r>
              <a:rPr lang="en-US" sz="2400" dirty="0" err="1" smtClean="0"/>
              <a:t>Balt</a:t>
            </a:r>
            <a:r>
              <a:rPr lang="en-US" sz="2400" dirty="0" smtClean="0"/>
              <a:t> City schools partnering with UMBC show 				dramatic growth in math performance</a:t>
            </a:r>
          </a:p>
          <a:p>
            <a:endParaRPr lang="en-US" sz="2400" dirty="0"/>
          </a:p>
          <a:p>
            <a:r>
              <a:rPr lang="en-US" sz="2400" dirty="0" smtClean="0"/>
              <a:t>Feeding Individuals to Support Health (FISH) - IMET/DMB &amp; United Way  </a:t>
            </a:r>
          </a:p>
          <a:p>
            <a:endParaRPr lang="en-US" sz="2400" dirty="0" smtClean="0"/>
          </a:p>
          <a:p>
            <a:r>
              <a:rPr lang="en-US" sz="2400" dirty="0" smtClean="0"/>
              <a:t>OCA </a:t>
            </a:r>
            <a:r>
              <a:rPr lang="en-US" sz="2400" dirty="0"/>
              <a:t>Mocha </a:t>
            </a:r>
          </a:p>
          <a:p>
            <a:endParaRPr lang="en-US" sz="2400" dirty="0" smtClean="0"/>
          </a:p>
          <a:p>
            <a:r>
              <a:rPr lang="en-US" sz="2400" dirty="0"/>
              <a:t>			</a:t>
            </a:r>
          </a:p>
        </p:txBody>
      </p:sp>
    </p:spTree>
    <p:extLst>
      <p:ext uri="{BB962C8B-B14F-4D97-AF65-F5344CB8AC3E}">
        <p14:creationId xmlns:p14="http://schemas.microsoft.com/office/powerpoint/2010/main" val="162203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79618"/>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2800" b="1" i="0" u="none" strike="noStrike" kern="1200" cap="none" spc="0" normalizeH="0" noProof="0" dirty="0" smtClean="0">
                <a:ln>
                  <a:noFill/>
                </a:ln>
                <a:solidFill>
                  <a:srgbClr val="FFC000"/>
                </a:solidFill>
                <a:effectLst/>
                <a:uLnTx/>
                <a:uFillTx/>
                <a:latin typeface="Calibri"/>
                <a:ea typeface="+mn-ea"/>
                <a:cs typeface="+mn-cs"/>
              </a:rPr>
              <a:t> IMPACT STUDY – Community Impact </a:t>
            </a:r>
            <a:endParaRPr kumimoji="0" lang="en-US" sz="2800"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
        <p:nvSpPr>
          <p:cNvPr id="2" name="TextBox 1"/>
          <p:cNvSpPr txBox="1"/>
          <p:nvPr/>
        </p:nvSpPr>
        <p:spPr>
          <a:xfrm>
            <a:off x="350954" y="967208"/>
            <a:ext cx="10941097" cy="7478970"/>
          </a:xfrm>
          <a:prstGeom prst="rect">
            <a:avLst/>
          </a:prstGeom>
          <a:noFill/>
        </p:spPr>
        <p:txBody>
          <a:bodyPr wrap="square" rtlCol="0">
            <a:spAutoFit/>
          </a:bodyPr>
          <a:lstStyle/>
          <a:p>
            <a:r>
              <a:rPr lang="en-US" sz="2400" dirty="0" smtClean="0"/>
              <a:t>From the Environment to COVID-19 UMBC research impacts the Community</a:t>
            </a:r>
          </a:p>
          <a:p>
            <a:endParaRPr lang="en-US" sz="2400" dirty="0" smtClean="0"/>
          </a:p>
          <a:p>
            <a:r>
              <a:rPr lang="en-US" sz="2400" dirty="0" smtClean="0"/>
              <a:t>Office of Sustainability</a:t>
            </a:r>
          </a:p>
          <a:p>
            <a:endParaRPr lang="en-US" sz="2400" dirty="0" smtClean="0"/>
          </a:p>
          <a:p>
            <a:r>
              <a:rPr lang="en-US" sz="2400" dirty="0" smtClean="0"/>
              <a:t>Imaging Research Center (IRC) – Matthew Henson Elementary School </a:t>
            </a:r>
          </a:p>
          <a:p>
            <a:endParaRPr lang="en-US" sz="2400" dirty="0" smtClean="0"/>
          </a:p>
          <a:p>
            <a:r>
              <a:rPr lang="en-US" sz="2400" dirty="0" smtClean="0"/>
              <a:t>Center for Democracy &amp; Civic Life – Breaking Ground, Alternative Spring Break, </a:t>
            </a:r>
            <a:r>
              <a:rPr lang="en-US" sz="2400" dirty="0" err="1" smtClean="0"/>
              <a:t>STRiVE</a:t>
            </a:r>
            <a:endParaRPr lang="en-US" sz="2400" dirty="0" smtClean="0"/>
          </a:p>
          <a:p>
            <a:endParaRPr lang="en-US" sz="2400" dirty="0" smtClean="0"/>
          </a:p>
          <a:p>
            <a:r>
              <a:rPr lang="en-US" sz="2400" dirty="0" smtClean="0"/>
              <a:t>The PLACE Project</a:t>
            </a:r>
          </a:p>
          <a:p>
            <a:endParaRPr lang="en-US" sz="2400" dirty="0" smtClean="0"/>
          </a:p>
          <a:p>
            <a:r>
              <a:rPr lang="en-US" sz="2400" dirty="0" smtClean="0"/>
              <a:t>Student Athletes – 17 committed 300 hours of community service</a:t>
            </a:r>
          </a:p>
          <a:p>
            <a:endParaRPr lang="en-US" sz="2400" dirty="0" smtClean="0"/>
          </a:p>
          <a:p>
            <a:r>
              <a:rPr lang="en-US" sz="2400" dirty="0" smtClean="0"/>
              <a:t>The MD Center for Computing Education (MCCE)</a:t>
            </a:r>
          </a:p>
          <a:p>
            <a:endParaRPr lang="en-US" sz="2400" dirty="0" smtClean="0"/>
          </a:p>
          <a:p>
            <a:r>
              <a:rPr lang="en-US" sz="2400" dirty="0" smtClean="0"/>
              <a:t>First State Recognized Arts &amp; Entertainment (A&amp;E) District in </a:t>
            </a:r>
            <a:r>
              <a:rPr lang="en-US" sz="2400" dirty="0" err="1" smtClean="0"/>
              <a:t>Balt</a:t>
            </a:r>
            <a:r>
              <a:rPr lang="en-US" sz="2400" dirty="0" smtClean="0"/>
              <a:t>. County. </a:t>
            </a:r>
          </a:p>
          <a:p>
            <a:endParaRPr lang="en-US" sz="2400" dirty="0" smtClean="0"/>
          </a:p>
          <a:p>
            <a:endParaRPr lang="en-US" sz="2400" dirty="0"/>
          </a:p>
          <a:p>
            <a:endParaRPr lang="en-US" sz="2400" dirty="0" smtClean="0"/>
          </a:p>
          <a:p>
            <a:r>
              <a:rPr lang="en-US" sz="2400" dirty="0" smtClean="0"/>
              <a:t>    </a:t>
            </a:r>
          </a:p>
          <a:p>
            <a:r>
              <a:rPr lang="en-US" sz="2400" dirty="0"/>
              <a:t>			</a:t>
            </a:r>
          </a:p>
        </p:txBody>
      </p:sp>
    </p:spTree>
    <p:extLst>
      <p:ext uri="{BB962C8B-B14F-4D97-AF65-F5344CB8AC3E}">
        <p14:creationId xmlns:p14="http://schemas.microsoft.com/office/powerpoint/2010/main" val="15691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167" y="910445"/>
            <a:ext cx="11425766" cy="479618"/>
          </a:xfrm>
          <a:prstGeom prst="rect">
            <a:avLst/>
          </a:prstGeom>
        </p:spPr>
        <p:txBody>
          <a:bodyPr wrap="square">
            <a:spAutoFit/>
          </a:bodyPr>
          <a:lstStyle/>
          <a:p>
            <a:pPr marL="0" marR="0" lvl="0" indent="0" algn="l" defTabSz="609585" rtl="0" eaLnBrk="1" fontAlgn="auto" latinLnBrk="0" hangingPunct="1">
              <a:lnSpc>
                <a:spcPts val="2933"/>
              </a:lnSpc>
              <a:spcBef>
                <a:spcPts val="0"/>
              </a:spcBef>
              <a:spcAft>
                <a:spcPts val="0"/>
              </a:spcAft>
              <a:buClrTx/>
              <a:buSzTx/>
              <a:buFontTx/>
              <a:buNone/>
              <a:tabLst>
                <a:tab pos="1208587" algn="l"/>
                <a:tab pos="1513379" algn="l"/>
                <a:tab pos="9137422" algn="l"/>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 Dean Drake </a:t>
            </a:r>
          </a:p>
        </p:txBody>
      </p:sp>
      <p:sp>
        <p:nvSpPr>
          <p:cNvPr id="6" name="TextBox 5">
            <a:extLst>
              <a:ext uri="{FF2B5EF4-FFF2-40B4-BE49-F238E27FC236}">
                <a16:creationId xmlns:a16="http://schemas.microsoft.com/office/drawing/2014/main" id="{C1D07255-FFD9-0944-9437-C0DAB6F917F7}"/>
              </a:ext>
            </a:extLst>
          </p:cNvPr>
          <p:cNvSpPr txBox="1"/>
          <p:nvPr/>
        </p:nvSpPr>
        <p:spPr>
          <a:xfrm>
            <a:off x="1768129" y="-1"/>
            <a:ext cx="10406107" cy="755455"/>
          </a:xfrm>
          <a:prstGeom prst="rect">
            <a:avLst/>
          </a:prstGeom>
          <a:noFill/>
        </p:spPr>
        <p:txBody>
          <a:bodyPr wrap="square" anchor="ctr" anchorCtr="0">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smtClean="0">
                <a:ln>
                  <a:noFill/>
                </a:ln>
                <a:solidFill>
                  <a:srgbClr val="FFC000"/>
                </a:solidFill>
                <a:effectLst/>
                <a:uLnTx/>
                <a:uFillTx/>
                <a:latin typeface="Calibri"/>
                <a:ea typeface="+mn-ea"/>
                <a:cs typeface="+mn-cs"/>
              </a:rPr>
              <a:t>USM ECONOMIC</a:t>
            </a:r>
            <a:r>
              <a:rPr kumimoji="0" lang="en-US" sz="3733" b="1" i="0" u="none" strike="noStrike" kern="1200" cap="none" spc="0" normalizeH="0" noProof="0" dirty="0" smtClean="0">
                <a:ln>
                  <a:noFill/>
                </a:ln>
                <a:solidFill>
                  <a:srgbClr val="FFC000"/>
                </a:solidFill>
                <a:effectLst/>
                <a:uLnTx/>
                <a:uFillTx/>
                <a:latin typeface="Calibri"/>
                <a:ea typeface="+mn-ea"/>
                <a:cs typeface="+mn-cs"/>
              </a:rPr>
              <a:t> IMPACT STUDY</a:t>
            </a:r>
            <a:endParaRPr kumimoji="0" lang="en-US" sz="3733" b="1" i="0" u="none" strike="noStrike" kern="1200" cap="none" spc="0" normalizeH="0" baseline="0" noProof="0" dirty="0">
              <a:ln>
                <a:noFill/>
              </a:ln>
              <a:solidFill>
                <a:srgbClr val="FFC000"/>
              </a:solidFill>
              <a:effectLst/>
              <a:uLnTx/>
              <a:uFillTx/>
              <a:latin typeface="Calibri"/>
              <a:ea typeface="+mn-ea"/>
              <a:cs typeface="+mn-cs"/>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sp>
        <p:nvSpPr>
          <p:cNvPr id="2" name="TextBox 1"/>
          <p:cNvSpPr txBox="1"/>
          <p:nvPr/>
        </p:nvSpPr>
        <p:spPr>
          <a:xfrm>
            <a:off x="1064172" y="1422838"/>
            <a:ext cx="10594428" cy="4985980"/>
          </a:xfrm>
          <a:prstGeom prst="rect">
            <a:avLst/>
          </a:prstGeom>
          <a:noFill/>
        </p:spPr>
        <p:txBody>
          <a:bodyPr wrap="square" rtlCol="0">
            <a:spAutoFit/>
          </a:bodyPr>
          <a:lstStyle/>
          <a:p>
            <a:r>
              <a:rPr lang="en-US" sz="3600" b="1" dirty="0" smtClean="0"/>
              <a:t>Some Key Takeaways</a:t>
            </a:r>
          </a:p>
          <a:p>
            <a:endParaRPr lang="en-US" sz="2400" dirty="0" smtClean="0"/>
          </a:p>
          <a:p>
            <a:r>
              <a:rPr lang="en-US" sz="2400" dirty="0" smtClean="0"/>
              <a:t>UMBC should be proud of the impact it is having on the Economy and its community</a:t>
            </a:r>
            <a:endParaRPr lang="en-US" sz="2400" dirty="0"/>
          </a:p>
          <a:p>
            <a:endParaRPr lang="en-US" sz="2400" dirty="0" smtClean="0"/>
          </a:p>
          <a:p>
            <a:r>
              <a:rPr lang="en-US" sz="2400" dirty="0" smtClean="0"/>
              <a:t>While extensive, we could not include everything</a:t>
            </a:r>
          </a:p>
          <a:p>
            <a:endParaRPr lang="en-US" sz="2400" dirty="0"/>
          </a:p>
          <a:p>
            <a:r>
              <a:rPr lang="en-US" sz="2400" dirty="0" smtClean="0"/>
              <a:t>Less than 2 months is not enough time</a:t>
            </a:r>
          </a:p>
          <a:p>
            <a:endParaRPr lang="en-US" sz="2400" dirty="0" smtClean="0"/>
          </a:p>
          <a:p>
            <a:r>
              <a:rPr lang="en-US" sz="2400" dirty="0" smtClean="0"/>
              <a:t>Carnegie Classification Study</a:t>
            </a:r>
          </a:p>
          <a:p>
            <a:endParaRPr lang="en-US" sz="2400" dirty="0"/>
          </a:p>
          <a:p>
            <a:r>
              <a:rPr lang="en-US" sz="2400" dirty="0" smtClean="0"/>
              <a:t>Communications Group/Dinah – The stories</a:t>
            </a:r>
          </a:p>
          <a:p>
            <a:endParaRPr lang="en-US" sz="2400" dirty="0"/>
          </a:p>
          <a:p>
            <a:endParaRPr lang="en-US" dirty="0"/>
          </a:p>
        </p:txBody>
      </p:sp>
    </p:spTree>
    <p:extLst>
      <p:ext uri="{BB962C8B-B14F-4D97-AF65-F5344CB8AC3E}">
        <p14:creationId xmlns:p14="http://schemas.microsoft.com/office/powerpoint/2010/main" val="14375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967" y="955275"/>
            <a:ext cx="8236626" cy="541165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7027" y="1002082"/>
            <a:ext cx="3651337" cy="2821488"/>
          </a:xfrm>
          <a:prstGeom prst="rect">
            <a:avLst/>
          </a:prstGeom>
        </p:spPr>
      </p:pic>
    </p:spTree>
    <p:extLst>
      <p:ext uri="{BB962C8B-B14F-4D97-AF65-F5344CB8AC3E}">
        <p14:creationId xmlns:p14="http://schemas.microsoft.com/office/powerpoint/2010/main" val="131796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556" y="1101277"/>
            <a:ext cx="10109547" cy="5298886"/>
          </a:xfrm>
          <a:prstGeom prst="rect">
            <a:avLst/>
          </a:prstGeom>
        </p:spPr>
        <p:txBody>
          <a:bodyPr wrap="square">
            <a:spAutoFit/>
          </a:bodyPr>
          <a:lstStyle/>
          <a:p>
            <a:pPr defTabSz="609585">
              <a:lnSpc>
                <a:spcPts val="2933"/>
              </a:lnSpc>
              <a:tabLst>
                <a:tab pos="1208587" algn="l"/>
                <a:tab pos="1513379" algn="l"/>
                <a:tab pos="9137422" algn="l"/>
              </a:tabLst>
              <a:defRPr/>
            </a:pPr>
            <a:r>
              <a:rPr lang="en-US" sz="3200" dirty="0" smtClean="0">
                <a:solidFill>
                  <a:prstClr val="white"/>
                </a:solidFill>
                <a:latin typeface="Calibri"/>
              </a:rPr>
              <a:t>– Dean Drake </a:t>
            </a:r>
          </a:p>
          <a:p>
            <a:pPr defTabSz="609585">
              <a:lnSpc>
                <a:spcPts val="2933"/>
              </a:lnSpc>
              <a:tabLst>
                <a:tab pos="1208587" algn="l"/>
                <a:tab pos="1513379" algn="l"/>
                <a:tab pos="9137422" algn="l"/>
              </a:tabLst>
              <a:defRPr/>
            </a:pPr>
            <a:r>
              <a:rPr lang="en-US" sz="3200" b="1" dirty="0" smtClean="0">
                <a:hlinkClick r:id="rId2"/>
              </a:rPr>
              <a:t>Domestic </a:t>
            </a:r>
            <a:r>
              <a:rPr lang="en-US" sz="3200" b="1" dirty="0">
                <a:hlinkClick r:id="rId2"/>
              </a:rPr>
              <a:t>and International Affiliations and Collaborations</a:t>
            </a:r>
            <a:endParaRPr lang="en-US" sz="3200" b="1" dirty="0"/>
          </a:p>
          <a:p>
            <a:pPr defTabSz="609585">
              <a:lnSpc>
                <a:spcPts val="2933"/>
              </a:lnSpc>
              <a:tabLst>
                <a:tab pos="1208587" algn="l"/>
                <a:tab pos="1513379" algn="l"/>
                <a:tab pos="9137422" algn="l"/>
              </a:tabLst>
              <a:defRPr/>
            </a:pPr>
            <a:r>
              <a:rPr lang="en-US" sz="3200" dirty="0" smtClean="0">
                <a:solidFill>
                  <a:prstClr val="white"/>
                </a:solidFill>
                <a:latin typeface="Calibri"/>
              </a:rPr>
              <a:t>Late Progress and Final Reporting Requirements</a:t>
            </a:r>
          </a:p>
          <a:p>
            <a:pPr lvl="0" defTabSz="609585">
              <a:lnSpc>
                <a:spcPts val="2933"/>
              </a:lnSpc>
              <a:tabLst>
                <a:tab pos="1208587" algn="l"/>
                <a:tab pos="1513379" algn="l"/>
                <a:tab pos="9137422" algn="l"/>
              </a:tabLst>
              <a:defRPr/>
            </a:pPr>
            <a:r>
              <a:rPr lang="en-US" sz="3200" b="1" dirty="0" smtClean="0">
                <a:hlinkClick r:id="rId3"/>
              </a:rPr>
              <a:t>Proposal &amp; </a:t>
            </a:r>
            <a:r>
              <a:rPr lang="en-US" sz="3200" b="1" dirty="0">
                <a:hlinkClick r:id="rId3"/>
              </a:rPr>
              <a:t>Award Requirements for Disclosure of Domestic and </a:t>
            </a:r>
            <a:r>
              <a:rPr lang="en-US" sz="3200" b="1" dirty="0" smtClean="0">
                <a:hlinkClick r:id="rId3"/>
              </a:rPr>
              <a:t>International Involvement Matrix </a:t>
            </a:r>
            <a:r>
              <a:rPr lang="en-US" sz="3200" dirty="0" smtClean="0">
                <a:solidFill>
                  <a:prstClr val="white"/>
                </a:solidFill>
                <a:latin typeface="Calibri"/>
              </a:rPr>
              <a:t> Impact Study </a:t>
            </a:r>
            <a:endParaRPr lang="en-US" sz="3200" dirty="0">
              <a:solidFill>
                <a:prstClr val="white"/>
              </a:solidFill>
              <a:latin typeface="Calibri"/>
            </a:endParaRPr>
          </a:p>
          <a:p>
            <a:pPr lvl="0" defTabSz="609585">
              <a:lnSpc>
                <a:spcPts val="2933"/>
              </a:lnSpc>
              <a:tabLst>
                <a:tab pos="1208587" algn="l"/>
                <a:tab pos="1513379" algn="l"/>
                <a:tab pos="9137422" algn="l"/>
              </a:tabLst>
              <a:defRPr/>
            </a:pPr>
            <a:r>
              <a:rPr lang="en-US" sz="3200" dirty="0">
                <a:hlinkClick r:id="rId4"/>
              </a:rPr>
              <a:t>ORPC FAQs for Domestic and International Affiliations </a:t>
            </a:r>
            <a:r>
              <a:rPr lang="en-US" sz="3200" dirty="0" smtClean="0">
                <a:solidFill>
                  <a:prstClr val="white"/>
                </a:solidFill>
                <a:latin typeface="Calibri"/>
              </a:rPr>
              <a:t>	</a:t>
            </a:r>
          </a:p>
          <a:p>
            <a:pPr lvl="0" defTabSz="609585">
              <a:lnSpc>
                <a:spcPts val="2933"/>
              </a:lnSpc>
              <a:tabLst>
                <a:tab pos="1208587" algn="l"/>
                <a:tab pos="1513379" algn="l"/>
                <a:tab pos="9137422" algn="l"/>
              </a:tabLst>
              <a:defRPr/>
            </a:pPr>
            <a:endParaRPr lang="en-US" sz="3200" dirty="0">
              <a:solidFill>
                <a:prstClr val="white"/>
              </a:solidFill>
              <a:latin typeface="Calibri"/>
            </a:endParaRPr>
          </a:p>
          <a:p>
            <a:pPr lvl="0" defTabSz="609585">
              <a:lnSpc>
                <a:spcPts val="2933"/>
              </a:lnSpc>
              <a:tabLst>
                <a:tab pos="1208587" algn="l"/>
                <a:tab pos="1513379" algn="l"/>
                <a:tab pos="9137422" algn="l"/>
              </a:tabLst>
              <a:defRPr/>
            </a:pPr>
            <a:r>
              <a:rPr lang="en-US" sz="3200" dirty="0" smtClean="0">
                <a:latin typeface="Calibri"/>
                <a:hlinkClick r:id="rId5"/>
              </a:rPr>
              <a:t>Policy on Professional Commitment of Faculty</a:t>
            </a:r>
            <a:r>
              <a:rPr lang="en-US" sz="3200" dirty="0" smtClean="0">
                <a:solidFill>
                  <a:prstClr val="white"/>
                </a:solidFill>
                <a:latin typeface="Calibri"/>
              </a:rPr>
              <a:t>	</a:t>
            </a:r>
            <a:r>
              <a:rPr lang="en-US" sz="3200" dirty="0" smtClean="0">
                <a:solidFill>
                  <a:prstClr val="white"/>
                </a:solidFill>
              </a:rPr>
              <a:t>– </a:t>
            </a:r>
            <a:r>
              <a:rPr lang="en-US" sz="3200" dirty="0">
                <a:solidFill>
                  <a:prstClr val="white"/>
                </a:solidFill>
              </a:rPr>
              <a:t>Dean Drake </a:t>
            </a:r>
          </a:p>
          <a:p>
            <a:pPr defTabSz="609585">
              <a:lnSpc>
                <a:spcPts val="2933"/>
              </a:lnSpc>
              <a:tabLst>
                <a:tab pos="1208587" algn="l"/>
                <a:tab pos="1513379" algn="l"/>
                <a:tab pos="9137422" algn="l"/>
              </a:tabLst>
              <a:defRPr/>
            </a:pPr>
            <a:r>
              <a:rPr lang="en-US" sz="3200" dirty="0" smtClean="0">
                <a:solidFill>
                  <a:prstClr val="black"/>
                </a:solidFill>
                <a:latin typeface="Calibri"/>
                <a:hlinkClick r:id="rId6"/>
              </a:rPr>
              <a:t>Policy on Conflict of Interest</a:t>
            </a:r>
            <a:endParaRPr lang="en-US" sz="3200" dirty="0" smtClean="0">
              <a:solidFill>
                <a:prstClr val="black"/>
              </a:solidFill>
              <a:latin typeface="Calibri"/>
            </a:endParaRPr>
          </a:p>
          <a:p>
            <a:pPr defTabSz="609585">
              <a:lnSpc>
                <a:spcPts val="2933"/>
              </a:lnSpc>
              <a:tabLst>
                <a:tab pos="1208587" algn="l"/>
                <a:tab pos="1513379" algn="l"/>
                <a:tab pos="9137422" algn="l"/>
              </a:tabLst>
              <a:defRPr/>
            </a:pPr>
            <a:endParaRPr lang="en-US" sz="3200" dirty="0">
              <a:solidFill>
                <a:prstClr val="black"/>
              </a:solidFill>
              <a:latin typeface="Calibri"/>
            </a:endParaRPr>
          </a:p>
          <a:p>
            <a:pPr defTabSz="609585">
              <a:lnSpc>
                <a:spcPts val="2933"/>
              </a:lnSpc>
              <a:tabLst>
                <a:tab pos="1208587" algn="l"/>
                <a:tab pos="1513379" algn="l"/>
                <a:tab pos="9137422" algn="l"/>
              </a:tabLst>
              <a:defRPr/>
            </a:pPr>
            <a:r>
              <a:rPr lang="en-US" sz="3200" dirty="0" smtClean="0">
                <a:solidFill>
                  <a:prstClr val="black"/>
                </a:solidFill>
                <a:latin typeface="Calibri"/>
                <a:hlinkClick r:id="rId7"/>
              </a:rPr>
              <a:t>State Ethics Law</a:t>
            </a:r>
            <a:endParaRPr lang="en-US" sz="3200" dirty="0" smtClean="0">
              <a:solidFill>
                <a:prstClr val="black"/>
              </a:solidFill>
              <a:latin typeface="Calibri"/>
            </a:endParaRPr>
          </a:p>
          <a:p>
            <a:pPr defTabSz="609585">
              <a:lnSpc>
                <a:spcPts val="2933"/>
              </a:lnSpc>
              <a:tabLst>
                <a:tab pos="1208587" algn="l"/>
                <a:tab pos="1513379" algn="l"/>
                <a:tab pos="9137422" algn="l"/>
              </a:tabLst>
              <a:defRPr/>
            </a:pPr>
            <a:endParaRPr lang="en-US" sz="2400" dirty="0" smtClean="0">
              <a:solidFill>
                <a:srgbClr val="FFC000"/>
              </a:solidFill>
              <a:latin typeface="Calibri"/>
            </a:endParaRPr>
          </a:p>
        </p:txBody>
      </p:sp>
      <p:sp>
        <p:nvSpPr>
          <p:cNvPr id="6" name="TextBox 5">
            <a:extLst>
              <a:ext uri="{FF2B5EF4-FFF2-40B4-BE49-F238E27FC236}">
                <a16:creationId xmlns:a16="http://schemas.microsoft.com/office/drawing/2014/main" id="{C1D07255-FFD9-0944-9437-C0DAB6F917F7}"/>
              </a:ext>
            </a:extLst>
          </p:cNvPr>
          <p:cNvSpPr txBox="1"/>
          <p:nvPr/>
        </p:nvSpPr>
        <p:spPr>
          <a:xfrm>
            <a:off x="4854362" y="-1"/>
            <a:ext cx="7319873" cy="755455"/>
          </a:xfrm>
          <a:prstGeom prst="rect">
            <a:avLst/>
          </a:prstGeom>
          <a:noFill/>
        </p:spPr>
        <p:txBody>
          <a:bodyPr wrap="square" anchor="ctr" anchorCtr="0">
            <a:noAutofit/>
          </a:bodyPr>
          <a:lstStyle/>
          <a:p>
            <a:pPr algn="r" defTabSz="609585">
              <a:defRPr/>
            </a:pPr>
            <a:r>
              <a:rPr lang="en-US" sz="3733" b="1" dirty="0" smtClean="0">
                <a:solidFill>
                  <a:srgbClr val="FFC000"/>
                </a:solidFill>
                <a:latin typeface="Calibri"/>
              </a:rPr>
              <a:t>Faculty External Relationships </a:t>
            </a:r>
            <a:endParaRPr lang="en-US" sz="3733" b="1" dirty="0">
              <a:solidFill>
                <a:srgbClr val="FFC000"/>
              </a:solidFill>
              <a:latin typeface="Calibri"/>
            </a:endParaRPr>
          </a:p>
        </p:txBody>
      </p:sp>
      <p:pic>
        <p:nvPicPr>
          <p:cNvPr id="7" name="Picture 6" descr="corner-element.png">
            <a:extLst>
              <a:ext uri="{FF2B5EF4-FFF2-40B4-BE49-F238E27FC236}">
                <a16:creationId xmlns:a16="http://schemas.microsoft.com/office/drawing/2014/main" id="{6F7413EF-97A9-C241-A8C1-BDEA7D83A5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59891" y="5201411"/>
            <a:ext cx="1632108" cy="1656589"/>
          </a:xfrm>
          <a:prstGeom prst="rect">
            <a:avLst/>
          </a:prstGeom>
          <a:noFill/>
          <a:ln>
            <a:noFill/>
          </a:ln>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6245" y="5127383"/>
            <a:ext cx="3927821" cy="1335459"/>
          </a:xfrm>
          <a:prstGeom prst="rect">
            <a:avLst/>
          </a:prstGeom>
        </p:spPr>
      </p:pic>
    </p:spTree>
    <p:extLst>
      <p:ext uri="{BB962C8B-B14F-4D97-AF65-F5344CB8AC3E}">
        <p14:creationId xmlns:p14="http://schemas.microsoft.com/office/powerpoint/2010/main" val="36584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2819" y="2876258"/>
            <a:ext cx="1231900" cy="346249"/>
          </a:xfrm>
          <a:prstGeom prst="rect">
            <a:avLst/>
          </a:prstGeom>
          <a:noFill/>
          <a:ln>
            <a:solidFill>
              <a:schemeClr val="accent1"/>
            </a:solidFill>
          </a:ln>
        </p:spPr>
        <p:txBody>
          <a:bodyPr>
            <a:spAutoFit/>
          </a:bodyPr>
          <a:lstStyle/>
          <a:p>
            <a:pPr algn="ctr" defTabSz="914065">
              <a:defRPr/>
            </a:pPr>
            <a:r>
              <a:rPr lang="en-US" sz="1650" b="1" dirty="0">
                <a:solidFill>
                  <a:prstClr val="black"/>
                </a:solidFill>
                <a:latin typeface="Corbel" panose="020B0503020204020204"/>
              </a:rPr>
              <a:t>NIH Letter</a:t>
            </a:r>
          </a:p>
        </p:txBody>
      </p:sp>
      <p:sp>
        <p:nvSpPr>
          <p:cNvPr id="5" name="TextBox 4"/>
          <p:cNvSpPr txBox="1"/>
          <p:nvPr/>
        </p:nvSpPr>
        <p:spPr>
          <a:xfrm>
            <a:off x="3459154" y="2749258"/>
            <a:ext cx="2276476" cy="854080"/>
          </a:xfrm>
          <a:prstGeom prst="rect">
            <a:avLst/>
          </a:prstGeom>
          <a:noFill/>
          <a:ln>
            <a:solidFill>
              <a:schemeClr val="accent1"/>
            </a:solidFill>
          </a:ln>
        </p:spPr>
        <p:txBody>
          <a:bodyPr>
            <a:spAutoFit/>
          </a:bodyPr>
          <a:lstStyle/>
          <a:p>
            <a:pPr algn="ctr" defTabSz="914065">
              <a:defRPr/>
            </a:pPr>
            <a:r>
              <a:rPr lang="en-US" sz="1650" b="1" dirty="0">
                <a:solidFill>
                  <a:prstClr val="black"/>
                </a:solidFill>
                <a:latin typeface="Corbel" panose="020B0503020204020204"/>
              </a:rPr>
              <a:t>Foreign</a:t>
            </a:r>
          </a:p>
          <a:p>
            <a:pPr algn="ctr" defTabSz="914065">
              <a:defRPr/>
            </a:pPr>
            <a:r>
              <a:rPr lang="en-US" sz="1650" b="1" dirty="0">
                <a:solidFill>
                  <a:prstClr val="black"/>
                </a:solidFill>
                <a:latin typeface="Corbel" panose="020B0503020204020204"/>
              </a:rPr>
              <a:t>Component / </a:t>
            </a:r>
          </a:p>
          <a:p>
            <a:pPr algn="ctr" defTabSz="914065">
              <a:defRPr/>
            </a:pPr>
            <a:r>
              <a:rPr lang="en-US" sz="1650" b="1" dirty="0">
                <a:solidFill>
                  <a:prstClr val="black"/>
                </a:solidFill>
                <a:latin typeface="Corbel" panose="020B0503020204020204"/>
              </a:rPr>
              <a:t>Foreign Influence</a:t>
            </a:r>
          </a:p>
        </p:txBody>
      </p:sp>
      <p:sp>
        <p:nvSpPr>
          <p:cNvPr id="9" name="TextBox 8"/>
          <p:cNvSpPr txBox="1"/>
          <p:nvPr/>
        </p:nvSpPr>
        <p:spPr>
          <a:xfrm>
            <a:off x="939577" y="3595396"/>
            <a:ext cx="2001838" cy="2631490"/>
          </a:xfrm>
          <a:prstGeom prst="rect">
            <a:avLst/>
          </a:prstGeom>
          <a:noFill/>
          <a:ln>
            <a:solidFill>
              <a:schemeClr val="accent1"/>
            </a:solidFill>
          </a:ln>
        </p:spPr>
        <p:txBody>
          <a:bodyPr>
            <a:spAutoFit/>
          </a:bodyPr>
          <a:lstStyle/>
          <a:p>
            <a:pPr marL="214304" indent="-214304" defTabSz="914065">
              <a:buFont typeface="Arial" panose="020B0604020202020204" pitchFamily="34" charset="0"/>
              <a:buChar char="•"/>
              <a:defRPr/>
            </a:pPr>
            <a:r>
              <a:rPr lang="en-US" sz="1500" dirty="0">
                <a:solidFill>
                  <a:prstClr val="black"/>
                </a:solidFill>
                <a:latin typeface="Corbel" panose="020B0503020204020204"/>
              </a:rPr>
              <a:t>Diversion of intellectual property (IP) in grant applications</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Sharing of confidential information during peer review</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Failure to disclose substantial resources </a:t>
            </a:r>
          </a:p>
        </p:txBody>
      </p:sp>
      <p:sp>
        <p:nvSpPr>
          <p:cNvPr id="10" name="TextBox 9"/>
          <p:cNvSpPr txBox="1"/>
          <p:nvPr/>
        </p:nvSpPr>
        <p:spPr>
          <a:xfrm>
            <a:off x="3552816" y="3743033"/>
            <a:ext cx="2136775" cy="553998"/>
          </a:xfrm>
          <a:prstGeom prst="rect">
            <a:avLst/>
          </a:prstGeom>
          <a:noFill/>
          <a:ln>
            <a:solidFill>
              <a:schemeClr val="accent1"/>
            </a:solidFill>
          </a:ln>
        </p:spPr>
        <p:txBody>
          <a:bodyPr>
            <a:spAutoFit/>
          </a:bodyPr>
          <a:lstStyle/>
          <a:p>
            <a:pPr marL="214304" indent="-214304" defTabSz="914065">
              <a:buFont typeface="Arial" panose="020B0604020202020204" pitchFamily="34" charset="0"/>
              <a:buChar char="•"/>
              <a:defRPr/>
            </a:pPr>
            <a:r>
              <a:rPr lang="en-US" sz="1500" dirty="0">
                <a:solidFill>
                  <a:prstClr val="black"/>
                </a:solidFill>
                <a:latin typeface="Corbel" panose="020B0503020204020204"/>
              </a:rPr>
              <a:t>“Significant”</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Outside of U.S.</a:t>
            </a:r>
          </a:p>
        </p:txBody>
      </p:sp>
      <p:sp>
        <p:nvSpPr>
          <p:cNvPr id="14" name="TextBox 13"/>
          <p:cNvSpPr txBox="1"/>
          <p:nvPr/>
        </p:nvSpPr>
        <p:spPr>
          <a:xfrm>
            <a:off x="3541704" y="5551196"/>
            <a:ext cx="2144713" cy="553998"/>
          </a:xfrm>
          <a:prstGeom prst="rect">
            <a:avLst/>
          </a:prstGeom>
          <a:noFill/>
          <a:ln>
            <a:solidFill>
              <a:schemeClr val="accent1"/>
            </a:solidFill>
          </a:ln>
        </p:spPr>
        <p:txBody>
          <a:bodyPr>
            <a:spAutoFit/>
          </a:bodyPr>
          <a:lstStyle/>
          <a:p>
            <a:pPr marL="214304" indent="-214304" defTabSz="914065">
              <a:buFont typeface="Arial" panose="020B0604020202020204" pitchFamily="34" charset="0"/>
              <a:buChar char="•"/>
              <a:defRPr/>
            </a:pPr>
            <a:r>
              <a:rPr lang="en-US" sz="1500" dirty="0">
                <a:solidFill>
                  <a:prstClr val="black"/>
                </a:solidFill>
                <a:latin typeface="Corbel" panose="020B0503020204020204"/>
              </a:rPr>
              <a:t>Congressional Interest</a:t>
            </a:r>
          </a:p>
        </p:txBody>
      </p:sp>
      <p:sp>
        <p:nvSpPr>
          <p:cNvPr id="15" name="TextBox 14"/>
          <p:cNvSpPr txBox="1"/>
          <p:nvPr/>
        </p:nvSpPr>
        <p:spPr>
          <a:xfrm>
            <a:off x="3548053" y="4300246"/>
            <a:ext cx="2132014" cy="1246495"/>
          </a:xfrm>
          <a:prstGeom prst="rect">
            <a:avLst/>
          </a:prstGeom>
          <a:noFill/>
          <a:ln>
            <a:solidFill>
              <a:schemeClr val="accent1"/>
            </a:solidFill>
          </a:ln>
        </p:spPr>
        <p:txBody>
          <a:bodyPr>
            <a:spAutoFit/>
          </a:bodyPr>
          <a:lstStyle/>
          <a:p>
            <a:pPr marL="214304" indent="-214304" defTabSz="914065">
              <a:buFont typeface="Arial" panose="020B0604020202020204" pitchFamily="34" charset="0"/>
              <a:buChar char="•"/>
              <a:defRPr/>
            </a:pPr>
            <a:r>
              <a:rPr lang="en-US" sz="1500" dirty="0">
                <a:solidFill>
                  <a:prstClr val="black"/>
                </a:solidFill>
                <a:latin typeface="Corbel" panose="020B0503020204020204"/>
              </a:rPr>
              <a:t>NIH: Letters to Universities &amp; ACD</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NSF – JASON, Etc.</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DoD – National Security</a:t>
            </a:r>
          </a:p>
        </p:txBody>
      </p:sp>
      <p:cxnSp>
        <p:nvCxnSpPr>
          <p:cNvPr id="17" name="Straight Arrow Connector 16"/>
          <p:cNvCxnSpPr>
            <a:cxnSpLocks/>
            <a:endCxn id="5" idx="1"/>
          </p:cNvCxnSpPr>
          <p:nvPr/>
        </p:nvCxnSpPr>
        <p:spPr>
          <a:xfrm>
            <a:off x="2388966" y="3049297"/>
            <a:ext cx="1070188" cy="1362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40565" y="3703346"/>
            <a:ext cx="2185987" cy="1477328"/>
          </a:xfrm>
          <a:prstGeom prst="rect">
            <a:avLst/>
          </a:prstGeom>
          <a:noFill/>
          <a:ln>
            <a:solidFill>
              <a:schemeClr val="accent1"/>
            </a:solidFill>
          </a:ln>
        </p:spPr>
        <p:txBody>
          <a:bodyPr>
            <a:spAutoFit/>
          </a:bodyPr>
          <a:lstStyle/>
          <a:p>
            <a:pPr marL="214304" indent="-214304" defTabSz="914065">
              <a:buFont typeface="Arial" panose="020B0604020202020204" pitchFamily="34" charset="0"/>
              <a:buChar char="•"/>
              <a:defRPr/>
            </a:pPr>
            <a:r>
              <a:rPr lang="en-US" sz="1500" dirty="0">
                <a:solidFill>
                  <a:prstClr val="black"/>
                </a:solidFill>
                <a:latin typeface="Corbel" panose="020B0503020204020204"/>
              </a:rPr>
              <a:t>Affiliations &amp; appointments</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Include non-financial support</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Talent Programs</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Other Inclusions?</a:t>
            </a:r>
          </a:p>
        </p:txBody>
      </p:sp>
      <p:sp>
        <p:nvSpPr>
          <p:cNvPr id="18" name="TextBox 17"/>
          <p:cNvSpPr txBox="1"/>
          <p:nvPr/>
        </p:nvSpPr>
        <p:spPr>
          <a:xfrm>
            <a:off x="6231051" y="2754022"/>
            <a:ext cx="2001838" cy="854080"/>
          </a:xfrm>
          <a:prstGeom prst="rect">
            <a:avLst/>
          </a:prstGeom>
          <a:noFill/>
          <a:ln>
            <a:solidFill>
              <a:schemeClr val="accent1"/>
            </a:solidFill>
          </a:ln>
        </p:spPr>
        <p:txBody>
          <a:bodyPr>
            <a:spAutoFit/>
          </a:bodyPr>
          <a:lstStyle/>
          <a:p>
            <a:pPr algn="ctr" defTabSz="914065">
              <a:defRPr/>
            </a:pPr>
            <a:r>
              <a:rPr lang="en-US" sz="1650" b="1" dirty="0">
                <a:solidFill>
                  <a:prstClr val="black"/>
                </a:solidFill>
                <a:latin typeface="Corbel" panose="020B0503020204020204"/>
              </a:rPr>
              <a:t>Disclosure</a:t>
            </a:r>
          </a:p>
          <a:p>
            <a:pPr algn="ctr" defTabSz="914065">
              <a:defRPr/>
            </a:pPr>
            <a:r>
              <a:rPr lang="en-US" sz="1650" b="1" i="1" dirty="0">
                <a:solidFill>
                  <a:prstClr val="black"/>
                </a:solidFill>
                <a:latin typeface="Corbel" panose="020B0503020204020204"/>
              </a:rPr>
              <a:t>Other Support</a:t>
            </a:r>
          </a:p>
          <a:p>
            <a:pPr algn="ctr" defTabSz="914065">
              <a:defRPr/>
            </a:pPr>
            <a:r>
              <a:rPr lang="en-US" sz="1650" b="1" dirty="0">
                <a:solidFill>
                  <a:prstClr val="black"/>
                </a:solidFill>
                <a:latin typeface="Corbel" panose="020B0503020204020204"/>
              </a:rPr>
              <a:t>(NIH / NSF)</a:t>
            </a:r>
          </a:p>
        </p:txBody>
      </p:sp>
      <p:cxnSp>
        <p:nvCxnSpPr>
          <p:cNvPr id="19" name="Straight Arrow Connector 18"/>
          <p:cNvCxnSpPr>
            <a:cxnSpLocks/>
            <a:stCxn id="5" idx="3"/>
            <a:endCxn id="18" idx="1"/>
          </p:cNvCxnSpPr>
          <p:nvPr/>
        </p:nvCxnSpPr>
        <p:spPr>
          <a:xfrm>
            <a:off x="5735629" y="3185531"/>
            <a:ext cx="495422" cy="47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73902" y="5247983"/>
            <a:ext cx="2144713" cy="288412"/>
          </a:xfrm>
          <a:prstGeom prst="rect">
            <a:avLst/>
          </a:prstGeom>
          <a:solidFill>
            <a:srgbClr val="FFFF00"/>
          </a:solidFill>
          <a:ln>
            <a:solidFill>
              <a:schemeClr val="accent1"/>
            </a:solidFill>
          </a:ln>
        </p:spPr>
        <p:txBody>
          <a:bodyPr>
            <a:spAutoFit/>
          </a:bodyPr>
          <a:lstStyle/>
          <a:p>
            <a:pPr algn="ctr" defTabSz="914065">
              <a:defRPr/>
            </a:pPr>
            <a:r>
              <a:rPr lang="en-US" sz="1274" b="1" dirty="0">
                <a:solidFill>
                  <a:prstClr val="black"/>
                </a:solidFill>
                <a:latin typeface="Corbel" panose="020B0503020204020204"/>
              </a:rPr>
              <a:t>December 2019</a:t>
            </a:r>
          </a:p>
        </p:txBody>
      </p:sp>
      <p:sp>
        <p:nvSpPr>
          <p:cNvPr id="22" name="TextBox 21"/>
          <p:cNvSpPr txBox="1"/>
          <p:nvPr/>
        </p:nvSpPr>
        <p:spPr>
          <a:xfrm>
            <a:off x="6140565" y="5597234"/>
            <a:ext cx="2185987" cy="784830"/>
          </a:xfrm>
          <a:prstGeom prst="rect">
            <a:avLst/>
          </a:prstGeom>
          <a:noFill/>
          <a:ln>
            <a:solidFill>
              <a:schemeClr val="accent1"/>
            </a:solidFill>
          </a:ln>
        </p:spPr>
        <p:txBody>
          <a:bodyPr>
            <a:spAutoFit/>
          </a:bodyPr>
          <a:lstStyle/>
          <a:p>
            <a:pPr marL="214304" indent="-214304" defTabSz="914065">
              <a:buFont typeface="Arial" panose="020B0604020202020204" pitchFamily="34" charset="0"/>
              <a:buChar char="•"/>
              <a:defRPr/>
            </a:pPr>
            <a:r>
              <a:rPr lang="en-US" sz="1500" dirty="0">
                <a:solidFill>
                  <a:prstClr val="black"/>
                </a:solidFill>
                <a:latin typeface="Corbel" panose="020B0503020204020204"/>
              </a:rPr>
              <a:t>JASON Report</a:t>
            </a:r>
          </a:p>
          <a:p>
            <a:pPr marL="214304" indent="-214304" defTabSz="914065">
              <a:buFont typeface="Arial" panose="020B0604020202020204" pitchFamily="34" charset="0"/>
              <a:buChar char="•"/>
              <a:defRPr/>
            </a:pPr>
            <a:r>
              <a:rPr lang="en-US" sz="1500" dirty="0">
                <a:solidFill>
                  <a:prstClr val="black"/>
                </a:solidFill>
                <a:latin typeface="Corbel" panose="020B0503020204020204"/>
              </a:rPr>
              <a:t>JCORE – Joint Comm. on Research  Environ. </a:t>
            </a:r>
          </a:p>
        </p:txBody>
      </p:sp>
      <p:sp>
        <p:nvSpPr>
          <p:cNvPr id="28" name="Title 1"/>
          <p:cNvSpPr txBox="1">
            <a:spLocks/>
          </p:cNvSpPr>
          <p:nvPr/>
        </p:nvSpPr>
        <p:spPr>
          <a:xfrm>
            <a:off x="6492875" y="753772"/>
            <a:ext cx="5132388" cy="571500"/>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a:defRPr/>
            </a:pPr>
            <a:r>
              <a:rPr lang="en-US" sz="2250" b="1" dirty="0">
                <a:solidFill>
                  <a:srgbClr val="FFFFFF"/>
                </a:solidFill>
                <a:latin typeface="Corbel" panose="020B0503020204020204"/>
                <a:sym typeface="Wingdings" panose="05000000000000000000" pitchFamily="2" charset="2"/>
              </a:rPr>
              <a:t>National / Economic Security</a:t>
            </a:r>
            <a:endParaRPr lang="en-US" sz="2250" b="1" dirty="0">
              <a:solidFill>
                <a:srgbClr val="FFFFFF"/>
              </a:solidFill>
              <a:latin typeface="Corbel" panose="020B0503020204020204"/>
            </a:endParaRPr>
          </a:p>
        </p:txBody>
      </p:sp>
      <p:sp>
        <p:nvSpPr>
          <p:cNvPr id="39" name="TextBox 38">
            <a:extLst>
              <a:ext uri="{FF2B5EF4-FFF2-40B4-BE49-F238E27FC236}">
                <a16:creationId xmlns:a16="http://schemas.microsoft.com/office/drawing/2014/main" id="{1911A250-EFBA-483E-A6AD-5CF69D13DFF9}"/>
              </a:ext>
            </a:extLst>
          </p:cNvPr>
          <p:cNvSpPr txBox="1"/>
          <p:nvPr/>
        </p:nvSpPr>
        <p:spPr>
          <a:xfrm>
            <a:off x="468998" y="1774534"/>
            <a:ext cx="2280552" cy="300082"/>
          </a:xfrm>
          <a:prstGeom prst="rect">
            <a:avLst/>
          </a:prstGeom>
          <a:solidFill>
            <a:srgbClr val="FFFF00"/>
          </a:solidFill>
          <a:ln>
            <a:solidFill>
              <a:schemeClr val="accent1"/>
            </a:solidFill>
          </a:ln>
        </p:spPr>
        <p:txBody>
          <a:bodyPr wrap="square">
            <a:spAutoFit/>
          </a:bodyPr>
          <a:lstStyle/>
          <a:p>
            <a:pPr algn="ctr" defTabSz="914065">
              <a:defRPr/>
            </a:pPr>
            <a:r>
              <a:rPr lang="en-US" sz="1350" b="1" dirty="0">
                <a:solidFill>
                  <a:prstClr val="black"/>
                </a:solidFill>
                <a:latin typeface="Corbel" panose="020B0503020204020204"/>
              </a:rPr>
              <a:t>August 2018</a:t>
            </a:r>
          </a:p>
        </p:txBody>
      </p:sp>
      <p:sp>
        <p:nvSpPr>
          <p:cNvPr id="40" name="TextBox 39">
            <a:extLst>
              <a:ext uri="{FF2B5EF4-FFF2-40B4-BE49-F238E27FC236}">
                <a16:creationId xmlns:a16="http://schemas.microsoft.com/office/drawing/2014/main" id="{95FD1CE9-142A-478F-887D-F73ED13122CC}"/>
              </a:ext>
            </a:extLst>
          </p:cNvPr>
          <p:cNvSpPr txBox="1"/>
          <p:nvPr/>
        </p:nvSpPr>
        <p:spPr>
          <a:xfrm>
            <a:off x="2746376" y="1772947"/>
            <a:ext cx="3624263" cy="300082"/>
          </a:xfrm>
          <a:prstGeom prst="rect">
            <a:avLst/>
          </a:prstGeom>
          <a:solidFill>
            <a:srgbClr val="FFFF00"/>
          </a:solidFill>
          <a:ln>
            <a:solidFill>
              <a:schemeClr val="accent1"/>
            </a:solidFill>
          </a:ln>
        </p:spPr>
        <p:txBody>
          <a:bodyPr>
            <a:spAutoFit/>
          </a:bodyPr>
          <a:lstStyle/>
          <a:p>
            <a:pPr algn="ctr" defTabSz="914065">
              <a:defRPr/>
            </a:pPr>
            <a:r>
              <a:rPr lang="en-US" sz="1350" b="1" dirty="0">
                <a:solidFill>
                  <a:prstClr val="black"/>
                </a:solidFill>
                <a:latin typeface="Corbel" panose="020B0503020204020204"/>
              </a:rPr>
              <a:t>Winter / Spring 2018/19</a:t>
            </a:r>
          </a:p>
        </p:txBody>
      </p:sp>
      <p:sp>
        <p:nvSpPr>
          <p:cNvPr id="41" name="TextBox 40">
            <a:extLst>
              <a:ext uri="{FF2B5EF4-FFF2-40B4-BE49-F238E27FC236}">
                <a16:creationId xmlns:a16="http://schemas.microsoft.com/office/drawing/2014/main" id="{267D4116-AE3A-4E53-BC4F-C02DCDB87B8E}"/>
              </a:ext>
            </a:extLst>
          </p:cNvPr>
          <p:cNvSpPr txBox="1"/>
          <p:nvPr/>
        </p:nvSpPr>
        <p:spPr>
          <a:xfrm>
            <a:off x="6357938" y="1769772"/>
            <a:ext cx="2144712" cy="300082"/>
          </a:xfrm>
          <a:prstGeom prst="rect">
            <a:avLst/>
          </a:prstGeom>
          <a:solidFill>
            <a:srgbClr val="FFFF00"/>
          </a:solidFill>
          <a:ln>
            <a:solidFill>
              <a:schemeClr val="accent1"/>
            </a:solidFill>
          </a:ln>
        </p:spPr>
        <p:txBody>
          <a:bodyPr>
            <a:spAutoFit/>
          </a:bodyPr>
          <a:lstStyle/>
          <a:p>
            <a:pPr algn="ctr" defTabSz="914065">
              <a:defRPr/>
            </a:pPr>
            <a:r>
              <a:rPr lang="en-US" sz="1350" b="1" dirty="0">
                <a:solidFill>
                  <a:prstClr val="black"/>
                </a:solidFill>
                <a:latin typeface="Corbel" panose="020B0503020204020204"/>
              </a:rPr>
              <a:t>Summer / Fall 2019</a:t>
            </a:r>
          </a:p>
        </p:txBody>
      </p:sp>
      <p:sp>
        <p:nvSpPr>
          <p:cNvPr id="42" name="TextBox 41">
            <a:extLst>
              <a:ext uri="{FF2B5EF4-FFF2-40B4-BE49-F238E27FC236}">
                <a16:creationId xmlns:a16="http://schemas.microsoft.com/office/drawing/2014/main" id="{ADC98243-F75F-44F1-9E39-6DBA6F1C5465}"/>
              </a:ext>
            </a:extLst>
          </p:cNvPr>
          <p:cNvSpPr txBox="1"/>
          <p:nvPr/>
        </p:nvSpPr>
        <p:spPr>
          <a:xfrm>
            <a:off x="468999" y="2084568"/>
            <a:ext cx="2566302" cy="507831"/>
          </a:xfrm>
          <a:prstGeom prst="rect">
            <a:avLst/>
          </a:prstGeom>
          <a:solidFill>
            <a:schemeClr val="bg1">
              <a:lumMod val="75000"/>
            </a:schemeClr>
          </a:solidFill>
          <a:ln>
            <a:solidFill>
              <a:schemeClr val="accent1"/>
            </a:solidFill>
          </a:ln>
        </p:spPr>
        <p:txBody>
          <a:bodyPr wrap="square">
            <a:spAutoFit/>
          </a:bodyPr>
          <a:lstStyle/>
          <a:p>
            <a:pPr algn="ctr" defTabSz="914065">
              <a:defRPr/>
            </a:pPr>
            <a:r>
              <a:rPr lang="en-US" sz="1350" b="1" dirty="0">
                <a:solidFill>
                  <a:srgbClr val="0070C0"/>
                </a:solidFill>
                <a:latin typeface="Corbel" panose="020B0503020204020204"/>
              </a:rPr>
              <a:t>Awareness</a:t>
            </a:r>
          </a:p>
          <a:p>
            <a:pPr algn="ctr" defTabSz="914065">
              <a:defRPr/>
            </a:pPr>
            <a:endParaRPr lang="en-US" sz="1350" b="1" dirty="0">
              <a:solidFill>
                <a:srgbClr val="0070C0"/>
              </a:solidFill>
              <a:latin typeface="Corbel" panose="020B0503020204020204"/>
            </a:endParaRPr>
          </a:p>
        </p:txBody>
      </p:sp>
      <p:sp>
        <p:nvSpPr>
          <p:cNvPr id="43" name="TextBox 42">
            <a:extLst>
              <a:ext uri="{FF2B5EF4-FFF2-40B4-BE49-F238E27FC236}">
                <a16:creationId xmlns:a16="http://schemas.microsoft.com/office/drawing/2014/main" id="{B3C99746-D890-4FDC-82DA-047B38C91FE5}"/>
              </a:ext>
            </a:extLst>
          </p:cNvPr>
          <p:cNvSpPr txBox="1"/>
          <p:nvPr/>
        </p:nvSpPr>
        <p:spPr>
          <a:xfrm>
            <a:off x="3036888" y="2090917"/>
            <a:ext cx="2927359" cy="507831"/>
          </a:xfrm>
          <a:prstGeom prst="rect">
            <a:avLst/>
          </a:prstGeom>
          <a:solidFill>
            <a:schemeClr val="bg1">
              <a:lumMod val="75000"/>
            </a:schemeClr>
          </a:solidFill>
          <a:ln>
            <a:solidFill>
              <a:schemeClr val="accent1"/>
            </a:solidFill>
          </a:ln>
        </p:spPr>
        <p:txBody>
          <a:bodyPr wrap="square">
            <a:spAutoFit/>
          </a:bodyPr>
          <a:lstStyle/>
          <a:p>
            <a:pPr algn="ctr" defTabSz="914065">
              <a:defRPr/>
            </a:pPr>
            <a:r>
              <a:rPr lang="en-US" sz="1350" b="1" dirty="0">
                <a:solidFill>
                  <a:srgbClr val="0070C0"/>
                </a:solidFill>
                <a:latin typeface="Corbel" panose="020B0503020204020204"/>
              </a:rPr>
              <a:t>Understanding &amp; Increased Risk Acknowledgement</a:t>
            </a:r>
          </a:p>
        </p:txBody>
      </p:sp>
      <p:sp>
        <p:nvSpPr>
          <p:cNvPr id="44" name="TextBox 43">
            <a:extLst>
              <a:ext uri="{FF2B5EF4-FFF2-40B4-BE49-F238E27FC236}">
                <a16:creationId xmlns:a16="http://schemas.microsoft.com/office/drawing/2014/main" id="{20DA63B3-A2E7-4171-AF00-A119FC59C537}"/>
              </a:ext>
            </a:extLst>
          </p:cNvPr>
          <p:cNvSpPr txBox="1"/>
          <p:nvPr/>
        </p:nvSpPr>
        <p:spPr>
          <a:xfrm>
            <a:off x="5964248" y="2090241"/>
            <a:ext cx="2276476" cy="507831"/>
          </a:xfrm>
          <a:prstGeom prst="rect">
            <a:avLst/>
          </a:prstGeom>
          <a:solidFill>
            <a:schemeClr val="bg1">
              <a:lumMod val="75000"/>
            </a:schemeClr>
          </a:solidFill>
          <a:ln>
            <a:solidFill>
              <a:schemeClr val="accent1"/>
            </a:solidFill>
          </a:ln>
        </p:spPr>
        <p:txBody>
          <a:bodyPr wrap="square">
            <a:spAutoFit/>
          </a:bodyPr>
          <a:lstStyle/>
          <a:p>
            <a:pPr algn="ctr" defTabSz="914065">
              <a:defRPr/>
            </a:pPr>
            <a:r>
              <a:rPr lang="en-US" sz="1350" b="1" dirty="0">
                <a:solidFill>
                  <a:srgbClr val="0070C0"/>
                </a:solidFill>
                <a:latin typeface="Corbel" panose="020B0503020204020204"/>
              </a:rPr>
              <a:t>Agency Clarifications &amp; University Interpretation</a:t>
            </a:r>
          </a:p>
        </p:txBody>
      </p:sp>
      <p:sp>
        <p:nvSpPr>
          <p:cNvPr id="45" name="TextBox 44">
            <a:extLst>
              <a:ext uri="{FF2B5EF4-FFF2-40B4-BE49-F238E27FC236}">
                <a16:creationId xmlns:a16="http://schemas.microsoft.com/office/drawing/2014/main" id="{E3BEF888-8571-4AF2-983A-BF80BCD7E158}"/>
              </a:ext>
            </a:extLst>
          </p:cNvPr>
          <p:cNvSpPr txBox="1"/>
          <p:nvPr/>
        </p:nvSpPr>
        <p:spPr>
          <a:xfrm>
            <a:off x="8494714" y="1763422"/>
            <a:ext cx="2752406" cy="300082"/>
          </a:xfrm>
          <a:prstGeom prst="rect">
            <a:avLst/>
          </a:prstGeom>
          <a:solidFill>
            <a:srgbClr val="FFFF00"/>
          </a:solidFill>
          <a:ln>
            <a:solidFill>
              <a:schemeClr val="accent1"/>
            </a:solidFill>
          </a:ln>
        </p:spPr>
        <p:txBody>
          <a:bodyPr wrap="square">
            <a:spAutoFit/>
          </a:bodyPr>
          <a:lstStyle/>
          <a:p>
            <a:pPr algn="ctr" defTabSz="914065">
              <a:defRPr/>
            </a:pPr>
            <a:r>
              <a:rPr lang="en-US" sz="1350" b="1" dirty="0">
                <a:solidFill>
                  <a:prstClr val="black"/>
                </a:solidFill>
                <a:latin typeface="Corbel" panose="020B0503020204020204"/>
              </a:rPr>
              <a:t>Winter - Summer 2019/20</a:t>
            </a:r>
          </a:p>
        </p:txBody>
      </p:sp>
      <p:sp>
        <p:nvSpPr>
          <p:cNvPr id="46" name="TextBox 45">
            <a:extLst>
              <a:ext uri="{FF2B5EF4-FFF2-40B4-BE49-F238E27FC236}">
                <a16:creationId xmlns:a16="http://schemas.microsoft.com/office/drawing/2014/main" id="{A12189CC-874C-4DE5-9B13-D8727C503C5D}"/>
              </a:ext>
            </a:extLst>
          </p:cNvPr>
          <p:cNvSpPr txBox="1"/>
          <p:nvPr/>
        </p:nvSpPr>
        <p:spPr>
          <a:xfrm>
            <a:off x="8240724" y="2081392"/>
            <a:ext cx="3006397" cy="507831"/>
          </a:xfrm>
          <a:prstGeom prst="rect">
            <a:avLst/>
          </a:prstGeom>
          <a:solidFill>
            <a:schemeClr val="bg1">
              <a:lumMod val="75000"/>
            </a:schemeClr>
          </a:solidFill>
          <a:ln>
            <a:solidFill>
              <a:schemeClr val="accent1"/>
            </a:solidFill>
          </a:ln>
        </p:spPr>
        <p:txBody>
          <a:bodyPr wrap="square">
            <a:spAutoFit/>
          </a:bodyPr>
          <a:lstStyle/>
          <a:p>
            <a:pPr algn="ctr" defTabSz="914065">
              <a:defRPr/>
            </a:pPr>
            <a:r>
              <a:rPr lang="en-US" sz="1350" b="1" dirty="0">
                <a:solidFill>
                  <a:srgbClr val="0070C0"/>
                </a:solidFill>
                <a:latin typeface="Corbel" panose="020B0503020204020204"/>
              </a:rPr>
              <a:t>Agency Implementation &amp; Continued Enforcement &amp; Harmony</a:t>
            </a:r>
          </a:p>
        </p:txBody>
      </p:sp>
      <p:sp>
        <p:nvSpPr>
          <p:cNvPr id="47" name="TextBox 46">
            <a:extLst>
              <a:ext uri="{FF2B5EF4-FFF2-40B4-BE49-F238E27FC236}">
                <a16:creationId xmlns:a16="http://schemas.microsoft.com/office/drawing/2014/main" id="{EFF53650-6CE3-4167-9AF5-47CB41F88DC1}"/>
              </a:ext>
            </a:extLst>
          </p:cNvPr>
          <p:cNvSpPr txBox="1"/>
          <p:nvPr/>
        </p:nvSpPr>
        <p:spPr>
          <a:xfrm>
            <a:off x="8739040" y="3855746"/>
            <a:ext cx="2295702" cy="2893100"/>
          </a:xfrm>
          <a:prstGeom prst="rect">
            <a:avLst/>
          </a:prstGeom>
          <a:noFill/>
          <a:ln>
            <a:solidFill>
              <a:schemeClr val="accent1"/>
            </a:solidFill>
          </a:ln>
        </p:spPr>
        <p:txBody>
          <a:bodyPr wrap="square">
            <a:spAutoFit/>
          </a:bodyPr>
          <a:lstStyle/>
          <a:p>
            <a:pPr marL="285738" indent="-285738" defTabSz="914065">
              <a:buFont typeface="Arial" panose="020B0604020202020204" pitchFamily="34" charset="0"/>
              <a:buChar char="•"/>
              <a:defRPr/>
            </a:pPr>
            <a:r>
              <a:rPr lang="en-US" sz="1400" b="1" dirty="0">
                <a:solidFill>
                  <a:srgbClr val="FF0000"/>
                </a:solidFill>
                <a:latin typeface="Corbel" panose="020B0503020204020204"/>
              </a:rPr>
              <a:t>OSTP Communication: “Enhancing the Security and Integrity of America’s Research Enterprise”</a:t>
            </a:r>
          </a:p>
          <a:p>
            <a:pPr marL="285738" indent="-285738" defTabSz="914065">
              <a:buFont typeface="Arial" panose="020B0604020202020204" pitchFamily="34" charset="0"/>
              <a:buChar char="•"/>
              <a:defRPr/>
            </a:pPr>
            <a:r>
              <a:rPr lang="en-US" sz="1400" b="1" dirty="0">
                <a:solidFill>
                  <a:srgbClr val="FF0000"/>
                </a:solidFill>
                <a:latin typeface="Corbel" panose="020B0503020204020204"/>
              </a:rPr>
              <a:t>Sponsor Communication &amp; Implementation</a:t>
            </a:r>
          </a:p>
          <a:p>
            <a:pPr marL="285738" indent="-285738" defTabSz="914065">
              <a:buFont typeface="Arial" panose="020B0604020202020204" pitchFamily="34" charset="0"/>
              <a:buChar char="•"/>
              <a:defRPr/>
            </a:pPr>
            <a:r>
              <a:rPr lang="en-US" sz="1400" b="1" dirty="0">
                <a:solidFill>
                  <a:srgbClr val="000000"/>
                </a:solidFill>
                <a:latin typeface="Corbel" panose="020B0503020204020204"/>
              </a:rPr>
              <a:t>FBI</a:t>
            </a:r>
          </a:p>
          <a:p>
            <a:pPr marL="285738" indent="-285738" defTabSz="914065">
              <a:buFont typeface="Arial" panose="020B0604020202020204" pitchFamily="34" charset="0"/>
              <a:buChar char="•"/>
              <a:defRPr/>
            </a:pPr>
            <a:r>
              <a:rPr lang="en-US" sz="1400" b="1" dirty="0">
                <a:latin typeface="Corbel" panose="020B0503020204020204"/>
              </a:rPr>
              <a:t>Congressional Activity</a:t>
            </a:r>
          </a:p>
          <a:p>
            <a:pPr marL="285738" indent="-285738" defTabSz="914065">
              <a:buFont typeface="Arial" panose="020B0604020202020204" pitchFamily="34" charset="0"/>
              <a:buChar char="•"/>
              <a:defRPr/>
            </a:pPr>
            <a:r>
              <a:rPr lang="en-US" sz="1400" b="1" dirty="0">
                <a:latin typeface="Corbel" panose="020B0503020204020204"/>
              </a:rPr>
              <a:t>Increased Harmonization</a:t>
            </a:r>
          </a:p>
          <a:p>
            <a:pPr marL="285738" indent="-285738" defTabSz="914065">
              <a:buFont typeface="Arial" panose="020B0604020202020204" pitchFamily="34" charset="0"/>
              <a:buChar char="•"/>
              <a:defRPr/>
            </a:pPr>
            <a:endParaRPr lang="en-US" sz="1400" b="1" dirty="0">
              <a:solidFill>
                <a:srgbClr val="FF0000"/>
              </a:solidFill>
              <a:latin typeface="Corbel" panose="020B0503020204020204"/>
            </a:endParaRPr>
          </a:p>
        </p:txBody>
      </p:sp>
      <p:sp>
        <p:nvSpPr>
          <p:cNvPr id="48" name="Rectangle 47">
            <a:extLst>
              <a:ext uri="{FF2B5EF4-FFF2-40B4-BE49-F238E27FC236}">
                <a16:creationId xmlns:a16="http://schemas.microsoft.com/office/drawing/2014/main" id="{5E7DCF83-D6A1-4AD9-8A19-F30A5959B43B}"/>
              </a:ext>
            </a:extLst>
          </p:cNvPr>
          <p:cNvSpPr/>
          <p:nvPr/>
        </p:nvSpPr>
        <p:spPr>
          <a:xfrm>
            <a:off x="8689828" y="2771483"/>
            <a:ext cx="2295702" cy="830997"/>
          </a:xfrm>
          <a:prstGeom prst="rect">
            <a:avLst/>
          </a:prstGeom>
          <a:ln w="76200">
            <a:solidFill>
              <a:srgbClr val="FF0000"/>
            </a:solidFill>
          </a:ln>
        </p:spPr>
        <p:txBody>
          <a:bodyPr wrap="square">
            <a:spAutoFit/>
          </a:bodyPr>
          <a:lstStyle/>
          <a:p>
            <a:pPr algn="ctr" defTabSz="914065">
              <a:defRPr/>
            </a:pPr>
            <a:r>
              <a:rPr lang="en-US" sz="1600" b="1" dirty="0">
                <a:solidFill>
                  <a:prstClr val="black"/>
                </a:solidFill>
                <a:latin typeface="Corbel" panose="020B0503020204020204"/>
              </a:rPr>
              <a:t>National Security, Economic Security, Integrity of Research</a:t>
            </a:r>
          </a:p>
        </p:txBody>
      </p:sp>
      <p:sp>
        <p:nvSpPr>
          <p:cNvPr id="7" name="Arrow: Right 6">
            <a:extLst>
              <a:ext uri="{FF2B5EF4-FFF2-40B4-BE49-F238E27FC236}">
                <a16:creationId xmlns:a16="http://schemas.microsoft.com/office/drawing/2014/main" id="{5B922650-D5BA-4032-822B-DB08F50C440F}"/>
              </a:ext>
            </a:extLst>
          </p:cNvPr>
          <p:cNvSpPr/>
          <p:nvPr/>
        </p:nvSpPr>
        <p:spPr>
          <a:xfrm>
            <a:off x="468999" y="699797"/>
            <a:ext cx="11450648" cy="13033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48640">
              <a:defRPr/>
            </a:pPr>
            <a:r>
              <a:rPr lang="en-US" dirty="0">
                <a:solidFill>
                  <a:srgbClr val="FFFFFF"/>
                </a:solidFill>
                <a:latin typeface="Arial" panose="020B0604020202020204"/>
              </a:rPr>
              <a:t>Increasing </a:t>
            </a:r>
            <a:r>
              <a:rPr lang="en-US" b="1" dirty="0">
                <a:solidFill>
                  <a:srgbClr val="00B050"/>
                </a:solidFill>
                <a:latin typeface="Arial" panose="020B0604020202020204"/>
              </a:rPr>
              <a:t>harmonization </a:t>
            </a:r>
            <a:r>
              <a:rPr lang="en-US" dirty="0">
                <a:solidFill>
                  <a:srgbClr val="FFFFFF"/>
                </a:solidFill>
                <a:latin typeface="Arial" panose="020B0604020202020204"/>
              </a:rPr>
              <a:t>/ Increasing Enforcement / Conflation with Broader Economic &amp; Political Issues</a:t>
            </a:r>
          </a:p>
        </p:txBody>
      </p:sp>
      <p:sp>
        <p:nvSpPr>
          <p:cNvPr id="8219" name="Title 1"/>
          <p:cNvSpPr>
            <a:spLocks noGrp="1"/>
          </p:cNvSpPr>
          <p:nvPr>
            <p:ph type="title"/>
          </p:nvPr>
        </p:nvSpPr>
        <p:spPr>
          <a:xfrm>
            <a:off x="3414915" y="421749"/>
            <a:ext cx="7772400" cy="585788"/>
          </a:xfrm>
        </p:spPr>
        <p:txBody>
          <a:bodyPr>
            <a:normAutofit fontScale="90000"/>
          </a:bodyPr>
          <a:lstStyle/>
          <a:p>
            <a:r>
              <a:rPr lang="en-US" altLang="en-US" sz="4000" dirty="0" smtClean="0">
                <a:solidFill>
                  <a:schemeClr val="bg1"/>
                </a:solidFill>
              </a:rPr>
              <a:t>External Relationship Timeline</a:t>
            </a:r>
            <a:r>
              <a:rPr lang="en-US" altLang="en-US" dirty="0"/>
              <a:t/>
            </a:r>
            <a:br>
              <a:rPr lang="en-US" altLang="en-US" dirty="0"/>
            </a:br>
            <a:endParaRPr lang="en-US" altLang="en-US" dirty="0"/>
          </a:p>
        </p:txBody>
      </p:sp>
      <p:pic>
        <p:nvPicPr>
          <p:cNvPr id="29" name="Picture 28">
            <a:extLst>
              <a:ext uri="{FF2B5EF4-FFF2-40B4-BE49-F238E27FC236}">
                <a16:creationId xmlns:a16="http://schemas.microsoft.com/office/drawing/2014/main" id="{7B5031B0-114F-4E7C-8012-BA31E7578A4A}"/>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10716525" y="-17367"/>
            <a:ext cx="1475476" cy="1303337"/>
          </a:xfrm>
          <a:prstGeom prst="rect">
            <a:avLst/>
          </a:prstGeom>
        </p:spPr>
      </p:pic>
    </p:spTree>
    <p:extLst>
      <p:ext uri="{BB962C8B-B14F-4D97-AF65-F5344CB8AC3E}">
        <p14:creationId xmlns:p14="http://schemas.microsoft.com/office/powerpoint/2010/main" val="1810177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normAutofit fontScale="90000"/>
          </a:bodyPr>
          <a:lstStyle/>
          <a:p>
            <a:r>
              <a:rPr lang="en-US" altLang="en-US" dirty="0"/>
              <a:t>Talent Programs –              What’s the Issue?</a:t>
            </a:r>
          </a:p>
        </p:txBody>
      </p:sp>
      <p:sp>
        <p:nvSpPr>
          <p:cNvPr id="3" name="Content Placeholder 2"/>
          <p:cNvSpPr>
            <a:spLocks noGrp="1"/>
          </p:cNvSpPr>
          <p:nvPr>
            <p:ph sz="quarter" idx="4294967295"/>
          </p:nvPr>
        </p:nvSpPr>
        <p:spPr>
          <a:xfrm>
            <a:off x="469482" y="2029651"/>
            <a:ext cx="4749422" cy="2212074"/>
          </a:xfrm>
        </p:spPr>
        <p:txBody>
          <a:bodyPr>
            <a:noAutofit/>
          </a:bodyPr>
          <a:lstStyle/>
          <a:p>
            <a:pPr>
              <a:defRPr/>
            </a:pPr>
            <a:r>
              <a:rPr lang="en-US" sz="2160" b="1" u="sng" dirty="0"/>
              <a:t>Receive from the Chinese </a:t>
            </a:r>
            <a:r>
              <a:rPr lang="en-US" sz="2160" b="1" u="sng" dirty="0" err="1"/>
              <a:t>Govt</a:t>
            </a:r>
            <a:r>
              <a:rPr lang="en-US" sz="2160" b="1" u="sng" dirty="0"/>
              <a:t>: </a:t>
            </a:r>
          </a:p>
          <a:p>
            <a:pPr marL="285738" indent="-285738">
              <a:buFont typeface="Arial" panose="020B0604020202020204" pitchFamily="34" charset="0"/>
              <a:buChar char="•"/>
              <a:defRPr/>
            </a:pPr>
            <a:r>
              <a:rPr lang="en-US" sz="2160" dirty="0"/>
              <a:t>Significant salary</a:t>
            </a:r>
          </a:p>
          <a:p>
            <a:pPr marL="285738" indent="-285738">
              <a:buFont typeface="Arial" panose="020B0604020202020204" pitchFamily="34" charset="0"/>
              <a:buChar char="•"/>
              <a:defRPr/>
            </a:pPr>
            <a:r>
              <a:rPr lang="en-US" sz="2160" dirty="0"/>
              <a:t>Appointment at a foreign university</a:t>
            </a:r>
          </a:p>
          <a:p>
            <a:pPr marL="285738" indent="-285738">
              <a:buFont typeface="Arial" panose="020B0604020202020204" pitchFamily="34" charset="0"/>
              <a:buChar char="•"/>
              <a:defRPr/>
            </a:pPr>
            <a:r>
              <a:rPr lang="en-US" sz="2160" dirty="0"/>
              <a:t>Funded “Shadow” lab in China </a:t>
            </a:r>
          </a:p>
          <a:p>
            <a:pPr marL="285738" indent="-285738">
              <a:buFont typeface="Arial" panose="020B0604020202020204" pitchFamily="34" charset="0"/>
              <a:buChar char="•"/>
              <a:defRPr/>
            </a:pPr>
            <a:r>
              <a:rPr lang="en-US" sz="2160" dirty="0"/>
              <a:t>Access to high tech equipment</a:t>
            </a:r>
          </a:p>
          <a:p>
            <a:pPr>
              <a:defRPr/>
            </a:pPr>
            <a:endParaRPr lang="en-US" sz="2160" dirty="0"/>
          </a:p>
        </p:txBody>
      </p:sp>
      <p:sp>
        <p:nvSpPr>
          <p:cNvPr id="6" name="Content Placeholder 5"/>
          <p:cNvSpPr>
            <a:spLocks noGrp="1"/>
          </p:cNvSpPr>
          <p:nvPr>
            <p:ph sz="quarter" idx="4294967295"/>
          </p:nvPr>
        </p:nvSpPr>
        <p:spPr>
          <a:xfrm>
            <a:off x="5649262" y="2029650"/>
            <a:ext cx="5933137" cy="3784296"/>
          </a:xfrm>
        </p:spPr>
        <p:txBody>
          <a:bodyPr>
            <a:noAutofit/>
          </a:bodyPr>
          <a:lstStyle/>
          <a:p>
            <a:pPr>
              <a:defRPr/>
            </a:pPr>
            <a:r>
              <a:rPr lang="en-US" sz="2160" b="1" u="sng" dirty="0"/>
              <a:t>And in return may include one or more:</a:t>
            </a:r>
          </a:p>
          <a:p>
            <a:pPr marL="285738" indent="-285738">
              <a:buFont typeface="Arial" panose="020B0604020202020204" pitchFamily="34" charset="0"/>
              <a:buChar char="•"/>
              <a:defRPr/>
            </a:pPr>
            <a:r>
              <a:rPr lang="en-US" sz="2160" dirty="0"/>
              <a:t>Commitment to keep the terms of the agreement confidential</a:t>
            </a:r>
          </a:p>
          <a:p>
            <a:pPr marL="285738" indent="-285738">
              <a:buFont typeface="Arial" panose="020B0604020202020204" pitchFamily="34" charset="0"/>
              <a:buChar char="•"/>
              <a:defRPr/>
            </a:pPr>
            <a:r>
              <a:rPr lang="en-US" sz="2160" dirty="0"/>
              <a:t>Do not disclose the results of work conducted under Chinese patronage</a:t>
            </a:r>
          </a:p>
          <a:p>
            <a:pPr marL="285738" indent="-285738">
              <a:buFont typeface="Arial" panose="020B0604020202020204" pitchFamily="34" charset="0"/>
              <a:buChar char="•"/>
              <a:defRPr/>
            </a:pPr>
            <a:r>
              <a:rPr lang="en-US" sz="2160" dirty="0"/>
              <a:t>Turn over any intellectual property that they develop (in US or in China)</a:t>
            </a:r>
          </a:p>
          <a:p>
            <a:pPr marL="285738" indent="-285738">
              <a:buFont typeface="Arial" panose="020B0604020202020204" pitchFamily="34" charset="0"/>
              <a:buChar char="•"/>
              <a:defRPr/>
            </a:pPr>
            <a:r>
              <a:rPr lang="en-US" sz="2160" dirty="0"/>
              <a:t>Require permission of the Chinese government to terminate the agreement</a:t>
            </a:r>
          </a:p>
          <a:p>
            <a:pPr marL="285738" indent="-285738">
              <a:buFont typeface="Arial" panose="020B0604020202020204" pitchFamily="34" charset="0"/>
              <a:buChar char="•"/>
              <a:defRPr/>
            </a:pPr>
            <a:r>
              <a:rPr lang="en-US" sz="2160" dirty="0"/>
              <a:t>Provide appointments in the US lab to Chinese collaborators or visitors</a:t>
            </a:r>
          </a:p>
          <a:p>
            <a:pPr>
              <a:defRPr/>
            </a:pPr>
            <a:endParaRPr lang="en-US" sz="2160" dirty="0"/>
          </a:p>
        </p:txBody>
      </p:sp>
      <p:pic>
        <p:nvPicPr>
          <p:cNvPr id="15365" name="Picture 6" descr="CONTRACT | Flickr - Photo Shar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95" y="4912934"/>
            <a:ext cx="28194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33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731" y="1500295"/>
            <a:ext cx="6860082" cy="3555226"/>
          </a:xfrm>
          <a:ln w="15875">
            <a:solidFill>
              <a:srgbClr val="2D2D8A"/>
            </a:solidFill>
            <a:miter lim="800000"/>
            <a:headEnd/>
            <a:tailEnd/>
          </a:ln>
        </p:spPr>
      </p:pic>
      <p:pic>
        <p:nvPicPr>
          <p:cNvPr id="2457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2608" y="166971"/>
            <a:ext cx="3900487" cy="3590926"/>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87117" y="3934599"/>
            <a:ext cx="4630738" cy="2585323"/>
          </a:xfrm>
          <a:prstGeom prst="rect">
            <a:avLst/>
          </a:prstGeom>
          <a:noFill/>
        </p:spPr>
        <p:txBody>
          <a:bodyPr wrap="square">
            <a:spAutoFit/>
          </a:bodyPr>
          <a:lstStyle/>
          <a:p>
            <a:pPr defTabSz="914364" eaLnBrk="0" fontAlgn="base" hangingPunct="0">
              <a:spcBef>
                <a:spcPct val="0"/>
              </a:spcBef>
              <a:spcAft>
                <a:spcPct val="0"/>
              </a:spcAft>
              <a:defRPr/>
            </a:pPr>
            <a:r>
              <a:rPr lang="en-US" sz="1350" dirty="0">
                <a:solidFill>
                  <a:srgbClr val="000000"/>
                </a:solidFill>
                <a:latin typeface="Arial" panose="020B0604020202020204" pitchFamily="34" charset="0"/>
                <a:ea typeface="ＭＳ Ｐゴシック" panose="020B0600070205080204" pitchFamily="34" charset="-128"/>
              </a:rPr>
              <a:t>“Several Moffitt faculty cited the personal participation of Moffitt leadership in the Talents …as a reason for their own agreement to participate.”</a:t>
            </a:r>
          </a:p>
          <a:p>
            <a:pPr defTabSz="914364" eaLnBrk="0" fontAlgn="base" hangingPunct="0">
              <a:spcBef>
                <a:spcPct val="0"/>
              </a:spcBef>
              <a:spcAft>
                <a:spcPct val="0"/>
              </a:spcAft>
              <a:defRPr/>
            </a:pPr>
            <a:endParaRPr lang="en-US" sz="1350" dirty="0">
              <a:solidFill>
                <a:srgbClr val="000000"/>
              </a:solidFill>
              <a:latin typeface="Arial" panose="020B0604020202020204" pitchFamily="34" charset="0"/>
              <a:ea typeface="ＭＳ Ｐゴシック" panose="020B0600070205080204" pitchFamily="34" charset="-128"/>
            </a:endParaRPr>
          </a:p>
          <a:p>
            <a:pPr defTabSz="914364" eaLnBrk="0" fontAlgn="base" hangingPunct="0">
              <a:spcBef>
                <a:spcPct val="0"/>
              </a:spcBef>
              <a:spcAft>
                <a:spcPct val="0"/>
              </a:spcAft>
              <a:defRPr/>
            </a:pPr>
            <a:r>
              <a:rPr lang="en-US" sz="1350" dirty="0">
                <a:solidFill>
                  <a:srgbClr val="000000"/>
                </a:solidFill>
                <a:latin typeface="Arial" panose="020B0604020202020204" pitchFamily="34" charset="0"/>
                <a:ea typeface="ＭＳ Ｐゴシック" panose="020B0600070205080204" pitchFamily="34" charset="-128"/>
              </a:rPr>
              <a:t>“… they failed to disclose the existence of personal bank accounts in China in which the unreported funds were deposited.”</a:t>
            </a:r>
          </a:p>
          <a:p>
            <a:pPr defTabSz="914364" eaLnBrk="0" fontAlgn="base" hangingPunct="0">
              <a:spcBef>
                <a:spcPct val="0"/>
              </a:spcBef>
              <a:spcAft>
                <a:spcPct val="0"/>
              </a:spcAft>
              <a:defRPr/>
            </a:pPr>
            <a:endParaRPr lang="en-US" sz="1350" dirty="0">
              <a:solidFill>
                <a:srgbClr val="000000"/>
              </a:solidFill>
              <a:latin typeface="Arial" panose="020B0604020202020204" pitchFamily="34" charset="0"/>
              <a:ea typeface="ＭＳ Ｐゴシック" panose="020B0600070205080204" pitchFamily="34" charset="-128"/>
            </a:endParaRPr>
          </a:p>
          <a:p>
            <a:pPr defTabSz="914364" eaLnBrk="0" fontAlgn="base" hangingPunct="0">
              <a:spcBef>
                <a:spcPct val="0"/>
              </a:spcBef>
              <a:spcAft>
                <a:spcPct val="0"/>
              </a:spcAft>
              <a:defRPr/>
            </a:pPr>
            <a:r>
              <a:rPr lang="en-US" sz="1350" dirty="0">
                <a:solidFill>
                  <a:srgbClr val="000000"/>
                </a:solidFill>
                <a:latin typeface="Arial" panose="020B0604020202020204" pitchFamily="34" charset="0"/>
                <a:ea typeface="ＭＳ Ｐゴシック" panose="020B0600070205080204" pitchFamily="34" charset="-128"/>
              </a:rPr>
              <a:t>“.. But the report also suggests several Moffitt scientists were scamming their Chinese funders by not putting in the time they had promised under their Thousand Talents deals.”</a:t>
            </a:r>
          </a:p>
        </p:txBody>
      </p:sp>
    </p:spTree>
    <p:extLst>
      <p:ext uri="{BB962C8B-B14F-4D97-AF65-F5344CB8AC3E}">
        <p14:creationId xmlns:p14="http://schemas.microsoft.com/office/powerpoint/2010/main" val="230105268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Extent of the Problem.. </a:t>
            </a:r>
          </a:p>
        </p:txBody>
      </p:sp>
      <p:sp>
        <p:nvSpPr>
          <p:cNvPr id="3" name="Content Placeholder 2"/>
          <p:cNvSpPr>
            <a:spLocks noGrp="1"/>
          </p:cNvSpPr>
          <p:nvPr>
            <p:ph idx="1"/>
          </p:nvPr>
        </p:nvSpPr>
        <p:spPr>
          <a:xfrm>
            <a:off x="609600" y="1465573"/>
            <a:ext cx="10972800" cy="4842226"/>
          </a:xfrm>
          <a:noFill/>
        </p:spPr>
        <p:txBody>
          <a:bodyPr/>
          <a:lstStyle/>
          <a:p>
            <a:r>
              <a:rPr lang="en-US" dirty="0"/>
              <a:t>399 NIH Researchers were identified</a:t>
            </a:r>
          </a:p>
          <a:p>
            <a:pPr marL="548640" indent="-548640">
              <a:buFont typeface="Arial" panose="020B0604020202020204" pitchFamily="34" charset="0"/>
              <a:buChar char="•"/>
            </a:pPr>
            <a:r>
              <a:rPr lang="en-US" sz="2400" dirty="0"/>
              <a:t>70% failed to disclose the receipt of a foreign grant</a:t>
            </a:r>
          </a:p>
          <a:p>
            <a:pPr marL="548640" indent="-548640">
              <a:buFont typeface="Arial" panose="020B0604020202020204" pitchFamily="34" charset="0"/>
              <a:buChar char="•"/>
            </a:pPr>
            <a:r>
              <a:rPr lang="en-US" sz="2400" dirty="0"/>
              <a:t>54% failed to disclose participation in a foreign talent recruitment program</a:t>
            </a:r>
          </a:p>
          <a:p>
            <a:pPr marL="548640" indent="-548640">
              <a:buFont typeface="Arial" panose="020B0604020202020204" pitchFamily="34" charset="0"/>
              <a:buChar char="•"/>
            </a:pPr>
            <a:r>
              <a:rPr lang="en-US" sz="2400" dirty="0"/>
              <a:t>9% hid ties for a foreign company</a:t>
            </a:r>
          </a:p>
          <a:p>
            <a:pPr marL="548640" indent="-548640">
              <a:buFont typeface="Arial" panose="020B0604020202020204" pitchFamily="34" charset="0"/>
              <a:buChar char="•"/>
            </a:pPr>
            <a:r>
              <a:rPr lang="en-US" sz="2400" dirty="0"/>
              <a:t>5% involved violation of NIH’s peer review system</a:t>
            </a:r>
          </a:p>
          <a:p>
            <a:pPr marL="548640" indent="-548640">
              <a:buFont typeface="Arial" panose="020B0604020202020204" pitchFamily="34" charset="0"/>
              <a:buChar char="•"/>
            </a:pPr>
            <a:endParaRPr lang="en-US" sz="2400" dirty="0"/>
          </a:p>
          <a:p>
            <a:r>
              <a:rPr lang="en-US" sz="2400" dirty="0"/>
              <a:t>189 NIH-funded scientists at 87 institutions have been sanctioned either by NIH or by their employer</a:t>
            </a:r>
          </a:p>
          <a:p>
            <a:endParaRPr lang="en-US" sz="2400" dirty="0"/>
          </a:p>
          <a:p>
            <a:r>
              <a:rPr lang="en-US" sz="2400" dirty="0"/>
              <a:t>77 investigators have been blocked from applying for a new NIH grant</a:t>
            </a:r>
            <a:endParaRPr lang="en-US" sz="2400" i="1" dirty="0"/>
          </a:p>
          <a:p>
            <a:endParaRPr lang="en-US" i="1" dirty="0"/>
          </a:p>
        </p:txBody>
      </p:sp>
      <p:sp>
        <p:nvSpPr>
          <p:cNvPr id="4" name="TextBox 3">
            <a:extLst>
              <a:ext uri="{FF2B5EF4-FFF2-40B4-BE49-F238E27FC236}">
                <a16:creationId xmlns:a16="http://schemas.microsoft.com/office/drawing/2014/main" id="{2702E4EF-8098-4BB6-8F54-FD376A03C0E0}"/>
              </a:ext>
            </a:extLst>
          </p:cNvPr>
          <p:cNvSpPr txBox="1"/>
          <p:nvPr/>
        </p:nvSpPr>
        <p:spPr>
          <a:xfrm>
            <a:off x="1730761" y="6414802"/>
            <a:ext cx="7792326" cy="424732"/>
          </a:xfrm>
          <a:prstGeom prst="rect">
            <a:avLst/>
          </a:prstGeom>
          <a:noFill/>
          <a:ln>
            <a:solidFill>
              <a:schemeClr val="tx1"/>
            </a:solidFill>
          </a:ln>
        </p:spPr>
        <p:txBody>
          <a:bodyPr wrap="none" rtlCol="0">
            <a:spAutoFit/>
          </a:bodyPr>
          <a:lstStyle/>
          <a:p>
            <a:r>
              <a:rPr lang="en-US" sz="2160" dirty="0"/>
              <a:t>Source: </a:t>
            </a:r>
            <a:r>
              <a:rPr lang="en-US" sz="2160" dirty="0">
                <a:hlinkClick r:id="rId2"/>
              </a:rPr>
              <a:t>SCIENCE – By Jeffry </a:t>
            </a:r>
            <a:r>
              <a:rPr lang="en-US" sz="2160" dirty="0" err="1">
                <a:hlinkClick r:id="rId2"/>
              </a:rPr>
              <a:t>Mervis</a:t>
            </a:r>
            <a:r>
              <a:rPr lang="en-US" sz="2160" dirty="0">
                <a:hlinkClick r:id="rId2"/>
              </a:rPr>
              <a:t> Jul. 14, 2020 , 12:00 PM</a:t>
            </a:r>
            <a:endParaRPr lang="en-US" sz="2160" dirty="0"/>
          </a:p>
        </p:txBody>
      </p:sp>
    </p:spTree>
    <p:extLst>
      <p:ext uri="{BB962C8B-B14F-4D97-AF65-F5344CB8AC3E}">
        <p14:creationId xmlns:p14="http://schemas.microsoft.com/office/powerpoint/2010/main" val="793634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1CBC-4DD9-44B6-8BA9-1CAC769F46AE}"/>
              </a:ext>
            </a:extLst>
          </p:cNvPr>
          <p:cNvSpPr>
            <a:spLocks noGrp="1"/>
          </p:cNvSpPr>
          <p:nvPr>
            <p:ph type="title"/>
          </p:nvPr>
        </p:nvSpPr>
        <p:spPr>
          <a:xfrm>
            <a:off x="2583181" y="236197"/>
            <a:ext cx="8896350" cy="1209829"/>
          </a:xfrm>
        </p:spPr>
        <p:txBody>
          <a:bodyPr>
            <a:normAutofit fontScale="90000"/>
          </a:bodyPr>
          <a:lstStyle/>
          <a:p>
            <a:r>
              <a:rPr lang="en-US" b="1" dirty="0"/>
              <a:t>“Principled International Collaborations”?</a:t>
            </a:r>
          </a:p>
        </p:txBody>
      </p:sp>
      <p:sp>
        <p:nvSpPr>
          <p:cNvPr id="3" name="Content Placeholder 2">
            <a:extLst>
              <a:ext uri="{FF2B5EF4-FFF2-40B4-BE49-F238E27FC236}">
                <a16:creationId xmlns:a16="http://schemas.microsoft.com/office/drawing/2014/main" id="{02564C63-AF9B-4E1C-AB83-F97DC623F955}"/>
              </a:ext>
            </a:extLst>
          </p:cNvPr>
          <p:cNvSpPr>
            <a:spLocks noGrp="1"/>
          </p:cNvSpPr>
          <p:nvPr>
            <p:ph idx="1"/>
          </p:nvPr>
        </p:nvSpPr>
        <p:spPr>
          <a:xfrm>
            <a:off x="200026" y="1697781"/>
            <a:ext cx="11732894" cy="4520140"/>
          </a:xfrm>
        </p:spPr>
        <p:txBody>
          <a:bodyPr>
            <a:noAutofit/>
          </a:bodyPr>
          <a:lstStyle/>
          <a:p>
            <a:pPr marL="548640" indent="-548640" fontAlgn="base">
              <a:buFont typeface="Arial" panose="020B0604020202020204" pitchFamily="34" charset="0"/>
              <a:buChar char="•"/>
            </a:pPr>
            <a:r>
              <a:rPr lang="en-US" sz="1920" dirty="0"/>
              <a:t>Undisclosed foreign employment,</a:t>
            </a:r>
          </a:p>
          <a:p>
            <a:pPr marL="548640" indent="-548640" fontAlgn="base">
              <a:buFont typeface="Arial" panose="020B0604020202020204" pitchFamily="34" charset="0"/>
              <a:buChar char="•"/>
            </a:pPr>
            <a:r>
              <a:rPr lang="en-US" sz="1920" dirty="0"/>
              <a:t>Undisclosed obligations to generate foreign patents that may be related to NIH-funded work,</a:t>
            </a:r>
          </a:p>
          <a:p>
            <a:pPr marL="548640" indent="-548640" fontAlgn="base">
              <a:buFont typeface="Arial" panose="020B0604020202020204" pitchFamily="34" charset="0"/>
              <a:buChar char="•"/>
            </a:pPr>
            <a:r>
              <a:rPr lang="en-US" sz="1920" dirty="0"/>
              <a:t>Undisclosed preferential treatment in American laboratories for certain students or visiting scientists,</a:t>
            </a:r>
          </a:p>
          <a:p>
            <a:pPr marL="548640" indent="-548640" fontAlgn="base">
              <a:buFont typeface="Arial" panose="020B0604020202020204" pitchFamily="34" charset="0"/>
              <a:buChar char="•"/>
            </a:pPr>
            <a:r>
              <a:rPr lang="en-US" sz="1920" dirty="0"/>
              <a:t>Undisclosed research support – often for similar if not identical research being supported by the NIH,</a:t>
            </a:r>
          </a:p>
          <a:p>
            <a:pPr marL="548640" indent="-548640" fontAlgn="base">
              <a:buFont typeface="Arial" panose="020B0604020202020204" pitchFamily="34" charset="0"/>
              <a:buChar char="•"/>
            </a:pPr>
            <a:r>
              <a:rPr lang="en-US" sz="1920" dirty="0"/>
              <a:t>Undisclosed compensation deposited into secret foreign bank accounts,</a:t>
            </a:r>
          </a:p>
          <a:p>
            <a:pPr marL="548640" indent="-548640" fontAlgn="base">
              <a:buFont typeface="Arial" panose="020B0604020202020204" pitchFamily="34" charset="0"/>
              <a:buChar char="•"/>
            </a:pPr>
            <a:r>
              <a:rPr lang="en-US" sz="1920" dirty="0"/>
              <a:t>Undisclosed obligations to assign credit to foreign institutions for work done largely in the U.S.,</a:t>
            </a:r>
          </a:p>
          <a:p>
            <a:pPr marL="548640" indent="-548640" fontAlgn="base">
              <a:buFont typeface="Arial" panose="020B0604020202020204" pitchFamily="34" charset="0"/>
              <a:buChar char="•"/>
            </a:pPr>
            <a:r>
              <a:rPr lang="en-US" sz="1920" dirty="0"/>
              <a:t>Undisclosed obligations to keep foreign arrangements and scientific work secret,</a:t>
            </a:r>
          </a:p>
          <a:p>
            <a:pPr marL="548640" indent="-548640" fontAlgn="base">
              <a:buFont typeface="Arial" panose="020B0604020202020204" pitchFamily="34" charset="0"/>
              <a:buChar char="•"/>
            </a:pPr>
            <a:r>
              <a:rPr lang="en-US" sz="1920" dirty="0"/>
              <a:t>Undisclosed obligations to transfer propriety information and technologies to foreign institutions,</a:t>
            </a:r>
          </a:p>
          <a:p>
            <a:pPr marL="548640" indent="-548640" fontAlgn="base">
              <a:buFont typeface="Arial" panose="020B0604020202020204" pitchFamily="34" charset="0"/>
              <a:buChar char="•"/>
            </a:pPr>
            <a:r>
              <a:rPr lang="en-US" sz="1920" dirty="0"/>
              <a:t>Stringent restrictions on termination of contract,</a:t>
            </a:r>
          </a:p>
          <a:p>
            <a:pPr marL="548640" indent="-548640" fontAlgn="base">
              <a:buFont typeface="Arial" panose="020B0604020202020204" pitchFamily="34" charset="0"/>
              <a:buChar char="•"/>
            </a:pPr>
            <a:r>
              <a:rPr lang="en-US" sz="1920" dirty="0"/>
              <a:t>Undisclosed significant financial conflicts of interest, and</a:t>
            </a:r>
          </a:p>
          <a:p>
            <a:pPr marL="548640" indent="-548640" fontAlgn="base">
              <a:buFont typeface="Arial" panose="020B0604020202020204" pitchFamily="34" charset="0"/>
              <a:buChar char="•"/>
            </a:pPr>
            <a:r>
              <a:rPr lang="en-US" sz="1920" dirty="0"/>
              <a:t>Egregious violations of peer review confidentiality rules.</a:t>
            </a:r>
          </a:p>
          <a:p>
            <a:endParaRPr lang="en-US" sz="1920" dirty="0"/>
          </a:p>
        </p:txBody>
      </p:sp>
      <p:sp>
        <p:nvSpPr>
          <p:cNvPr id="4" name="TextBox 3">
            <a:extLst>
              <a:ext uri="{FF2B5EF4-FFF2-40B4-BE49-F238E27FC236}">
                <a16:creationId xmlns:a16="http://schemas.microsoft.com/office/drawing/2014/main" id="{C3BCC99A-08F3-445E-A5E1-8E96404D3B0D}"/>
              </a:ext>
            </a:extLst>
          </p:cNvPr>
          <p:cNvSpPr txBox="1"/>
          <p:nvPr/>
        </p:nvSpPr>
        <p:spPr>
          <a:xfrm>
            <a:off x="550545" y="6090034"/>
            <a:ext cx="11441430" cy="757130"/>
          </a:xfrm>
          <a:prstGeom prst="rect">
            <a:avLst/>
          </a:prstGeom>
          <a:noFill/>
          <a:ln>
            <a:solidFill>
              <a:schemeClr val="tx1"/>
            </a:solidFill>
          </a:ln>
        </p:spPr>
        <p:txBody>
          <a:bodyPr wrap="square" rtlCol="0">
            <a:spAutoFit/>
          </a:bodyPr>
          <a:lstStyle/>
          <a:p>
            <a:r>
              <a:rPr lang="en-US" sz="2160" dirty="0"/>
              <a:t>Open Mike: </a:t>
            </a:r>
            <a:r>
              <a:rPr lang="en-US" sz="2160" dirty="0">
                <a:hlinkClick r:id="rId3"/>
              </a:rPr>
              <a:t>Addressing Foreign Interference and Associated Risks to the Integrity of Biomedical Research, and How You Can Help</a:t>
            </a:r>
            <a:endParaRPr lang="en-US" sz="2160" dirty="0"/>
          </a:p>
        </p:txBody>
      </p:sp>
      <p:pic>
        <p:nvPicPr>
          <p:cNvPr id="1026" name="Picture 2" descr="Dr. Michael Lauer">
            <a:extLst>
              <a:ext uri="{FF2B5EF4-FFF2-40B4-BE49-F238E27FC236}">
                <a16:creationId xmlns:a16="http://schemas.microsoft.com/office/drawing/2014/main" id="{0D80A048-DB30-4D1C-98E4-A60A17EA19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5158" y="97580"/>
            <a:ext cx="137445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08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NCURA Brand">
      <a:dk1>
        <a:srgbClr val="000000"/>
      </a:dk1>
      <a:lt1>
        <a:srgbClr val="FFFFFF"/>
      </a:lt1>
      <a:dk2>
        <a:srgbClr val="796E66"/>
      </a:dk2>
      <a:lt2>
        <a:srgbClr val="E8E2DC"/>
      </a:lt2>
      <a:accent1>
        <a:srgbClr val="004469"/>
      </a:accent1>
      <a:accent2>
        <a:srgbClr val="C0504D"/>
      </a:accent2>
      <a:accent3>
        <a:srgbClr val="918D34"/>
      </a:accent3>
      <a:accent4>
        <a:srgbClr val="8064A2"/>
      </a:accent4>
      <a:accent5>
        <a:srgbClr val="4BACC6"/>
      </a:accent5>
      <a:accent6>
        <a:srgbClr val="DE8C2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2100</Words>
  <Application>Microsoft Office PowerPoint</Application>
  <PresentationFormat>Widescreen</PresentationFormat>
  <Paragraphs>312</Paragraphs>
  <Slides>25</Slides>
  <Notes>5</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ＭＳ Ｐゴシック</vt:lpstr>
      <vt:lpstr>Arial</vt:lpstr>
      <vt:lpstr>Calibri</vt:lpstr>
      <vt:lpstr>Corbel</vt:lpstr>
      <vt:lpstr>Gill Sans MT Condensed</vt:lpstr>
      <vt:lpstr>MS Mincho</vt:lpstr>
      <vt:lpstr>Times New Roman</vt:lpstr>
      <vt:lpstr>Verdana</vt:lpstr>
      <vt:lpstr>Wingdings</vt:lpstr>
      <vt:lpstr>1_Office Theme</vt:lpstr>
      <vt:lpstr>1_Custom Design</vt:lpstr>
      <vt:lpstr>PowerPoint Presentation</vt:lpstr>
      <vt:lpstr>PowerPoint Presentation</vt:lpstr>
      <vt:lpstr>PowerPoint Presentation</vt:lpstr>
      <vt:lpstr>PowerPoint Presentation</vt:lpstr>
      <vt:lpstr>External Relationship Timeline </vt:lpstr>
      <vt:lpstr>Talent Programs –              What’s the Issue?</vt:lpstr>
      <vt:lpstr>PowerPoint Presentation</vt:lpstr>
      <vt:lpstr>The Extent of the Problem.. </vt:lpstr>
      <vt:lpstr>“Principled International Collaborations”?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Drake</dc:creator>
  <cp:lastModifiedBy>Dean Drake</cp:lastModifiedBy>
  <cp:revision>55</cp:revision>
  <dcterms:created xsi:type="dcterms:W3CDTF">2020-10-02T22:29:10Z</dcterms:created>
  <dcterms:modified xsi:type="dcterms:W3CDTF">2020-10-21T15:16:00Z</dcterms:modified>
</cp:coreProperties>
</file>