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8B1BC7-6EDD-49F5-BBAC-49CB07042AF9}">
  <a:tblStyle styleId="{C48B1BC7-6EDD-49F5-BBAC-49CB07042A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7548a49c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307548a49c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8dd3c8ff4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8dd3c8ff4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86c8e72e9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86c8e72e9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822daf9bb4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822daf9bb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85f2454d5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85f2454d5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83cc8fbe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983cc8fb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5997cf45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5997cf4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6c8e72e98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6c8e72e98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7576715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07576715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67d668cd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867d668cd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5997cf45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95997cf45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5f01c6a2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285f01c6a2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07548a49cc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307548a49cc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7fd911e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7fd911e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822daf9bb4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822daf9bb4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7548a49cc_0_6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307548a49cc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6171247c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6171247c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67d668c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67d668c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822daf9bb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822daf9bb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867d668cd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867d668cd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8dd3c8ff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8dd3c8ff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3" name="Shape 53"/>
        <p:cNvGrpSpPr/>
        <p:nvPr/>
      </p:nvGrpSpPr>
      <p:grpSpPr>
        <a:xfrm>
          <a:off x="0" y="0"/>
          <a:ext cx="0" cy="0"/>
          <a:chOff x="0" y="0"/>
          <a:chExt cx="0" cy="0"/>
        </a:xfrm>
      </p:grpSpPr>
      <p:sp>
        <p:nvSpPr>
          <p:cNvPr id="54" name="Google Shape;54;p13"/>
          <p:cNvSpPr txBox="1"/>
          <p:nvPr>
            <p:ph type="title"/>
          </p:nvPr>
        </p:nvSpPr>
        <p:spPr>
          <a:xfrm>
            <a:off x="457200" y="4514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 type="body"/>
          </p:nvPr>
        </p:nvSpPr>
        <p:spPr>
          <a:xfrm>
            <a:off x="457200" y="1447278"/>
            <a:ext cx="8229600" cy="31473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6" name="Google Shape;56;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3"/>
          <p:cNvSpPr txBox="1"/>
          <p:nvPr>
            <p:ph idx="12" type="sldNum"/>
          </p:nvPr>
        </p:nvSpPr>
        <p:spPr>
          <a:xfrm>
            <a:off x="7072563" y="4767263"/>
            <a:ext cx="1095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9" name="Shape 59"/>
        <p:cNvGrpSpPr/>
        <p:nvPr/>
      </p:nvGrpSpPr>
      <p:grpSpPr>
        <a:xfrm>
          <a:off x="0" y="0"/>
          <a:ext cx="0" cy="0"/>
          <a:chOff x="0" y="0"/>
          <a:chExt cx="0" cy="0"/>
        </a:xfrm>
      </p:grpSpPr>
      <p:sp>
        <p:nvSpPr>
          <p:cNvPr id="60" name="Google Shape;60;p14"/>
          <p:cNvSpPr txBox="1"/>
          <p:nvPr>
            <p:ph type="title"/>
          </p:nvPr>
        </p:nvSpPr>
        <p:spPr>
          <a:xfrm>
            <a:off x="357051" y="273844"/>
            <a:ext cx="8419500" cy="3618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307FAE"/>
              </a:buClr>
              <a:buSzPts val="2500"/>
              <a:buFont typeface="Avenir"/>
              <a:buNone/>
              <a:defRPr b="0" i="0" sz="2500" u="none" cap="none" strike="noStrike">
                <a:solidFill>
                  <a:srgbClr val="307FAE"/>
                </a:solidFill>
                <a:latin typeface="Avenir"/>
                <a:ea typeface="Avenir"/>
                <a:cs typeface="Avenir"/>
                <a:sym typeface="Avenir"/>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1" name="Google Shape;61;p14"/>
          <p:cNvSpPr txBox="1"/>
          <p:nvPr>
            <p:ph idx="1" type="body"/>
          </p:nvPr>
        </p:nvSpPr>
        <p:spPr>
          <a:xfrm>
            <a:off x="357188" y="635000"/>
            <a:ext cx="8419500" cy="366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rgbClr val="757070"/>
              </a:buClr>
              <a:buSzPts val="1800"/>
              <a:buFont typeface="Arial"/>
              <a:buNone/>
              <a:defRPr b="0" i="0" sz="1800" u="none" cap="none" strike="noStrike">
                <a:solidFill>
                  <a:srgbClr val="757070"/>
                </a:solidFill>
                <a:latin typeface="Avenir"/>
                <a:ea typeface="Avenir"/>
                <a:cs typeface="Avenir"/>
                <a:sym typeface="Avenir"/>
              </a:defRPr>
            </a:lvl1pPr>
            <a:lvl2pPr indent="-228600" lvl="1" marL="914400" marR="0" rtl="0" algn="l">
              <a:lnSpc>
                <a:spcPct val="90000"/>
              </a:lnSpc>
              <a:spcBef>
                <a:spcPts val="375"/>
              </a:spcBef>
              <a:spcAft>
                <a:spcPts val="0"/>
              </a:spcAft>
              <a:buClr>
                <a:srgbClr val="757070"/>
              </a:buClr>
              <a:buSzPts val="1400"/>
              <a:buFont typeface="Arial"/>
              <a:buNone/>
              <a:defRPr b="0" i="0" sz="1400" u="none" cap="none" strike="noStrike">
                <a:solidFill>
                  <a:srgbClr val="757070"/>
                </a:solidFill>
                <a:latin typeface="Avenir"/>
                <a:ea typeface="Avenir"/>
                <a:cs typeface="Avenir"/>
                <a:sym typeface="Avenir"/>
              </a:defRPr>
            </a:lvl2pPr>
            <a:lvl3pPr indent="-299719" lvl="2" marL="1371600" marR="0" rtl="0" algn="l">
              <a:lnSpc>
                <a:spcPct val="90000"/>
              </a:lnSpc>
              <a:spcBef>
                <a:spcPts val="375"/>
              </a:spcBef>
              <a:spcAft>
                <a:spcPts val="0"/>
              </a:spcAft>
              <a:buClr>
                <a:srgbClr val="307FAE"/>
              </a:buClr>
              <a:buSzPts val="1120"/>
              <a:buFont typeface="Merriweather Sans"/>
              <a:buChar char="►"/>
              <a:defRPr b="0" i="0" sz="1400" u="none" cap="none" strike="noStrike">
                <a:solidFill>
                  <a:srgbClr val="757070"/>
                </a:solidFill>
                <a:latin typeface="Avenir"/>
                <a:ea typeface="Avenir"/>
                <a:cs typeface="Avenir"/>
                <a:sym typeface="Avenir"/>
              </a:defRPr>
            </a:lvl3pPr>
            <a:lvl4pPr indent="-289560" lvl="3" marL="1828800" marR="0" rtl="0" algn="l">
              <a:lnSpc>
                <a:spcPct val="90000"/>
              </a:lnSpc>
              <a:spcBef>
                <a:spcPts val="375"/>
              </a:spcBef>
              <a:spcAft>
                <a:spcPts val="0"/>
              </a:spcAft>
              <a:buClr>
                <a:srgbClr val="307FAE"/>
              </a:buClr>
              <a:buSzPts val="960"/>
              <a:buFont typeface="Merriweather Sans"/>
              <a:buChar char="►"/>
              <a:defRPr b="0" i="0" sz="1200" u="none" cap="none" strike="noStrike">
                <a:solidFill>
                  <a:srgbClr val="757070"/>
                </a:solidFill>
                <a:latin typeface="Avenir"/>
                <a:ea typeface="Avenir"/>
                <a:cs typeface="Avenir"/>
                <a:sym typeface="Avenir"/>
              </a:defRPr>
            </a:lvl4pPr>
            <a:lvl5pPr indent="-289560" lvl="4" marL="2286000" marR="0" rtl="0" algn="l">
              <a:lnSpc>
                <a:spcPct val="90000"/>
              </a:lnSpc>
              <a:spcBef>
                <a:spcPts val="375"/>
              </a:spcBef>
              <a:spcAft>
                <a:spcPts val="0"/>
              </a:spcAft>
              <a:buClr>
                <a:srgbClr val="307FAE"/>
              </a:buClr>
              <a:buSzPts val="960"/>
              <a:buFont typeface="Merriweather Sans"/>
              <a:buChar char="►"/>
              <a:defRPr b="0" i="0" sz="1200" u="none" cap="none" strike="noStrike">
                <a:solidFill>
                  <a:srgbClr val="757070"/>
                </a:solidFill>
                <a:latin typeface="Avenir"/>
                <a:ea typeface="Avenir"/>
                <a:cs typeface="Avenir"/>
                <a:sym typeface="Avenir"/>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8553450" y="4738608"/>
            <a:ext cx="590700" cy="4050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100">
                <a:solidFill>
                  <a:schemeClr val="accent1"/>
                </a:solidFill>
                <a:latin typeface="Avenir"/>
                <a:ea typeface="Avenir"/>
                <a:cs typeface="Avenir"/>
                <a:sym typeface="Avenir"/>
              </a:defRPr>
            </a:lvl1pPr>
            <a:lvl2pPr indent="0" lvl="1" marL="0" marR="0" rtl="0" algn="ctr">
              <a:spcBef>
                <a:spcPts val="0"/>
              </a:spcBef>
              <a:buNone/>
              <a:defRPr sz="1100">
                <a:solidFill>
                  <a:schemeClr val="accent1"/>
                </a:solidFill>
                <a:latin typeface="Avenir"/>
                <a:ea typeface="Avenir"/>
                <a:cs typeface="Avenir"/>
                <a:sym typeface="Avenir"/>
              </a:defRPr>
            </a:lvl2pPr>
            <a:lvl3pPr indent="0" lvl="2" marL="0" marR="0" rtl="0" algn="ctr">
              <a:spcBef>
                <a:spcPts val="0"/>
              </a:spcBef>
              <a:buNone/>
              <a:defRPr sz="1100">
                <a:solidFill>
                  <a:schemeClr val="accent1"/>
                </a:solidFill>
                <a:latin typeface="Avenir"/>
                <a:ea typeface="Avenir"/>
                <a:cs typeface="Avenir"/>
                <a:sym typeface="Avenir"/>
              </a:defRPr>
            </a:lvl3pPr>
            <a:lvl4pPr indent="0" lvl="3" marL="0" marR="0" rtl="0" algn="ctr">
              <a:spcBef>
                <a:spcPts val="0"/>
              </a:spcBef>
              <a:buNone/>
              <a:defRPr sz="1100">
                <a:solidFill>
                  <a:schemeClr val="accent1"/>
                </a:solidFill>
                <a:latin typeface="Avenir"/>
                <a:ea typeface="Avenir"/>
                <a:cs typeface="Avenir"/>
                <a:sym typeface="Avenir"/>
              </a:defRPr>
            </a:lvl4pPr>
            <a:lvl5pPr indent="0" lvl="4" marL="0" marR="0" rtl="0" algn="ctr">
              <a:spcBef>
                <a:spcPts val="0"/>
              </a:spcBef>
              <a:buNone/>
              <a:defRPr sz="1100">
                <a:solidFill>
                  <a:schemeClr val="accent1"/>
                </a:solidFill>
                <a:latin typeface="Avenir"/>
                <a:ea typeface="Avenir"/>
                <a:cs typeface="Avenir"/>
                <a:sym typeface="Avenir"/>
              </a:defRPr>
            </a:lvl5pPr>
            <a:lvl6pPr indent="0" lvl="5" marL="0" marR="0" rtl="0" algn="ctr">
              <a:spcBef>
                <a:spcPts val="0"/>
              </a:spcBef>
              <a:buNone/>
              <a:defRPr sz="1100">
                <a:solidFill>
                  <a:schemeClr val="accent1"/>
                </a:solidFill>
                <a:latin typeface="Avenir"/>
                <a:ea typeface="Avenir"/>
                <a:cs typeface="Avenir"/>
                <a:sym typeface="Avenir"/>
              </a:defRPr>
            </a:lvl6pPr>
            <a:lvl7pPr indent="0" lvl="6" marL="0" marR="0" rtl="0" algn="ctr">
              <a:spcBef>
                <a:spcPts val="0"/>
              </a:spcBef>
              <a:buNone/>
              <a:defRPr sz="1100">
                <a:solidFill>
                  <a:schemeClr val="accent1"/>
                </a:solidFill>
                <a:latin typeface="Avenir"/>
                <a:ea typeface="Avenir"/>
                <a:cs typeface="Avenir"/>
                <a:sym typeface="Avenir"/>
              </a:defRPr>
            </a:lvl7pPr>
            <a:lvl8pPr indent="0" lvl="7" marL="0" marR="0" rtl="0" algn="ctr">
              <a:spcBef>
                <a:spcPts val="0"/>
              </a:spcBef>
              <a:buNone/>
              <a:defRPr sz="1100">
                <a:solidFill>
                  <a:schemeClr val="accent1"/>
                </a:solidFill>
                <a:latin typeface="Avenir"/>
                <a:ea typeface="Avenir"/>
                <a:cs typeface="Avenir"/>
                <a:sym typeface="Avenir"/>
              </a:defRPr>
            </a:lvl8pPr>
            <a:lvl9pPr indent="0" lvl="8" marL="0" marR="0" rtl="0" algn="ctr">
              <a:spcBef>
                <a:spcPts val="0"/>
              </a:spcBef>
              <a:buNone/>
              <a:defRPr sz="1100">
                <a:solidFill>
                  <a:schemeClr val="accent1"/>
                </a:solidFill>
                <a:latin typeface="Avenir"/>
                <a:ea typeface="Avenir"/>
                <a:cs typeface="Avenir"/>
                <a:sym typeface="Avenir"/>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 name="Shape 20"/>
        <p:cNvGrpSpPr/>
        <p:nvPr/>
      </p:nvGrpSpPr>
      <p:grpSpPr>
        <a:xfrm>
          <a:off x="0" y="0"/>
          <a:ext cx="0" cy="0"/>
          <a:chOff x="0" y="0"/>
          <a:chExt cx="0" cy="0"/>
        </a:xfrm>
      </p:grpSpPr>
      <p:sp>
        <p:nvSpPr>
          <p:cNvPr id="21" name="Google Shape;21;p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 name="Google Shape;23;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 name="Google Shape;24;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7"/>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 name="Google Shape;39;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2.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8159445" y="4144200"/>
            <a:ext cx="984551" cy="999300"/>
          </a:xfrm>
          <a:prstGeom prst="rect">
            <a:avLst/>
          </a:prstGeom>
          <a:noFill/>
          <a:ln>
            <a:noFill/>
          </a:ln>
        </p:spPr>
      </p:pic>
      <p:sp>
        <p:nvSpPr>
          <p:cNvPr id="7" name="Google Shape;7;p1"/>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2">
            <a:alphaModFix/>
          </a:blip>
          <a:srcRect b="0" l="0" r="0" t="0"/>
          <a:stretch/>
        </p:blipFill>
        <p:spPr>
          <a:xfrm>
            <a:off x="0" y="0"/>
            <a:ext cx="9144000" cy="571500"/>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388600" y="65336"/>
            <a:ext cx="1913425" cy="440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nature.com/articles/d41586-021-02726-w" TargetMode="External"/><Relationship Id="rId4" Type="http://schemas.openxmlformats.org/officeDocument/2006/relationships/hyperlink" Target="https://www.nature.com/articles/d41586-021-02726-w" TargetMode="External"/><Relationship Id="rId5" Type="http://schemas.openxmlformats.org/officeDocument/2006/relationships/hyperlink" Target="https://www.nature.com/articles/d41586-021-02726-w" TargetMode="External"/><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ucla.app.box.com/v/sample-EDI-statements" TargetMode="External"/><Relationship Id="rId4" Type="http://schemas.openxmlformats.org/officeDocument/2006/relationships/hyperlink" Target="https://ucla.app.box.com/v/sample-EDI-statemen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i.org/10.1080/00221546.2023.2168411" TargetMode="External"/><Relationship Id="rId4" Type="http://schemas.openxmlformats.org/officeDocument/2006/relationships/hyperlink" Target="https://doi.org/10.1080/00221546.2023.2168411" TargetMode="External"/><Relationship Id="rId5" Type="http://schemas.openxmlformats.org/officeDocument/2006/relationships/hyperlink" Target="https://doi.org/10.1080/00221546.2023.2168411" TargetMode="External"/><Relationship Id="rId6" Type="http://schemas.openxmlformats.org/officeDocument/2006/relationships/hyperlink" Target="https://doi.org/10.1080/00221546.2023.2168411" TargetMode="External"/><Relationship Id="rId7" Type="http://schemas.openxmlformats.org/officeDocument/2006/relationships/hyperlink" Target="https://doi.org/10.1080/00221546.2023.216841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facultydiversity.umbc.edu/stride-2" TargetMode="External"/></Relationships>
</file>

<file path=ppt/slides/_rels/slide20.xml.rels><?xml version="1.0" encoding="UTF-8" standalone="yes"?><Relationships xmlns="http://schemas.openxmlformats.org/package/2006/relationships"><Relationship Id="rId11" Type="http://schemas.openxmlformats.org/officeDocument/2006/relationships/hyperlink" Target="https://www.science.org/doi/full/10.1126/science.abm2329" TargetMode="External"/><Relationship Id="rId10" Type="http://schemas.openxmlformats.org/officeDocument/2006/relationships/hyperlink" Target="https://www.science.org/doi/full/10.1126/science.abm2329" TargetMode="External"/><Relationship Id="rId13" Type="http://schemas.openxmlformats.org/officeDocument/2006/relationships/hyperlink" Target="https://www.science.org/doi/full/10.1126/science.abm2329" TargetMode="External"/><Relationship Id="rId12" Type="http://schemas.openxmlformats.org/officeDocument/2006/relationships/hyperlink" Target="https://www.science.org/doi/full/10.1126/science.abm2329"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cs.google.com/document/d/1vgcmebWFgpRWQUf5uQrR_gDLSS6MdMHtmaKA4HyCdbk/edit?usp=drive_link1vgcmebWFgpRWQUf5uQrR_gDLSS6MdMHtmaKA4HyCdbk/edit" TargetMode="External"/><Relationship Id="rId4" Type="http://schemas.openxmlformats.org/officeDocument/2006/relationships/hyperlink" Target="https://www.washington.edu/diversity/faculty-advancement/handbook/toolkit/" TargetMode="External"/><Relationship Id="rId9" Type="http://schemas.openxmlformats.org/officeDocument/2006/relationships/hyperlink" Target="https://doi.org/10.1080/00221546.2023.2168411" TargetMode="External"/><Relationship Id="rId14" Type="http://schemas.openxmlformats.org/officeDocument/2006/relationships/hyperlink" Target="https://www.science.org/doi/full/10.1126/science.abm2329" TargetMode="External"/><Relationship Id="rId5" Type="http://schemas.openxmlformats.org/officeDocument/2006/relationships/hyperlink" Target="https://doi.org/10.1080/00221546.2023.2168411" TargetMode="External"/><Relationship Id="rId6" Type="http://schemas.openxmlformats.org/officeDocument/2006/relationships/hyperlink" Target="https://doi.org/10.1080/00221546.2023.2168411" TargetMode="External"/><Relationship Id="rId7" Type="http://schemas.openxmlformats.org/officeDocument/2006/relationships/hyperlink" Target="https://doi.org/10.1080/00221546.2023.2168411" TargetMode="External"/><Relationship Id="rId8" Type="http://schemas.openxmlformats.org/officeDocument/2006/relationships/hyperlink" Target="https://doi.org/10.1080/00221546.2023.216841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3.jpg"/><Relationship Id="rId7" Type="http://schemas.openxmlformats.org/officeDocument/2006/relationships/image" Target="../media/image16.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vimeo.com/video/7671806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subTitle"/>
          </p:nvPr>
        </p:nvSpPr>
        <p:spPr>
          <a:xfrm>
            <a:off x="199650" y="684725"/>
            <a:ext cx="8520600" cy="3666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300">
                <a:solidFill>
                  <a:srgbClr val="000000"/>
                </a:solidFill>
              </a:rPr>
              <a:t>Best Practices for Evaluating Applications</a:t>
            </a:r>
            <a:endParaRPr b="0"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800"/>
              <a:buFont typeface="Arial"/>
              <a:buNone/>
            </a:pPr>
            <a:r>
              <a:rPr b="0" i="0" lang="en" sz="1500" u="none" cap="none" strike="noStrike">
                <a:solidFill>
                  <a:srgbClr val="000000"/>
                </a:solidFill>
                <a:latin typeface="Arial"/>
                <a:ea typeface="Arial"/>
                <a:cs typeface="Arial"/>
                <a:sym typeface="Arial"/>
              </a:rPr>
              <a:t>UMBC STRIDE</a:t>
            </a:r>
            <a:endParaRPr sz="2500">
              <a:solidFill>
                <a:srgbClr val="000000"/>
              </a:solidFill>
            </a:endParaRPr>
          </a:p>
          <a:p>
            <a:pPr indent="0" lvl="0" marL="0" rtl="0" algn="ctr">
              <a:lnSpc>
                <a:spcPct val="100000"/>
              </a:lnSpc>
              <a:spcBef>
                <a:spcPts val="0"/>
              </a:spcBef>
              <a:spcAft>
                <a:spcPts val="0"/>
              </a:spcAft>
              <a:buSzPts val="2800"/>
              <a:buNone/>
            </a:pPr>
            <a:r>
              <a:rPr lang="en" sz="1500">
                <a:solidFill>
                  <a:srgbClr val="000000"/>
                </a:solidFill>
              </a:rPr>
              <a:t>Tuesday, October 8, 2024</a:t>
            </a:r>
            <a:endParaRPr sz="25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rPr b="0" i="0" lang="en" sz="1500" u="none" cap="none" strike="noStrike">
                <a:solidFill>
                  <a:srgbClr val="000000"/>
                </a:solidFill>
                <a:latin typeface="Arial"/>
                <a:ea typeface="Arial"/>
                <a:cs typeface="Arial"/>
                <a:sym typeface="Arial"/>
              </a:rPr>
              <a:t>1</a:t>
            </a:r>
            <a:r>
              <a:rPr lang="en" sz="1500">
                <a:solidFill>
                  <a:srgbClr val="000000"/>
                </a:solidFill>
              </a:rPr>
              <a:t>0</a:t>
            </a:r>
            <a:r>
              <a:rPr b="0" i="0" lang="en" sz="1500" u="none" cap="none" strike="noStrike">
                <a:solidFill>
                  <a:srgbClr val="000000"/>
                </a:solidFill>
                <a:latin typeface="Arial"/>
                <a:ea typeface="Arial"/>
                <a:cs typeface="Arial"/>
                <a:sym typeface="Arial"/>
              </a:rPr>
              <a:t>:30 am -</a:t>
            </a:r>
            <a:r>
              <a:rPr lang="en" sz="1500">
                <a:solidFill>
                  <a:srgbClr val="000000"/>
                </a:solidFill>
              </a:rPr>
              <a:t>noon (optional specific Q&amp;A)</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800"/>
              <a:buFont typeface="Arial"/>
              <a:buNone/>
            </a:pPr>
            <a:r>
              <a:t/>
            </a:r>
            <a:endParaRPr sz="15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3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3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4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800">
              <a:solidFill>
                <a:srgbClr val="000000"/>
              </a:solidFill>
            </a:endParaRPr>
          </a:p>
          <a:p>
            <a:pPr indent="0" lvl="0" marL="0" marR="0" rtl="0" algn="ctr">
              <a:lnSpc>
                <a:spcPct val="100000"/>
              </a:lnSpc>
              <a:spcBef>
                <a:spcPts val="0"/>
              </a:spcBef>
              <a:spcAft>
                <a:spcPts val="0"/>
              </a:spcAft>
              <a:buClr>
                <a:schemeClr val="dk2"/>
              </a:buClr>
              <a:buSzPts val="2800"/>
              <a:buFont typeface="Arial"/>
              <a:buNone/>
            </a:pPr>
            <a:r>
              <a:t/>
            </a:r>
            <a:endParaRPr sz="1800">
              <a:solidFill>
                <a:srgbClr val="000000"/>
              </a:solidFill>
            </a:endParaRPr>
          </a:p>
          <a:p>
            <a:pPr indent="0" lvl="0" marL="0" marR="0" rtl="0" algn="l">
              <a:lnSpc>
                <a:spcPct val="100000"/>
              </a:lnSpc>
              <a:spcBef>
                <a:spcPts val="0"/>
              </a:spcBef>
              <a:spcAft>
                <a:spcPts val="0"/>
              </a:spcAft>
              <a:buClr>
                <a:schemeClr val="dk2"/>
              </a:buClr>
              <a:buSzPts val="2800"/>
              <a:buFont typeface="Arial"/>
              <a:buNone/>
            </a:pPr>
            <a:r>
              <a:t/>
            </a:r>
            <a:endParaRPr sz="1800">
              <a:solidFill>
                <a:srgbClr val="000000"/>
              </a:solidFill>
            </a:endParaRPr>
          </a:p>
        </p:txBody>
      </p:sp>
      <p:pic>
        <p:nvPicPr>
          <p:cNvPr id="68" name="Google Shape;68;p15"/>
          <p:cNvPicPr preferRelativeResize="0"/>
          <p:nvPr/>
        </p:nvPicPr>
        <p:blipFill rotWithShape="1">
          <a:blip r:embed="rId3">
            <a:alphaModFix/>
          </a:blip>
          <a:srcRect b="0" l="0" r="0" t="0"/>
          <a:stretch/>
        </p:blipFill>
        <p:spPr>
          <a:xfrm>
            <a:off x="0" y="4480450"/>
            <a:ext cx="9144000" cy="693900"/>
          </a:xfrm>
          <a:prstGeom prst="rect">
            <a:avLst/>
          </a:prstGeom>
          <a:noFill/>
          <a:ln>
            <a:noFill/>
          </a:ln>
        </p:spPr>
      </p:pic>
      <p:graphicFrame>
        <p:nvGraphicFramePr>
          <p:cNvPr id="69" name="Google Shape;69;p15"/>
          <p:cNvGraphicFramePr/>
          <p:nvPr/>
        </p:nvGraphicFramePr>
        <p:xfrm>
          <a:off x="400625" y="2608000"/>
          <a:ext cx="3000000" cy="3000000"/>
        </p:xfrm>
        <a:graphic>
          <a:graphicData uri="http://schemas.openxmlformats.org/drawingml/2006/table">
            <a:tbl>
              <a:tblPr>
                <a:noFill/>
                <a:tableStyleId>{C48B1BC7-6EDD-49F5-BBAC-49CB07042AF9}</a:tableStyleId>
              </a:tblPr>
              <a:tblGrid>
                <a:gridCol w="4171375"/>
                <a:gridCol w="4171375"/>
              </a:tblGrid>
              <a:tr h="381000">
                <a:tc>
                  <a:txBody>
                    <a:bodyPr/>
                    <a:lstStyle/>
                    <a:p>
                      <a:pPr indent="0" lvl="0" marL="0" rtl="0" algn="ctr">
                        <a:spcBef>
                          <a:spcPts val="0"/>
                        </a:spcBef>
                        <a:spcAft>
                          <a:spcPts val="0"/>
                        </a:spcAft>
                        <a:buClr>
                          <a:schemeClr val="dk1"/>
                        </a:buClr>
                        <a:buSzPts val="1100"/>
                        <a:buFont typeface="Arial"/>
                        <a:buNone/>
                      </a:pPr>
                      <a:r>
                        <a:rPr b="1" lang="en" sz="2200">
                          <a:solidFill>
                            <a:schemeClr val="dk1"/>
                          </a:solidFill>
                        </a:rPr>
                        <a:t>Next Up: STRIDE Office Hours</a:t>
                      </a:r>
                      <a:endParaRPr b="1" sz="2200">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Tuesday, October 15, 2024</a:t>
                      </a:r>
                      <a:endParaRPr sz="2400">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1:00-3:00pm</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WebEx</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2200">
                          <a:solidFill>
                            <a:schemeClr val="dk1"/>
                          </a:solidFill>
                        </a:rPr>
                        <a:t>Next Up: Best Practices for Interviewing</a:t>
                      </a:r>
                      <a:endParaRPr b="1" sz="2200">
                        <a:solidFill>
                          <a:schemeClr val="dk1"/>
                        </a:solidFill>
                      </a:endParaRPr>
                    </a:p>
                    <a:p>
                      <a:pPr indent="0" lvl="0" marL="0" rtl="0" algn="ctr">
                        <a:spcBef>
                          <a:spcPts val="0"/>
                        </a:spcBef>
                        <a:spcAft>
                          <a:spcPts val="0"/>
                        </a:spcAft>
                        <a:buNone/>
                      </a:pPr>
                      <a:r>
                        <a:rPr lang="en">
                          <a:solidFill>
                            <a:schemeClr val="dk1"/>
                          </a:solidFill>
                        </a:rPr>
                        <a:t>Tuesday, November 5, 2024</a:t>
                      </a:r>
                      <a:endParaRPr sz="2400">
                        <a:solidFill>
                          <a:schemeClr val="dk1"/>
                        </a:solidFill>
                      </a:endParaRPr>
                    </a:p>
                    <a:p>
                      <a:pPr indent="0" lvl="0" marL="0" rtl="0" algn="ctr">
                        <a:spcBef>
                          <a:spcPts val="0"/>
                        </a:spcBef>
                        <a:spcAft>
                          <a:spcPts val="0"/>
                        </a:spcAft>
                        <a:buNone/>
                      </a:pPr>
                      <a:r>
                        <a:rPr lang="en">
                          <a:solidFill>
                            <a:schemeClr val="dk1"/>
                          </a:solidFill>
                        </a:rPr>
                        <a:t>10:30 am -noon (optional specific Q&amp;A)</a:t>
                      </a:r>
                      <a:endParaRPr>
                        <a:solidFill>
                          <a:schemeClr val="dk1"/>
                        </a:solidFill>
                      </a:endParaRPr>
                    </a:p>
                    <a:p>
                      <a:pPr indent="0" lvl="0" marL="0" rtl="0" algn="ctr">
                        <a:spcBef>
                          <a:spcPts val="0"/>
                        </a:spcBef>
                        <a:spcAft>
                          <a:spcPts val="0"/>
                        </a:spcAft>
                        <a:buNone/>
                      </a:pPr>
                      <a:r>
                        <a:rPr lang="en">
                          <a:solidFill>
                            <a:schemeClr val="dk1"/>
                          </a:solidFill>
                        </a:rPr>
                        <a:t>WebEx</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70" name="Google Shape;70;p15"/>
          <p:cNvSpPr txBox="1"/>
          <p:nvPr/>
        </p:nvSpPr>
        <p:spPr>
          <a:xfrm>
            <a:off x="1335550" y="4018750"/>
            <a:ext cx="6898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See myUMBC Faculty Affairs group (Events tab) for full schedule</a:t>
            </a:r>
            <a:endParaRPr sz="1800">
              <a:solidFill>
                <a:schemeClr val="dk2"/>
              </a:solidFil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538900"/>
            <a:ext cx="8520600" cy="7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Faculty Survey on Rubrics </a:t>
            </a:r>
            <a:r>
              <a:rPr lang="en" sz="2200"/>
              <a:t> </a:t>
            </a:r>
            <a:endParaRPr sz="2200"/>
          </a:p>
          <a:p>
            <a:pPr indent="0" lvl="0" marL="0" rtl="0" algn="l">
              <a:spcBef>
                <a:spcPts val="0"/>
              </a:spcBef>
              <a:spcAft>
                <a:spcPts val="0"/>
              </a:spcAft>
              <a:buNone/>
            </a:pPr>
            <a:r>
              <a:rPr lang="en" sz="1100">
                <a:latin typeface="Calibri"/>
                <a:ea typeface="Calibri"/>
                <a:cs typeface="Calibri"/>
                <a:sym typeface="Calibri"/>
              </a:rPr>
              <a:t>Blair –Loy, et al. (2022).  Can rubrics combat gender bias in faculty hiring? Science. 377(6001) 35-37.</a:t>
            </a:r>
            <a:endParaRPr sz="1100">
              <a:latin typeface="Calibri"/>
              <a:ea typeface="Calibri"/>
              <a:cs typeface="Calibri"/>
              <a:sym typeface="Calibri"/>
            </a:endParaRPr>
          </a:p>
          <a:p>
            <a:pPr indent="0" lvl="0" marL="0" rtl="0" algn="l">
              <a:spcBef>
                <a:spcPts val="0"/>
              </a:spcBef>
              <a:spcAft>
                <a:spcPts val="0"/>
              </a:spcAft>
              <a:buNone/>
            </a:pPr>
            <a:r>
              <a:t/>
            </a:r>
            <a:endParaRPr sz="2200"/>
          </a:p>
        </p:txBody>
      </p:sp>
      <p:sp>
        <p:nvSpPr>
          <p:cNvPr id="143" name="Google Shape;143;p24"/>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24"/>
          <p:cNvPicPr preferRelativeResize="0"/>
          <p:nvPr/>
        </p:nvPicPr>
        <p:blipFill>
          <a:blip r:embed="rId3">
            <a:alphaModFix/>
          </a:blip>
          <a:stretch>
            <a:fillRect/>
          </a:stretch>
        </p:blipFill>
        <p:spPr>
          <a:xfrm>
            <a:off x="280825" y="1337750"/>
            <a:ext cx="8715451" cy="3552175"/>
          </a:xfrm>
          <a:prstGeom prst="rect">
            <a:avLst/>
          </a:prstGeom>
          <a:noFill/>
          <a:ln>
            <a:noFill/>
          </a:ln>
        </p:spPr>
      </p:pic>
      <p:sp>
        <p:nvSpPr>
          <p:cNvPr id="145" name="Google Shape;145;p24"/>
          <p:cNvSpPr/>
          <p:nvPr/>
        </p:nvSpPr>
        <p:spPr>
          <a:xfrm>
            <a:off x="7515700" y="1413950"/>
            <a:ext cx="1005000" cy="36879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 the Rubric(s)</a:t>
            </a:r>
            <a:endParaRPr/>
          </a:p>
        </p:txBody>
      </p:sp>
      <p:sp>
        <p:nvSpPr>
          <p:cNvPr id="151" name="Google Shape;151;p25"/>
          <p:cNvSpPr txBox="1"/>
          <p:nvPr>
            <p:ph idx="1" type="body"/>
          </p:nvPr>
        </p:nvSpPr>
        <p:spPr>
          <a:xfrm>
            <a:off x="48288" y="1593338"/>
            <a:ext cx="5436600" cy="33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None/>
            </a:pPr>
            <a:r>
              <a:t/>
            </a:r>
            <a:endParaRPr b="1" sz="1100" u="sng">
              <a:solidFill>
                <a:schemeClr val="dk1"/>
              </a:solidFill>
            </a:endParaRPr>
          </a:p>
          <a:p>
            <a:pPr indent="0" lvl="0" marL="0" rtl="0" algn="l">
              <a:spcBef>
                <a:spcPts val="0"/>
              </a:spcBef>
              <a:spcAft>
                <a:spcPts val="0"/>
              </a:spcAft>
              <a:buNone/>
            </a:pPr>
            <a:r>
              <a:t/>
            </a:r>
            <a:endParaRPr b="1" sz="1500" u="sng">
              <a:solidFill>
                <a:schemeClr val="dk1"/>
              </a:solidFill>
            </a:endParaRPr>
          </a:p>
        </p:txBody>
      </p:sp>
      <p:pic>
        <p:nvPicPr>
          <p:cNvPr id="152" name="Google Shape;152;p25"/>
          <p:cNvPicPr preferRelativeResize="0"/>
          <p:nvPr/>
        </p:nvPicPr>
        <p:blipFill>
          <a:blip r:embed="rId3">
            <a:alphaModFix/>
          </a:blip>
          <a:stretch>
            <a:fillRect/>
          </a:stretch>
        </p:blipFill>
        <p:spPr>
          <a:xfrm>
            <a:off x="276475" y="1222449"/>
            <a:ext cx="8591027" cy="3523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79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Evaluating DEIA Statements</a:t>
            </a:r>
            <a:endParaRPr/>
          </a:p>
        </p:txBody>
      </p:sp>
      <p:sp>
        <p:nvSpPr>
          <p:cNvPr id="158" name="Google Shape;158;p26"/>
          <p:cNvSpPr txBox="1"/>
          <p:nvPr/>
        </p:nvSpPr>
        <p:spPr>
          <a:xfrm>
            <a:off x="66300" y="1475700"/>
            <a:ext cx="9011400" cy="2382600"/>
          </a:xfrm>
          <a:prstGeom prst="rect">
            <a:avLst/>
          </a:prstGeom>
          <a:noFill/>
          <a:ln>
            <a:noFill/>
          </a:ln>
        </p:spPr>
        <p:txBody>
          <a:bodyPr anchorCtr="0" anchor="t" bIns="91425" lIns="91425" spcFirstLastPara="1" rIns="91425" wrap="square" tIns="91425">
            <a:spAutoFit/>
          </a:bodyPr>
          <a:lstStyle/>
          <a:p>
            <a:pPr indent="-317500" lvl="0" marL="400050" rtl="0" algn="l">
              <a:lnSpc>
                <a:spcPct val="115000"/>
              </a:lnSpc>
              <a:spcBef>
                <a:spcPts val="0"/>
              </a:spcBef>
              <a:spcAft>
                <a:spcPts val="0"/>
              </a:spcAft>
              <a:buClr>
                <a:schemeClr val="dk1"/>
              </a:buClr>
              <a:buSzPts val="1400"/>
              <a:buChar char="●"/>
            </a:pPr>
            <a:r>
              <a:rPr lang="en">
                <a:solidFill>
                  <a:schemeClr val="dk1"/>
                </a:solidFill>
              </a:rPr>
              <a:t>Knowledge and commitment to equity, diversity, inclusion, and access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Knowledge of underrepresentation in their field(s);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Involvement with recruitment, retention, and/or mentoring of underrepresented students;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Organization of, or engagement in, seminars, etc., that address concerns of underrepresented groups;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Presentations or performances for underrepresented communities;</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Participation in programs aimed at increasing the pipeline of underrepresented groups entering higher education;</a:t>
            </a:r>
            <a:endParaRPr>
              <a:solidFill>
                <a:schemeClr val="dk1"/>
              </a:solidFill>
            </a:endParaRPr>
          </a:p>
          <a:p>
            <a:pPr indent="-317500" lvl="0" marL="400050" rtl="0" algn="l">
              <a:lnSpc>
                <a:spcPct val="115000"/>
              </a:lnSpc>
              <a:spcBef>
                <a:spcPts val="0"/>
              </a:spcBef>
              <a:spcAft>
                <a:spcPts val="0"/>
              </a:spcAft>
              <a:buClr>
                <a:schemeClr val="dk1"/>
              </a:buClr>
              <a:buSzPts val="1400"/>
              <a:buChar char="●"/>
            </a:pPr>
            <a:r>
              <a:rPr lang="en">
                <a:solidFill>
                  <a:schemeClr val="dk1"/>
                </a:solidFill>
              </a:rPr>
              <a:t>Public service activities and invitations to give talks within the field that address the needs of culturally diverse groups;</a:t>
            </a:r>
            <a:endParaRPr>
              <a:solidFill>
                <a:schemeClr val="dk1"/>
              </a:solidFill>
            </a:endParaRPr>
          </a:p>
        </p:txBody>
      </p:sp>
      <p:pic>
        <p:nvPicPr>
          <p:cNvPr id="159" name="Google Shape;159;p26"/>
          <p:cNvPicPr preferRelativeResize="0"/>
          <p:nvPr/>
        </p:nvPicPr>
        <p:blipFill rotWithShape="1">
          <a:blip r:embed="rId3">
            <a:alphaModFix/>
          </a:blip>
          <a:srcRect b="8455" l="0" r="0" t="6052"/>
          <a:stretch/>
        </p:blipFill>
        <p:spPr>
          <a:xfrm>
            <a:off x="2353797" y="3763050"/>
            <a:ext cx="2953940" cy="1380450"/>
          </a:xfrm>
          <a:prstGeom prst="rect">
            <a:avLst/>
          </a:prstGeom>
          <a:noFill/>
          <a:ln>
            <a:noFill/>
          </a:ln>
        </p:spPr>
      </p:pic>
      <p:sp>
        <p:nvSpPr>
          <p:cNvPr id="160" name="Google Shape;160;p26"/>
          <p:cNvSpPr txBox="1"/>
          <p:nvPr/>
        </p:nvSpPr>
        <p:spPr>
          <a:xfrm>
            <a:off x="2162100" y="1044600"/>
            <a:ext cx="48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B45F06"/>
                </a:solidFill>
              </a:rPr>
              <a:t>EXAMPLES (PAST AND FUTURE)</a:t>
            </a:r>
            <a:endParaRPr b="1" sz="1800">
              <a:solidFill>
                <a:srgbClr val="B45F06"/>
              </a:solidFill>
            </a:endParaRPr>
          </a:p>
        </p:txBody>
      </p:sp>
      <p:pic>
        <p:nvPicPr>
          <p:cNvPr id="161" name="Google Shape;161;p26"/>
          <p:cNvPicPr preferRelativeResize="0"/>
          <p:nvPr/>
        </p:nvPicPr>
        <p:blipFill>
          <a:blip r:embed="rId4">
            <a:alphaModFix/>
          </a:blip>
          <a:stretch>
            <a:fillRect/>
          </a:stretch>
        </p:blipFill>
        <p:spPr>
          <a:xfrm>
            <a:off x="5307726" y="3763050"/>
            <a:ext cx="3136899" cy="1380450"/>
          </a:xfrm>
          <a:prstGeom prst="rect">
            <a:avLst/>
          </a:prstGeom>
          <a:noFill/>
          <a:ln>
            <a:noFill/>
          </a:ln>
        </p:spPr>
      </p:pic>
      <p:pic>
        <p:nvPicPr>
          <p:cNvPr id="162" name="Google Shape;162;p26"/>
          <p:cNvPicPr preferRelativeResize="0"/>
          <p:nvPr/>
        </p:nvPicPr>
        <p:blipFill>
          <a:blip r:embed="rId5">
            <a:alphaModFix/>
          </a:blip>
          <a:stretch>
            <a:fillRect/>
          </a:stretch>
        </p:blipFill>
        <p:spPr>
          <a:xfrm>
            <a:off x="0" y="3763050"/>
            <a:ext cx="2353799" cy="138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530025"/>
            <a:ext cx="8520600" cy="5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Evaluating DEIA Statements</a:t>
            </a:r>
            <a:endParaRPr/>
          </a:p>
        </p:txBody>
      </p:sp>
      <p:sp>
        <p:nvSpPr>
          <p:cNvPr id="168" name="Google Shape;168;p27"/>
          <p:cNvSpPr txBox="1"/>
          <p:nvPr/>
        </p:nvSpPr>
        <p:spPr>
          <a:xfrm>
            <a:off x="251275" y="1187763"/>
            <a:ext cx="4256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Sample Rubric</a:t>
            </a:r>
            <a:endParaRPr b="1" sz="1700"/>
          </a:p>
        </p:txBody>
      </p:sp>
      <p:pic>
        <p:nvPicPr>
          <p:cNvPr id="169" name="Google Shape;169;p27"/>
          <p:cNvPicPr preferRelativeResize="0"/>
          <p:nvPr/>
        </p:nvPicPr>
        <p:blipFill>
          <a:blip r:embed="rId3">
            <a:alphaModFix/>
          </a:blip>
          <a:stretch>
            <a:fillRect/>
          </a:stretch>
        </p:blipFill>
        <p:spPr>
          <a:xfrm>
            <a:off x="152400" y="1786563"/>
            <a:ext cx="8839202" cy="25241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Evolution of a Rubric </a:t>
            </a:r>
            <a:endParaRPr/>
          </a:p>
        </p:txBody>
      </p:sp>
      <p:sp>
        <p:nvSpPr>
          <p:cNvPr id="175" name="Google Shape;175;p28"/>
          <p:cNvSpPr txBox="1"/>
          <p:nvPr/>
        </p:nvSpPr>
        <p:spPr>
          <a:xfrm>
            <a:off x="80700" y="4466400"/>
            <a:ext cx="8751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Adapted from </a:t>
            </a:r>
            <a:r>
              <a:rPr lang="en" sz="1600" u="sng">
                <a:solidFill>
                  <a:schemeClr val="hlink"/>
                </a:solidFill>
                <a:hlinkClick r:id="rId3"/>
              </a:rPr>
              <a:t>Thomas, K. and Nguyen, K. “A Model for Diversifying Faculty Recruitment,” </a:t>
            </a:r>
            <a:r>
              <a:rPr i="1" lang="en" sz="1600" u="sng">
                <a:solidFill>
                  <a:schemeClr val="hlink"/>
                </a:solidFill>
                <a:hlinkClick r:id="rId4"/>
              </a:rPr>
              <a:t>Nature</a:t>
            </a:r>
            <a:r>
              <a:rPr lang="en" sz="1600" u="sng">
                <a:solidFill>
                  <a:schemeClr val="hlink"/>
                </a:solidFill>
                <a:hlinkClick r:id="rId5"/>
              </a:rPr>
              <a:t> (Career Column), 05 Oct. 2021.</a:t>
            </a:r>
            <a:r>
              <a:rPr lang="en" sz="1600">
                <a:solidFill>
                  <a:schemeClr val="dk2"/>
                </a:solidFill>
              </a:rPr>
              <a:t>  </a:t>
            </a:r>
            <a:endParaRPr sz="1600">
              <a:solidFill>
                <a:schemeClr val="dk2"/>
              </a:solidFill>
            </a:endParaRPr>
          </a:p>
        </p:txBody>
      </p:sp>
      <p:pic>
        <p:nvPicPr>
          <p:cNvPr id="176" name="Google Shape;176;p28"/>
          <p:cNvPicPr preferRelativeResize="0"/>
          <p:nvPr/>
        </p:nvPicPr>
        <p:blipFill>
          <a:blip r:embed="rId6">
            <a:alphaModFix/>
          </a:blip>
          <a:stretch>
            <a:fillRect/>
          </a:stretch>
        </p:blipFill>
        <p:spPr>
          <a:xfrm>
            <a:off x="76200" y="1605150"/>
            <a:ext cx="8991598" cy="22549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530025"/>
            <a:ext cx="8520600" cy="5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Evaluating DEIA Statements</a:t>
            </a:r>
            <a:endParaRPr/>
          </a:p>
        </p:txBody>
      </p:sp>
      <p:sp>
        <p:nvSpPr>
          <p:cNvPr id="182" name="Google Shape;182;p29"/>
          <p:cNvSpPr txBox="1"/>
          <p:nvPr/>
        </p:nvSpPr>
        <p:spPr>
          <a:xfrm>
            <a:off x="222600" y="1267525"/>
            <a:ext cx="8609700" cy="2031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600">
                <a:solidFill>
                  <a:schemeClr val="dk1"/>
                </a:solidFill>
              </a:rPr>
              <a:t>Candidate Statement:</a:t>
            </a:r>
            <a:endParaRPr b="1"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600">
                <a:solidFill>
                  <a:schemeClr val="dk1"/>
                </a:solidFill>
              </a:rPr>
              <a:t>Throughout my education, I have been particularly mindful of barriers faced by women and underrepresented people of color in the sciences. While a graduate student, I participated in my university’s K-12 outreach program to engage female high school students in science for three years. As a professor, I am interested in working with the campus to expand this kind of “lab-based” outreach to K-12 educators from low performing, majority-minority middle schools, so they can help ignite the interest of their students in science. With help from the campus, I will recruit an educator each year to work for the summer on research in my lab, expose them to new ideas and developments in my research area, and encourage them to bring some of these into their curriculum. I would also work to engage other faculty in science as part of their NSF Broad participation in their research grant proposals.</a:t>
            </a:r>
            <a:endParaRPr sz="16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sz="1600">
                <a:solidFill>
                  <a:schemeClr val="dk1"/>
                </a:solidFill>
              </a:rPr>
              <a:t>(Adapted From</a:t>
            </a:r>
            <a:r>
              <a:rPr lang="en" sz="1600">
                <a:solidFill>
                  <a:schemeClr val="dk1"/>
                </a:solidFill>
                <a:uFill>
                  <a:noFill/>
                </a:uFill>
                <a:hlinkClick r:id="rId3">
                  <a:extLst>
                    <a:ext uri="{A12FA001-AC4F-418D-AE19-62706E023703}">
                      <ahyp:hlinkClr val="tx"/>
                    </a:ext>
                  </a:extLst>
                </a:hlinkClick>
              </a:rPr>
              <a:t> </a:t>
            </a:r>
            <a:r>
              <a:rPr lang="en" sz="1600" u="sng">
                <a:solidFill>
                  <a:schemeClr val="hlink"/>
                </a:solidFill>
                <a:hlinkClick r:id="rId4"/>
              </a:rPr>
              <a:t>UCLA “Short Diversity Statement Examples”</a:t>
            </a:r>
            <a:r>
              <a:rPr lang="en" sz="1600" u="sng">
                <a:solidFill>
                  <a:schemeClr val="hlink"/>
                </a:solidFill>
              </a:rPr>
              <a:t> </a:t>
            </a:r>
            <a:r>
              <a:rPr lang="en" sz="1600">
                <a:solidFill>
                  <a:schemeClr val="dk1"/>
                </a:solidFill>
              </a:rPr>
              <a:t>)</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 Multiple Rubrics</a:t>
            </a:r>
            <a:endParaRPr/>
          </a:p>
        </p:txBody>
      </p:sp>
      <p:sp>
        <p:nvSpPr>
          <p:cNvPr id="188" name="Google Shape;188;p30"/>
          <p:cNvSpPr txBox="1"/>
          <p:nvPr>
            <p:ph idx="1" type="body"/>
          </p:nvPr>
        </p:nvSpPr>
        <p:spPr>
          <a:xfrm>
            <a:off x="48288" y="1593338"/>
            <a:ext cx="5436600" cy="33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Clr>
                <a:schemeClr val="dk1"/>
              </a:buClr>
              <a:buSzPts val="1100"/>
              <a:buFont typeface="Arial"/>
              <a:buNone/>
            </a:pPr>
            <a:r>
              <a:t/>
            </a:r>
            <a:endParaRPr b="1" sz="1100" u="sng">
              <a:solidFill>
                <a:schemeClr val="dk1"/>
              </a:solidFill>
            </a:endParaRPr>
          </a:p>
          <a:p>
            <a:pPr indent="0" lvl="0" marL="0" rtl="0" algn="l">
              <a:spcBef>
                <a:spcPts val="1200"/>
              </a:spcBef>
              <a:spcAft>
                <a:spcPts val="0"/>
              </a:spcAft>
              <a:buNone/>
            </a:pPr>
            <a:r>
              <a:t/>
            </a:r>
            <a:endParaRPr b="1" sz="1100" u="sng">
              <a:solidFill>
                <a:schemeClr val="dk1"/>
              </a:solidFill>
            </a:endParaRPr>
          </a:p>
          <a:p>
            <a:pPr indent="0" lvl="0" marL="0" rtl="0" algn="l">
              <a:spcBef>
                <a:spcPts val="0"/>
              </a:spcBef>
              <a:spcAft>
                <a:spcPts val="0"/>
              </a:spcAft>
              <a:buNone/>
            </a:pPr>
            <a:r>
              <a:t/>
            </a:r>
            <a:endParaRPr b="1" sz="1500" u="sng">
              <a:solidFill>
                <a:schemeClr val="dk1"/>
              </a:solidFill>
            </a:endParaRPr>
          </a:p>
        </p:txBody>
      </p:sp>
      <p:sp>
        <p:nvSpPr>
          <p:cNvPr id="189" name="Google Shape;189;p30"/>
          <p:cNvSpPr txBox="1"/>
          <p:nvPr/>
        </p:nvSpPr>
        <p:spPr>
          <a:xfrm>
            <a:off x="1134300" y="1379100"/>
            <a:ext cx="6875400" cy="318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en" sz="1800" u="sng">
                <a:solidFill>
                  <a:schemeClr val="dk1"/>
                </a:solidFill>
              </a:rPr>
              <a:t>* Example of multiple rubrics (from UMBC Political Science): </a:t>
            </a:r>
            <a:endParaRPr b="1" sz="1800" u="sng">
              <a:solidFill>
                <a:schemeClr val="dk1"/>
              </a:solidFill>
            </a:endParaRPr>
          </a:p>
          <a:p>
            <a:pPr indent="-336550" lvl="0" marL="457200" rtl="0" algn="l">
              <a:lnSpc>
                <a:spcPct val="200000"/>
              </a:lnSpc>
              <a:spcBef>
                <a:spcPts val="1200"/>
              </a:spcBef>
              <a:spcAft>
                <a:spcPts val="0"/>
              </a:spcAft>
              <a:buClr>
                <a:schemeClr val="dk1"/>
              </a:buClr>
              <a:buSzPts val="1700"/>
              <a:buChar char="➢"/>
            </a:pPr>
            <a:r>
              <a:rPr lang="en" sz="1700">
                <a:solidFill>
                  <a:schemeClr val="dk1"/>
                </a:solidFill>
              </a:rPr>
              <a:t>Rubric 1: Preliminary Screening of Candidates  </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2: Committee Review of Candidate Applications</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3: Committee Review of Candidate Interviews on Webex</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4:  Departmental Review of Top Candidates</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Rubric 5: Departmental Review of Interviewees</a:t>
            </a:r>
            <a:endParaRPr sz="2400">
              <a:solidFill>
                <a:schemeClr val="dk2"/>
              </a:solidFill>
            </a:endParaRPr>
          </a:p>
        </p:txBody>
      </p:sp>
      <p:sp>
        <p:nvSpPr>
          <p:cNvPr id="190" name="Google Shape;190;p30"/>
          <p:cNvSpPr txBox="1"/>
          <p:nvPr/>
        </p:nvSpPr>
        <p:spPr>
          <a:xfrm>
            <a:off x="802200" y="4650875"/>
            <a:ext cx="7539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Poll question:  Have you used multiple rubrics in faculty searches?</a:t>
            </a:r>
            <a:endParaRPr b="1"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pic>
        <p:nvPicPr>
          <p:cNvPr id="196" name="Google Shape;196;p31"/>
          <p:cNvPicPr preferRelativeResize="0"/>
          <p:nvPr/>
        </p:nvPicPr>
        <p:blipFill>
          <a:blip r:embed="rId3">
            <a:alphaModFix/>
          </a:blip>
          <a:stretch>
            <a:fillRect/>
          </a:stretch>
        </p:blipFill>
        <p:spPr>
          <a:xfrm>
            <a:off x="395250" y="1288675"/>
            <a:ext cx="3906697" cy="3616252"/>
          </a:xfrm>
          <a:prstGeom prst="rect">
            <a:avLst/>
          </a:prstGeom>
          <a:noFill/>
          <a:ln>
            <a:noFill/>
          </a:ln>
        </p:spPr>
      </p:pic>
      <p:sp>
        <p:nvSpPr>
          <p:cNvPr id="197" name="Google Shape;197;p31"/>
          <p:cNvSpPr txBox="1"/>
          <p:nvPr/>
        </p:nvSpPr>
        <p:spPr>
          <a:xfrm>
            <a:off x="4404000" y="1222450"/>
            <a:ext cx="43377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Blair-Loy, M. et al. (2022). Can Rubrics Combat Gender Bias in Faculty Hiring? </a:t>
            </a:r>
            <a:r>
              <a:rPr i="1" lang="en" sz="1800">
                <a:solidFill>
                  <a:schemeClr val="dk1"/>
                </a:solidFill>
              </a:rPr>
              <a:t>Science (New York, NY)</a:t>
            </a:r>
            <a:r>
              <a:rPr lang="en" sz="1800">
                <a:solidFill>
                  <a:schemeClr val="dk1"/>
                </a:solidFill>
              </a:rPr>
              <a:t>, </a:t>
            </a:r>
            <a:r>
              <a:rPr i="1" lang="en" sz="1800">
                <a:solidFill>
                  <a:schemeClr val="dk1"/>
                </a:solidFill>
              </a:rPr>
              <a:t>377</a:t>
            </a:r>
            <a:r>
              <a:rPr lang="en" sz="1800">
                <a:solidFill>
                  <a:schemeClr val="dk1"/>
                </a:solidFill>
              </a:rPr>
              <a:t>(6601), 35 - 37.</a:t>
            </a:r>
            <a:endParaRPr/>
          </a:p>
        </p:txBody>
      </p:sp>
      <p:pic>
        <p:nvPicPr>
          <p:cNvPr id="198" name="Google Shape;198;p31"/>
          <p:cNvPicPr preferRelativeResize="0"/>
          <p:nvPr/>
        </p:nvPicPr>
        <p:blipFill>
          <a:blip r:embed="rId4">
            <a:alphaModFix/>
          </a:blip>
          <a:stretch>
            <a:fillRect/>
          </a:stretch>
        </p:blipFill>
        <p:spPr>
          <a:xfrm>
            <a:off x="4487472" y="2753050"/>
            <a:ext cx="2085650" cy="2085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11700" y="57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Calibrating </a:t>
            </a:r>
            <a:r>
              <a:rPr lang="en" sz="2100"/>
              <a:t>“Shared understanding” of rubric &amp; scoring</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204" name="Google Shape;204;p32"/>
          <p:cNvSpPr txBox="1"/>
          <p:nvPr>
            <p:ph idx="1" type="body"/>
          </p:nvPr>
        </p:nvSpPr>
        <p:spPr>
          <a:xfrm>
            <a:off x="183075" y="1351250"/>
            <a:ext cx="8649300" cy="3570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400">
                <a:solidFill>
                  <a:schemeClr val="dk1"/>
                </a:solidFill>
              </a:rPr>
              <a:t>Calibrate Rubric With Search Committee on ~3</a:t>
            </a:r>
            <a:r>
              <a:rPr lang="en" sz="1400">
                <a:solidFill>
                  <a:schemeClr val="dk1"/>
                </a:solidFill>
              </a:rPr>
              <a:t> </a:t>
            </a:r>
            <a:r>
              <a:rPr b="1" lang="en" sz="1400">
                <a:solidFill>
                  <a:schemeClr val="dk1"/>
                </a:solidFill>
              </a:rPr>
              <a:t>applicants </a:t>
            </a:r>
            <a:endParaRPr b="1"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 </a:t>
            </a:r>
            <a:r>
              <a:rPr lang="en" sz="1300">
                <a:solidFill>
                  <a:schemeClr val="dk1"/>
                </a:solidFill>
              </a:rPr>
              <a:t>1. As a committee, discuss each rubic element, reviewing criteria and rating categories.  Discuss examples of the kinds of evidence motivates low, medium, or high scores.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2.  Select 3 applicants for applying the rubric.</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3. Apply the rubric with each committee member individually scoring applications &amp; adding comments.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4. Analyze the scores assigned to each application across all categories and by all committee members.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5. DISCUSS interpretations and discrepancies between reviewer scores &amp; comments.</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dk1"/>
                </a:solidFill>
              </a:rPr>
              <a:t>6. Recalibrate the scoring/assessment system as needed.</a:t>
            </a:r>
            <a:endParaRPr sz="1300">
              <a:solidFill>
                <a:schemeClr val="dk1"/>
              </a:solidFill>
            </a:endParaRPr>
          </a:p>
          <a:p>
            <a:pPr indent="0" lvl="0" marL="0" rtl="0" algn="l">
              <a:spcBef>
                <a:spcPts val="1200"/>
              </a:spcBef>
              <a:spcAft>
                <a:spcPts val="100"/>
              </a:spcAft>
              <a:buNone/>
            </a:pPr>
            <a:r>
              <a:rPr lang="en" sz="1300">
                <a:solidFill>
                  <a:schemeClr val="dk1"/>
                </a:solidFill>
              </a:rPr>
              <a:t>7. Apply the agreed upon rubric to the entire applicant pool</a:t>
            </a:r>
            <a:r>
              <a:rPr lang="en" sz="1000">
                <a:solidFill>
                  <a:schemeClr val="dk1"/>
                </a:solidFill>
              </a:rPr>
              <a:t>.</a:t>
            </a:r>
            <a:endParaRPr/>
          </a:p>
        </p:txBody>
      </p:sp>
      <p:sp>
        <p:nvSpPr>
          <p:cNvPr id="205" name="Google Shape;205;p32"/>
          <p:cNvSpPr txBox="1"/>
          <p:nvPr/>
        </p:nvSpPr>
        <p:spPr>
          <a:xfrm>
            <a:off x="1116050" y="4712400"/>
            <a:ext cx="7176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Poll question:  Have you ever calibrated your rubrics during a search?</a:t>
            </a:r>
            <a:endParaRPr b="1"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Learned</a:t>
            </a:r>
            <a:endParaRPr/>
          </a:p>
        </p:txBody>
      </p:sp>
      <p:sp>
        <p:nvSpPr>
          <p:cNvPr id="211" name="Google Shape;211;p33"/>
          <p:cNvSpPr txBox="1"/>
          <p:nvPr>
            <p:ph idx="1" type="body"/>
          </p:nvPr>
        </p:nvSpPr>
        <p:spPr>
          <a:xfrm>
            <a:off x="311700" y="1222450"/>
            <a:ext cx="8520600" cy="398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Char char="●"/>
            </a:pPr>
            <a:r>
              <a:rPr lang="en">
                <a:solidFill>
                  <a:schemeClr val="dk1"/>
                </a:solidFill>
              </a:rPr>
              <a:t>Be mindful of meeting dynamics and “first speaker bias” and other issues.</a:t>
            </a:r>
            <a:endParaRPr>
              <a:solidFill>
                <a:schemeClr val="dk1"/>
              </a:solidFill>
            </a:endParaRPr>
          </a:p>
          <a:p>
            <a:pPr indent="-342900" lvl="0" marL="457200" rtl="0" algn="l">
              <a:spcBef>
                <a:spcPts val="0"/>
              </a:spcBef>
              <a:spcAft>
                <a:spcPts val="0"/>
              </a:spcAft>
              <a:buClr>
                <a:srgbClr val="222222"/>
              </a:buClr>
              <a:buSzPts val="1800"/>
              <a:buChar char="●"/>
            </a:pPr>
            <a:r>
              <a:rPr lang="en">
                <a:solidFill>
                  <a:srgbClr val="222222"/>
                </a:solidFill>
              </a:rPr>
              <a:t>Use of rubrics holds us accountable as a search committee about the criteria we are looking for in a candidate</a:t>
            </a:r>
            <a:endParaRPr>
              <a:solidFill>
                <a:srgbClr val="222222"/>
              </a:solidFill>
            </a:endParaRPr>
          </a:p>
          <a:p>
            <a:pPr indent="-342900" lvl="0" marL="457200" rtl="0" algn="l">
              <a:spcBef>
                <a:spcPts val="0"/>
              </a:spcBef>
              <a:spcAft>
                <a:spcPts val="0"/>
              </a:spcAft>
              <a:buClr>
                <a:srgbClr val="222222"/>
              </a:buClr>
              <a:buSzPts val="1800"/>
              <a:buChar char="●"/>
            </a:pPr>
            <a:r>
              <a:rPr lang="en">
                <a:solidFill>
                  <a:srgbClr val="222222"/>
                </a:solidFill>
              </a:rPr>
              <a:t>Implementation of multiple rubrics as the evaluation/interview process evolves</a:t>
            </a:r>
            <a:endParaRPr>
              <a:solidFill>
                <a:srgbClr val="222222"/>
              </a:solidFill>
            </a:endParaRPr>
          </a:p>
          <a:p>
            <a:pPr indent="-342900" lvl="0" marL="457200" rtl="0" algn="l">
              <a:spcBef>
                <a:spcPts val="0"/>
              </a:spcBef>
              <a:spcAft>
                <a:spcPts val="0"/>
              </a:spcAft>
              <a:buClr>
                <a:srgbClr val="222222"/>
              </a:buClr>
              <a:buSzPts val="1800"/>
              <a:buChar char="●"/>
            </a:pPr>
            <a:r>
              <a:rPr lang="en">
                <a:solidFill>
                  <a:srgbClr val="222222"/>
                </a:solidFill>
              </a:rPr>
              <a:t>Calibrating our rubrics is important*</a:t>
            </a:r>
            <a:endParaRPr>
              <a:solidFill>
                <a:srgbClr val="222222"/>
              </a:solidFill>
            </a:endParaRPr>
          </a:p>
          <a:p>
            <a:pPr indent="-342900" lvl="0" marL="457200" rtl="0" algn="l">
              <a:spcBef>
                <a:spcPts val="0"/>
              </a:spcBef>
              <a:spcAft>
                <a:spcPts val="0"/>
              </a:spcAft>
              <a:buClr>
                <a:srgbClr val="222222"/>
              </a:buClr>
              <a:buSzPts val="1800"/>
              <a:buChar char="●"/>
            </a:pPr>
            <a:r>
              <a:rPr lang="en">
                <a:solidFill>
                  <a:srgbClr val="222222"/>
                </a:solidFill>
              </a:rPr>
              <a:t>Rushing the search process introduces bias</a:t>
            </a:r>
            <a:endParaRPr>
              <a:solidFill>
                <a:srgbClr val="222222"/>
              </a:solidFill>
            </a:endParaRPr>
          </a:p>
          <a:p>
            <a:pPr indent="-342900" lvl="0" marL="457200" rtl="0" algn="l">
              <a:spcBef>
                <a:spcPts val="0"/>
              </a:spcBef>
              <a:spcAft>
                <a:spcPts val="0"/>
              </a:spcAft>
              <a:buClr>
                <a:srgbClr val="222222"/>
              </a:buClr>
              <a:buSzPts val="1800"/>
              <a:buChar char="●"/>
            </a:pPr>
            <a:r>
              <a:rPr lang="en">
                <a:solidFill>
                  <a:srgbClr val="222222"/>
                </a:solidFill>
              </a:rPr>
              <a:t>Potential Challenges</a:t>
            </a:r>
            <a:endParaRPr>
              <a:solidFill>
                <a:srgbClr val="222222"/>
              </a:solidFill>
            </a:endParaRPr>
          </a:p>
          <a:p>
            <a:pPr indent="-317500" lvl="1" marL="914400" rtl="0" algn="l">
              <a:spcBef>
                <a:spcPts val="0"/>
              </a:spcBef>
              <a:spcAft>
                <a:spcPts val="0"/>
              </a:spcAft>
              <a:buClr>
                <a:srgbClr val="222222"/>
              </a:buClr>
              <a:buSzPts val="1400"/>
              <a:buChar char="○"/>
            </a:pPr>
            <a:r>
              <a:rPr lang="en">
                <a:solidFill>
                  <a:srgbClr val="222222"/>
                </a:solidFill>
              </a:rPr>
              <a:t>Not enough time for faculty to review candidate materials</a:t>
            </a:r>
            <a:endParaRPr>
              <a:solidFill>
                <a:srgbClr val="222222"/>
              </a:solidFill>
            </a:endParaRPr>
          </a:p>
          <a:p>
            <a:pPr indent="-317500" lvl="1" marL="914400" rtl="0" algn="l">
              <a:spcBef>
                <a:spcPts val="0"/>
              </a:spcBef>
              <a:spcAft>
                <a:spcPts val="0"/>
              </a:spcAft>
              <a:buClr>
                <a:srgbClr val="222222"/>
              </a:buClr>
              <a:buSzPts val="1400"/>
              <a:buChar char="○"/>
            </a:pPr>
            <a:r>
              <a:rPr lang="en">
                <a:solidFill>
                  <a:srgbClr val="222222"/>
                </a:solidFill>
              </a:rPr>
              <a:t>Need for multiple meetings to review rubrics and calibrate</a:t>
            </a:r>
            <a:endParaRPr>
              <a:solidFill>
                <a:srgbClr val="222222"/>
              </a:solidFill>
            </a:endParaRPr>
          </a:p>
          <a:p>
            <a:pPr indent="-342900" lvl="0" marL="457200" rtl="0" algn="l">
              <a:spcBef>
                <a:spcPts val="0"/>
              </a:spcBef>
              <a:spcAft>
                <a:spcPts val="0"/>
              </a:spcAft>
              <a:buClr>
                <a:srgbClr val="222222"/>
              </a:buClr>
              <a:buSzPts val="1800"/>
              <a:buChar char="●"/>
            </a:pPr>
            <a:r>
              <a:rPr lang="en">
                <a:solidFill>
                  <a:srgbClr val="222222"/>
                </a:solidFill>
              </a:rPr>
              <a:t>…. others?</a:t>
            </a:r>
            <a:endParaRPr>
              <a:solidFill>
                <a:srgbClr val="222222"/>
              </a:solidFill>
            </a:endParaRPr>
          </a:p>
        </p:txBody>
      </p:sp>
      <p:sp>
        <p:nvSpPr>
          <p:cNvPr id="212" name="Google Shape;212;p33"/>
          <p:cNvSpPr txBox="1"/>
          <p:nvPr/>
        </p:nvSpPr>
        <p:spPr>
          <a:xfrm>
            <a:off x="212550" y="4373100"/>
            <a:ext cx="8413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t>
            </a:r>
            <a:r>
              <a:rPr lang="en" sz="1600" u="sng">
                <a:solidFill>
                  <a:schemeClr val="hlink"/>
                </a:solidFill>
                <a:hlinkClick r:id="rId3"/>
              </a:rPr>
              <a:t>Culpepper, D. et al. (2023). Do rubrics live up to their promise?  Examining how rubrics mitigate bias in faculty hiring. </a:t>
            </a:r>
            <a:r>
              <a:rPr i="1" lang="en" sz="1600" u="sng">
                <a:solidFill>
                  <a:schemeClr val="hlink"/>
                </a:solidFill>
                <a:hlinkClick r:id="rId4"/>
              </a:rPr>
              <a:t>J. Higher Ed.</a:t>
            </a:r>
            <a:r>
              <a:rPr lang="en" sz="1600" u="sng">
                <a:solidFill>
                  <a:schemeClr val="hlink"/>
                </a:solidFill>
                <a:hlinkClick r:id="rId5"/>
              </a:rPr>
              <a:t>, </a:t>
            </a:r>
            <a:r>
              <a:rPr i="1" lang="en" sz="1600" u="sng">
                <a:solidFill>
                  <a:schemeClr val="hlink"/>
                </a:solidFill>
                <a:hlinkClick r:id="rId6"/>
              </a:rPr>
              <a:t>94</a:t>
            </a:r>
            <a:r>
              <a:rPr lang="en" sz="1600" u="sng">
                <a:solidFill>
                  <a:schemeClr val="hlink"/>
                </a:solidFill>
                <a:hlinkClick r:id="rId7"/>
              </a:rPr>
              <a:t>(7), 823.</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0" l="0" r="0" t="0"/>
          <a:stretch/>
        </p:blipFill>
        <p:spPr>
          <a:xfrm>
            <a:off x="0" y="4480450"/>
            <a:ext cx="9144000" cy="693900"/>
          </a:xfrm>
          <a:prstGeom prst="rect">
            <a:avLst/>
          </a:prstGeom>
          <a:noFill/>
          <a:ln>
            <a:noFill/>
          </a:ln>
        </p:spPr>
      </p:pic>
      <p:sp>
        <p:nvSpPr>
          <p:cNvPr id="76" name="Google Shape;76;p16"/>
          <p:cNvSpPr txBox="1"/>
          <p:nvPr>
            <p:ph type="title"/>
          </p:nvPr>
        </p:nvSpPr>
        <p:spPr>
          <a:xfrm>
            <a:off x="44350" y="649750"/>
            <a:ext cx="9099600" cy="843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250"/>
              <a:buFont typeface="Arial"/>
              <a:buNone/>
            </a:pPr>
            <a:r>
              <a:rPr b="1" lang="en" sz="2500"/>
              <a:t>STRIDE</a:t>
            </a:r>
            <a:endParaRPr b="1" sz="1800"/>
          </a:p>
          <a:p>
            <a:pPr indent="0" lvl="0" marL="0" rtl="0" algn="ctr">
              <a:lnSpc>
                <a:spcPct val="90000"/>
              </a:lnSpc>
              <a:spcBef>
                <a:spcPts val="0"/>
              </a:spcBef>
              <a:spcAft>
                <a:spcPts val="0"/>
              </a:spcAft>
              <a:buClr>
                <a:srgbClr val="307FAE"/>
              </a:buClr>
              <a:buSzPts val="2250"/>
              <a:buFont typeface="Avenir"/>
              <a:buNone/>
            </a:pPr>
            <a:r>
              <a:rPr b="1" lang="en" sz="1900"/>
              <a:t>UMBC Committee on Strategies and Tactics for Recruiting to Increase Diversity and Excellence</a:t>
            </a:r>
            <a:r>
              <a:rPr b="1" lang="en" sz="1400"/>
              <a:t> </a:t>
            </a:r>
            <a:endParaRPr b="1" sz="2100"/>
          </a:p>
          <a:p>
            <a:pPr indent="0" lvl="0" marL="0" rtl="0" algn="ctr">
              <a:lnSpc>
                <a:spcPct val="100000"/>
              </a:lnSpc>
              <a:spcBef>
                <a:spcPts val="0"/>
              </a:spcBef>
              <a:spcAft>
                <a:spcPts val="0"/>
              </a:spcAft>
              <a:buSzPts val="3600"/>
              <a:buNone/>
            </a:pPr>
            <a:r>
              <a:t/>
            </a:r>
            <a:endParaRPr b="1"/>
          </a:p>
          <a:p>
            <a:pPr indent="0" lvl="0" marL="0" rtl="0" algn="ctr">
              <a:lnSpc>
                <a:spcPct val="100000"/>
              </a:lnSpc>
              <a:spcBef>
                <a:spcPts val="0"/>
              </a:spcBef>
              <a:spcAft>
                <a:spcPts val="0"/>
              </a:spcAft>
              <a:buSzPts val="3600"/>
              <a:buNone/>
            </a:pPr>
            <a:r>
              <a:t/>
            </a:r>
            <a:endParaRPr/>
          </a:p>
          <a:p>
            <a:pPr indent="0" lvl="0" marL="457200" rtl="0" algn="ctr">
              <a:lnSpc>
                <a:spcPct val="100000"/>
              </a:lnSpc>
              <a:spcBef>
                <a:spcPts val="0"/>
              </a:spcBef>
              <a:spcAft>
                <a:spcPts val="0"/>
              </a:spcAft>
              <a:buNone/>
            </a:pPr>
            <a:r>
              <a:t/>
            </a:r>
            <a:endParaRPr/>
          </a:p>
        </p:txBody>
      </p:sp>
      <p:sp>
        <p:nvSpPr>
          <p:cNvPr id="77" name="Google Shape;77;p16"/>
          <p:cNvSpPr txBox="1"/>
          <p:nvPr>
            <p:ph idx="4294967295" type="subTitle"/>
          </p:nvPr>
        </p:nvSpPr>
        <p:spPr>
          <a:xfrm>
            <a:off x="311700" y="1736650"/>
            <a:ext cx="8520600" cy="23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STRIDE fellows provide faculty </a:t>
            </a:r>
            <a:r>
              <a:rPr b="1" lang="en"/>
              <a:t>peer education</a:t>
            </a:r>
            <a:r>
              <a:rPr lang="en"/>
              <a:t> supporting search committees and departments/programs to recruit, retain, and promote diverse faculty and foster more inclusive and equitable academic spaces for faculty.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peer education resource, </a:t>
            </a:r>
            <a:r>
              <a:rPr lang="en" u="sng">
                <a:solidFill>
                  <a:schemeClr val="hlink"/>
                </a:solidFill>
                <a:hlinkClick r:id="rId4"/>
              </a:rPr>
              <a:t>the UMBC STRIDE Committee</a:t>
            </a:r>
            <a:r>
              <a:rPr lang="en"/>
              <a:t> does not create or enforce institutional policy or approve faculty searches</a:t>
            </a:r>
            <a:endParaRPr/>
          </a:p>
          <a:p>
            <a:pPr indent="0" lvl="0" marL="0" rtl="0" algn="l">
              <a:spcBef>
                <a:spcPts val="0"/>
              </a:spcBef>
              <a:spcAft>
                <a:spcPts val="0"/>
              </a:spcAft>
              <a:buNone/>
            </a:pPr>
            <a:r>
              <a:t/>
            </a:r>
            <a:endParaRPr sz="2300"/>
          </a:p>
          <a:p>
            <a:pPr indent="0" lvl="0" marL="0" rtl="0" algn="l">
              <a:spcBef>
                <a:spcPts val="0"/>
              </a:spcBef>
              <a:spcAft>
                <a:spcPts val="0"/>
              </a:spcAft>
              <a:buNone/>
            </a:pPr>
            <a:r>
              <a:t/>
            </a:r>
            <a:endParaRPr sz="2800"/>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311700" y="575650"/>
            <a:ext cx="8520600" cy="101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Resource List </a:t>
            </a:r>
            <a:endParaRPr/>
          </a:p>
        </p:txBody>
      </p:sp>
      <p:sp>
        <p:nvSpPr>
          <p:cNvPr id="218" name="Google Shape;218;p34"/>
          <p:cNvSpPr txBox="1"/>
          <p:nvPr>
            <p:ph idx="1" type="body"/>
          </p:nvPr>
        </p:nvSpPr>
        <p:spPr>
          <a:xfrm>
            <a:off x="311700" y="1171500"/>
            <a:ext cx="8520600" cy="3687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chemeClr val="hlink"/>
                </a:solidFill>
                <a:uFill>
                  <a:noFill/>
                </a:uFill>
                <a:hlinkClick r:id="rId3"/>
              </a:rPr>
              <a:t>Sample rubrics and resources</a:t>
            </a:r>
            <a:endParaRPr/>
          </a:p>
          <a:p>
            <a:pPr indent="-342900" lvl="0" marL="457200" rtl="0" algn="l">
              <a:lnSpc>
                <a:spcPct val="115000"/>
              </a:lnSpc>
              <a:spcBef>
                <a:spcPts val="0"/>
              </a:spcBef>
              <a:spcAft>
                <a:spcPts val="0"/>
              </a:spcAft>
              <a:buClr>
                <a:schemeClr val="dk1"/>
              </a:buClr>
              <a:buSzPts val="1800"/>
              <a:buChar char="●"/>
            </a:pPr>
            <a:r>
              <a:rPr lang="en">
                <a:solidFill>
                  <a:schemeClr val="hlink"/>
                </a:solidFill>
                <a:uFill>
                  <a:noFill/>
                </a:uFill>
                <a:hlinkClick r:id="rId4"/>
              </a:rPr>
              <a:t>University of Washington “Best Practices for Faculty Searches”</a:t>
            </a:r>
            <a:endParaRPr>
              <a:solidFill>
                <a:schemeClr val="dk1"/>
              </a:solidFill>
            </a:endParaRPr>
          </a:p>
          <a:p>
            <a:pPr indent="-342900" lvl="0" marL="457200" rtl="0" algn="l">
              <a:lnSpc>
                <a:spcPct val="100000"/>
              </a:lnSpc>
              <a:spcBef>
                <a:spcPts val="0"/>
              </a:spcBef>
              <a:spcAft>
                <a:spcPts val="0"/>
              </a:spcAft>
              <a:buClr>
                <a:srgbClr val="000000"/>
              </a:buClr>
              <a:buSzPts val="1800"/>
              <a:buChar char="●"/>
            </a:pPr>
            <a:r>
              <a:rPr lang="en">
                <a:solidFill>
                  <a:schemeClr val="accent5"/>
                </a:solidFill>
                <a:uFill>
                  <a:noFill/>
                </a:uFill>
                <a:hlinkClick r:id="rId5">
                  <a:extLst>
                    <a:ext uri="{A12FA001-AC4F-418D-AE19-62706E023703}">
                      <ahyp:hlinkClr val="tx"/>
                    </a:ext>
                  </a:extLst>
                </a:hlinkClick>
              </a:rPr>
              <a:t>Culpepper, D. et al. (2023). Do rubrics live up to their promise?  Examining how rubrics mitigate bias in faculty hiring. </a:t>
            </a:r>
            <a:r>
              <a:rPr i="1" lang="en">
                <a:solidFill>
                  <a:schemeClr val="accent5"/>
                </a:solidFill>
                <a:uFill>
                  <a:noFill/>
                </a:uFill>
                <a:hlinkClick r:id="rId6">
                  <a:extLst>
                    <a:ext uri="{A12FA001-AC4F-418D-AE19-62706E023703}">
                      <ahyp:hlinkClr val="tx"/>
                    </a:ext>
                  </a:extLst>
                </a:hlinkClick>
              </a:rPr>
              <a:t>J. Higher Ed.</a:t>
            </a:r>
            <a:r>
              <a:rPr lang="en">
                <a:solidFill>
                  <a:schemeClr val="accent5"/>
                </a:solidFill>
                <a:uFill>
                  <a:noFill/>
                </a:uFill>
                <a:hlinkClick r:id="rId7">
                  <a:extLst>
                    <a:ext uri="{A12FA001-AC4F-418D-AE19-62706E023703}">
                      <ahyp:hlinkClr val="tx"/>
                    </a:ext>
                  </a:extLst>
                </a:hlinkClick>
              </a:rPr>
              <a:t>, </a:t>
            </a:r>
            <a:r>
              <a:rPr i="1" lang="en">
                <a:solidFill>
                  <a:schemeClr val="accent5"/>
                </a:solidFill>
                <a:uFill>
                  <a:noFill/>
                </a:uFill>
                <a:hlinkClick r:id="rId8">
                  <a:extLst>
                    <a:ext uri="{A12FA001-AC4F-418D-AE19-62706E023703}">
                      <ahyp:hlinkClr val="tx"/>
                    </a:ext>
                  </a:extLst>
                </a:hlinkClick>
              </a:rPr>
              <a:t>94</a:t>
            </a:r>
            <a:r>
              <a:rPr lang="en">
                <a:solidFill>
                  <a:schemeClr val="accent5"/>
                </a:solidFill>
                <a:uFill>
                  <a:noFill/>
                </a:uFill>
                <a:hlinkClick r:id="rId9">
                  <a:extLst>
                    <a:ext uri="{A12FA001-AC4F-418D-AE19-62706E023703}">
                      <ahyp:hlinkClr val="tx"/>
                    </a:ext>
                  </a:extLst>
                </a:hlinkClick>
              </a:rPr>
              <a:t>(7), 823.</a:t>
            </a:r>
            <a:endParaRPr>
              <a:solidFill>
                <a:srgbClr val="000000"/>
              </a:solidFill>
            </a:endParaRPr>
          </a:p>
          <a:p>
            <a:pPr indent="-342900" lvl="0" marL="457200" rtl="0" algn="l">
              <a:spcBef>
                <a:spcPts val="0"/>
              </a:spcBef>
              <a:spcAft>
                <a:spcPts val="0"/>
              </a:spcAft>
              <a:buClr>
                <a:srgbClr val="000000"/>
              </a:buClr>
              <a:buSzPts val="1800"/>
              <a:buChar char="●"/>
            </a:pPr>
            <a:r>
              <a:rPr lang="en">
                <a:solidFill>
                  <a:schemeClr val="hlink"/>
                </a:solidFill>
                <a:uFill>
                  <a:noFill/>
                </a:uFill>
                <a:hlinkClick r:id="rId10"/>
              </a:rPr>
              <a:t>Blair-Loy, M. et al. (2022). Can Rubrics Combat Gender Bias in Faculty Hiring? </a:t>
            </a:r>
            <a:r>
              <a:rPr i="1" lang="en">
                <a:solidFill>
                  <a:schemeClr val="hlink"/>
                </a:solidFill>
                <a:uFill>
                  <a:noFill/>
                </a:uFill>
                <a:hlinkClick r:id="rId11"/>
              </a:rPr>
              <a:t>Science</a:t>
            </a:r>
            <a:r>
              <a:rPr lang="en">
                <a:solidFill>
                  <a:schemeClr val="hlink"/>
                </a:solidFill>
                <a:uFill>
                  <a:noFill/>
                </a:uFill>
                <a:hlinkClick r:id="rId12"/>
              </a:rPr>
              <a:t>, </a:t>
            </a:r>
            <a:r>
              <a:rPr i="1" lang="en">
                <a:solidFill>
                  <a:schemeClr val="hlink"/>
                </a:solidFill>
                <a:uFill>
                  <a:noFill/>
                </a:uFill>
                <a:hlinkClick r:id="rId13"/>
              </a:rPr>
              <a:t>377</a:t>
            </a:r>
            <a:r>
              <a:rPr lang="en">
                <a:solidFill>
                  <a:schemeClr val="hlink"/>
                </a:solidFill>
                <a:uFill>
                  <a:noFill/>
                </a:uFill>
                <a:hlinkClick r:id="rId14"/>
              </a:rPr>
              <a:t>(6601), 35 - 37.</a:t>
            </a:r>
            <a:endParaRPr sz="1400">
              <a:solidFill>
                <a:schemeClr val="dk1"/>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Kaiser, J. (2023). To reduce ‘reputational bias,’ NIH may revamp grant scoring. </a:t>
            </a:r>
            <a:r>
              <a:rPr i="1" lang="en">
                <a:solidFill>
                  <a:srgbClr val="000000"/>
                </a:solidFill>
              </a:rPr>
              <a:t>Science</a:t>
            </a:r>
            <a:r>
              <a:rPr lang="en">
                <a:solidFill>
                  <a:srgbClr val="000000"/>
                </a:solidFill>
              </a:rPr>
              <a:t>, </a:t>
            </a:r>
            <a:r>
              <a:rPr i="1" lang="en">
                <a:solidFill>
                  <a:srgbClr val="000000"/>
                </a:solidFill>
              </a:rPr>
              <a:t>379</a:t>
            </a:r>
            <a:r>
              <a:rPr lang="en">
                <a:solidFill>
                  <a:srgbClr val="000000"/>
                </a:solidFill>
              </a:rPr>
              <a:t>(6629), 223.</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“Evaluating Job Candidates: Choosing the Short List and Treating Interviewees Equitably” in A. J. Stewart and V. Valian </a:t>
            </a:r>
            <a:r>
              <a:rPr i="1" lang="en">
                <a:solidFill>
                  <a:srgbClr val="000000"/>
                </a:solidFill>
              </a:rPr>
              <a:t>An Inclusive Academy: Achieving Diversity and Excellence</a:t>
            </a:r>
            <a:r>
              <a:rPr lang="en">
                <a:solidFill>
                  <a:srgbClr val="000000"/>
                </a:solidFill>
              </a:rPr>
              <a:t>, MIT Press (2022), pgs. 201 - 242.</a:t>
            </a:r>
            <a:endParaRPr>
              <a:solidFill>
                <a:srgbClr val="000000"/>
              </a:solidFill>
            </a:endParaRPr>
          </a:p>
          <a:p>
            <a:pPr indent="0" lvl="0" marL="457200" rtl="0" algn="l">
              <a:lnSpc>
                <a:spcPct val="115000"/>
              </a:lnSpc>
              <a:spcBef>
                <a:spcPts val="0"/>
              </a:spcBef>
              <a:spcAft>
                <a:spcPts val="0"/>
              </a:spcAft>
              <a:buSzPts val="1800"/>
              <a:buNone/>
            </a:pPr>
            <a:r>
              <a:rPr lang="en" sz="1600">
                <a:solidFill>
                  <a:srgbClr val="000000"/>
                </a:solidFill>
              </a:rPr>
              <a:t> </a:t>
            </a:r>
            <a:endParaRPr sz="15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Up (Fall 2024): </a:t>
            </a:r>
            <a:endParaRPr/>
          </a:p>
        </p:txBody>
      </p:sp>
      <p:graphicFrame>
        <p:nvGraphicFramePr>
          <p:cNvPr id="224" name="Google Shape;224;p35"/>
          <p:cNvGraphicFramePr/>
          <p:nvPr/>
        </p:nvGraphicFramePr>
        <p:xfrm>
          <a:off x="311700" y="1347575"/>
          <a:ext cx="3000000" cy="3000000"/>
        </p:xfrm>
        <a:graphic>
          <a:graphicData uri="http://schemas.openxmlformats.org/drawingml/2006/table">
            <a:tbl>
              <a:tblPr>
                <a:noFill/>
                <a:tableStyleId>{C48B1BC7-6EDD-49F5-BBAC-49CB07042AF9}</a:tableStyleId>
              </a:tblPr>
              <a:tblGrid>
                <a:gridCol w="4260300"/>
                <a:gridCol w="4260300"/>
              </a:tblGrid>
              <a:tr h="683550">
                <a:tc>
                  <a:txBody>
                    <a:bodyPr/>
                    <a:lstStyle/>
                    <a:p>
                      <a:pPr indent="0" lvl="0" marL="0" rtl="0" algn="ctr">
                        <a:spcBef>
                          <a:spcPts val="0"/>
                        </a:spcBef>
                        <a:spcAft>
                          <a:spcPts val="0"/>
                        </a:spcAft>
                        <a:buNone/>
                      </a:pPr>
                      <a:r>
                        <a:rPr b="1" lang="en" sz="1800" u="sng">
                          <a:solidFill>
                            <a:schemeClr val="dk1"/>
                          </a:solidFill>
                        </a:rPr>
                        <a:t>STRIDE Office Hours</a:t>
                      </a:r>
                      <a:endParaRPr b="1" sz="1800" u="sng">
                        <a:solidFill>
                          <a:schemeClr val="dk1"/>
                        </a:solidFill>
                      </a:endParaRPr>
                    </a:p>
                    <a:p>
                      <a:pPr indent="0" lvl="0" marL="0" rtl="0" algn="ctr">
                        <a:spcBef>
                          <a:spcPts val="0"/>
                        </a:spcBef>
                        <a:spcAft>
                          <a:spcPts val="0"/>
                        </a:spcAft>
                        <a:buNone/>
                      </a:pPr>
                      <a:r>
                        <a:rPr lang="en" sz="1500">
                          <a:solidFill>
                            <a:schemeClr val="dk1"/>
                          </a:solidFill>
                        </a:rPr>
                        <a:t>WebEx</a:t>
                      </a:r>
                      <a:endParaRPr b="1" sz="1800" u="sng">
                        <a:solidFill>
                          <a:schemeClr val="dk1"/>
                        </a:solidFill>
                      </a:endParaRPr>
                    </a:p>
                  </a:txBody>
                  <a:tcPr marT="91425" marB="91425" marR="91425" marL="91425">
                    <a:lnL cap="flat" cmpd="sng" w="28575">
                      <a:solidFill>
                        <a:schemeClr val="dk1">
                          <a:alpha val="0"/>
                        </a:schemeClr>
                      </a:solidFill>
                      <a:prstDash val="solid"/>
                      <a:round/>
                      <a:headEnd len="sm" w="sm" type="none"/>
                      <a:tailEnd len="sm" w="sm" type="none"/>
                    </a:lnL>
                    <a:lnR cap="flat" cmpd="sng" w="28575">
                      <a:solidFill>
                        <a:schemeClr val="dk1">
                          <a:alpha val="0"/>
                        </a:schemeClr>
                      </a:solidFill>
                      <a:prstDash val="solid"/>
                      <a:round/>
                      <a:headEnd len="sm" w="sm" type="none"/>
                      <a:tailEnd len="sm" w="sm" type="none"/>
                    </a:lnR>
                    <a:lnT cap="flat" cmpd="sng" w="28575">
                      <a:solidFill>
                        <a:schemeClr val="dk1">
                          <a:alpha val="0"/>
                        </a:schemeClr>
                      </a:solidFill>
                      <a:prstDash val="solid"/>
                      <a:round/>
                      <a:headEnd len="sm" w="sm" type="none"/>
                      <a:tailEnd len="sm" w="sm" type="none"/>
                    </a:lnT>
                    <a:lnB cap="flat" cmpd="sng" w="2857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u="sng">
                          <a:solidFill>
                            <a:schemeClr val="dk1"/>
                          </a:solidFill>
                        </a:rPr>
                        <a:t>Focused Conversations </a:t>
                      </a:r>
                      <a:endParaRPr b="1" sz="1800" u="sng">
                        <a:solidFill>
                          <a:schemeClr val="dk1"/>
                        </a:solidFill>
                      </a:endParaRPr>
                    </a:p>
                    <a:p>
                      <a:pPr indent="0" lvl="0" marL="0" rtl="0" algn="ctr">
                        <a:spcBef>
                          <a:spcPts val="0"/>
                        </a:spcBef>
                        <a:spcAft>
                          <a:spcPts val="0"/>
                        </a:spcAft>
                        <a:buNone/>
                      </a:pPr>
                      <a:r>
                        <a:rPr lang="en" sz="1500">
                          <a:solidFill>
                            <a:schemeClr val="dk1"/>
                          </a:solidFill>
                        </a:rPr>
                        <a:t>10:30 - noon (Optional specific Q&amp;A)</a:t>
                      </a:r>
                      <a:endParaRPr sz="1500">
                        <a:solidFill>
                          <a:schemeClr val="dk1"/>
                        </a:solidFill>
                      </a:endParaRPr>
                    </a:p>
                    <a:p>
                      <a:pPr indent="0" lvl="0" marL="0" rtl="0" algn="ctr">
                        <a:spcBef>
                          <a:spcPts val="0"/>
                        </a:spcBef>
                        <a:spcAft>
                          <a:spcPts val="0"/>
                        </a:spcAft>
                        <a:buNone/>
                      </a:pPr>
                      <a:r>
                        <a:rPr lang="en" sz="1500">
                          <a:solidFill>
                            <a:schemeClr val="dk1"/>
                          </a:solidFill>
                        </a:rPr>
                        <a:t>WebEx</a:t>
                      </a:r>
                      <a:endParaRPr sz="1500">
                        <a:solidFill>
                          <a:schemeClr val="dk1"/>
                        </a:solidFill>
                      </a:endParaRPr>
                    </a:p>
                  </a:txBody>
                  <a:tcPr marT="0" marB="0" marR="91425" marL="91425">
                    <a:lnL cap="flat" cmpd="sng" w="28575">
                      <a:solidFill>
                        <a:schemeClr val="dk1">
                          <a:alpha val="0"/>
                        </a:schemeClr>
                      </a:solidFill>
                      <a:prstDash val="solid"/>
                      <a:round/>
                      <a:headEnd len="sm" w="sm" type="none"/>
                      <a:tailEnd len="sm" w="sm" type="none"/>
                    </a:lnL>
                    <a:lnR cap="flat" cmpd="sng" w="28575">
                      <a:solidFill>
                        <a:schemeClr val="dk1">
                          <a:alpha val="0"/>
                        </a:schemeClr>
                      </a:solidFill>
                      <a:prstDash val="solid"/>
                      <a:round/>
                      <a:headEnd len="sm" w="sm" type="none"/>
                      <a:tailEnd len="sm" w="sm" type="none"/>
                    </a:lnR>
                    <a:lnT cap="flat" cmpd="sng" w="28575">
                      <a:solidFill>
                        <a:schemeClr val="dk1">
                          <a:alpha val="0"/>
                        </a:schemeClr>
                      </a:solidFill>
                      <a:prstDash val="solid"/>
                      <a:round/>
                      <a:headEnd len="sm" w="sm" type="none"/>
                      <a:tailEnd len="sm" w="sm" type="none"/>
                    </a:lnT>
                    <a:lnB cap="flat" cmpd="sng" w="28575">
                      <a:solidFill>
                        <a:schemeClr val="dk1">
                          <a:alpha val="0"/>
                        </a:schemeClr>
                      </a:solidFill>
                      <a:prstDash val="solid"/>
                      <a:round/>
                      <a:headEnd len="sm" w="sm" type="none"/>
                      <a:tailEnd len="sm" w="sm" type="none"/>
                    </a:lnB>
                  </a:tcPr>
                </a:tc>
              </a:tr>
              <a:tr h="564050">
                <a:tc>
                  <a:txBody>
                    <a:bodyPr/>
                    <a:lstStyle/>
                    <a:p>
                      <a:pPr indent="0" lvl="0" marL="0" rtl="0" algn="ctr">
                        <a:spcBef>
                          <a:spcPts val="0"/>
                        </a:spcBef>
                        <a:spcAft>
                          <a:spcPts val="0"/>
                        </a:spcAft>
                        <a:buNone/>
                      </a:pPr>
                      <a:r>
                        <a:rPr lang="en" sz="1300">
                          <a:solidFill>
                            <a:schemeClr val="dk1"/>
                          </a:solidFill>
                        </a:rPr>
                        <a:t>Tuesday, October 15, 2024</a:t>
                      </a:r>
                      <a:endParaRPr sz="2300">
                        <a:solidFill>
                          <a:schemeClr val="dk1"/>
                        </a:solidFill>
                      </a:endParaRPr>
                    </a:p>
                    <a:p>
                      <a:pPr indent="0" lvl="0" marL="0" rtl="0" algn="ctr">
                        <a:spcBef>
                          <a:spcPts val="0"/>
                        </a:spcBef>
                        <a:spcAft>
                          <a:spcPts val="0"/>
                        </a:spcAft>
                        <a:buNone/>
                      </a:pPr>
                      <a:r>
                        <a:rPr lang="en" sz="1300">
                          <a:solidFill>
                            <a:schemeClr val="dk1"/>
                          </a:solidFill>
                        </a:rPr>
                        <a:t>1:00-3:00pm</a:t>
                      </a:r>
                      <a:endParaRPr sz="1300"/>
                    </a:p>
                  </a:txBody>
                  <a:tcPr marT="0" marB="0"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2857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0" marB="0"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2857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523525">
                <a:tc>
                  <a:txBody>
                    <a:bodyPr/>
                    <a:lstStyle/>
                    <a:p>
                      <a:pPr indent="0" lvl="0" marL="0" rtl="0" algn="ctr">
                        <a:spcBef>
                          <a:spcPts val="0"/>
                        </a:spcBef>
                        <a:spcAft>
                          <a:spcPts val="0"/>
                        </a:spcAft>
                        <a:buClr>
                          <a:schemeClr val="dk1"/>
                        </a:buClr>
                        <a:buSzPts val="1100"/>
                        <a:buFont typeface="Arial"/>
                        <a:buNone/>
                      </a:pPr>
                      <a:r>
                        <a:rPr lang="en" sz="1300">
                          <a:solidFill>
                            <a:schemeClr val="dk1"/>
                          </a:solidFill>
                        </a:rPr>
                        <a:t>Tuesday, October 29, 2024</a:t>
                      </a:r>
                      <a:endParaRPr sz="2300">
                        <a:solidFill>
                          <a:schemeClr val="dk1"/>
                        </a:solidFill>
                      </a:endParaRPr>
                    </a:p>
                    <a:p>
                      <a:pPr indent="0" lvl="0" marL="0" rtl="0" algn="ctr">
                        <a:spcBef>
                          <a:spcPts val="0"/>
                        </a:spcBef>
                        <a:spcAft>
                          <a:spcPts val="0"/>
                        </a:spcAft>
                        <a:buClr>
                          <a:schemeClr val="dk1"/>
                        </a:buClr>
                        <a:buSzPts val="1100"/>
                        <a:buFont typeface="Arial"/>
                        <a:buNone/>
                      </a:pPr>
                      <a:r>
                        <a:rPr lang="en" sz="1300">
                          <a:solidFill>
                            <a:schemeClr val="dk1"/>
                          </a:solidFill>
                        </a:rPr>
                        <a:t>1:00-3:00pm</a:t>
                      </a:r>
                      <a:endParaRPr b="1" sz="2100">
                        <a:solidFill>
                          <a:schemeClr val="dk1"/>
                        </a:solidFill>
                      </a:endParaRPr>
                    </a:p>
                  </a:txBody>
                  <a:tcPr marT="0" marB="0"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0" marB="0"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28575">
                      <a:solidFill>
                        <a:schemeClr val="dk1">
                          <a:alpha val="0"/>
                        </a:schemeClr>
                      </a:solidFill>
                      <a:prstDash val="solid"/>
                      <a:round/>
                      <a:headEnd len="sm" w="sm" type="none"/>
                      <a:tailEnd len="sm" w="sm" type="none"/>
                    </a:lnB>
                  </a:tcPr>
                </a:tc>
              </a:tr>
              <a:tr h="469850">
                <a:tc>
                  <a:txBody>
                    <a:bodyPr/>
                    <a:lstStyle/>
                    <a:p>
                      <a:pPr indent="0" lvl="0" marL="0" rtl="0" algn="ctr">
                        <a:spcBef>
                          <a:spcPts val="0"/>
                        </a:spcBef>
                        <a:spcAft>
                          <a:spcPts val="0"/>
                        </a:spcAft>
                        <a:buNone/>
                      </a:pPr>
                      <a:r>
                        <a:rPr lang="en" sz="1300">
                          <a:solidFill>
                            <a:schemeClr val="dk1"/>
                          </a:solidFill>
                        </a:rPr>
                        <a:t>Monday, November 11, 2024</a:t>
                      </a:r>
                      <a:endParaRPr sz="1300">
                        <a:solidFill>
                          <a:schemeClr val="dk1"/>
                        </a:solidFill>
                      </a:endParaRPr>
                    </a:p>
                    <a:p>
                      <a:pPr indent="0" lvl="0" marL="0" rtl="0" algn="ctr">
                        <a:spcBef>
                          <a:spcPts val="0"/>
                        </a:spcBef>
                        <a:spcAft>
                          <a:spcPts val="0"/>
                        </a:spcAft>
                        <a:buNone/>
                      </a:pPr>
                      <a:r>
                        <a:rPr lang="en" sz="1300">
                          <a:solidFill>
                            <a:schemeClr val="dk1"/>
                          </a:solidFill>
                        </a:rPr>
                        <a:t>1:00 - 3:00pm</a:t>
                      </a:r>
                      <a:endParaRPr sz="1300">
                        <a:solidFill>
                          <a:schemeClr val="dk1"/>
                        </a:solidFill>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rPr>
                        <a:t>Interviewing/Intro to Onboarding</a:t>
                      </a:r>
                      <a:endParaRPr b="1">
                        <a:solidFill>
                          <a:schemeClr val="dk1"/>
                        </a:solidFill>
                      </a:endParaRPr>
                    </a:p>
                    <a:p>
                      <a:pPr indent="0" lvl="0" marL="0" rtl="0" algn="ctr">
                        <a:spcBef>
                          <a:spcPts val="0"/>
                        </a:spcBef>
                        <a:spcAft>
                          <a:spcPts val="0"/>
                        </a:spcAft>
                        <a:buNone/>
                      </a:pPr>
                      <a:r>
                        <a:rPr lang="en" sz="1300">
                          <a:solidFill>
                            <a:schemeClr val="dk1"/>
                          </a:solidFill>
                        </a:rPr>
                        <a:t>Tuesday, November 5, 2024</a:t>
                      </a:r>
                      <a:endParaRPr b="1" sz="1300">
                        <a:solidFill>
                          <a:schemeClr val="dk1"/>
                        </a:solidFill>
                      </a:endParaRPr>
                    </a:p>
                  </a:txBody>
                  <a:tcPr marT="0" marB="0"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2857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501825">
                <a:tc>
                  <a:txBody>
                    <a:bodyPr/>
                    <a:lstStyle/>
                    <a:p>
                      <a:pPr indent="0" lvl="0" marL="0" rtl="0" algn="ctr">
                        <a:spcBef>
                          <a:spcPts val="0"/>
                        </a:spcBef>
                        <a:spcAft>
                          <a:spcPts val="0"/>
                        </a:spcAft>
                        <a:buNone/>
                      </a:pPr>
                      <a:r>
                        <a:rPr lang="en" sz="1300">
                          <a:solidFill>
                            <a:schemeClr val="dk1"/>
                          </a:solidFill>
                        </a:rPr>
                        <a:t>Monday, November 25, 2024</a:t>
                      </a:r>
                      <a:endParaRPr sz="1300">
                        <a:solidFill>
                          <a:schemeClr val="dk1"/>
                        </a:solidFill>
                      </a:endParaRPr>
                    </a:p>
                    <a:p>
                      <a:pPr indent="0" lvl="0" marL="0" rtl="0" algn="ctr">
                        <a:spcBef>
                          <a:spcPts val="0"/>
                        </a:spcBef>
                        <a:spcAft>
                          <a:spcPts val="0"/>
                        </a:spcAft>
                        <a:buNone/>
                      </a:pPr>
                      <a:r>
                        <a:rPr lang="en" sz="1300">
                          <a:solidFill>
                            <a:schemeClr val="dk1"/>
                          </a:solidFill>
                        </a:rPr>
                        <a:t>10:00am - noon</a:t>
                      </a:r>
                      <a:endParaRPr sz="1300">
                        <a:solidFill>
                          <a:schemeClr val="dk1"/>
                        </a:solidFill>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rPr>
                        <a:t>Inclusive Mentoring/Onboarding</a:t>
                      </a:r>
                      <a:endParaRPr b="1">
                        <a:solidFill>
                          <a:schemeClr val="dk1"/>
                        </a:solidFill>
                      </a:endParaRPr>
                    </a:p>
                    <a:p>
                      <a:pPr indent="0" lvl="0" marL="0" rtl="0" algn="ctr">
                        <a:spcBef>
                          <a:spcPts val="0"/>
                        </a:spcBef>
                        <a:spcAft>
                          <a:spcPts val="0"/>
                        </a:spcAft>
                        <a:buNone/>
                      </a:pPr>
                      <a:r>
                        <a:rPr lang="en" sz="1300">
                          <a:solidFill>
                            <a:schemeClr val="dk1"/>
                          </a:solidFill>
                        </a:rPr>
                        <a:t>Tuesday, December 3, 2024</a:t>
                      </a:r>
                      <a:endParaRPr b="1" sz="2100">
                        <a:solidFill>
                          <a:schemeClr val="dk1"/>
                        </a:solidFill>
                      </a:endParaRPr>
                    </a:p>
                  </a:txBody>
                  <a:tcPr marT="0" marB="0"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r h="469850">
                <a:tc>
                  <a:txBody>
                    <a:bodyPr/>
                    <a:lstStyle/>
                    <a:p>
                      <a:pPr indent="0" lvl="0" marL="0" rtl="0" algn="ctr">
                        <a:spcBef>
                          <a:spcPts val="0"/>
                        </a:spcBef>
                        <a:spcAft>
                          <a:spcPts val="0"/>
                        </a:spcAft>
                        <a:buNone/>
                      </a:pPr>
                      <a:r>
                        <a:rPr lang="en" sz="1300">
                          <a:solidFill>
                            <a:schemeClr val="dk1"/>
                          </a:solidFill>
                        </a:rPr>
                        <a:t>Monday, December 9, 2024</a:t>
                      </a:r>
                      <a:endParaRPr sz="1300">
                        <a:solidFill>
                          <a:schemeClr val="dk1"/>
                        </a:solidFill>
                      </a:endParaRPr>
                    </a:p>
                    <a:p>
                      <a:pPr indent="0" lvl="0" marL="0" rtl="0" algn="ctr">
                        <a:spcBef>
                          <a:spcPts val="0"/>
                        </a:spcBef>
                        <a:spcAft>
                          <a:spcPts val="0"/>
                        </a:spcAft>
                        <a:buNone/>
                      </a:pPr>
                      <a:r>
                        <a:rPr lang="en" sz="1300">
                          <a:solidFill>
                            <a:schemeClr val="dk1"/>
                          </a:solidFill>
                        </a:rPr>
                        <a:t>10:00am - noon</a:t>
                      </a:r>
                      <a:endParaRPr sz="1300">
                        <a:solidFill>
                          <a:schemeClr val="dk1"/>
                        </a:solidFill>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b="1" sz="2100">
                        <a:solidFill>
                          <a:schemeClr val="dk1"/>
                        </a:solidFill>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r>
            </a:tbl>
          </a:graphicData>
        </a:graphic>
      </p:graphicFrame>
      <p:sp>
        <p:nvSpPr>
          <p:cNvPr id="225" name="Google Shape;225;p35"/>
          <p:cNvSpPr txBox="1"/>
          <p:nvPr/>
        </p:nvSpPr>
        <p:spPr>
          <a:xfrm>
            <a:off x="8497350" y="20421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Just-in-Time Consultations (Q&amp;A)</a:t>
            </a:r>
            <a:endParaRPr/>
          </a:p>
        </p:txBody>
      </p:sp>
      <p:sp>
        <p:nvSpPr>
          <p:cNvPr id="231" name="Google Shape;231;p36"/>
          <p:cNvSpPr txBox="1"/>
          <p:nvPr>
            <p:ph idx="1" type="body"/>
          </p:nvPr>
        </p:nvSpPr>
        <p:spPr>
          <a:xfrm>
            <a:off x="4952825" y="1605825"/>
            <a:ext cx="3585300" cy="24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For those interested:</a:t>
            </a:r>
            <a:endParaRPr b="1"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Please stay for informal Q&amp;A and discussion about your evaluation process.  </a:t>
            </a:r>
            <a:endParaRPr sz="2200"/>
          </a:p>
        </p:txBody>
      </p:sp>
      <p:pic>
        <p:nvPicPr>
          <p:cNvPr id="232" name="Google Shape;232;p36"/>
          <p:cNvPicPr preferRelativeResize="0"/>
          <p:nvPr/>
        </p:nvPicPr>
        <p:blipFill>
          <a:blip r:embed="rId3">
            <a:alphaModFix/>
          </a:blip>
          <a:stretch>
            <a:fillRect/>
          </a:stretch>
        </p:blipFill>
        <p:spPr>
          <a:xfrm>
            <a:off x="489417" y="1458875"/>
            <a:ext cx="3872125" cy="290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53850" y="709550"/>
            <a:ext cx="9036300" cy="516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07FAE"/>
              </a:buClr>
              <a:buSzPts val="2250"/>
              <a:buFont typeface="Avenir"/>
              <a:buNone/>
            </a:pPr>
            <a:r>
              <a:rPr b="1" i="0" lang="en" sz="1400" u="none" cap="none" strike="noStrike">
                <a:solidFill>
                  <a:srgbClr val="000000"/>
                </a:solidFill>
                <a:latin typeface="Arial"/>
                <a:ea typeface="Arial"/>
                <a:cs typeface="Arial"/>
                <a:sym typeface="Arial"/>
              </a:rPr>
              <a:t>UMBC </a:t>
            </a:r>
            <a:r>
              <a:rPr b="1" lang="en" sz="1400">
                <a:solidFill>
                  <a:srgbClr val="000000"/>
                </a:solidFill>
                <a:latin typeface="Arial"/>
                <a:ea typeface="Arial"/>
                <a:cs typeface="Arial"/>
                <a:sym typeface="Arial"/>
              </a:rPr>
              <a:t>Committee on Strategies and Tactics for Recruiting to Increase Diversity and Excellence (STRIDE)</a:t>
            </a:r>
            <a:endParaRPr b="1" i="0" sz="1400" u="none" cap="none" strike="noStrike">
              <a:solidFill>
                <a:srgbClr val="000000"/>
              </a:solidFill>
              <a:latin typeface="Arial"/>
              <a:ea typeface="Arial"/>
              <a:cs typeface="Arial"/>
              <a:sym typeface="Arial"/>
            </a:endParaRPr>
          </a:p>
        </p:txBody>
      </p:sp>
      <p:sp>
        <p:nvSpPr>
          <p:cNvPr id="83" name="Google Shape;83;p17"/>
          <p:cNvSpPr txBox="1"/>
          <p:nvPr/>
        </p:nvSpPr>
        <p:spPr>
          <a:xfrm>
            <a:off x="7625275" y="2644713"/>
            <a:ext cx="1917300" cy="854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84" name="Google Shape;84;p17"/>
          <p:cNvSpPr txBox="1"/>
          <p:nvPr/>
        </p:nvSpPr>
        <p:spPr>
          <a:xfrm>
            <a:off x="10077790" y="1341517"/>
            <a:ext cx="1440000" cy="1362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pic>
        <p:nvPicPr>
          <p:cNvPr id="85" name="Google Shape;85;p17"/>
          <p:cNvPicPr preferRelativeResize="0"/>
          <p:nvPr/>
        </p:nvPicPr>
        <p:blipFill rotWithShape="1">
          <a:blip r:embed="rId3">
            <a:alphaModFix/>
          </a:blip>
          <a:srcRect b="0" l="0" r="0" t="0"/>
          <a:stretch/>
        </p:blipFill>
        <p:spPr>
          <a:xfrm>
            <a:off x="0" y="4480450"/>
            <a:ext cx="9144000" cy="693900"/>
          </a:xfrm>
          <a:prstGeom prst="rect">
            <a:avLst/>
          </a:prstGeom>
          <a:noFill/>
          <a:ln>
            <a:noFill/>
          </a:ln>
        </p:spPr>
      </p:pic>
      <p:pic>
        <p:nvPicPr>
          <p:cNvPr id="86" name="Google Shape;86;p17"/>
          <p:cNvPicPr preferRelativeResize="0"/>
          <p:nvPr/>
        </p:nvPicPr>
        <p:blipFill rotWithShape="1">
          <a:blip r:embed="rId4">
            <a:alphaModFix/>
          </a:blip>
          <a:srcRect b="0" l="0" r="0" t="0"/>
          <a:stretch/>
        </p:blipFill>
        <p:spPr>
          <a:xfrm>
            <a:off x="6364375" y="1225550"/>
            <a:ext cx="1260900" cy="1454863"/>
          </a:xfrm>
          <a:prstGeom prst="rect">
            <a:avLst/>
          </a:prstGeom>
          <a:noFill/>
          <a:ln>
            <a:noFill/>
          </a:ln>
        </p:spPr>
      </p:pic>
      <p:sp>
        <p:nvSpPr>
          <p:cNvPr id="87" name="Google Shape;87;p17"/>
          <p:cNvSpPr txBox="1"/>
          <p:nvPr/>
        </p:nvSpPr>
        <p:spPr>
          <a:xfrm>
            <a:off x="10562950" y="3335550"/>
            <a:ext cx="635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8" name="Google Shape;88;p17"/>
          <p:cNvSpPr txBox="1"/>
          <p:nvPr/>
        </p:nvSpPr>
        <p:spPr>
          <a:xfrm>
            <a:off x="6281250" y="2917663"/>
            <a:ext cx="1326000" cy="146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Tim Topoleski</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Professor</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Mechanical Engineering</a:t>
            </a:r>
            <a:endParaRPr>
              <a:solidFill>
                <a:schemeClr val="dk1"/>
              </a:solidFill>
              <a:latin typeface="Times New Roman"/>
              <a:ea typeface="Times New Roman"/>
              <a:cs typeface="Times New Roman"/>
              <a:sym typeface="Times New Roman"/>
            </a:endParaRPr>
          </a:p>
        </p:txBody>
      </p:sp>
      <p:pic>
        <p:nvPicPr>
          <p:cNvPr id="89" name="Google Shape;89;p17"/>
          <p:cNvPicPr preferRelativeResize="0"/>
          <p:nvPr/>
        </p:nvPicPr>
        <p:blipFill rotWithShape="1">
          <a:blip r:embed="rId5">
            <a:alphaModFix/>
          </a:blip>
          <a:srcRect b="0" l="0" r="0" t="0"/>
          <a:stretch/>
        </p:blipFill>
        <p:spPr>
          <a:xfrm>
            <a:off x="4961187" y="2909235"/>
            <a:ext cx="1260900" cy="1471876"/>
          </a:xfrm>
          <a:prstGeom prst="rect">
            <a:avLst/>
          </a:prstGeom>
          <a:noFill/>
          <a:ln>
            <a:noFill/>
          </a:ln>
        </p:spPr>
      </p:pic>
      <p:sp>
        <p:nvSpPr>
          <p:cNvPr id="90" name="Google Shape;90;p17"/>
          <p:cNvSpPr txBox="1"/>
          <p:nvPr/>
        </p:nvSpPr>
        <p:spPr>
          <a:xfrm>
            <a:off x="7684450" y="1221413"/>
            <a:ext cx="1326000" cy="146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Lisa Kelly</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Professor</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Chemistry</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and Biochemistry</a:t>
            </a:r>
            <a:endParaRPr>
              <a:solidFill>
                <a:schemeClr val="dk1"/>
              </a:solidFill>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sp>
        <p:nvSpPr>
          <p:cNvPr id="91" name="Google Shape;91;p17"/>
          <p:cNvSpPr txBox="1"/>
          <p:nvPr/>
        </p:nvSpPr>
        <p:spPr>
          <a:xfrm>
            <a:off x="1396775" y="1291125"/>
            <a:ext cx="1326000" cy="14631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Dena Aufseeser</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Associate Professor</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Geography and Environmental Systems</a:t>
            </a:r>
            <a:endParaRPr>
              <a:solidFill>
                <a:schemeClr val="dk1"/>
              </a:solidFill>
            </a:endParaRPr>
          </a:p>
        </p:txBody>
      </p:sp>
      <p:sp>
        <p:nvSpPr>
          <p:cNvPr id="92" name="Google Shape;92;p17"/>
          <p:cNvSpPr txBox="1"/>
          <p:nvPr/>
        </p:nvSpPr>
        <p:spPr>
          <a:xfrm>
            <a:off x="4878038" y="1221425"/>
            <a:ext cx="1326000" cy="146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Ramon Goings</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chemeClr val="dk1"/>
                </a:solidFill>
                <a:latin typeface="Times New Roman"/>
                <a:ea typeface="Times New Roman"/>
                <a:cs typeface="Times New Roman"/>
                <a:sym typeface="Times New Roman"/>
              </a:rPr>
              <a:t>Associate Professor</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chemeClr val="dk1"/>
                </a:solidFill>
                <a:latin typeface="Times New Roman"/>
                <a:ea typeface="Times New Roman"/>
                <a:cs typeface="Times New Roman"/>
                <a:sym typeface="Times New Roman"/>
              </a:rPr>
              <a:t>Language, Literature and Culture</a:t>
            </a:r>
            <a:endParaRPr b="1">
              <a:solidFill>
                <a:schemeClr val="dk1"/>
              </a:solidFill>
              <a:latin typeface="Times New Roman"/>
              <a:ea typeface="Times New Roman"/>
              <a:cs typeface="Times New Roman"/>
              <a:sym typeface="Times New Roman"/>
            </a:endParaRPr>
          </a:p>
        </p:txBody>
      </p:sp>
      <p:sp>
        <p:nvSpPr>
          <p:cNvPr id="93" name="Google Shape;93;p17"/>
          <p:cNvSpPr txBox="1"/>
          <p:nvPr/>
        </p:nvSpPr>
        <p:spPr>
          <a:xfrm>
            <a:off x="3474850" y="2917675"/>
            <a:ext cx="1326000" cy="146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Daniel Lobo</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chemeClr val="dk1"/>
                </a:solidFill>
                <a:latin typeface="Times New Roman"/>
                <a:ea typeface="Times New Roman"/>
                <a:cs typeface="Times New Roman"/>
                <a:sym typeface="Times New Roman"/>
              </a:rPr>
              <a:t>Associate Professor</a:t>
            </a:r>
            <a:endParaRPr>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chemeClr val="dk1"/>
                </a:solidFill>
                <a:latin typeface="Times New Roman"/>
                <a:ea typeface="Times New Roman"/>
                <a:cs typeface="Times New Roman"/>
                <a:sym typeface="Times New Roman"/>
              </a:rPr>
              <a:t>Biological Sciences</a:t>
            </a:r>
            <a:endParaRPr>
              <a:solidFill>
                <a:schemeClr val="dk1"/>
              </a:solidFill>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p:txBody>
      </p:sp>
      <p:pic>
        <p:nvPicPr>
          <p:cNvPr id="94" name="Google Shape;94;p17"/>
          <p:cNvPicPr preferRelativeResize="0"/>
          <p:nvPr/>
        </p:nvPicPr>
        <p:blipFill rotWithShape="1">
          <a:blip r:embed="rId6">
            <a:alphaModFix/>
          </a:blip>
          <a:srcRect b="3890" l="0" r="0" t="-3889"/>
          <a:stretch/>
        </p:blipFill>
        <p:spPr>
          <a:xfrm>
            <a:off x="3757700" y="1213600"/>
            <a:ext cx="1043150" cy="1478738"/>
          </a:xfrm>
          <a:prstGeom prst="rect">
            <a:avLst/>
          </a:prstGeom>
          <a:noFill/>
          <a:ln>
            <a:noFill/>
          </a:ln>
        </p:spPr>
      </p:pic>
      <p:pic>
        <p:nvPicPr>
          <p:cNvPr id="95" name="Google Shape;95;p17"/>
          <p:cNvPicPr preferRelativeResize="0"/>
          <p:nvPr/>
        </p:nvPicPr>
        <p:blipFill>
          <a:blip r:embed="rId7">
            <a:alphaModFix/>
          </a:blip>
          <a:stretch>
            <a:fillRect/>
          </a:stretch>
        </p:blipFill>
        <p:spPr>
          <a:xfrm>
            <a:off x="2510775" y="2821863"/>
            <a:ext cx="1118600" cy="1590960"/>
          </a:xfrm>
          <a:prstGeom prst="rect">
            <a:avLst/>
          </a:prstGeom>
          <a:noFill/>
          <a:ln>
            <a:noFill/>
          </a:ln>
        </p:spPr>
      </p:pic>
      <p:pic>
        <p:nvPicPr>
          <p:cNvPr id="96" name="Google Shape;96;p17"/>
          <p:cNvPicPr preferRelativeResize="0"/>
          <p:nvPr/>
        </p:nvPicPr>
        <p:blipFill>
          <a:blip r:embed="rId8">
            <a:alphaModFix/>
          </a:blip>
          <a:stretch>
            <a:fillRect/>
          </a:stretch>
        </p:blipFill>
        <p:spPr>
          <a:xfrm>
            <a:off x="210125" y="1322525"/>
            <a:ext cx="1260900" cy="1260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rotWithShape="1">
          <a:blip r:embed="rId3">
            <a:alphaModFix/>
          </a:blip>
          <a:srcRect b="0" l="0" r="0" t="0"/>
          <a:stretch/>
        </p:blipFill>
        <p:spPr>
          <a:xfrm>
            <a:off x="0" y="4480450"/>
            <a:ext cx="9144000" cy="693900"/>
          </a:xfrm>
          <a:prstGeom prst="rect">
            <a:avLst/>
          </a:prstGeom>
          <a:noFill/>
          <a:ln>
            <a:noFill/>
          </a:ln>
        </p:spPr>
      </p:pic>
      <p:sp>
        <p:nvSpPr>
          <p:cNvPr id="102" name="Google Shape;102;p18"/>
          <p:cNvSpPr txBox="1"/>
          <p:nvPr>
            <p:ph type="title"/>
          </p:nvPr>
        </p:nvSpPr>
        <p:spPr>
          <a:xfrm>
            <a:off x="265500" y="1233175"/>
            <a:ext cx="4045200" cy="148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t>Conversation Goals</a:t>
            </a:r>
            <a:endParaRPr/>
          </a:p>
          <a:p>
            <a:pPr indent="0" lvl="0" marL="457200" rtl="0" algn="ctr">
              <a:lnSpc>
                <a:spcPct val="100000"/>
              </a:lnSpc>
              <a:spcBef>
                <a:spcPts val="0"/>
              </a:spcBef>
              <a:spcAft>
                <a:spcPts val="0"/>
              </a:spcAft>
              <a:buNone/>
            </a:pPr>
            <a:r>
              <a:t/>
            </a:r>
            <a:endParaRPr/>
          </a:p>
        </p:txBody>
      </p:sp>
      <p:sp>
        <p:nvSpPr>
          <p:cNvPr id="103" name="Google Shape;103;p18"/>
          <p:cNvSpPr txBox="1"/>
          <p:nvPr>
            <p:ph idx="2" type="body"/>
          </p:nvPr>
        </p:nvSpPr>
        <p:spPr>
          <a:xfrm>
            <a:off x="4939500" y="724075"/>
            <a:ext cx="41538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AutoNum type="arabicPeriod"/>
            </a:pPr>
            <a:r>
              <a:rPr b="1" lang="en"/>
              <a:t>Recognizing bias</a:t>
            </a:r>
            <a:endParaRPr b="1"/>
          </a:p>
          <a:p>
            <a:pPr indent="-342900" lvl="0" marL="457200" rtl="0" algn="l">
              <a:spcBef>
                <a:spcPts val="0"/>
              </a:spcBef>
              <a:spcAft>
                <a:spcPts val="0"/>
              </a:spcAft>
              <a:buSzPts val="1800"/>
              <a:buAutoNum type="arabicPeriod"/>
            </a:pPr>
            <a:r>
              <a:rPr b="1" lang="en"/>
              <a:t>Evaluation process Issues</a:t>
            </a:r>
            <a:endParaRPr b="1"/>
          </a:p>
          <a:p>
            <a:pPr indent="-342900" lvl="0" marL="457200" rtl="0" algn="l">
              <a:spcBef>
                <a:spcPts val="0"/>
              </a:spcBef>
              <a:spcAft>
                <a:spcPts val="0"/>
              </a:spcAft>
              <a:buSzPts val="1800"/>
              <a:buAutoNum type="arabicPeriod"/>
            </a:pPr>
            <a:r>
              <a:rPr b="1" lang="en"/>
              <a:t>Rubrics</a:t>
            </a:r>
            <a:endParaRPr b="1"/>
          </a:p>
          <a:p>
            <a:pPr indent="-342900" lvl="1" marL="914400" rtl="0" algn="l">
              <a:spcBef>
                <a:spcPts val="0"/>
              </a:spcBef>
              <a:spcAft>
                <a:spcPts val="0"/>
              </a:spcAft>
              <a:buSzPts val="1800"/>
              <a:buAutoNum type="alphaLcPeriod"/>
            </a:pPr>
            <a:r>
              <a:rPr b="1" lang="en" sz="1800"/>
              <a:t>Developing</a:t>
            </a:r>
            <a:endParaRPr b="1" sz="1800"/>
          </a:p>
          <a:p>
            <a:pPr indent="-342900" lvl="1" marL="914400" rtl="0" algn="l">
              <a:spcBef>
                <a:spcPts val="0"/>
              </a:spcBef>
              <a:spcAft>
                <a:spcPts val="0"/>
              </a:spcAft>
              <a:buSzPts val="1800"/>
              <a:buAutoNum type="alphaLcPeriod"/>
            </a:pPr>
            <a:r>
              <a:rPr b="1" lang="en" sz="1800"/>
              <a:t>Calibrating &amp; using </a:t>
            </a:r>
            <a:endParaRPr b="1" sz="1800"/>
          </a:p>
          <a:p>
            <a:pPr indent="-342900" lvl="1" marL="914400" rtl="0" algn="l">
              <a:spcBef>
                <a:spcPts val="0"/>
              </a:spcBef>
              <a:spcAft>
                <a:spcPts val="0"/>
              </a:spcAft>
              <a:buSzPts val="1800"/>
              <a:buAutoNum type="alphaLcPeriod"/>
            </a:pPr>
            <a:r>
              <a:rPr b="1" lang="en" sz="1800"/>
              <a:t>Weighting research, teaching, service, and DEIA</a:t>
            </a:r>
            <a:endParaRPr b="1" sz="1800"/>
          </a:p>
          <a:p>
            <a:pPr indent="-342900" lvl="0" marL="457200" rtl="0" algn="l">
              <a:spcBef>
                <a:spcPts val="0"/>
              </a:spcBef>
              <a:spcAft>
                <a:spcPts val="0"/>
              </a:spcAft>
              <a:buSzPts val="1800"/>
              <a:buAutoNum type="arabicPeriod"/>
            </a:pPr>
            <a:r>
              <a:rPr b="1" lang="en"/>
              <a:t>Mitigating problems </a:t>
            </a:r>
            <a:endParaRPr b="1"/>
          </a:p>
          <a:p>
            <a:pPr indent="0" lvl="0" marL="914400" rtl="0" algn="l">
              <a:spcBef>
                <a:spcPts val="0"/>
              </a:spcBef>
              <a:spcAft>
                <a:spcPts val="0"/>
              </a:spcAft>
              <a:buNone/>
            </a:pPr>
            <a:r>
              <a:rPr lang="en"/>
              <a:t> </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592575"/>
            <a:ext cx="8520600" cy="82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Back to Reality - You Have a Faculty Search!</a:t>
            </a:r>
            <a:endParaRPr b="1"/>
          </a:p>
        </p:txBody>
      </p:sp>
      <p:sp>
        <p:nvSpPr>
          <p:cNvPr id="109" name="Google Shape;109;p19"/>
          <p:cNvSpPr txBox="1"/>
          <p:nvPr/>
        </p:nvSpPr>
        <p:spPr>
          <a:xfrm>
            <a:off x="2098875" y="1350250"/>
            <a:ext cx="48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B45F06"/>
                </a:solidFill>
              </a:rPr>
              <a:t>SYSTEMATIC PROCESS REDUCES BIAS</a:t>
            </a:r>
            <a:endParaRPr b="1" sz="1800">
              <a:solidFill>
                <a:srgbClr val="B45F06"/>
              </a:solidFill>
            </a:endParaRPr>
          </a:p>
        </p:txBody>
      </p:sp>
      <p:pic>
        <p:nvPicPr>
          <p:cNvPr id="110" name="Google Shape;110;p19"/>
          <p:cNvPicPr preferRelativeResize="0"/>
          <p:nvPr/>
        </p:nvPicPr>
        <p:blipFill>
          <a:blip r:embed="rId3">
            <a:alphaModFix/>
          </a:blip>
          <a:stretch>
            <a:fillRect/>
          </a:stretch>
        </p:blipFill>
        <p:spPr>
          <a:xfrm>
            <a:off x="88050" y="1964350"/>
            <a:ext cx="9055951" cy="2250345"/>
          </a:xfrm>
          <a:prstGeom prst="rect">
            <a:avLst/>
          </a:prstGeom>
          <a:noFill/>
          <a:ln>
            <a:noFill/>
          </a:ln>
        </p:spPr>
      </p:pic>
      <p:sp>
        <p:nvSpPr>
          <p:cNvPr id="111" name="Google Shape;111;p19"/>
          <p:cNvSpPr/>
          <p:nvPr/>
        </p:nvSpPr>
        <p:spPr>
          <a:xfrm flipH="1" rot="10800000">
            <a:off x="7189400" y="3105750"/>
            <a:ext cx="1536600" cy="2055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9"/>
          <p:cNvSpPr/>
          <p:nvPr/>
        </p:nvSpPr>
        <p:spPr>
          <a:xfrm flipH="1">
            <a:off x="7189400" y="2045900"/>
            <a:ext cx="1536600" cy="246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9"/>
          <p:cNvSpPr/>
          <p:nvPr/>
        </p:nvSpPr>
        <p:spPr>
          <a:xfrm flipH="1" rot="10800000">
            <a:off x="2024950" y="3105750"/>
            <a:ext cx="2904900" cy="2055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9"/>
          <p:cNvSpPr/>
          <p:nvPr/>
        </p:nvSpPr>
        <p:spPr>
          <a:xfrm flipH="1">
            <a:off x="2025000" y="2045900"/>
            <a:ext cx="2904900" cy="2460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0" y="664200"/>
            <a:ext cx="8668574" cy="4479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270375" y="620625"/>
            <a:ext cx="8520600" cy="28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a:t>
            </a:r>
            <a:endParaRPr/>
          </a:p>
          <a:p>
            <a:pPr indent="0" lvl="0" marL="0" rtl="0" algn="l">
              <a:spcBef>
                <a:spcPts val="0"/>
              </a:spcBef>
              <a:spcAft>
                <a:spcPts val="0"/>
              </a:spcAft>
              <a:buNone/>
            </a:pPr>
            <a:r>
              <a:rPr b="1" lang="en"/>
              <a:t>Clip from UW ADVANCE:</a:t>
            </a:r>
            <a:endParaRPr b="1"/>
          </a:p>
          <a:p>
            <a:pPr indent="0" lvl="0" marL="0" rtl="0" algn="l">
              <a:spcBef>
                <a:spcPts val="0"/>
              </a:spcBef>
              <a:spcAft>
                <a:spcPts val="0"/>
              </a:spcAft>
              <a:buNone/>
            </a:pPr>
            <a:r>
              <a:rPr b="1" lang="en" u="sng">
                <a:solidFill>
                  <a:schemeClr val="hlink"/>
                </a:solidFill>
                <a:hlinkClick r:id="rId3"/>
              </a:rPr>
              <a:t>https://vimeo.com/video/76718065</a:t>
            </a:r>
            <a:endParaRPr b="1"/>
          </a:p>
          <a:p>
            <a:pPr indent="0" lvl="0" marL="0" rtl="0" algn="l">
              <a:spcBef>
                <a:spcPts val="0"/>
              </a:spcBef>
              <a:spcAft>
                <a:spcPts val="0"/>
              </a:spcAft>
              <a:buNone/>
            </a:pPr>
            <a:r>
              <a:rPr b="1" lang="en"/>
              <a:t>(use password:  bias355!) </a:t>
            </a:r>
            <a:endParaRPr b="1"/>
          </a:p>
        </p:txBody>
      </p:sp>
      <p:sp>
        <p:nvSpPr>
          <p:cNvPr id="125" name="Google Shape;125;p21"/>
          <p:cNvSpPr txBox="1"/>
          <p:nvPr>
            <p:ph idx="1" type="body"/>
          </p:nvPr>
        </p:nvSpPr>
        <p:spPr>
          <a:xfrm>
            <a:off x="72000" y="3070650"/>
            <a:ext cx="8520600" cy="19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2500">
                <a:solidFill>
                  <a:schemeClr val="dk1"/>
                </a:solidFill>
              </a:rPr>
              <a:t>Breakout Rooms:</a:t>
            </a:r>
            <a:endParaRPr b="1" sz="2500">
              <a:solidFill>
                <a:schemeClr val="dk1"/>
              </a:solidFill>
            </a:endParaRPr>
          </a:p>
          <a:p>
            <a:pPr indent="-374650" lvl="0" marL="914400" rtl="0" algn="l">
              <a:spcBef>
                <a:spcPts val="0"/>
              </a:spcBef>
              <a:spcAft>
                <a:spcPts val="0"/>
              </a:spcAft>
              <a:buClr>
                <a:schemeClr val="dk1"/>
              </a:buClr>
              <a:buSzPts val="2300"/>
              <a:buAutoNum type="arabicParenR"/>
            </a:pPr>
            <a:r>
              <a:rPr lang="en" sz="2300">
                <a:solidFill>
                  <a:schemeClr val="dk1"/>
                </a:solidFill>
              </a:rPr>
              <a:t>Identify problematic elements?</a:t>
            </a:r>
            <a:endParaRPr sz="2300">
              <a:solidFill>
                <a:schemeClr val="dk1"/>
              </a:solidFill>
            </a:endParaRPr>
          </a:p>
          <a:p>
            <a:pPr indent="0" lvl="0" marL="1371600" rtl="0" algn="l">
              <a:spcBef>
                <a:spcPts val="0"/>
              </a:spcBef>
              <a:spcAft>
                <a:spcPts val="0"/>
              </a:spcAft>
              <a:buNone/>
            </a:pPr>
            <a:r>
              <a:t/>
            </a:r>
            <a:endParaRPr sz="600">
              <a:solidFill>
                <a:schemeClr val="dk1"/>
              </a:solidFill>
            </a:endParaRPr>
          </a:p>
          <a:p>
            <a:pPr indent="-374650" lvl="0" marL="914400" rtl="0" algn="l">
              <a:spcBef>
                <a:spcPts val="0"/>
              </a:spcBef>
              <a:spcAft>
                <a:spcPts val="0"/>
              </a:spcAft>
              <a:buClr>
                <a:schemeClr val="dk1"/>
              </a:buClr>
              <a:buSzPts val="2300"/>
              <a:buAutoNum type="arabicParenR"/>
            </a:pPr>
            <a:r>
              <a:rPr lang="en" sz="2300">
                <a:solidFill>
                  <a:schemeClr val="dk1"/>
                </a:solidFill>
              </a:rPr>
              <a:t>Rewrite the script, what to do differently?</a:t>
            </a:r>
            <a:endParaRPr sz="2300">
              <a:solidFill>
                <a:schemeClr val="dk1"/>
              </a:solidFill>
            </a:endParaRPr>
          </a:p>
          <a:p>
            <a:pPr indent="0" lvl="0" marL="1371600" rtl="0" algn="l">
              <a:spcBef>
                <a:spcPts val="1200"/>
              </a:spcBef>
              <a:spcAft>
                <a:spcPts val="0"/>
              </a:spcAft>
              <a:buNone/>
            </a:pPr>
            <a:r>
              <a:t/>
            </a:r>
            <a:endParaRPr sz="2300">
              <a:solidFill>
                <a:schemeClr val="dk1"/>
              </a:solidFill>
            </a:endParaRPr>
          </a:p>
          <a:p>
            <a:pPr indent="0" lvl="0" marL="0" rtl="0" algn="l">
              <a:spcBef>
                <a:spcPts val="1200"/>
              </a:spcBef>
              <a:spcAft>
                <a:spcPts val="0"/>
              </a:spcAft>
              <a:buNone/>
            </a:pPr>
            <a:r>
              <a:t/>
            </a:r>
            <a:endParaRPr/>
          </a:p>
          <a:p>
            <a:pPr indent="45720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579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Rubrics</a:t>
            </a:r>
            <a:endParaRPr b="1"/>
          </a:p>
        </p:txBody>
      </p:sp>
      <p:sp>
        <p:nvSpPr>
          <p:cNvPr id="131" name="Google Shape;131;p22"/>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It’s a tool to help with consistency and fairness in the process</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 rubric is not a substitute for active committee deliberations</a:t>
            </a:r>
            <a:r>
              <a:rPr lang="en" sz="2400"/>
              <a:t> </a:t>
            </a:r>
            <a:endParaRPr sz="2400"/>
          </a:p>
          <a:p>
            <a:pPr indent="0" lvl="0" marL="0" rtl="0" algn="l">
              <a:spcBef>
                <a:spcPts val="0"/>
              </a:spcBef>
              <a:spcAft>
                <a:spcPts val="0"/>
              </a:spcAft>
              <a:buNone/>
            </a:pPr>
            <a:r>
              <a:t/>
            </a:r>
            <a:endParaRPr sz="2400"/>
          </a:p>
          <a:p>
            <a:pPr indent="-342900" lvl="0" marL="457200" rtl="0" algn="l">
              <a:spcBef>
                <a:spcPts val="0"/>
              </a:spcBef>
              <a:spcAft>
                <a:spcPts val="0"/>
              </a:spcAft>
              <a:buClr>
                <a:schemeClr val="dk1"/>
              </a:buClr>
              <a:buSzPts val="1800"/>
              <a:buChar char="●"/>
            </a:pPr>
            <a:r>
              <a:rPr lang="en">
                <a:solidFill>
                  <a:schemeClr val="dk1"/>
                </a:solidFill>
              </a:rPr>
              <a:t>Can help open discussion of how members define concepts like “merit,” “quality,” “excellence,” and “potential.”</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Char char="●"/>
            </a:pPr>
            <a:r>
              <a:rPr lang="en">
                <a:solidFill>
                  <a:schemeClr val="dk1"/>
                </a:solidFill>
              </a:rPr>
              <a:t>Do committee members assume these concepts have singular definitions?</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Comments section can help document key evidence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idx="1" type="body"/>
          </p:nvPr>
        </p:nvSpPr>
        <p:spPr>
          <a:xfrm>
            <a:off x="311700" y="4397100"/>
            <a:ext cx="8520600" cy="54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500">
                <a:solidFill>
                  <a:schemeClr val="dk1"/>
                </a:solidFill>
                <a:latin typeface="Calibri"/>
                <a:ea typeface="Calibri"/>
                <a:cs typeface="Calibri"/>
                <a:sym typeface="Calibri"/>
              </a:rPr>
              <a:t>Blair –Loy, et al. (2022).  Can rubrics combat gender bias in faculty hiring? </a:t>
            </a:r>
            <a:r>
              <a:rPr b="1" lang="en" sz="1500">
                <a:solidFill>
                  <a:schemeClr val="dk1"/>
                </a:solidFill>
                <a:latin typeface="Calibri"/>
                <a:ea typeface="Calibri"/>
                <a:cs typeface="Calibri"/>
                <a:sym typeface="Calibri"/>
              </a:rPr>
              <a:t>Science.</a:t>
            </a:r>
            <a:r>
              <a:rPr lang="en" sz="1500">
                <a:solidFill>
                  <a:schemeClr val="dk1"/>
                </a:solidFill>
                <a:latin typeface="Calibri"/>
                <a:ea typeface="Calibri"/>
                <a:cs typeface="Calibri"/>
                <a:sym typeface="Calibri"/>
              </a:rPr>
              <a:t> 377(6001) 35-37.</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t/>
            </a:r>
            <a:endParaRPr/>
          </a:p>
        </p:txBody>
      </p:sp>
      <p:pic>
        <p:nvPicPr>
          <p:cNvPr id="137" name="Google Shape;137;p23"/>
          <p:cNvPicPr preferRelativeResize="0"/>
          <p:nvPr/>
        </p:nvPicPr>
        <p:blipFill>
          <a:blip r:embed="rId3">
            <a:alphaModFix/>
          </a:blip>
          <a:stretch>
            <a:fillRect/>
          </a:stretch>
        </p:blipFill>
        <p:spPr>
          <a:xfrm>
            <a:off x="420575" y="588275"/>
            <a:ext cx="7058200" cy="3638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