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8" r:id="rId2"/>
  </p:sldMasterIdLst>
  <p:notesMasterIdLst>
    <p:notesMasterId r:id="rId39"/>
  </p:notesMasterIdLst>
  <p:handoutMasterIdLst>
    <p:handoutMasterId r:id="rId40"/>
  </p:handoutMasterIdLst>
  <p:sldIdLst>
    <p:sldId id="318" r:id="rId3"/>
    <p:sldId id="389" r:id="rId4"/>
    <p:sldId id="329" r:id="rId5"/>
    <p:sldId id="347" r:id="rId6"/>
    <p:sldId id="330" r:id="rId7"/>
    <p:sldId id="337" r:id="rId8"/>
    <p:sldId id="348" r:id="rId9"/>
    <p:sldId id="370" r:id="rId10"/>
    <p:sldId id="349" r:id="rId11"/>
    <p:sldId id="372" r:id="rId12"/>
    <p:sldId id="375" r:id="rId13"/>
    <p:sldId id="376" r:id="rId14"/>
    <p:sldId id="377" r:id="rId15"/>
    <p:sldId id="378" r:id="rId16"/>
    <p:sldId id="379" r:id="rId17"/>
    <p:sldId id="373" r:id="rId18"/>
    <p:sldId id="334" r:id="rId19"/>
    <p:sldId id="353" r:id="rId20"/>
    <p:sldId id="390" r:id="rId21"/>
    <p:sldId id="335" r:id="rId22"/>
    <p:sldId id="340" r:id="rId23"/>
    <p:sldId id="341" r:id="rId24"/>
    <p:sldId id="342" r:id="rId25"/>
    <p:sldId id="339" r:id="rId26"/>
    <p:sldId id="369" r:id="rId27"/>
    <p:sldId id="355" r:id="rId28"/>
    <p:sldId id="356" r:id="rId29"/>
    <p:sldId id="344" r:id="rId30"/>
    <p:sldId id="345" r:id="rId31"/>
    <p:sldId id="350" r:id="rId32"/>
    <p:sldId id="354" r:id="rId33"/>
    <p:sldId id="374" r:id="rId34"/>
    <p:sldId id="391" r:id="rId35"/>
    <p:sldId id="392" r:id="rId36"/>
    <p:sldId id="364" r:id="rId37"/>
    <p:sldId id="368" r:id="rId38"/>
  </p:sldIdLst>
  <p:sldSz cx="12188825" cy="6858000"/>
  <p:notesSz cx="6858000" cy="9144000"/>
  <p:embeddedFontLst>
    <p:embeddedFont>
      <p:font typeface="Cambria" panose="02040503050406030204" pitchFamily="18" charset="0"/>
      <p:regular r:id="rId41"/>
      <p:bold r:id="rId42"/>
      <p:italic r:id="rId43"/>
      <p:boldItalic r:id="rId44"/>
    </p:embeddedFont>
    <p:embeddedFont>
      <p:font typeface="Comic Sans MS" panose="030F0702030302020204" pitchFamily="66" charset="0"/>
      <p:regular r:id="rId45"/>
      <p:bold r:id="rId46"/>
      <p:italic r:id="rId47"/>
      <p:boldItalic r:id="rId48"/>
    </p:embeddedFont>
  </p:embeddedFontLst>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030">
          <p15:clr>
            <a:srgbClr val="A4A3A4"/>
          </p15:clr>
        </p15:guide>
        <p15:guide id="3" orient="horz" pos="1152">
          <p15:clr>
            <a:srgbClr val="A4A3A4"/>
          </p15:clr>
        </p15:guide>
        <p15:guide id="4" orient="horz" pos="1018">
          <p15:clr>
            <a:srgbClr val="A4A3A4"/>
          </p15:clr>
        </p15:guide>
        <p15:guide id="5" orient="horz" pos="3886">
          <p15:clr>
            <a:srgbClr val="A4A3A4"/>
          </p15:clr>
        </p15:guide>
        <p15:guide id="6" orient="horz" pos="2928">
          <p15:clr>
            <a:srgbClr val="A4A3A4"/>
          </p15:clr>
        </p15:guide>
        <p15:guide id="7" orient="horz" pos="3072">
          <p15:clr>
            <a:srgbClr val="A4A3A4"/>
          </p15:clr>
        </p15:guide>
        <p15:guide id="8" orient="horz" pos="407">
          <p15:clr>
            <a:srgbClr val="A4A3A4"/>
          </p15:clr>
        </p15:guide>
        <p15:guide id="9" pos="3839">
          <p15:clr>
            <a:srgbClr val="A4A3A4"/>
          </p15:clr>
        </p15:guide>
        <p15:guide id="10" pos="959">
          <p15:clr>
            <a:srgbClr val="A4A3A4"/>
          </p15:clr>
        </p15:guide>
        <p15:guide id="11" pos="7151">
          <p15:clr>
            <a:srgbClr val="A4A3A4"/>
          </p15:clr>
        </p15:guide>
        <p15:guide id="12" pos="671">
          <p15:clr>
            <a:srgbClr val="A4A3A4"/>
          </p15:clr>
        </p15:guide>
        <p15:guide id="13" pos="4991">
          <p15:clr>
            <a:srgbClr val="A4A3A4"/>
          </p15:clr>
        </p15:guide>
        <p15:guide id="14" pos="7007">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5F2C"/>
    <a:srgbClr val="828282"/>
    <a:srgbClr val="6E90FE"/>
    <a:srgbClr val="8086FC"/>
    <a:srgbClr val="6D6DFB"/>
    <a:srgbClr val="4E78F0"/>
    <a:srgbClr val="F0932C"/>
    <a:srgbClr val="92C610"/>
    <a:srgbClr val="9FD812"/>
    <a:srgbClr val="0ABE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127" autoAdjust="0"/>
  </p:normalViewPr>
  <p:slideViewPr>
    <p:cSldViewPr showGuides="1">
      <p:cViewPr>
        <p:scale>
          <a:sx n="80" d="100"/>
          <a:sy n="80" d="100"/>
        </p:scale>
        <p:origin x="372" y="30"/>
      </p:cViewPr>
      <p:guideLst>
        <p:guide orient="horz" pos="2160"/>
        <p:guide orient="horz" pos="4030"/>
        <p:guide orient="horz" pos="1152"/>
        <p:guide orient="horz" pos="1018"/>
        <p:guide orient="horz" pos="3886"/>
        <p:guide orient="horz" pos="2928"/>
        <p:guide orient="horz" pos="3072"/>
        <p:guide orient="horz" pos="407"/>
        <p:guide pos="3839"/>
        <p:guide pos="959"/>
        <p:guide pos="7151"/>
        <p:guide pos="671"/>
        <p:guide pos="4991"/>
        <p:guide pos="700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6" d="100"/>
          <a:sy n="66" d="100"/>
        </p:scale>
        <p:origin x="285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0" Type="http://schemas.openxmlformats.org/officeDocument/2006/relationships/slide" Target="slides/slide18.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9AFDC-7658-4951-B0FF-52DFF2A93C0A}" type="datetimeFigureOut">
              <a:rPr lang="en-US" smtClean="0"/>
              <a:t>4/5/2022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F8ED99B-9732-49FC-9C16-B56FEB1B1092}" type="slidenum">
              <a:rPr lang="en-US" smtClean="0"/>
              <a:t>‹#›</a:t>
            </a:fld>
            <a:endParaRPr lang="en-US"/>
          </a:p>
        </p:txBody>
      </p:sp>
    </p:spTree>
    <p:extLst>
      <p:ext uri="{BB962C8B-B14F-4D97-AF65-F5344CB8AC3E}">
        <p14:creationId xmlns:p14="http://schemas.microsoft.com/office/powerpoint/2010/main" val="131466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smtClean="0"/>
              <a:t>4/5/2022</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lang="en-US" smtClean="0"/>
              <a:t>‹#›</a:t>
            </a:fld>
            <a:endParaRPr lang="en-US"/>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rs.gov/pub/irs-pdf/fw4.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irs.gov/filing/free-file-do-your-federal-taxes-for-free"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a:t>
            </a:fld>
            <a:endParaRPr lang="en-US"/>
          </a:p>
        </p:txBody>
      </p:sp>
    </p:spTree>
    <p:extLst>
      <p:ext uri="{BB962C8B-B14F-4D97-AF65-F5344CB8AC3E}">
        <p14:creationId xmlns:p14="http://schemas.microsoft.com/office/powerpoint/2010/main" val="1526973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14</a:t>
            </a:fld>
            <a:endParaRPr lang="en-US"/>
          </a:p>
        </p:txBody>
      </p:sp>
    </p:spTree>
    <p:extLst>
      <p:ext uri="{BB962C8B-B14F-4D97-AF65-F5344CB8AC3E}">
        <p14:creationId xmlns:p14="http://schemas.microsoft.com/office/powerpoint/2010/main" val="3770376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15</a:t>
            </a:fld>
            <a:endParaRPr lang="en-US"/>
          </a:p>
        </p:txBody>
      </p:sp>
    </p:spTree>
    <p:extLst>
      <p:ext uri="{BB962C8B-B14F-4D97-AF65-F5344CB8AC3E}">
        <p14:creationId xmlns:p14="http://schemas.microsoft.com/office/powerpoint/2010/main" val="9345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16</a:t>
            </a:fld>
            <a:endParaRPr lang="en-US"/>
          </a:p>
        </p:txBody>
      </p:sp>
    </p:spTree>
    <p:extLst>
      <p:ext uri="{BB962C8B-B14F-4D97-AF65-F5344CB8AC3E}">
        <p14:creationId xmlns:p14="http://schemas.microsoft.com/office/powerpoint/2010/main" val="79818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Maryland</a:t>
            </a:r>
            <a:r>
              <a:rPr lang="en-US" baseline="0" dirty="0"/>
              <a:t> gas tax:  35.3 cents per gallon</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17</a:t>
            </a:fld>
            <a:endParaRPr lang="en-US"/>
          </a:p>
        </p:txBody>
      </p:sp>
    </p:spTree>
    <p:extLst>
      <p:ext uri="{BB962C8B-B14F-4D97-AF65-F5344CB8AC3E}">
        <p14:creationId xmlns:p14="http://schemas.microsoft.com/office/powerpoint/2010/main" val="95867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 attention to your pay stub!</a:t>
            </a:r>
            <a:r>
              <a:rPr lang="en-US" baseline="0" dirty="0"/>
              <a:t>  If the employer gets it wrong, even if it is the employer’s mistake, it is very difficult for you to get the money back.  </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18</a:t>
            </a:fld>
            <a:endParaRPr lang="en-US"/>
          </a:p>
        </p:txBody>
      </p:sp>
    </p:spTree>
    <p:extLst>
      <p:ext uri="{BB962C8B-B14F-4D97-AF65-F5344CB8AC3E}">
        <p14:creationId xmlns:p14="http://schemas.microsoft.com/office/powerpoint/2010/main" val="52404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Points to mention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financially advantageous is to owe just a little</a:t>
            </a:r>
            <a:r>
              <a:rPr lang="en-US" baseline="0" dirty="0"/>
              <a:t> on April 15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You may not be required to file if you didn’t make very much, but do so anyway if you had withholding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20</a:t>
            </a:fld>
            <a:endParaRPr lang="en-US"/>
          </a:p>
        </p:txBody>
      </p:sp>
    </p:spTree>
    <p:extLst>
      <p:ext uri="{BB962C8B-B14F-4D97-AF65-F5344CB8AC3E}">
        <p14:creationId xmlns:p14="http://schemas.microsoft.com/office/powerpoint/2010/main" val="3845687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hlinkClick r:id="rId3"/>
              </a:rPr>
              <a:t>https://www.irs.gov/pub/irs-pdf/fw4.pdf</a:t>
            </a:r>
            <a:endParaRPr lang="en-US" sz="1200" dirty="0"/>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21</a:t>
            </a:fld>
            <a:endParaRPr lang="en-US"/>
          </a:p>
        </p:txBody>
      </p:sp>
    </p:spTree>
    <p:extLst>
      <p:ext uri="{BB962C8B-B14F-4D97-AF65-F5344CB8AC3E}">
        <p14:creationId xmlns:p14="http://schemas.microsoft.com/office/powerpoint/2010/main" val="1737259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students (non-resident alien) must select single even</a:t>
            </a:r>
            <a:r>
              <a:rPr lang="en-US" baseline="0" dirty="0"/>
              <a:t> if that is not your status</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22</a:t>
            </a:fld>
            <a:endParaRPr lang="en-US"/>
          </a:p>
        </p:txBody>
      </p:sp>
    </p:spTree>
    <p:extLst>
      <p:ext uri="{BB962C8B-B14F-4D97-AF65-F5344CB8AC3E}">
        <p14:creationId xmlns:p14="http://schemas.microsoft.com/office/powerpoint/2010/main" val="2621159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something changes, give your employer a new W4 at any point during the tax year.</a:t>
            </a:r>
          </a:p>
        </p:txBody>
      </p:sp>
      <p:sp>
        <p:nvSpPr>
          <p:cNvPr id="4" name="Slide Number Placeholder 3"/>
          <p:cNvSpPr>
            <a:spLocks noGrp="1"/>
          </p:cNvSpPr>
          <p:nvPr>
            <p:ph type="sldNum" sz="quarter" idx="10"/>
          </p:nvPr>
        </p:nvSpPr>
        <p:spPr/>
        <p:txBody>
          <a:bodyPr/>
          <a:lstStyle/>
          <a:p>
            <a:fld id="{F93199CD-3E1B-4AE6-990F-76F925F5EA9F}" type="slidenum">
              <a:rPr lang="en-US" smtClean="0"/>
              <a:t>23</a:t>
            </a:fld>
            <a:endParaRPr lang="en-US"/>
          </a:p>
        </p:txBody>
      </p:sp>
    </p:spTree>
    <p:extLst>
      <p:ext uri="{BB962C8B-B14F-4D97-AF65-F5344CB8AC3E}">
        <p14:creationId xmlns:p14="http://schemas.microsoft.com/office/powerpoint/2010/main" val="2318771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 rarely an area that students will complete</a:t>
            </a:r>
          </a:p>
          <a:p>
            <a:r>
              <a:rPr lang="en-US" dirty="0"/>
              <a:t>4a - I have Apple stock that pays a dividend.  So I put an amount on 4a</a:t>
            </a:r>
            <a:r>
              <a:rPr lang="en-US" baseline="0" dirty="0"/>
              <a:t> equivalent to the amount of dividends I usually get</a:t>
            </a:r>
          </a:p>
          <a:p>
            <a:r>
              <a:rPr lang="en-US" dirty="0"/>
              <a:t>4b – rarely an area that students will complete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4c – rarely an area that students will complete</a:t>
            </a:r>
          </a:p>
          <a:p>
            <a:r>
              <a:rPr lang="en-US" dirty="0"/>
              <a:t>There’s no line for Exempt so you write it on the for after 4c</a:t>
            </a:r>
          </a:p>
        </p:txBody>
      </p:sp>
      <p:sp>
        <p:nvSpPr>
          <p:cNvPr id="4" name="Slide Number Placeholder 3"/>
          <p:cNvSpPr>
            <a:spLocks noGrp="1"/>
          </p:cNvSpPr>
          <p:nvPr>
            <p:ph type="sldNum" sz="quarter" idx="10"/>
          </p:nvPr>
        </p:nvSpPr>
        <p:spPr/>
        <p:txBody>
          <a:bodyPr/>
          <a:lstStyle/>
          <a:p>
            <a:fld id="{F93199CD-3E1B-4AE6-990F-76F925F5EA9F}" type="slidenum">
              <a:rPr lang="en-US" smtClean="0"/>
              <a:t>24</a:t>
            </a:fld>
            <a:endParaRPr lang="en-US"/>
          </a:p>
        </p:txBody>
      </p:sp>
    </p:spTree>
    <p:extLst>
      <p:ext uri="{BB962C8B-B14F-4D97-AF65-F5344CB8AC3E}">
        <p14:creationId xmlns:p14="http://schemas.microsoft.com/office/powerpoint/2010/main" val="188279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3777165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25</a:t>
            </a:fld>
            <a:endParaRPr lang="en-US"/>
          </a:p>
        </p:txBody>
      </p:sp>
    </p:spTree>
    <p:extLst>
      <p:ext uri="{BB962C8B-B14F-4D97-AF65-F5344CB8AC3E}">
        <p14:creationId xmlns:p14="http://schemas.microsoft.com/office/powerpoint/2010/main" val="30385552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 the link to POSC in the chat.  </a:t>
            </a:r>
          </a:p>
          <a:p>
            <a:r>
              <a:rPr lang="en-US" dirty="0"/>
              <a:t>https://interactive.marylandtaxes.gov/Extranet/cpb/POSC/User/Start.aspx</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26</a:t>
            </a:fld>
            <a:endParaRPr lang="en-US"/>
          </a:p>
        </p:txBody>
      </p:sp>
    </p:spTree>
    <p:extLst>
      <p:ext uri="{BB962C8B-B14F-4D97-AF65-F5344CB8AC3E}">
        <p14:creationId xmlns:p14="http://schemas.microsoft.com/office/powerpoint/2010/main" val="3511112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a:t>
            </a:r>
            <a:r>
              <a:rPr lang="en-US" baseline="0" dirty="0"/>
              <a:t> period dates are WRONG!!!!</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27</a:t>
            </a:fld>
            <a:endParaRPr lang="en-US"/>
          </a:p>
        </p:txBody>
      </p:sp>
    </p:spTree>
    <p:extLst>
      <p:ext uri="{BB962C8B-B14F-4D97-AF65-F5344CB8AC3E}">
        <p14:creationId xmlns:p14="http://schemas.microsoft.com/office/powerpoint/2010/main" val="2652796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dependent can only be claimed by one person.</a:t>
            </a:r>
          </a:p>
          <a:p>
            <a:r>
              <a:rPr lang="en-US" dirty="0"/>
              <a:t>“More</a:t>
            </a:r>
            <a:r>
              <a:rPr lang="en-US" baseline="0" dirty="0"/>
              <a:t> than half your support” is the tricky one.  If your parents pay the rent/mortgage and other costs of maintaining your permanent residence, you are likely a dependent.</a:t>
            </a:r>
          </a:p>
          <a:p>
            <a:r>
              <a:rPr lang="en-US" baseline="0" dirty="0"/>
              <a:t>It doesn’t matter if your parents claim you or not.  If they CAN claim you, you must file as a dependent.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28</a:t>
            </a:fld>
            <a:endParaRPr lang="en-US"/>
          </a:p>
        </p:txBody>
      </p:sp>
    </p:spTree>
    <p:extLst>
      <p:ext uri="{BB962C8B-B14F-4D97-AF65-F5344CB8AC3E}">
        <p14:creationId xmlns:p14="http://schemas.microsoft.com/office/powerpoint/2010/main" val="13837424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dependent standard deduction is the</a:t>
            </a:r>
            <a:r>
              <a:rPr lang="en-US" baseline="0" dirty="0"/>
              <a:t> amount of earned income plus $350 until you hit $12,400.</a:t>
            </a:r>
          </a:p>
          <a:p>
            <a:r>
              <a:rPr lang="en-US" baseline="0" dirty="0"/>
              <a:t>If you have one parent and no younger siblings, your parent’s standard deduction would increase from 12.4k to 18.65k.  In this example, tax owed swings by $1375 because of dependent.</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29</a:t>
            </a:fld>
            <a:endParaRPr lang="en-US"/>
          </a:p>
        </p:txBody>
      </p:sp>
    </p:spTree>
    <p:extLst>
      <p:ext uri="{BB962C8B-B14F-4D97-AF65-F5344CB8AC3E}">
        <p14:creationId xmlns:p14="http://schemas.microsoft.com/office/powerpoint/2010/main" val="10806660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had withholdings and made less than $12,400, file to get your money back</a:t>
            </a:r>
          </a:p>
          <a:p>
            <a:r>
              <a:rPr lang="en-US" dirty="0"/>
              <a:t>If you are a depending, it is a bit more nuanced.  However, the general concept is still that if you made less than $12,400 you don’t need to file.</a:t>
            </a:r>
          </a:p>
          <a:p>
            <a:r>
              <a:rPr lang="en-US" dirty="0"/>
              <a:t>https://www.irs.gov/help/ita/do-i-need-to-file-a-tax-return</a:t>
            </a:r>
          </a:p>
        </p:txBody>
      </p:sp>
      <p:sp>
        <p:nvSpPr>
          <p:cNvPr id="4" name="Slide Number Placeholder 3"/>
          <p:cNvSpPr>
            <a:spLocks noGrp="1"/>
          </p:cNvSpPr>
          <p:nvPr>
            <p:ph type="sldNum" sz="quarter" idx="10"/>
          </p:nvPr>
        </p:nvSpPr>
        <p:spPr/>
        <p:txBody>
          <a:bodyPr/>
          <a:lstStyle/>
          <a:p>
            <a:fld id="{F93199CD-3E1B-4AE6-990F-76F925F5EA9F}" type="slidenum">
              <a:rPr lang="en-US" smtClean="0"/>
              <a:t>30</a:t>
            </a:fld>
            <a:endParaRPr lang="en-US"/>
          </a:p>
        </p:txBody>
      </p:sp>
    </p:spTree>
    <p:extLst>
      <p:ext uri="{BB962C8B-B14F-4D97-AF65-F5344CB8AC3E}">
        <p14:creationId xmlns:p14="http://schemas.microsoft.com/office/powerpoint/2010/main" val="1635975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https://www.irs.gov/filing/free-file-do-your-federal-taxes-for-free</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31</a:t>
            </a:fld>
            <a:endParaRPr lang="en-US"/>
          </a:p>
        </p:txBody>
      </p:sp>
    </p:spTree>
    <p:extLst>
      <p:ext uri="{BB962C8B-B14F-4D97-AF65-F5344CB8AC3E}">
        <p14:creationId xmlns:p14="http://schemas.microsoft.com/office/powerpoint/2010/main" val="17493393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case there’s ever a copyright</a:t>
            </a:r>
            <a:r>
              <a:rPr lang="en-US" baseline="0" dirty="0"/>
              <a:t> question about the tax form images, I got them from screen shots of the IRS website.</a:t>
            </a:r>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35</a:t>
            </a:fld>
            <a:endParaRPr lang="en-US"/>
          </a:p>
        </p:txBody>
      </p:sp>
    </p:spTree>
    <p:extLst>
      <p:ext uri="{BB962C8B-B14F-4D97-AF65-F5344CB8AC3E}">
        <p14:creationId xmlns:p14="http://schemas.microsoft.com/office/powerpoint/2010/main" val="1302334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International students:  US income is generally taxable,</a:t>
            </a:r>
            <a:r>
              <a:rPr lang="en-US" baseline="0" dirty="0"/>
              <a:t> including your scholarship.  UMBC is required to withhold 30% of your non-qualified expense scholarship for federal income taxes.  You are required to file a tax return every year whether you have income or not.</a:t>
            </a:r>
          </a:p>
          <a:p>
            <a:r>
              <a:rPr lang="en-US" baseline="0" dirty="0"/>
              <a:t>Some treaties (France, for example) also allow some US income to be non-taxable for several years. China:  wages up to $5k forever and scholarships.</a:t>
            </a:r>
          </a:p>
          <a:p>
            <a:r>
              <a:rPr lang="en-US" baseline="0" dirty="0"/>
              <a:t>Canada:  wages are exempt from US tax up to $10k, but scholarships are not wages.  Australia and Sweden don’t have any exemptions. State of MD has until March 15 to provide your 1042-S (which you need to prepare your return) plus your W2.  You’ll file federal as a non-resident and state as a resident.  Mailing address is important!</a:t>
            </a:r>
          </a:p>
          <a:p>
            <a:r>
              <a:rPr lang="en-US" baseline="0" dirty="0"/>
              <a:t>NRA:  must select single on W4</a:t>
            </a:r>
          </a:p>
          <a:p>
            <a:r>
              <a:rPr lang="en-US" dirty="0"/>
              <a:t>https://www.internationalstudent.com/tax/faqs/</a:t>
            </a:r>
          </a:p>
          <a:p>
            <a:r>
              <a:rPr lang="en-US" dirty="0"/>
              <a:t>https://www.mtu.edu/fso/financial/tax/nonresidents/student/</a:t>
            </a:r>
          </a:p>
        </p:txBody>
      </p:sp>
      <p:sp>
        <p:nvSpPr>
          <p:cNvPr id="4" name="Slide Number Placeholder 3"/>
          <p:cNvSpPr>
            <a:spLocks noGrp="1"/>
          </p:cNvSpPr>
          <p:nvPr>
            <p:ph type="sldNum" sz="quarter" idx="10"/>
          </p:nvPr>
        </p:nvSpPr>
        <p:spPr/>
        <p:txBody>
          <a:bodyPr/>
          <a:lstStyle/>
          <a:p>
            <a:fld id="{F93199CD-3E1B-4AE6-990F-76F925F5EA9F}" type="slidenum">
              <a:rPr lang="en-US" smtClean="0"/>
              <a:t>36</a:t>
            </a:fld>
            <a:endParaRPr lang="en-US"/>
          </a:p>
        </p:txBody>
      </p:sp>
    </p:spTree>
    <p:extLst>
      <p:ext uri="{BB962C8B-B14F-4D97-AF65-F5344CB8AC3E}">
        <p14:creationId xmlns:p14="http://schemas.microsoft.com/office/powerpoint/2010/main" val="369999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Why progressive instead of a flat tax?  Because the total you make matters.  Imagine you earn $20k per year.  10% of that is $2k so you’ll have $18k to live on.  Imagine you earn $120k per year.  10% is $12k but you’ll still have $108k to live on.  Your real spending power is much more impacted by the flat tax.</a:t>
            </a:r>
          </a:p>
          <a:p>
            <a:r>
              <a:rPr lang="en-US" baseline="0" dirty="0"/>
              <a:t>In the 1970’s, the top bracket percent was 70%.  Note that things get more complex when the income gets way higher.  This session assume less than $58k household income.</a:t>
            </a:r>
          </a:p>
          <a:p>
            <a:r>
              <a:rPr lang="en-US" baseline="0" dirty="0"/>
              <a:t>16</a:t>
            </a:r>
            <a:r>
              <a:rPr lang="en-US" baseline="30000" dirty="0"/>
              <a:t>th</a:t>
            </a:r>
            <a:r>
              <a:rPr lang="en-US" baseline="0" dirty="0"/>
              <a:t> Amendment says:  </a:t>
            </a:r>
            <a:r>
              <a:rPr lang="en-US" sz="1200" b="0" i="0" kern="1200" dirty="0">
                <a:solidFill>
                  <a:schemeClr val="tx1"/>
                </a:solidFill>
                <a:effectLst/>
                <a:latin typeface="+mn-lt"/>
                <a:ea typeface="+mn-ea"/>
                <a:cs typeface="+mn-cs"/>
              </a:rPr>
              <a:t>The Congress shall have power to lay and collect taxes on incomes, from whatever source derived, without apportionment among the several states, and without regard to any census or enumeration.</a:t>
            </a:r>
          </a:p>
          <a:p>
            <a:r>
              <a:rPr lang="en-US" sz="1200" b="0" i="0" kern="1200" dirty="0">
                <a:solidFill>
                  <a:schemeClr val="tx1"/>
                </a:solidFill>
                <a:effectLst/>
                <a:latin typeface="+mn-lt"/>
                <a:ea typeface="+mn-ea"/>
                <a:cs typeface="+mn-cs"/>
              </a:rPr>
              <a:t>Even the language of the</a:t>
            </a:r>
            <a:r>
              <a:rPr lang="en-US" sz="1200" b="0" i="0" kern="1200" baseline="0" dirty="0">
                <a:solidFill>
                  <a:schemeClr val="tx1"/>
                </a:solidFill>
                <a:effectLst/>
                <a:latin typeface="+mn-lt"/>
                <a:ea typeface="+mn-ea"/>
                <a:cs typeface="+mn-cs"/>
              </a:rPr>
              <a:t> tax code makes it harder.  It will say “under 19” instead of 18 and under.</a:t>
            </a:r>
          </a:p>
          <a:p>
            <a:r>
              <a:rPr lang="en-US" sz="1200" b="0" i="0" kern="1200" baseline="0" dirty="0">
                <a:solidFill>
                  <a:schemeClr val="tx1"/>
                </a:solidFill>
                <a:effectLst/>
                <a:latin typeface="+mn-lt"/>
                <a:ea typeface="+mn-ea"/>
                <a:cs typeface="+mn-cs"/>
              </a:rPr>
              <a:t>You’ll hear people say “it’s a write off” like that makes something free.  It’s like BOGO deals; you still are spending money.  State and Local Taxes example.  It’s a deduction so it only reduces my taxable income.  Also, has a cap so my standard deduction might be better.  </a:t>
            </a:r>
          </a:p>
          <a:p>
            <a:endParaRPr lang="en-US" sz="1200" b="0" i="0" kern="1200" dirty="0">
              <a:solidFill>
                <a:schemeClr val="tx1"/>
              </a:solidFill>
              <a:effectLst/>
              <a:latin typeface="+mn-lt"/>
              <a:ea typeface="+mn-ea"/>
              <a:cs typeface="+mn-cs"/>
            </a:endParaRPr>
          </a:p>
          <a:p>
            <a:endParaRPr lang="en-US" baseline="0" dirty="0"/>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30939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https://www.youtube.com/watch?v=VJhsjUPDulw</a:t>
            </a:r>
          </a:p>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284696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2724266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595523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11</a:t>
            </a:fld>
            <a:endParaRPr lang="en-US"/>
          </a:p>
        </p:txBody>
      </p:sp>
    </p:spTree>
    <p:extLst>
      <p:ext uri="{BB962C8B-B14F-4D97-AF65-F5344CB8AC3E}">
        <p14:creationId xmlns:p14="http://schemas.microsoft.com/office/powerpoint/2010/main" val="248963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12</a:t>
            </a:fld>
            <a:endParaRPr lang="en-US"/>
          </a:p>
        </p:txBody>
      </p:sp>
    </p:spTree>
    <p:extLst>
      <p:ext uri="{BB962C8B-B14F-4D97-AF65-F5344CB8AC3E}">
        <p14:creationId xmlns:p14="http://schemas.microsoft.com/office/powerpoint/2010/main" val="1503548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3199CD-3E1B-4AE6-990F-76F925F5EA9F}" type="slidenum">
              <a:rPr lang="en-US" smtClean="0"/>
              <a:t>13</a:t>
            </a:fld>
            <a:endParaRPr lang="en-US"/>
          </a:p>
        </p:txBody>
      </p:sp>
    </p:spTree>
    <p:extLst>
      <p:ext uri="{BB962C8B-B14F-4D97-AF65-F5344CB8AC3E}">
        <p14:creationId xmlns:p14="http://schemas.microsoft.com/office/powerpoint/2010/main" val="3813823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923213" y="0"/>
            <a:ext cx="4265612" cy="6858000"/>
          </a:xfrm>
          <a:prstGeom prst="rect">
            <a:avLst/>
          </a:prstGeom>
        </p:spPr>
      </p:pic>
      <p:sp>
        <p:nvSpPr>
          <p:cNvPr id="2" name="Title 1"/>
          <p:cNvSpPr>
            <a:spLocks noGrp="1"/>
          </p:cNvSpPr>
          <p:nvPr>
            <p:ph type="ctrTitle"/>
          </p:nvPr>
        </p:nvSpPr>
        <p:spPr>
          <a:xfrm>
            <a:off x="1520824" y="1600200"/>
            <a:ext cx="5945188" cy="3048000"/>
          </a:xfrm>
        </p:spPr>
        <p:txBody>
          <a:bodyPr anchor="b">
            <a:normAutofit/>
          </a:bodyPr>
          <a:lstStyle>
            <a:lvl1pPr>
              <a:lnSpc>
                <a:spcPct val="80000"/>
              </a:lnSpc>
              <a:defRPr sz="66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520825" y="4898572"/>
            <a:ext cx="5945187" cy="1270453"/>
          </a:xfrm>
        </p:spPr>
        <p:txBody>
          <a:bodyPr>
            <a:noAutofit/>
          </a:bodyPr>
          <a:lstStyle>
            <a:lvl1pPr marL="0" indent="0" algn="l">
              <a:spcBef>
                <a:spcPts val="0"/>
              </a:spcBef>
              <a:buNone/>
              <a:defRPr sz="2800" cap="none"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cxnSp>
        <p:nvCxnSpPr>
          <p:cNvPr id="6" name="Straight Connector 5"/>
          <p:cNvCxnSpPr/>
          <p:nvPr/>
        </p:nvCxnSpPr>
        <p:spPr>
          <a:xfrm>
            <a:off x="1658936" y="4782971"/>
            <a:ext cx="56546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923213" y="0"/>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4/5/2022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23412" y="646112"/>
            <a:ext cx="1828801" cy="552291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646112"/>
            <a:ext cx="7620000" cy="552291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4/5/2022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9371012" y="762000"/>
            <a:ext cx="0" cy="533400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4/5/2022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7" name="Straight Connector 6"/>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123611" y="0"/>
            <a:ext cx="1065213" cy="6858000"/>
          </a:xfrm>
          <a:prstGeom prst="rect">
            <a:avLst/>
          </a:prstGeom>
        </p:spPr>
      </p:pic>
      <p:sp>
        <p:nvSpPr>
          <p:cNvPr id="12" name="Rectangle 11"/>
          <p:cNvSpPr/>
          <p:nvPr/>
        </p:nvSpPr>
        <p:spPr>
          <a:xfrm>
            <a:off x="11123612" y="10886"/>
            <a:ext cx="1065213" cy="6858000"/>
          </a:xfrm>
          <a:prstGeom prst="rect">
            <a:avLst/>
          </a:prstGeom>
          <a:gradFill flip="none" rotWithShape="1">
            <a:gsLst>
              <a:gs pos="75000">
                <a:schemeClr val="tx2">
                  <a:alpha val="0"/>
                </a:schemeClr>
              </a:gs>
              <a:gs pos="100000">
                <a:schemeClr val="tx2">
                  <a:alpha val="2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410" y="2237096"/>
            <a:ext cx="8229601" cy="2411103"/>
          </a:xfrm>
        </p:spPr>
        <p:txBody>
          <a:bodyPr anchor="b">
            <a:normAutofit/>
          </a:bodyPr>
          <a:lstStyle>
            <a:lvl1pPr algn="l">
              <a:lnSpc>
                <a:spcPct val="80000"/>
              </a:lnSpc>
              <a:defRPr sz="4800" b="0" cap="none" baseline="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2" y="4876800"/>
            <a:ext cx="8229601" cy="1292225"/>
          </a:xfrm>
        </p:spPr>
        <p:txBody>
          <a:bodyPr anchor="t">
            <a:normAutofit/>
          </a:bodyPr>
          <a:lstStyle>
            <a:lvl1pPr marL="0" indent="0">
              <a:spcBef>
                <a:spcPts val="0"/>
              </a:spcBef>
              <a:buNone/>
              <a:defRPr sz="2800" cap="none"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4/5/2022</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cxnSp>
        <p:nvCxnSpPr>
          <p:cNvPr id="9" name="Straight Connector 8"/>
          <p:cNvCxnSpPr/>
          <p:nvPr/>
        </p:nvCxnSpPr>
        <p:spPr>
          <a:xfrm>
            <a:off x="1658936" y="4782971"/>
            <a:ext cx="80168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p>
            <a:r>
              <a:rPr lang="en-US"/>
              <a:t>Click to edit Master title style</a:t>
            </a:r>
            <a:endParaRPr/>
          </a:p>
        </p:txBody>
      </p:sp>
      <p:sp>
        <p:nvSpPr>
          <p:cNvPr id="3" name="Content Placeholder 2"/>
          <p:cNvSpPr>
            <a:spLocks noGrp="1"/>
          </p:cNvSpPr>
          <p:nvPr>
            <p:ph sz="half" idx="1"/>
          </p:nvPr>
        </p:nvSpPr>
        <p:spPr>
          <a:xfrm>
            <a:off x="1488168" y="1984248"/>
            <a:ext cx="4800600"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551612" y="1984248"/>
            <a:ext cx="4800601" cy="4187952"/>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4/5/2022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22413" y="381000"/>
            <a:ext cx="9829798" cy="1219200"/>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24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551613" y="1828800"/>
            <a:ext cx="4800600"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51613" y="2743200"/>
            <a:ext cx="4800600" cy="342582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4/5/2022</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cxnSp>
        <p:nvCxnSpPr>
          <p:cNvPr id="10" name="Straight Connector 9"/>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4/5/2022</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cxnSp>
        <p:nvCxnSpPr>
          <p:cNvPr id="6" name="Straight Connector 5"/>
          <p:cNvCxnSpPr/>
          <p:nvPr/>
        </p:nvCxnSpPr>
        <p:spPr>
          <a:xfrm>
            <a:off x="1658936" y="1709058"/>
            <a:ext cx="9617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t>4/5/2022</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2413" y="685800"/>
            <a:ext cx="4114800" cy="1925637"/>
          </a:xfrm>
        </p:spPr>
        <p:txBody>
          <a:bodyPr anchor="b">
            <a:noAutofit/>
          </a:bodyPr>
          <a:lstStyle>
            <a:lvl1pPr algn="l">
              <a:lnSpc>
                <a:spcPct val="80000"/>
              </a:lnSpc>
              <a:defRPr sz="4000" b="0">
                <a:solidFill>
                  <a:schemeClr val="accent1"/>
                </a:solidFill>
              </a:defRPr>
            </a:lvl1pPr>
          </a:lstStyle>
          <a:p>
            <a:r>
              <a:rPr lang="en-US"/>
              <a:t>Click to edit Master title style</a:t>
            </a:r>
            <a:endParaRPr/>
          </a:p>
        </p:txBody>
      </p:sp>
      <p:sp>
        <p:nvSpPr>
          <p:cNvPr id="3" name="Content Placeholder 2"/>
          <p:cNvSpPr>
            <a:spLocks noGrp="1"/>
          </p:cNvSpPr>
          <p:nvPr>
            <p:ph idx="1"/>
          </p:nvPr>
        </p:nvSpPr>
        <p:spPr>
          <a:xfrm>
            <a:off x="6094414" y="685800"/>
            <a:ext cx="5257799"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spcBef>
                <a:spcPts val="18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4/5/2022</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cxnSp>
        <p:nvCxnSpPr>
          <p:cNvPr id="8" name="Straight Connector 7"/>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4414" y="0"/>
            <a:ext cx="6172198" cy="6857999"/>
          </a:xfrm>
          <a:solidFill>
            <a:schemeClr val="bg2"/>
          </a:solidFill>
          <a:effectLst>
            <a:outerShdw blurRad="152400" dist="50800" dir="10800000" algn="r" rotWithShape="0">
              <a:prstClr val="black">
                <a:alpha val="25000"/>
              </a:prst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p:nvPr>
        </p:nvSpPr>
        <p:spPr>
          <a:xfrm>
            <a:off x="1522413" y="685800"/>
            <a:ext cx="4114800" cy="1925638"/>
          </a:xfrm>
        </p:spPr>
        <p:txBody>
          <a:bodyPr anchor="b">
            <a:normAutofit/>
          </a:bodyPr>
          <a:lstStyle>
            <a:lvl1pPr algn="l">
              <a:lnSpc>
                <a:spcPct val="80000"/>
              </a:lnSpc>
              <a:defRPr sz="4000" b="0" i="0" baseline="0">
                <a:solidFill>
                  <a:schemeClr val="accent1"/>
                </a:solidFill>
              </a:defRPr>
            </a:lvl1pPr>
          </a:lstStyle>
          <a:p>
            <a:r>
              <a:rPr lang="en-US"/>
              <a:t>Click to edit Master title style</a:t>
            </a:r>
            <a:endParaRPr/>
          </a:p>
        </p:txBody>
      </p:sp>
      <p:sp>
        <p:nvSpPr>
          <p:cNvPr id="4" name="Text Placeholder 3"/>
          <p:cNvSpPr>
            <a:spLocks noGrp="1"/>
          </p:cNvSpPr>
          <p:nvPr>
            <p:ph type="body" sz="half" idx="2"/>
          </p:nvPr>
        </p:nvSpPr>
        <p:spPr>
          <a:xfrm>
            <a:off x="1522413" y="2895599"/>
            <a:ext cx="4114800" cy="1752601"/>
          </a:xfrm>
        </p:spPr>
        <p:txBody>
          <a:bodyPr>
            <a:normAutofit/>
          </a:bodyPr>
          <a:lstStyle>
            <a:lvl1pPr marL="0" indent="0">
              <a:lnSpc>
                <a:spcPct val="90000"/>
              </a:lnSpc>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0" name="Straight Connector 9"/>
          <p:cNvCxnSpPr/>
          <p:nvPr/>
        </p:nvCxnSpPr>
        <p:spPr>
          <a:xfrm>
            <a:off x="1658936" y="2743200"/>
            <a:ext cx="3902076" cy="0"/>
          </a:xfrm>
          <a:prstGeom prst="line">
            <a:avLst/>
          </a:prstGeom>
          <a:ln w="12700">
            <a:solidFill>
              <a:schemeClr val="accent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829799"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413" y="1981200"/>
            <a:ext cx="9829799" cy="41878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solidFill>
              </a:defRPr>
            </a:lvl1pPr>
          </a:lstStyle>
          <a:p>
            <a:fld id="{03F41C87-7AD9-4845-A077-840E4A0F3F06}" type="datetimeFigureOut">
              <a:rPr lang="en-US"/>
              <a:pPr/>
              <a:t>4/5/2022</a:t>
            </a:fld>
            <a:endParaRPr/>
          </a:p>
        </p:txBody>
      </p:sp>
      <p:sp>
        <p:nvSpPr>
          <p:cNvPr id="5" name="Footer Placeholder 4"/>
          <p:cNvSpPr>
            <a:spLocks noGrp="1"/>
          </p:cNvSpPr>
          <p:nvPr>
            <p:ph type="ftr" sz="quarter" idx="3"/>
          </p:nvPr>
        </p:nvSpPr>
        <p:spPr>
          <a:xfrm>
            <a:off x="1522413" y="6400800"/>
            <a:ext cx="5954834" cy="276228"/>
          </a:xfrm>
          <a:prstGeom prst="rect">
            <a:avLst/>
          </a:prstGeom>
        </p:spPr>
        <p:txBody>
          <a:bodyPr vert="horz" lIns="91440" tIns="45720" rIns="91440" bIns="45720" rtlCol="0" anchor="ctr"/>
          <a:lstStyle>
            <a:lvl1pPr algn="l">
              <a:defRPr sz="1000">
                <a:solidFill>
                  <a:schemeClr val="tx1"/>
                </a:solidFill>
              </a:defRPr>
            </a:lvl1pPr>
          </a:lstStyle>
          <a:p>
            <a:endParaRPr/>
          </a:p>
        </p:txBody>
      </p:sp>
      <p:sp>
        <p:nvSpPr>
          <p:cNvPr id="6" name="Slide Number Placeholder 5"/>
          <p:cNvSpPr>
            <a:spLocks noGrp="1"/>
          </p:cNvSpPr>
          <p:nvPr>
            <p:ph type="sldNum" sz="quarter" idx="4"/>
          </p:nvPr>
        </p:nvSpPr>
        <p:spPr>
          <a:xfrm>
            <a:off x="10285411" y="6400800"/>
            <a:ext cx="1066802" cy="276228"/>
          </a:xfrm>
          <a:prstGeom prst="rect">
            <a:avLst/>
          </a:prstGeom>
        </p:spPr>
        <p:txBody>
          <a:bodyPr vert="horz" lIns="91440" tIns="45720" rIns="91440" bIns="45720" rtlCol="0" anchor="ctr"/>
          <a:lstStyle>
            <a:lvl1pPr algn="r">
              <a:defRPr sz="1000">
                <a:solidFill>
                  <a:schemeClr val="tx1"/>
                </a:solidFill>
              </a:defRPr>
            </a:lvl1pPr>
          </a:lstStyle>
          <a:p>
            <a:fld id="{2A013F82-EE5E-44EE-A61D-E31C6657F26F}" type="slidenum">
              <a:rPr/>
              <a:pPr/>
              <a:t>‹#›</a:t>
            </a:fld>
            <a:endParaRPr/>
          </a:p>
        </p:txBody>
      </p:sp>
      <p:pic>
        <p:nvPicPr>
          <p:cNvPr id="9" name="Picture 8"/>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 y="0"/>
            <a:ext cx="1065213" cy="6858000"/>
          </a:xfrm>
          <a:prstGeom prst="rect">
            <a:avLst/>
          </a:prstGeom>
        </p:spPr>
      </p:pic>
      <p:sp>
        <p:nvSpPr>
          <p:cNvPr id="10" name="Rectangle 9"/>
          <p:cNvSpPr/>
          <p:nvPr/>
        </p:nvSpPr>
        <p:spPr>
          <a:xfrm>
            <a:off x="1" y="0"/>
            <a:ext cx="1065213" cy="6858000"/>
          </a:xfrm>
          <a:prstGeom prst="rect">
            <a:avLst/>
          </a:prstGeom>
          <a:gradFill flip="none" rotWithShape="1">
            <a:gsLst>
              <a:gs pos="75000">
                <a:schemeClr val="tx2">
                  <a:alpha val="0"/>
                </a:schemeClr>
              </a:gs>
              <a:gs pos="100000">
                <a:schemeClr val="tx2">
                  <a:alpha val="2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p14="http://schemas.microsoft.com/office/powerpoint/2010/main" val="1403059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hyperlink" Target="https://create.kahoot.it/details/fcc644c6-af1d-4679-8971-4164c9271787"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rs.gov/pub/irs-pdf/fw4.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nteractive.marylandtaxes.gov/Extranet/cpb/POSC/User/Start.asp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4.xml"/><Relationship Id="rId7" Type="http://schemas.openxmlformats.org/officeDocument/2006/relationships/slide" Target="slide2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10.xml"/><Relationship Id="rId11" Type="http://schemas.openxmlformats.org/officeDocument/2006/relationships/image" Target="../media/image4.png"/><Relationship Id="rId5" Type="http://schemas.openxmlformats.org/officeDocument/2006/relationships/slide" Target="slide17.xml"/><Relationship Id="rId10" Type="http://schemas.openxmlformats.org/officeDocument/2006/relationships/slide" Target="slide30.xml"/><Relationship Id="rId4" Type="http://schemas.openxmlformats.org/officeDocument/2006/relationships/slide" Target="slide9.xml"/><Relationship Id="rId9" Type="http://schemas.openxmlformats.org/officeDocument/2006/relationships/slide" Target="slide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irs.gov/filing/free-file-do-your-federal-taxes-for-fre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hyperlink" Target="http://www.bmorefreetaxes.or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9.e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https://www.youtube.com/embed/VJhsjUPDulw?feature=oembed" TargetMode="External"/><Relationship Id="rId1" Type="http://schemas.openxmlformats.org/officeDocument/2006/relationships/video" Target="https://www.youtube.com/embed/VJhsjUPDulw" TargetMode="Externa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 Taxing Time</a:t>
            </a:r>
          </a:p>
        </p:txBody>
      </p:sp>
      <p:sp>
        <p:nvSpPr>
          <p:cNvPr id="3" name="Subtitle 2"/>
          <p:cNvSpPr>
            <a:spLocks noGrp="1"/>
          </p:cNvSpPr>
          <p:nvPr>
            <p:ph type="subTitle" idx="1"/>
          </p:nvPr>
        </p:nvSpPr>
        <p:spPr/>
        <p:txBody>
          <a:bodyPr/>
          <a:lstStyle/>
          <a:p>
            <a:r>
              <a:rPr lang="en-US" dirty="0"/>
              <a:t>Wednesday, April 6, 2022</a:t>
            </a:r>
          </a:p>
        </p:txBody>
      </p:sp>
      <p:sp>
        <p:nvSpPr>
          <p:cNvPr id="7" name="TextBox 6"/>
          <p:cNvSpPr txBox="1"/>
          <p:nvPr/>
        </p:nvSpPr>
        <p:spPr>
          <a:xfrm>
            <a:off x="1902618" y="278539"/>
            <a:ext cx="5181600" cy="2996565"/>
          </a:xfrm>
          <a:prstGeom prst="roundRect">
            <a:avLst/>
          </a:prstGeom>
          <a:solidFill>
            <a:schemeClr val="accent1">
              <a:lumMod val="50000"/>
            </a:schemeClr>
          </a:solidFill>
        </p:spPr>
        <p:txBody>
          <a:bodyPr wrap="square" rtlCol="0">
            <a:spAutoFit/>
          </a:bodyPr>
          <a:lstStyle/>
          <a:p>
            <a:pPr algn="ctr">
              <a:lnSpc>
                <a:spcPts val="3400"/>
              </a:lnSpc>
              <a:spcBef>
                <a:spcPts val="600"/>
              </a:spcBef>
            </a:pPr>
            <a:r>
              <a:rPr lang="en-US" sz="2400" i="1" dirty="0">
                <a:solidFill>
                  <a:schemeClr val="bg1"/>
                </a:solidFill>
                <a:latin typeface="Comic Sans MS" panose="030F0702030302020204" pitchFamily="66" charset="0"/>
              </a:rPr>
              <a:t>I’M GLAD I LEARNED ABOUT PARALLELOGRAMS IN HIGH SCHOOL MATH INSTEAD OF HOW TO DO MY TAXES.  IT COMES IN SO HANDY DURING PARALLELOGRAM SEASON.</a:t>
            </a:r>
          </a:p>
        </p:txBody>
      </p:sp>
    </p:spTree>
    <p:extLst>
      <p:ext uri="{BB962C8B-B14F-4D97-AF65-F5344CB8AC3E}">
        <p14:creationId xmlns:p14="http://schemas.microsoft.com/office/powerpoint/2010/main" val="2320115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counts as Income?</a:t>
            </a:r>
          </a:p>
        </p:txBody>
      </p:sp>
      <p:sp>
        <p:nvSpPr>
          <p:cNvPr id="10" name="Rectangle 9"/>
          <p:cNvSpPr/>
          <p:nvPr/>
        </p:nvSpPr>
        <p:spPr>
          <a:xfrm>
            <a:off x="1370012" y="304800"/>
            <a:ext cx="10363200" cy="6553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812" y="385011"/>
            <a:ext cx="8915400" cy="5621329"/>
          </a:xfrm>
          <a:prstGeom prst="rect">
            <a:avLst/>
          </a:prstGeom>
        </p:spPr>
      </p:pic>
      <p:sp>
        <p:nvSpPr>
          <p:cNvPr id="17" name="TextBox 16"/>
          <p:cNvSpPr txBox="1"/>
          <p:nvPr/>
        </p:nvSpPr>
        <p:spPr>
          <a:xfrm flipH="1">
            <a:off x="5010308" y="6247504"/>
            <a:ext cx="4700034" cy="369332"/>
          </a:xfrm>
          <a:prstGeom prst="rect">
            <a:avLst/>
          </a:prstGeom>
          <a:noFill/>
        </p:spPr>
        <p:txBody>
          <a:bodyPr wrap="square" rtlCol="0">
            <a:spAutoFit/>
          </a:bodyPr>
          <a:lstStyle/>
          <a:p>
            <a:r>
              <a:rPr lang="en-US" dirty="0">
                <a:solidFill>
                  <a:schemeClr val="bg1"/>
                </a:solidFill>
              </a:rPr>
              <a:t>Wages/tips from a job (W2)</a:t>
            </a:r>
          </a:p>
        </p:txBody>
      </p:sp>
      <p:sp>
        <p:nvSpPr>
          <p:cNvPr id="16" name="Oval 15"/>
          <p:cNvSpPr/>
          <p:nvPr/>
        </p:nvSpPr>
        <p:spPr>
          <a:xfrm>
            <a:off x="2360612" y="5334000"/>
            <a:ext cx="961734" cy="4135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6566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counts as Income?</a:t>
            </a:r>
          </a:p>
        </p:txBody>
      </p:sp>
      <p:sp>
        <p:nvSpPr>
          <p:cNvPr id="10" name="Rectangle 9"/>
          <p:cNvSpPr/>
          <p:nvPr/>
        </p:nvSpPr>
        <p:spPr>
          <a:xfrm>
            <a:off x="1370012" y="304800"/>
            <a:ext cx="10363200" cy="6553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542673" y="5664485"/>
            <a:ext cx="5789277" cy="369332"/>
          </a:xfrm>
          <a:prstGeom prst="rect">
            <a:avLst/>
          </a:prstGeom>
          <a:noFill/>
        </p:spPr>
        <p:txBody>
          <a:bodyPr wrap="none" rtlCol="0">
            <a:spAutoFit/>
          </a:bodyPr>
          <a:lstStyle/>
          <a:p>
            <a:r>
              <a:rPr lang="en-US" dirty="0">
                <a:solidFill>
                  <a:schemeClr val="bg1"/>
                </a:solidFill>
              </a:rPr>
              <a:t>Self Employment revenue (1099-MISC, personal records)</a:t>
            </a:r>
          </a:p>
        </p:txBody>
      </p:sp>
      <p:pic>
        <p:nvPicPr>
          <p:cNvPr id="11" name="Picture 10"/>
          <p:cNvPicPr>
            <a:picLocks noChangeAspect="1"/>
          </p:cNvPicPr>
          <p:nvPr/>
        </p:nvPicPr>
        <p:blipFill>
          <a:blip r:embed="rId3"/>
          <a:stretch>
            <a:fillRect/>
          </a:stretch>
        </p:blipFill>
        <p:spPr>
          <a:xfrm>
            <a:off x="3122612" y="538106"/>
            <a:ext cx="7524750" cy="5122368"/>
          </a:xfrm>
          <a:prstGeom prst="rect">
            <a:avLst/>
          </a:prstGeom>
        </p:spPr>
      </p:pic>
      <p:sp>
        <p:nvSpPr>
          <p:cNvPr id="16" name="Oval 15"/>
          <p:cNvSpPr/>
          <p:nvPr/>
        </p:nvSpPr>
        <p:spPr>
          <a:xfrm>
            <a:off x="7999412" y="1578668"/>
            <a:ext cx="961734" cy="4135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6806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counts as Income?</a:t>
            </a:r>
          </a:p>
        </p:txBody>
      </p:sp>
      <p:sp>
        <p:nvSpPr>
          <p:cNvPr id="10" name="Rectangle 9"/>
          <p:cNvSpPr/>
          <p:nvPr/>
        </p:nvSpPr>
        <p:spPr>
          <a:xfrm>
            <a:off x="1370012" y="304800"/>
            <a:ext cx="10363200" cy="6553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flipH="1">
            <a:off x="5426721" y="6154058"/>
            <a:ext cx="2249782" cy="369332"/>
          </a:xfrm>
          <a:prstGeom prst="rect">
            <a:avLst/>
          </a:prstGeom>
          <a:noFill/>
        </p:spPr>
        <p:txBody>
          <a:bodyPr wrap="square" rtlCol="0">
            <a:spAutoFit/>
          </a:bodyPr>
          <a:lstStyle/>
          <a:p>
            <a:r>
              <a:rPr lang="en-US" dirty="0">
                <a:solidFill>
                  <a:schemeClr val="bg1"/>
                </a:solidFill>
              </a:rPr>
              <a:t>Interest (1099-INC)</a:t>
            </a:r>
          </a:p>
        </p:txBody>
      </p:sp>
      <p:pic>
        <p:nvPicPr>
          <p:cNvPr id="11" name="Picture 10"/>
          <p:cNvPicPr>
            <a:picLocks noChangeAspect="1"/>
          </p:cNvPicPr>
          <p:nvPr/>
        </p:nvPicPr>
        <p:blipFill>
          <a:blip r:embed="rId3"/>
          <a:stretch>
            <a:fillRect/>
          </a:stretch>
        </p:blipFill>
        <p:spPr>
          <a:xfrm>
            <a:off x="2160587" y="381000"/>
            <a:ext cx="8553450" cy="5791016"/>
          </a:xfrm>
          <a:prstGeom prst="rect">
            <a:avLst/>
          </a:prstGeom>
        </p:spPr>
      </p:pic>
      <p:sp>
        <p:nvSpPr>
          <p:cNvPr id="16" name="Oval 15"/>
          <p:cNvSpPr/>
          <p:nvPr/>
        </p:nvSpPr>
        <p:spPr>
          <a:xfrm>
            <a:off x="7923212" y="1566220"/>
            <a:ext cx="1143000" cy="49118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6031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370012" y="304800"/>
            <a:ext cx="10363200" cy="6553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7106" y="-240517"/>
            <a:ext cx="9829799" cy="1219200"/>
          </a:xfrm>
        </p:spPr>
        <p:txBody>
          <a:bodyPr/>
          <a:lstStyle/>
          <a:p>
            <a:r>
              <a:rPr lang="en-US" dirty="0"/>
              <a:t>What counts as Income?</a:t>
            </a:r>
          </a:p>
        </p:txBody>
      </p:sp>
      <p:sp>
        <p:nvSpPr>
          <p:cNvPr id="6" name="TextBox 5"/>
          <p:cNvSpPr txBox="1"/>
          <p:nvPr/>
        </p:nvSpPr>
        <p:spPr>
          <a:xfrm>
            <a:off x="5484812" y="5555862"/>
            <a:ext cx="2214389" cy="461665"/>
          </a:xfrm>
          <a:prstGeom prst="rect">
            <a:avLst/>
          </a:prstGeom>
          <a:noFill/>
        </p:spPr>
        <p:txBody>
          <a:bodyPr wrap="none" rtlCol="0">
            <a:spAutoFit/>
          </a:bodyPr>
          <a:lstStyle/>
          <a:p>
            <a:r>
              <a:rPr lang="en-US" sz="2400" dirty="0">
                <a:solidFill>
                  <a:schemeClr val="bg1"/>
                </a:solidFill>
              </a:rPr>
              <a:t>Unemployment</a:t>
            </a:r>
            <a:endParaRPr lang="en-US" dirty="0">
              <a:solidFill>
                <a:schemeClr val="bg1"/>
              </a:solidFill>
            </a:endParaRPr>
          </a:p>
        </p:txBody>
      </p:sp>
      <p:pic>
        <p:nvPicPr>
          <p:cNvPr id="12" name="Picture 11"/>
          <p:cNvPicPr>
            <a:picLocks noChangeAspect="1"/>
          </p:cNvPicPr>
          <p:nvPr/>
        </p:nvPicPr>
        <p:blipFill>
          <a:blip r:embed="rId3"/>
          <a:stretch>
            <a:fillRect/>
          </a:stretch>
        </p:blipFill>
        <p:spPr>
          <a:xfrm>
            <a:off x="1912937" y="954505"/>
            <a:ext cx="9048750" cy="4276725"/>
          </a:xfrm>
          <a:prstGeom prst="rect">
            <a:avLst/>
          </a:prstGeom>
        </p:spPr>
      </p:pic>
      <p:sp>
        <p:nvSpPr>
          <p:cNvPr id="16" name="Oval 15"/>
          <p:cNvSpPr/>
          <p:nvPr/>
        </p:nvSpPr>
        <p:spPr>
          <a:xfrm>
            <a:off x="7847012" y="2222060"/>
            <a:ext cx="961734" cy="4135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8798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counts as Income?</a:t>
            </a:r>
          </a:p>
        </p:txBody>
      </p:sp>
      <p:sp>
        <p:nvSpPr>
          <p:cNvPr id="10" name="Rectangle 9"/>
          <p:cNvSpPr/>
          <p:nvPr/>
        </p:nvSpPr>
        <p:spPr>
          <a:xfrm>
            <a:off x="1370012" y="304800"/>
            <a:ext cx="10363200" cy="6553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077789" y="6268298"/>
            <a:ext cx="3407023" cy="369332"/>
          </a:xfrm>
          <a:prstGeom prst="rect">
            <a:avLst/>
          </a:prstGeom>
          <a:noFill/>
        </p:spPr>
        <p:txBody>
          <a:bodyPr wrap="none" rtlCol="0">
            <a:spAutoFit/>
          </a:bodyPr>
          <a:lstStyle/>
          <a:p>
            <a:r>
              <a:rPr lang="en-US" dirty="0">
                <a:solidFill>
                  <a:schemeClr val="bg1"/>
                </a:solidFill>
              </a:rPr>
              <a:t>Investment income: Capital gains</a:t>
            </a:r>
          </a:p>
        </p:txBody>
      </p:sp>
      <p:pic>
        <p:nvPicPr>
          <p:cNvPr id="9" name="Picture 8"/>
          <p:cNvPicPr>
            <a:picLocks noChangeAspect="1"/>
          </p:cNvPicPr>
          <p:nvPr/>
        </p:nvPicPr>
        <p:blipFill>
          <a:blip r:embed="rId3"/>
          <a:stretch>
            <a:fillRect/>
          </a:stretch>
        </p:blipFill>
        <p:spPr>
          <a:xfrm>
            <a:off x="1589087" y="457200"/>
            <a:ext cx="5891579" cy="3886200"/>
          </a:xfrm>
          <a:prstGeom prst="rect">
            <a:avLst/>
          </a:prstGeom>
        </p:spPr>
      </p:pic>
      <p:pic>
        <p:nvPicPr>
          <p:cNvPr id="11" name="Picture 10"/>
          <p:cNvPicPr>
            <a:picLocks noChangeAspect="1"/>
          </p:cNvPicPr>
          <p:nvPr/>
        </p:nvPicPr>
        <p:blipFill>
          <a:blip r:embed="rId4"/>
          <a:stretch>
            <a:fillRect/>
          </a:stretch>
        </p:blipFill>
        <p:spPr>
          <a:xfrm>
            <a:off x="5484812" y="2422950"/>
            <a:ext cx="6069542" cy="4229100"/>
          </a:xfrm>
          <a:prstGeom prst="rect">
            <a:avLst/>
          </a:prstGeom>
        </p:spPr>
      </p:pic>
      <p:sp>
        <p:nvSpPr>
          <p:cNvPr id="14" name="TextBox 13"/>
          <p:cNvSpPr txBox="1"/>
          <p:nvPr/>
        </p:nvSpPr>
        <p:spPr>
          <a:xfrm>
            <a:off x="7529142" y="457200"/>
            <a:ext cx="3221588" cy="369332"/>
          </a:xfrm>
          <a:prstGeom prst="rect">
            <a:avLst/>
          </a:prstGeom>
          <a:noFill/>
        </p:spPr>
        <p:txBody>
          <a:bodyPr wrap="none" rtlCol="0">
            <a:spAutoFit/>
          </a:bodyPr>
          <a:lstStyle/>
          <a:p>
            <a:r>
              <a:rPr lang="en-US" dirty="0">
                <a:solidFill>
                  <a:schemeClr val="bg1"/>
                </a:solidFill>
              </a:rPr>
              <a:t>Investment income:  Dividends</a:t>
            </a:r>
          </a:p>
        </p:txBody>
      </p:sp>
      <p:sp>
        <p:nvSpPr>
          <p:cNvPr id="15" name="Oval 14"/>
          <p:cNvSpPr/>
          <p:nvPr/>
        </p:nvSpPr>
        <p:spPr>
          <a:xfrm>
            <a:off x="9599612" y="2918860"/>
            <a:ext cx="961734" cy="4135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332412" y="1141870"/>
            <a:ext cx="961734" cy="4135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721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counts as Income?</a:t>
            </a:r>
          </a:p>
        </p:txBody>
      </p:sp>
      <p:sp>
        <p:nvSpPr>
          <p:cNvPr id="10" name="Rectangle 9"/>
          <p:cNvSpPr/>
          <p:nvPr/>
        </p:nvSpPr>
        <p:spPr>
          <a:xfrm>
            <a:off x="1370012" y="304800"/>
            <a:ext cx="10363200" cy="6553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62405" y="5309299"/>
            <a:ext cx="4978414" cy="1200329"/>
          </a:xfrm>
          <a:prstGeom prst="rect">
            <a:avLst/>
          </a:prstGeom>
          <a:noFill/>
        </p:spPr>
        <p:txBody>
          <a:bodyPr wrap="none" rtlCol="0">
            <a:spAutoFit/>
          </a:bodyPr>
          <a:lstStyle/>
          <a:p>
            <a:pPr algn="ctr"/>
            <a:r>
              <a:rPr lang="en-US" dirty="0">
                <a:solidFill>
                  <a:schemeClr val="bg1"/>
                </a:solidFill>
              </a:rPr>
              <a:t>Taxable Scholarships and grants</a:t>
            </a:r>
          </a:p>
          <a:p>
            <a:pPr algn="ctr"/>
            <a:r>
              <a:rPr lang="en-US" dirty="0">
                <a:solidFill>
                  <a:schemeClr val="bg1"/>
                </a:solidFill>
              </a:rPr>
              <a:t>Box 5 includes all scholarships, including money </a:t>
            </a:r>
          </a:p>
          <a:p>
            <a:pPr algn="ctr"/>
            <a:r>
              <a:rPr lang="en-US" dirty="0">
                <a:solidFill>
                  <a:schemeClr val="bg1"/>
                </a:solidFill>
              </a:rPr>
              <a:t>used for qualifying educational expenses</a:t>
            </a:r>
          </a:p>
          <a:p>
            <a:pPr algn="ctr"/>
            <a:r>
              <a:rPr lang="en-US" dirty="0">
                <a:solidFill>
                  <a:schemeClr val="bg1"/>
                </a:solidFill>
              </a:rPr>
              <a:t>Does NOT include loans</a:t>
            </a:r>
          </a:p>
        </p:txBody>
      </p:sp>
      <p:pic>
        <p:nvPicPr>
          <p:cNvPr id="9" name="Picture 8"/>
          <p:cNvPicPr>
            <a:picLocks noChangeAspect="1"/>
          </p:cNvPicPr>
          <p:nvPr/>
        </p:nvPicPr>
        <p:blipFill>
          <a:blip r:embed="rId3"/>
          <a:stretch>
            <a:fillRect/>
          </a:stretch>
        </p:blipFill>
        <p:spPr>
          <a:xfrm>
            <a:off x="2017712" y="838200"/>
            <a:ext cx="9067800" cy="4048125"/>
          </a:xfrm>
          <a:prstGeom prst="rect">
            <a:avLst/>
          </a:prstGeom>
        </p:spPr>
      </p:pic>
      <p:sp>
        <p:nvSpPr>
          <p:cNvPr id="16" name="Oval 15"/>
          <p:cNvSpPr/>
          <p:nvPr/>
        </p:nvSpPr>
        <p:spPr>
          <a:xfrm>
            <a:off x="7923212" y="2041358"/>
            <a:ext cx="961734" cy="4135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618412" y="2622966"/>
            <a:ext cx="1828800" cy="88223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4919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Scholarships</a:t>
            </a:r>
          </a:p>
        </p:txBody>
      </p:sp>
      <p:sp>
        <p:nvSpPr>
          <p:cNvPr id="3" name="Content Placeholder 2"/>
          <p:cNvSpPr>
            <a:spLocks noGrp="1"/>
          </p:cNvSpPr>
          <p:nvPr>
            <p:ph idx="1"/>
          </p:nvPr>
        </p:nvSpPr>
        <p:spPr/>
        <p:txBody>
          <a:bodyPr>
            <a:normAutofit/>
          </a:bodyPr>
          <a:lstStyle/>
          <a:p>
            <a:r>
              <a:rPr lang="en-US" dirty="0"/>
              <a:t>Loans are treated like you paid the expense yourself.</a:t>
            </a:r>
          </a:p>
          <a:p>
            <a:r>
              <a:rPr lang="en-US" dirty="0"/>
              <a:t>Room and board provided as part of a job are not taxable.  (you have to live in the provided housing to hold the job, like RA).</a:t>
            </a:r>
          </a:p>
          <a:p>
            <a:r>
              <a:rPr lang="en-US" dirty="0"/>
              <a:t>Scholarships used for Qualified Educational Expenses are not taxable.</a:t>
            </a:r>
          </a:p>
          <a:p>
            <a:pPr lvl="1"/>
            <a:r>
              <a:rPr lang="en-US" sz="1600" dirty="0"/>
              <a:t>The following are qualified education expenses for the purposes of tax-free scholarships and fellowships:</a:t>
            </a:r>
          </a:p>
          <a:p>
            <a:pPr marL="457200" lvl="2" indent="0">
              <a:buNone/>
            </a:pPr>
            <a:r>
              <a:rPr lang="en-US" sz="1400" dirty="0"/>
              <a:t>Tuition and fees required to enroll at or attend an eligible educational institution.  Course-related expenses, such as fees, books, supplies, and equipment that are required for the courses </a:t>
            </a:r>
          </a:p>
          <a:p>
            <a:pPr lvl="1"/>
            <a:r>
              <a:rPr lang="en-US" sz="1600" dirty="0"/>
              <a:t>Qualified education expenses don’t include the cost of: </a:t>
            </a:r>
          </a:p>
          <a:p>
            <a:pPr marL="457200" lvl="2" indent="0">
              <a:buNone/>
            </a:pPr>
            <a:r>
              <a:rPr lang="en-US" sz="1400" dirty="0"/>
              <a:t>Room and board, Travel, Research, Equipment and other expenses not required for enrollment</a:t>
            </a:r>
            <a:endParaRPr lang="en-US" dirty="0"/>
          </a:p>
          <a:p>
            <a:r>
              <a:rPr lang="en-US" dirty="0"/>
              <a:t>Lots of grey areas here.  How do you find out specific answers?  Hire a tax accountant or call the IRS.</a:t>
            </a:r>
          </a:p>
        </p:txBody>
      </p:sp>
    </p:spTree>
    <p:extLst>
      <p:ext uri="{BB962C8B-B14F-4D97-AF65-F5344CB8AC3E}">
        <p14:creationId xmlns:p14="http://schemas.microsoft.com/office/powerpoint/2010/main" val="11454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different kinds of taxes</a:t>
            </a:r>
          </a:p>
        </p:txBody>
      </p:sp>
      <p:sp>
        <p:nvSpPr>
          <p:cNvPr id="3" name="Content Placeholder 2"/>
          <p:cNvSpPr>
            <a:spLocks noGrp="1"/>
          </p:cNvSpPr>
          <p:nvPr>
            <p:ph idx="1"/>
          </p:nvPr>
        </p:nvSpPr>
        <p:spPr>
          <a:xfrm>
            <a:off x="1522413" y="1981200"/>
            <a:ext cx="5410199" cy="4187825"/>
          </a:xfrm>
        </p:spPr>
        <p:txBody>
          <a:bodyPr>
            <a:normAutofit lnSpcReduction="10000"/>
          </a:bodyPr>
          <a:lstStyle/>
          <a:p>
            <a:r>
              <a:rPr lang="en-US" dirty="0"/>
              <a:t>Federal Income Tax</a:t>
            </a:r>
          </a:p>
          <a:p>
            <a:r>
              <a:rPr lang="en-US" dirty="0"/>
              <a:t>State/County/City Income Tax</a:t>
            </a:r>
          </a:p>
          <a:p>
            <a:r>
              <a:rPr lang="en-US" dirty="0"/>
              <a:t>Sales Tax</a:t>
            </a:r>
          </a:p>
          <a:p>
            <a:r>
              <a:rPr lang="en-US" dirty="0"/>
              <a:t>Gas/Excise Tax</a:t>
            </a:r>
          </a:p>
          <a:p>
            <a:r>
              <a:rPr lang="en-US" dirty="0"/>
              <a:t>Real Estate Tax</a:t>
            </a:r>
          </a:p>
          <a:p>
            <a:r>
              <a:rPr lang="en-US" dirty="0"/>
              <a:t>Personal Property Tax</a:t>
            </a:r>
          </a:p>
          <a:p>
            <a:r>
              <a:rPr lang="en-US" dirty="0"/>
              <a:t>Government Fees</a:t>
            </a:r>
          </a:p>
          <a:p>
            <a:r>
              <a:rPr lang="en-US" dirty="0"/>
              <a:t>Estate Tax</a:t>
            </a:r>
          </a:p>
        </p:txBody>
      </p:sp>
      <p:sp>
        <p:nvSpPr>
          <p:cNvPr id="4" name="Content Placeholder 2"/>
          <p:cNvSpPr txBox="1">
            <a:spLocks/>
          </p:cNvSpPr>
          <p:nvPr/>
        </p:nvSpPr>
        <p:spPr>
          <a:xfrm>
            <a:off x="6246812" y="1981199"/>
            <a:ext cx="4952999" cy="4187825"/>
          </a:xfrm>
          <a:prstGeom prst="rect">
            <a:avLst/>
          </a:prstGeom>
        </p:spPr>
        <p:txBody>
          <a:bodyPr vert="horz" lIns="91440" tIns="45720" rIns="91440" bIns="45720" rtlCol="0">
            <a:normAutofit/>
          </a:bodyPr>
          <a:lstStyle>
            <a:lvl1pPr marL="223838" indent="-223838" algn="l" defTabSz="914400" rtl="0" eaLnBrk="1" latinLnBrk="0" hangingPunct="1">
              <a:lnSpc>
                <a:spcPct val="90000"/>
              </a:lnSpc>
              <a:spcBef>
                <a:spcPts val="1800"/>
              </a:spcBef>
              <a:buClr>
                <a:schemeClr val="tx1">
                  <a:lumMod val="50000"/>
                  <a:lumOff val="50000"/>
                </a:schemeClr>
              </a:buClr>
              <a:buSzPct val="80000"/>
              <a:buFont typeface="Arial" pitchFamily="34" charset="0"/>
              <a:buChar char="•"/>
              <a:defRPr sz="2400" kern="1200">
                <a:solidFill>
                  <a:schemeClr val="tx1"/>
                </a:solidFill>
                <a:latin typeface="+mn-lt"/>
                <a:ea typeface="+mn-ea"/>
                <a:cs typeface="+mn-cs"/>
              </a:defRPr>
            </a:lvl1pPr>
            <a:lvl2pPr marL="511175" indent="-228600" algn="l" defTabSz="914400" rtl="0" eaLnBrk="1" latinLnBrk="0" hangingPunct="1">
              <a:lnSpc>
                <a:spcPct val="90000"/>
              </a:lnSpc>
              <a:spcBef>
                <a:spcPts val="1000"/>
              </a:spcBef>
              <a:buClr>
                <a:schemeClr val="tx1">
                  <a:lumMod val="50000"/>
                  <a:lumOff val="50000"/>
                </a:schemeClr>
              </a:buClr>
              <a:buSzPct val="80000"/>
              <a:buFont typeface="Arial" pitchFamily="34" charset="0"/>
              <a:buChar char="•"/>
              <a:defRPr sz="2000" kern="1200">
                <a:solidFill>
                  <a:schemeClr val="tx1"/>
                </a:solidFill>
                <a:latin typeface="+mn-lt"/>
                <a:ea typeface="+mn-ea"/>
                <a:cs typeface="+mn-cs"/>
              </a:defRPr>
            </a:lvl2pPr>
            <a:lvl3pPr marL="685800"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800" kern="1200">
                <a:solidFill>
                  <a:schemeClr val="tx1"/>
                </a:solidFill>
                <a:latin typeface="+mn-lt"/>
                <a:ea typeface="+mn-ea"/>
                <a:cs typeface="+mn-cs"/>
              </a:defRPr>
            </a:lvl3pPr>
            <a:lvl4pPr marL="860425" indent="-174625"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4pPr>
            <a:lvl5pPr marL="1033463" indent="-173038" algn="l" defTabSz="914400" rtl="0" eaLnBrk="1" latinLnBrk="0" hangingPunct="1">
              <a:lnSpc>
                <a:spcPct val="90000"/>
              </a:lnSpc>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tx1">
                  <a:lumMod val="50000"/>
                  <a:lumOff val="50000"/>
                </a:schemeClr>
              </a:buClr>
              <a:buSzPct val="80000"/>
              <a:buFont typeface="Arial" pitchFamily="34" charset="0"/>
              <a:buChar char="•"/>
              <a:defRPr sz="1600" kern="1200">
                <a:solidFill>
                  <a:schemeClr val="tx1"/>
                </a:solidFill>
                <a:latin typeface="+mn-lt"/>
                <a:ea typeface="+mn-ea"/>
                <a:cs typeface="+mn-cs"/>
              </a:defRPr>
            </a:lvl9pPr>
          </a:lstStyle>
          <a:p>
            <a:r>
              <a:rPr lang="en-US" dirty="0"/>
              <a:t>Gift Tax</a:t>
            </a:r>
          </a:p>
          <a:p>
            <a:r>
              <a:rPr lang="en-US" dirty="0"/>
              <a:t>Capital Gains Tax</a:t>
            </a:r>
          </a:p>
          <a:p>
            <a:r>
              <a:rPr lang="en-US" dirty="0"/>
              <a:t>Sin Tax</a:t>
            </a:r>
          </a:p>
          <a:p>
            <a:r>
              <a:rPr lang="en-US" dirty="0"/>
              <a:t>Luxury Tax</a:t>
            </a:r>
          </a:p>
          <a:p>
            <a:r>
              <a:rPr lang="en-US" dirty="0"/>
              <a:t>Hotel Tax</a:t>
            </a:r>
          </a:p>
          <a:p>
            <a:r>
              <a:rPr lang="en-US" dirty="0"/>
              <a:t>Customs Tax</a:t>
            </a:r>
          </a:p>
          <a:p>
            <a:r>
              <a:rPr lang="en-US" dirty="0"/>
              <a:t>Payroll Tax (FICA = Social Security, Medicare)</a:t>
            </a:r>
          </a:p>
        </p:txBody>
      </p:sp>
    </p:spTree>
    <p:extLst>
      <p:ext uri="{BB962C8B-B14F-4D97-AF65-F5344CB8AC3E}">
        <p14:creationId xmlns:p14="http://schemas.microsoft.com/office/powerpoint/2010/main" val="289115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Taxes versus Income Taxes</a:t>
            </a:r>
          </a:p>
        </p:txBody>
      </p:sp>
      <p:sp>
        <p:nvSpPr>
          <p:cNvPr id="3" name="Content Placeholder 2"/>
          <p:cNvSpPr>
            <a:spLocks noGrp="1"/>
          </p:cNvSpPr>
          <p:nvPr>
            <p:ph idx="1"/>
          </p:nvPr>
        </p:nvSpPr>
        <p:spPr/>
        <p:txBody>
          <a:bodyPr>
            <a:normAutofit fontScale="92500" lnSpcReduction="20000"/>
          </a:bodyPr>
          <a:lstStyle/>
          <a:p>
            <a:r>
              <a:rPr lang="en-US" dirty="0"/>
              <a:t>Also called FICA - Federal Insurance Contributions Act</a:t>
            </a:r>
          </a:p>
          <a:p>
            <a:r>
              <a:rPr lang="en-US" dirty="0"/>
              <a:t>Deducted from your paycheck, 7.65% of all earnings up to $147,000. Your employer is also required to pay 7.65% on your behalf.</a:t>
            </a:r>
          </a:p>
          <a:p>
            <a:r>
              <a:rPr lang="en-US" dirty="0"/>
              <a:t>Funds Social Security and Medicare</a:t>
            </a:r>
          </a:p>
          <a:p>
            <a:r>
              <a:rPr lang="en-US" dirty="0"/>
              <a:t>Full time students are exempt from FICA when enrolled and working for UMBC (not other jobs).  International students are always exempt from FICA.</a:t>
            </a:r>
          </a:p>
          <a:p>
            <a:r>
              <a:rPr lang="en-US" dirty="0"/>
              <a:t>UMBC automatically makes you exempt from FICA if you are enrolled</a:t>
            </a:r>
          </a:p>
          <a:p>
            <a:r>
              <a:rPr lang="en-US" dirty="0"/>
              <a:t>During the summer, your enrollment is checked every two weeks.  During any two week period that you are not enrolled, you’ll have FICA withheld from your check.</a:t>
            </a:r>
          </a:p>
          <a:p>
            <a:r>
              <a:rPr lang="en-US" dirty="0"/>
              <a:t>FICA exempt is </a:t>
            </a:r>
            <a:r>
              <a:rPr lang="en-US" i="1" dirty="0"/>
              <a:t>DIFFERENT</a:t>
            </a:r>
            <a:r>
              <a:rPr lang="en-US" dirty="0"/>
              <a:t> than income tax exempt.</a:t>
            </a:r>
          </a:p>
        </p:txBody>
      </p:sp>
    </p:spTree>
    <p:extLst>
      <p:ext uri="{BB962C8B-B14F-4D97-AF65-F5344CB8AC3E}">
        <p14:creationId xmlns:p14="http://schemas.microsoft.com/office/powerpoint/2010/main" val="158429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30550"/>
            <a:ext cx="9829799" cy="1219200"/>
          </a:xfrm>
        </p:spPr>
        <p:txBody>
          <a:bodyPr/>
          <a:lstStyle/>
          <a:p>
            <a:r>
              <a:rPr lang="en-US" dirty="0"/>
              <a:t>Example – payroll tax </a:t>
            </a:r>
          </a:p>
        </p:txBody>
      </p:sp>
      <p:graphicFrame>
        <p:nvGraphicFramePr>
          <p:cNvPr id="4" name="Object 3"/>
          <p:cNvGraphicFramePr>
            <a:graphicFrameLocks noChangeAspect="1"/>
          </p:cNvGraphicFramePr>
          <p:nvPr>
            <p:extLst>
              <p:ext uri="{D42A27DB-BD31-4B8C-83A1-F6EECF244321}">
                <p14:modId xmlns:p14="http://schemas.microsoft.com/office/powerpoint/2010/main" val="853340428"/>
              </p:ext>
            </p:extLst>
          </p:nvPr>
        </p:nvGraphicFramePr>
        <p:xfrm>
          <a:off x="1293813" y="2252102"/>
          <a:ext cx="7848600" cy="2180305"/>
        </p:xfrm>
        <a:graphic>
          <a:graphicData uri="http://schemas.openxmlformats.org/presentationml/2006/ole">
            <mc:AlternateContent xmlns:mc="http://schemas.openxmlformats.org/markup-compatibility/2006">
              <mc:Choice xmlns:v="urn:schemas-microsoft-com:vml" Requires="v">
                <p:oleObj spid="_x0000_s2054" name="Worksheet" r:id="rId3" imgW="6529634" imgH="1814688" progId="Excel.Sheet.12">
                  <p:embed/>
                </p:oleObj>
              </mc:Choice>
              <mc:Fallback>
                <p:oleObj name="Worksheet" r:id="rId3" imgW="6529634" imgH="1814688" progId="Excel.Sheet.12">
                  <p:embed/>
                  <p:pic>
                    <p:nvPicPr>
                      <p:cNvPr id="4" name="Object 3"/>
                      <p:cNvPicPr/>
                      <p:nvPr/>
                    </p:nvPicPr>
                    <p:blipFill>
                      <a:blip r:embed="rId4"/>
                      <a:stretch>
                        <a:fillRect/>
                      </a:stretch>
                    </p:blipFill>
                    <p:spPr>
                      <a:xfrm>
                        <a:off x="1293813" y="2252102"/>
                        <a:ext cx="7848600" cy="2180305"/>
                      </a:xfrm>
                      <a:prstGeom prst="rect">
                        <a:avLst/>
                      </a:prstGeom>
                    </p:spPr>
                  </p:pic>
                </p:oleObj>
              </mc:Fallback>
            </mc:AlternateContent>
          </a:graphicData>
        </a:graphic>
      </p:graphicFrame>
      <p:sp>
        <p:nvSpPr>
          <p:cNvPr id="5" name="TextBox 4"/>
          <p:cNvSpPr txBox="1"/>
          <p:nvPr/>
        </p:nvSpPr>
        <p:spPr>
          <a:xfrm>
            <a:off x="1598612" y="1752600"/>
            <a:ext cx="6934200" cy="461665"/>
          </a:xfrm>
          <a:prstGeom prst="rect">
            <a:avLst/>
          </a:prstGeom>
          <a:noFill/>
        </p:spPr>
        <p:txBody>
          <a:bodyPr wrap="square" rtlCol="0">
            <a:spAutoFit/>
          </a:bodyPr>
          <a:lstStyle/>
          <a:p>
            <a:r>
              <a:rPr lang="en-US" sz="2400" dirty="0"/>
              <a:t>$62,500 – $12,950 (Standard deduction)= $49,550</a:t>
            </a:r>
          </a:p>
        </p:txBody>
      </p:sp>
      <p:sp>
        <p:nvSpPr>
          <p:cNvPr id="3" name="TextBox 2">
            <a:extLst>
              <a:ext uri="{FF2B5EF4-FFF2-40B4-BE49-F238E27FC236}">
                <a16:creationId xmlns:a16="http://schemas.microsoft.com/office/drawing/2014/main" id="{F6E72C3B-D988-41FA-A0A9-7742402F6FCB}"/>
              </a:ext>
            </a:extLst>
          </p:cNvPr>
          <p:cNvSpPr txBox="1"/>
          <p:nvPr/>
        </p:nvSpPr>
        <p:spPr>
          <a:xfrm>
            <a:off x="1979612" y="5257800"/>
            <a:ext cx="6096000" cy="369332"/>
          </a:xfrm>
          <a:prstGeom prst="rect">
            <a:avLst/>
          </a:prstGeom>
          <a:noFill/>
        </p:spPr>
        <p:txBody>
          <a:bodyPr wrap="square" rtlCol="0">
            <a:spAutoFit/>
          </a:bodyPr>
          <a:lstStyle/>
          <a:p>
            <a:r>
              <a:rPr lang="en-US" dirty="0"/>
              <a:t>$62,500 x 7.65% = $4,781</a:t>
            </a:r>
          </a:p>
        </p:txBody>
      </p:sp>
      <p:sp>
        <p:nvSpPr>
          <p:cNvPr id="6" name="TextBox 5">
            <a:extLst>
              <a:ext uri="{FF2B5EF4-FFF2-40B4-BE49-F238E27FC236}">
                <a16:creationId xmlns:a16="http://schemas.microsoft.com/office/drawing/2014/main" id="{D6EEC939-1ADF-4160-BFFE-C10AB092A999}"/>
              </a:ext>
            </a:extLst>
          </p:cNvPr>
          <p:cNvSpPr txBox="1"/>
          <p:nvPr/>
        </p:nvSpPr>
        <p:spPr>
          <a:xfrm>
            <a:off x="6104777" y="4796135"/>
            <a:ext cx="4495800" cy="923330"/>
          </a:xfrm>
          <a:prstGeom prst="rect">
            <a:avLst/>
          </a:prstGeom>
          <a:noFill/>
        </p:spPr>
        <p:txBody>
          <a:bodyPr wrap="square" rtlCol="0">
            <a:spAutoFit/>
          </a:bodyPr>
          <a:lstStyle/>
          <a:p>
            <a:r>
              <a:rPr lang="en-US" dirty="0"/>
              <a:t>Income Tax =     6,605</a:t>
            </a:r>
          </a:p>
          <a:p>
            <a:r>
              <a:rPr lang="en-US" dirty="0"/>
              <a:t>FICA 	     =     </a:t>
            </a:r>
            <a:r>
              <a:rPr lang="en-US" u="sng" dirty="0"/>
              <a:t>4,781</a:t>
            </a:r>
          </a:p>
          <a:p>
            <a:r>
              <a:rPr lang="en-US" dirty="0"/>
              <a:t>Total Taxes        11,386</a:t>
            </a:r>
          </a:p>
        </p:txBody>
      </p:sp>
    </p:spTree>
    <p:extLst>
      <p:ext uri="{BB962C8B-B14F-4D97-AF65-F5344CB8AC3E}">
        <p14:creationId xmlns:p14="http://schemas.microsoft.com/office/powerpoint/2010/main" val="107541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Kahoot</a:t>
            </a:r>
            <a:endParaRPr lang="en-US" dirty="0"/>
          </a:p>
        </p:txBody>
      </p:sp>
      <p:sp>
        <p:nvSpPr>
          <p:cNvPr id="3" name="Content Placeholder 2"/>
          <p:cNvSpPr>
            <a:spLocks noGrp="1"/>
          </p:cNvSpPr>
          <p:nvPr>
            <p:ph idx="1"/>
          </p:nvPr>
        </p:nvSpPr>
        <p:spPr/>
        <p:txBody>
          <a:bodyPr/>
          <a:lstStyle/>
          <a:p>
            <a:r>
              <a:rPr lang="en-US" dirty="0">
                <a:hlinkClick r:id="rId2"/>
              </a:rPr>
              <a:t>https://create.kahoot.it/details/fcc644c6-af1d-4679-8971-4164c9271787</a:t>
            </a: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468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Withholding of Income Taxes</a:t>
            </a:r>
          </a:p>
        </p:txBody>
      </p:sp>
      <p:sp>
        <p:nvSpPr>
          <p:cNvPr id="3" name="Content Placeholder 2"/>
          <p:cNvSpPr>
            <a:spLocks noGrp="1"/>
          </p:cNvSpPr>
          <p:nvPr>
            <p:ph idx="1"/>
          </p:nvPr>
        </p:nvSpPr>
        <p:spPr>
          <a:xfrm>
            <a:off x="1522413" y="1981200"/>
            <a:ext cx="9905999" cy="4187825"/>
          </a:xfrm>
        </p:spPr>
        <p:txBody>
          <a:bodyPr>
            <a:normAutofit/>
          </a:bodyPr>
          <a:lstStyle/>
          <a:p>
            <a:r>
              <a:rPr lang="en-US" dirty="0"/>
              <a:t>Income tax is “pay as you go”.  Either your employer pays along the way or you make payments directly to the IRS along the way.</a:t>
            </a:r>
          </a:p>
          <a:p>
            <a:r>
              <a:rPr lang="en-US" dirty="0"/>
              <a:t>Self assess whether the correct amount was paid along the way by filing a tax return prior to April 15 of the following year</a:t>
            </a:r>
          </a:p>
          <a:p>
            <a:r>
              <a:rPr lang="en-US" dirty="0"/>
              <a:t>Withholding is calculated by employer based on your W4 form</a:t>
            </a:r>
          </a:p>
          <a:p>
            <a:r>
              <a:rPr lang="en-US" dirty="0"/>
              <a:t>If you will not owe federal income taxes, you can indicate EXEMPT on W4</a:t>
            </a:r>
          </a:p>
          <a:p>
            <a:pPr lvl="1"/>
            <a:r>
              <a:rPr lang="en-US" dirty="0"/>
              <a:t>Exempt means no tax liability last year and don’t expect to owe this year</a:t>
            </a:r>
          </a:p>
          <a:p>
            <a:r>
              <a:rPr lang="en-US" dirty="0"/>
              <a:t>Change withholding by submitting a new W-4</a:t>
            </a:r>
          </a:p>
        </p:txBody>
      </p:sp>
    </p:spTree>
    <p:extLst>
      <p:ext uri="{BB962C8B-B14F-4D97-AF65-F5344CB8AC3E}">
        <p14:creationId xmlns:p14="http://schemas.microsoft.com/office/powerpoint/2010/main" val="3927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237412" y="2895600"/>
            <a:ext cx="4191000" cy="338554"/>
          </a:xfrm>
          <a:prstGeom prst="rect">
            <a:avLst/>
          </a:prstGeom>
          <a:noFill/>
        </p:spPr>
        <p:txBody>
          <a:bodyPr wrap="square" rtlCol="0">
            <a:spAutoFit/>
          </a:bodyPr>
          <a:lstStyle/>
          <a:p>
            <a:r>
              <a:rPr lang="en-US" sz="1600" dirty="0">
                <a:hlinkClick r:id="rId3"/>
              </a:rPr>
              <a:t>https://www.irs.gov/pub/irs-pdf/fw4.pdf</a:t>
            </a:r>
            <a:endParaRPr lang="en-US" sz="1600" dirty="0"/>
          </a:p>
        </p:txBody>
      </p:sp>
      <p:sp>
        <p:nvSpPr>
          <p:cNvPr id="5" name="Title 1"/>
          <p:cNvSpPr>
            <a:spLocks noGrp="1"/>
          </p:cNvSpPr>
          <p:nvPr>
            <p:ph type="title"/>
          </p:nvPr>
        </p:nvSpPr>
        <p:spPr>
          <a:xfrm>
            <a:off x="7237412" y="381000"/>
            <a:ext cx="4114800" cy="1219200"/>
          </a:xfrm>
        </p:spPr>
        <p:txBody>
          <a:bodyPr/>
          <a:lstStyle/>
          <a:p>
            <a:r>
              <a:rPr lang="en-US" dirty="0"/>
              <a:t>W-4</a:t>
            </a:r>
          </a:p>
        </p:txBody>
      </p:sp>
      <p:pic>
        <p:nvPicPr>
          <p:cNvPr id="6" name="Picture 5">
            <a:extLst>
              <a:ext uri="{FF2B5EF4-FFF2-40B4-BE49-F238E27FC236}">
                <a16:creationId xmlns:a16="http://schemas.microsoft.com/office/drawing/2014/main" id="{60AA8B58-B3C9-44ED-8CCE-333952DED56B}"/>
              </a:ext>
            </a:extLst>
          </p:cNvPr>
          <p:cNvPicPr>
            <a:picLocks noChangeAspect="1"/>
          </p:cNvPicPr>
          <p:nvPr/>
        </p:nvPicPr>
        <p:blipFill rotWithShape="1">
          <a:blip r:embed="rId4"/>
          <a:srcRect l="27037" t="13333" r="28518" b="5556"/>
          <a:stretch/>
        </p:blipFill>
        <p:spPr>
          <a:xfrm>
            <a:off x="1217612" y="-30480"/>
            <a:ext cx="5661764" cy="6888480"/>
          </a:xfrm>
          <a:prstGeom prst="rect">
            <a:avLst/>
          </a:prstGeom>
        </p:spPr>
      </p:pic>
    </p:spTree>
    <p:extLst>
      <p:ext uri="{BB962C8B-B14F-4D97-AF65-F5344CB8AC3E}">
        <p14:creationId xmlns:p14="http://schemas.microsoft.com/office/powerpoint/2010/main" val="159695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W-4 Section 1</a:t>
            </a:r>
          </a:p>
        </p:txBody>
      </p:sp>
      <p:pic>
        <p:nvPicPr>
          <p:cNvPr id="3" name="Picture 2"/>
          <p:cNvPicPr>
            <a:picLocks noChangeAspect="1"/>
          </p:cNvPicPr>
          <p:nvPr/>
        </p:nvPicPr>
        <p:blipFill>
          <a:blip r:embed="rId3"/>
          <a:stretch>
            <a:fillRect/>
          </a:stretch>
        </p:blipFill>
        <p:spPr>
          <a:xfrm>
            <a:off x="1486666" y="1905000"/>
            <a:ext cx="10586548" cy="3381375"/>
          </a:xfrm>
          <a:prstGeom prst="rect">
            <a:avLst/>
          </a:prstGeom>
        </p:spPr>
      </p:pic>
      <p:grpSp>
        <p:nvGrpSpPr>
          <p:cNvPr id="6" name="Group 5"/>
          <p:cNvGrpSpPr/>
          <p:nvPr/>
        </p:nvGrpSpPr>
        <p:grpSpPr>
          <a:xfrm>
            <a:off x="1522413" y="4419600"/>
            <a:ext cx="9220199" cy="2190929"/>
            <a:chOff x="1522413" y="4419600"/>
            <a:chExt cx="9220199" cy="2190929"/>
          </a:xfrm>
        </p:grpSpPr>
        <p:sp>
          <p:nvSpPr>
            <p:cNvPr id="4" name="Rounded Rectangle 3"/>
            <p:cNvSpPr/>
            <p:nvPr/>
          </p:nvSpPr>
          <p:spPr>
            <a:xfrm>
              <a:off x="1522413" y="4419600"/>
              <a:ext cx="9220199" cy="866775"/>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551112" y="5410200"/>
              <a:ext cx="7162800" cy="1200329"/>
            </a:xfrm>
            <a:prstGeom prst="rect">
              <a:avLst/>
            </a:prstGeom>
            <a:noFill/>
          </p:spPr>
          <p:txBody>
            <a:bodyPr wrap="square" rtlCol="0">
              <a:spAutoFit/>
            </a:bodyPr>
            <a:lstStyle/>
            <a:p>
              <a:r>
                <a:rPr lang="en-US" dirty="0"/>
                <a:t>If nothing else applies, your answer to this question and the amount of your paycheck determine how much income tax is withheld.  This is typically the right choice when you work for UMBC only and will earn more than $12,950 for the calendar year.</a:t>
              </a:r>
            </a:p>
          </p:txBody>
        </p:sp>
      </p:grpSp>
    </p:spTree>
    <p:extLst>
      <p:ext uri="{BB962C8B-B14F-4D97-AF65-F5344CB8AC3E}">
        <p14:creationId xmlns:p14="http://schemas.microsoft.com/office/powerpoint/2010/main" val="147005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W-4 Section 2</a:t>
            </a:r>
          </a:p>
        </p:txBody>
      </p:sp>
      <p:pic>
        <p:nvPicPr>
          <p:cNvPr id="7" name="Picture 6"/>
          <p:cNvPicPr>
            <a:picLocks noChangeAspect="1"/>
          </p:cNvPicPr>
          <p:nvPr/>
        </p:nvPicPr>
        <p:blipFill>
          <a:blip r:embed="rId3"/>
          <a:stretch>
            <a:fillRect/>
          </a:stretch>
        </p:blipFill>
        <p:spPr>
          <a:xfrm>
            <a:off x="1598612" y="1752600"/>
            <a:ext cx="9652000" cy="2895600"/>
          </a:xfrm>
          <a:prstGeom prst="rect">
            <a:avLst/>
          </a:prstGeom>
        </p:spPr>
      </p:pic>
      <p:sp>
        <p:nvSpPr>
          <p:cNvPr id="8" name="TextBox 7"/>
          <p:cNvSpPr txBox="1"/>
          <p:nvPr/>
        </p:nvSpPr>
        <p:spPr>
          <a:xfrm>
            <a:off x="1522413" y="4953000"/>
            <a:ext cx="10363199" cy="1477328"/>
          </a:xfrm>
          <a:prstGeom prst="rect">
            <a:avLst/>
          </a:prstGeom>
          <a:noFill/>
        </p:spPr>
        <p:txBody>
          <a:bodyPr wrap="square" rtlCol="0">
            <a:spAutoFit/>
          </a:bodyPr>
          <a:lstStyle/>
          <a:p>
            <a:r>
              <a:rPr lang="en-US" b="1" u="sng" dirty="0"/>
              <a:t>This is where it starts to get tricky!  The easier decisions are in these situations:</a:t>
            </a:r>
          </a:p>
          <a:p>
            <a:pPr marL="285750" indent="-285750">
              <a:buFont typeface="Arial" panose="020B0604020202020204" pitchFamily="34" charset="0"/>
              <a:buChar char="•"/>
            </a:pPr>
            <a:r>
              <a:rPr lang="en-US" dirty="0"/>
              <a:t>If the multiple jobs you are holding are all with UMBC, do not check the box.</a:t>
            </a:r>
          </a:p>
          <a:p>
            <a:pPr marL="285750" indent="-285750">
              <a:buFont typeface="Arial" panose="020B0604020202020204" pitchFamily="34" charset="0"/>
              <a:buChar char="•"/>
            </a:pPr>
            <a:r>
              <a:rPr lang="en-US" dirty="0"/>
              <a:t>If you have two jobs (not all at UMBC) and will make more than $12,950, checking this box on both W4s is more accurate.</a:t>
            </a:r>
          </a:p>
          <a:p>
            <a:pPr marL="285750" indent="-285750">
              <a:buFont typeface="Arial" panose="020B0604020202020204" pitchFamily="34" charset="0"/>
              <a:buChar char="•"/>
            </a:pPr>
            <a:r>
              <a:rPr lang="en-US" dirty="0"/>
              <a:t>If the jobs are not held at the same time, do not check the box.</a:t>
            </a:r>
          </a:p>
        </p:txBody>
      </p:sp>
    </p:spTree>
    <p:extLst>
      <p:ext uri="{BB962C8B-B14F-4D97-AF65-F5344CB8AC3E}">
        <p14:creationId xmlns:p14="http://schemas.microsoft.com/office/powerpoint/2010/main" val="2808950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W-4 Section 3 &amp; 4</a:t>
            </a:r>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3"/>
          <a:stretch>
            <a:fillRect/>
          </a:stretch>
        </p:blipFill>
        <p:spPr>
          <a:xfrm>
            <a:off x="1370012" y="1828800"/>
            <a:ext cx="10287000" cy="3518406"/>
          </a:xfrm>
          <a:prstGeom prst="rect">
            <a:avLst/>
          </a:prstGeom>
        </p:spPr>
      </p:pic>
      <p:grpSp>
        <p:nvGrpSpPr>
          <p:cNvPr id="9" name="Group 8"/>
          <p:cNvGrpSpPr/>
          <p:nvPr/>
        </p:nvGrpSpPr>
        <p:grpSpPr>
          <a:xfrm>
            <a:off x="7770812" y="4668009"/>
            <a:ext cx="3429000" cy="1358394"/>
            <a:chOff x="7770812" y="4668009"/>
            <a:chExt cx="3429000" cy="1358394"/>
          </a:xfrm>
        </p:grpSpPr>
        <p:sp>
          <p:nvSpPr>
            <p:cNvPr id="6" name="TextBox 5"/>
            <p:cNvSpPr txBox="1"/>
            <p:nvPr/>
          </p:nvSpPr>
          <p:spPr>
            <a:xfrm>
              <a:off x="10133012" y="5130274"/>
              <a:ext cx="1066800" cy="369332"/>
            </a:xfrm>
            <a:prstGeom prst="rect">
              <a:avLst/>
            </a:prstGeom>
            <a:noFill/>
          </p:spPr>
          <p:txBody>
            <a:bodyPr wrap="square" rtlCol="0">
              <a:spAutoFit/>
            </a:bodyPr>
            <a:lstStyle/>
            <a:p>
              <a:r>
                <a:rPr lang="en-US" dirty="0"/>
                <a:t>EXEMPT</a:t>
              </a:r>
            </a:p>
          </p:txBody>
        </p:sp>
        <p:sp>
          <p:nvSpPr>
            <p:cNvPr id="7" name="Right Arrow Callout 6"/>
            <p:cNvSpPr/>
            <p:nvPr/>
          </p:nvSpPr>
          <p:spPr>
            <a:xfrm>
              <a:off x="7770812" y="4668009"/>
              <a:ext cx="2286000" cy="135839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848052" y="4709585"/>
              <a:ext cx="1294360" cy="1200329"/>
            </a:xfrm>
            <a:prstGeom prst="rect">
              <a:avLst/>
            </a:prstGeom>
            <a:noFill/>
          </p:spPr>
          <p:txBody>
            <a:bodyPr wrap="square" rtlCol="0">
              <a:spAutoFit/>
            </a:bodyPr>
            <a:lstStyle/>
            <a:p>
              <a:r>
                <a:rPr lang="en-US" dirty="0"/>
                <a:t>Here’s where you’ll write EXEMPT</a:t>
              </a:r>
            </a:p>
          </p:txBody>
        </p:sp>
      </p:grpSp>
      <p:sp>
        <p:nvSpPr>
          <p:cNvPr id="4" name="TextBox 3"/>
          <p:cNvSpPr txBox="1"/>
          <p:nvPr/>
        </p:nvSpPr>
        <p:spPr>
          <a:xfrm>
            <a:off x="1217613" y="5032751"/>
            <a:ext cx="6553199" cy="1477328"/>
          </a:xfrm>
          <a:prstGeom prst="rect">
            <a:avLst/>
          </a:prstGeom>
          <a:noFill/>
        </p:spPr>
        <p:txBody>
          <a:bodyPr wrap="square" rtlCol="0">
            <a:spAutoFit/>
          </a:bodyPr>
          <a:lstStyle/>
          <a:p>
            <a:pPr marL="285750" indent="-285750">
              <a:buFont typeface="Arial" panose="020B0604020202020204" pitchFamily="34" charset="0"/>
              <a:buChar char="•"/>
            </a:pPr>
            <a:r>
              <a:rPr lang="en-US" dirty="0"/>
              <a:t>If you won’t make more than $12,950 on the job, mark Exempt</a:t>
            </a:r>
          </a:p>
          <a:p>
            <a:pPr marL="285750" indent="-285750">
              <a:buFont typeface="Arial" panose="020B0604020202020204" pitchFamily="34" charset="0"/>
              <a:buChar char="•"/>
            </a:pPr>
            <a:r>
              <a:rPr lang="en-US" dirty="0"/>
              <a:t>Best option is to visit irs.gov and use the withholding calculator if you have several jobs or other forms of income</a:t>
            </a:r>
          </a:p>
          <a:p>
            <a:pPr marL="285750" indent="-285750">
              <a:buFont typeface="Arial" panose="020B0604020202020204" pitchFamily="34" charset="0"/>
              <a:buChar char="•"/>
            </a:pPr>
            <a:r>
              <a:rPr lang="en-US" dirty="0"/>
              <a:t>You can use multiple jobs worksheet on page 3, but you’ll have to find it at irs.gov (UMBC doesn’t provide it)</a:t>
            </a:r>
          </a:p>
        </p:txBody>
      </p:sp>
    </p:spTree>
    <p:extLst>
      <p:ext uri="{BB962C8B-B14F-4D97-AF65-F5344CB8AC3E}">
        <p14:creationId xmlns:p14="http://schemas.microsoft.com/office/powerpoint/2010/main" val="84536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 Exempt or not? Check the box or not?</a:t>
            </a:r>
          </a:p>
        </p:txBody>
      </p:sp>
      <p:sp>
        <p:nvSpPr>
          <p:cNvPr id="3" name="Content Placeholder 2"/>
          <p:cNvSpPr>
            <a:spLocks noGrp="1"/>
          </p:cNvSpPr>
          <p:nvPr>
            <p:ph idx="1"/>
          </p:nvPr>
        </p:nvSpPr>
        <p:spPr/>
        <p:txBody>
          <a:bodyPr>
            <a:normAutofit lnSpcReduction="10000"/>
          </a:bodyPr>
          <a:lstStyle/>
          <a:p>
            <a:r>
              <a:rPr lang="en-US" dirty="0"/>
              <a:t>In all the below examples, you did NOT owe any tax the previous year.  Also, you are a single, not a dependent, and don’t have any other special tax circumstances.</a:t>
            </a:r>
          </a:p>
          <a:p>
            <a:pPr lvl="1">
              <a:buFont typeface="Wingdings" panose="05000000000000000000" pitchFamily="2" charset="2"/>
              <a:buChar char="ü"/>
            </a:pPr>
            <a:r>
              <a:rPr lang="en-US" sz="2400" dirty="0"/>
              <a:t>You work about 7 hours per week in the UMBC library (about $3000 per year) and a summer internship for an accountant where you earn about $9500. What should you put on your UMBC W4?</a:t>
            </a:r>
          </a:p>
          <a:p>
            <a:pPr lvl="1">
              <a:buFont typeface="Wingdings" panose="05000000000000000000" pitchFamily="2" charset="2"/>
              <a:buChar char="ü"/>
            </a:pPr>
            <a:r>
              <a:rPr lang="en-US" sz="2400" dirty="0"/>
              <a:t>You have a Graduate Assistantship with an annual stipend of $16,250. What should you put on your UMBC W4?</a:t>
            </a:r>
          </a:p>
          <a:p>
            <a:pPr lvl="1">
              <a:buFont typeface="Wingdings" panose="05000000000000000000" pitchFamily="2" charset="2"/>
              <a:buChar char="ü"/>
            </a:pPr>
            <a:r>
              <a:rPr lang="en-US" sz="2400" dirty="0"/>
              <a:t>You will have a $6000 scholarship for room/board and a summer research job with your faculty advisor for $5000.  What should you put on your UMBC W4?</a:t>
            </a:r>
          </a:p>
          <a:p>
            <a:pPr lvl="1">
              <a:buFont typeface="Wingdings" panose="05000000000000000000" pitchFamily="2" charset="2"/>
              <a:buChar char="ü"/>
            </a:pPr>
            <a:r>
              <a:rPr lang="en-US" sz="2400" dirty="0"/>
              <a:t>Anyone have an example to share?</a:t>
            </a:r>
          </a:p>
        </p:txBody>
      </p:sp>
    </p:spTree>
    <p:extLst>
      <p:ext uri="{BB962C8B-B14F-4D97-AF65-F5344CB8AC3E}">
        <p14:creationId xmlns:p14="http://schemas.microsoft.com/office/powerpoint/2010/main" val="7902258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Read Pay Stubs</a:t>
            </a:r>
          </a:p>
        </p:txBody>
      </p:sp>
      <p:sp>
        <p:nvSpPr>
          <p:cNvPr id="3" name="Content Placeholder 2"/>
          <p:cNvSpPr>
            <a:spLocks noGrp="1"/>
          </p:cNvSpPr>
          <p:nvPr>
            <p:ph idx="1"/>
          </p:nvPr>
        </p:nvSpPr>
        <p:spPr/>
        <p:txBody>
          <a:bodyPr/>
          <a:lstStyle/>
          <a:p>
            <a:r>
              <a:rPr lang="en-US" dirty="0"/>
              <a:t>If you have direct deposit, you need to access </a:t>
            </a:r>
            <a:r>
              <a:rPr lang="en-US" dirty="0">
                <a:hlinkClick r:id="rId3"/>
              </a:rPr>
              <a:t>POSC</a:t>
            </a:r>
            <a:r>
              <a:rPr lang="en-US" dirty="0"/>
              <a:t> (Payroll Online Service Center) to see your pay stub</a:t>
            </a:r>
          </a:p>
          <a:p>
            <a:r>
              <a:rPr lang="en-US" dirty="0"/>
              <a:t>If you don’t have direct deposit, get it then sign up for POSC</a:t>
            </a:r>
          </a:p>
          <a:p>
            <a:r>
              <a:rPr lang="en-US" dirty="0"/>
              <a:t>The date on your pay stub is WRONG</a:t>
            </a:r>
          </a:p>
          <a:p>
            <a:r>
              <a:rPr lang="en-US" dirty="0"/>
              <a:t>Student Employees get paid three weeks after the last Friday of a pay period</a:t>
            </a:r>
          </a:p>
          <a:p>
            <a:r>
              <a:rPr lang="en-US" dirty="0"/>
              <a:t>If you don’t expect to owe income tax and are enrolled, your gross pay and net pay should match</a:t>
            </a:r>
          </a:p>
          <a:p>
            <a:endParaRPr lang="en-US" dirty="0"/>
          </a:p>
        </p:txBody>
      </p:sp>
    </p:spTree>
    <p:extLst>
      <p:ext uri="{BB962C8B-B14F-4D97-AF65-F5344CB8AC3E}">
        <p14:creationId xmlns:p14="http://schemas.microsoft.com/office/powerpoint/2010/main" val="406870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stretch>
            <a:fillRect/>
          </a:stretch>
        </p:blipFill>
        <p:spPr>
          <a:xfrm>
            <a:off x="1586518" y="188746"/>
            <a:ext cx="9765694" cy="6669254"/>
          </a:xfrm>
          <a:prstGeom prst="rect">
            <a:avLst/>
          </a:prstGeom>
        </p:spPr>
      </p:pic>
      <p:grpSp>
        <p:nvGrpSpPr>
          <p:cNvPr id="32" name="Group 31"/>
          <p:cNvGrpSpPr/>
          <p:nvPr/>
        </p:nvGrpSpPr>
        <p:grpSpPr>
          <a:xfrm>
            <a:off x="6780212" y="2106083"/>
            <a:ext cx="5303044" cy="246221"/>
            <a:chOff x="6780212" y="2106083"/>
            <a:chExt cx="5303044" cy="246221"/>
          </a:xfrm>
        </p:grpSpPr>
        <p:sp>
          <p:nvSpPr>
            <p:cNvPr id="28" name="TextBox 27"/>
            <p:cNvSpPr txBox="1"/>
            <p:nvPr/>
          </p:nvSpPr>
          <p:spPr>
            <a:xfrm>
              <a:off x="11094243" y="2106083"/>
              <a:ext cx="989013" cy="246221"/>
            </a:xfrm>
            <a:prstGeom prst="rect">
              <a:avLst/>
            </a:prstGeom>
            <a:noFill/>
            <a:ln w="19050">
              <a:solidFill>
                <a:srgbClr val="FF0000"/>
              </a:solidFill>
            </a:ln>
          </p:spPr>
          <p:txBody>
            <a:bodyPr wrap="square" rtlCol="0">
              <a:spAutoFit/>
            </a:bodyPr>
            <a:lstStyle/>
            <a:p>
              <a:r>
                <a:rPr lang="en-US" sz="1000" dirty="0"/>
                <a:t>Federal W/H</a:t>
              </a:r>
            </a:p>
          </p:txBody>
        </p:sp>
        <p:sp>
          <p:nvSpPr>
            <p:cNvPr id="22" name="Rectangle 21"/>
            <p:cNvSpPr/>
            <p:nvPr/>
          </p:nvSpPr>
          <p:spPr>
            <a:xfrm>
              <a:off x="6780212" y="2171700"/>
              <a:ext cx="419100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731962" y="1352550"/>
            <a:ext cx="4572000" cy="1066800"/>
            <a:chOff x="1446212" y="1143000"/>
            <a:chExt cx="4572000" cy="1066800"/>
          </a:xfrm>
        </p:grpSpPr>
        <p:sp>
          <p:nvSpPr>
            <p:cNvPr id="13" name="Line Callout 1 12"/>
            <p:cNvSpPr/>
            <p:nvPr/>
          </p:nvSpPr>
          <p:spPr>
            <a:xfrm>
              <a:off x="1446212" y="1676400"/>
              <a:ext cx="4572000" cy="533400"/>
            </a:xfrm>
            <a:prstGeom prst="borderCallout1">
              <a:avLst>
                <a:gd name="adj1" fmla="val 32015"/>
                <a:gd name="adj2" fmla="val 715"/>
                <a:gd name="adj3" fmla="val -64031"/>
                <a:gd name="adj4" fmla="val 9643"/>
              </a:avLst>
            </a:prstGeom>
            <a:noFill/>
            <a:ln w="50800">
              <a:solidFill>
                <a:srgbClr val="E05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903412" y="1143000"/>
              <a:ext cx="1600200" cy="381000"/>
            </a:xfrm>
            <a:prstGeom prst="rect">
              <a:avLst/>
            </a:prstGeom>
            <a:noFill/>
            <a:ln w="53975">
              <a:solidFill>
                <a:srgbClr val="E05F2C"/>
              </a:solidFill>
            </a:ln>
          </p:spPr>
          <p:txBody>
            <a:bodyPr wrap="square" rtlCol="0">
              <a:spAutoFit/>
            </a:bodyPr>
            <a:lstStyle/>
            <a:p>
              <a:r>
                <a:rPr lang="en-US" dirty="0"/>
                <a:t>Gross Pay</a:t>
              </a:r>
            </a:p>
          </p:txBody>
        </p:sp>
      </p:grpSp>
      <p:grpSp>
        <p:nvGrpSpPr>
          <p:cNvPr id="31" name="Group 30"/>
          <p:cNvGrpSpPr/>
          <p:nvPr/>
        </p:nvGrpSpPr>
        <p:grpSpPr>
          <a:xfrm>
            <a:off x="1755774" y="2554816"/>
            <a:ext cx="4572000" cy="2387762"/>
            <a:chOff x="1755774" y="2554816"/>
            <a:chExt cx="4572000" cy="2387762"/>
          </a:xfrm>
        </p:grpSpPr>
        <p:sp>
          <p:nvSpPr>
            <p:cNvPr id="25" name="TextBox 24"/>
            <p:cNvSpPr txBox="1"/>
            <p:nvPr/>
          </p:nvSpPr>
          <p:spPr>
            <a:xfrm>
              <a:off x="2112962" y="4296247"/>
              <a:ext cx="1676400" cy="646331"/>
            </a:xfrm>
            <a:prstGeom prst="rect">
              <a:avLst/>
            </a:prstGeom>
            <a:noFill/>
            <a:ln w="53975">
              <a:solidFill>
                <a:srgbClr val="E05F2C"/>
              </a:solidFill>
            </a:ln>
          </p:spPr>
          <p:txBody>
            <a:bodyPr wrap="square" rtlCol="0">
              <a:spAutoFit/>
            </a:bodyPr>
            <a:lstStyle/>
            <a:p>
              <a:r>
                <a:rPr lang="en-US" dirty="0"/>
                <a:t>Employer Paid Benefits</a:t>
              </a:r>
            </a:p>
          </p:txBody>
        </p:sp>
        <p:sp>
          <p:nvSpPr>
            <p:cNvPr id="24" name="Line Callout 1 23"/>
            <p:cNvSpPr/>
            <p:nvPr/>
          </p:nvSpPr>
          <p:spPr>
            <a:xfrm>
              <a:off x="1755774" y="2554816"/>
              <a:ext cx="4572000" cy="1118671"/>
            </a:xfrm>
            <a:prstGeom prst="borderCallout1">
              <a:avLst>
                <a:gd name="adj1" fmla="val 32015"/>
                <a:gd name="adj2" fmla="val 715"/>
                <a:gd name="adj3" fmla="val 160157"/>
                <a:gd name="adj4" fmla="val 8452"/>
              </a:avLst>
            </a:prstGeom>
            <a:noFill/>
            <a:ln w="50800">
              <a:solidFill>
                <a:srgbClr val="E05F2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6780212" y="2252133"/>
            <a:ext cx="5303044" cy="246221"/>
            <a:chOff x="6780212" y="2106083"/>
            <a:chExt cx="5303044" cy="246221"/>
          </a:xfrm>
        </p:grpSpPr>
        <p:sp>
          <p:nvSpPr>
            <p:cNvPr id="35" name="TextBox 34"/>
            <p:cNvSpPr txBox="1"/>
            <p:nvPr/>
          </p:nvSpPr>
          <p:spPr>
            <a:xfrm>
              <a:off x="11094243" y="2106083"/>
              <a:ext cx="989013" cy="246221"/>
            </a:xfrm>
            <a:prstGeom prst="rect">
              <a:avLst/>
            </a:prstGeom>
            <a:noFill/>
            <a:ln w="19050">
              <a:solidFill>
                <a:srgbClr val="FF0000"/>
              </a:solidFill>
            </a:ln>
          </p:spPr>
          <p:txBody>
            <a:bodyPr wrap="square" rtlCol="0">
              <a:spAutoFit/>
            </a:bodyPr>
            <a:lstStyle/>
            <a:p>
              <a:r>
                <a:rPr lang="en-US" sz="1000" dirty="0"/>
                <a:t>Payroll Tax</a:t>
              </a:r>
            </a:p>
          </p:txBody>
        </p:sp>
        <p:sp>
          <p:nvSpPr>
            <p:cNvPr id="36" name="Rectangle 35"/>
            <p:cNvSpPr/>
            <p:nvPr/>
          </p:nvSpPr>
          <p:spPr>
            <a:xfrm>
              <a:off x="6780212" y="2171700"/>
              <a:ext cx="419100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6778624" y="2403104"/>
            <a:ext cx="5303044" cy="246221"/>
            <a:chOff x="6780212" y="2106083"/>
            <a:chExt cx="5303044" cy="246221"/>
          </a:xfrm>
        </p:grpSpPr>
        <p:sp>
          <p:nvSpPr>
            <p:cNvPr id="38" name="TextBox 37"/>
            <p:cNvSpPr txBox="1"/>
            <p:nvPr/>
          </p:nvSpPr>
          <p:spPr>
            <a:xfrm>
              <a:off x="11094243" y="2106083"/>
              <a:ext cx="989013" cy="246221"/>
            </a:xfrm>
            <a:prstGeom prst="rect">
              <a:avLst/>
            </a:prstGeom>
            <a:noFill/>
            <a:ln w="19050">
              <a:solidFill>
                <a:srgbClr val="FF0000"/>
              </a:solidFill>
            </a:ln>
          </p:spPr>
          <p:txBody>
            <a:bodyPr wrap="square" rtlCol="0">
              <a:spAutoFit/>
            </a:bodyPr>
            <a:lstStyle/>
            <a:p>
              <a:r>
                <a:rPr lang="en-US" sz="1000" dirty="0"/>
                <a:t>State W/H</a:t>
              </a:r>
            </a:p>
          </p:txBody>
        </p:sp>
        <p:sp>
          <p:nvSpPr>
            <p:cNvPr id="39" name="Rectangle 38"/>
            <p:cNvSpPr/>
            <p:nvPr/>
          </p:nvSpPr>
          <p:spPr>
            <a:xfrm>
              <a:off x="6780212" y="2171700"/>
              <a:ext cx="419100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743169" y="2619692"/>
            <a:ext cx="5306627" cy="733108"/>
            <a:chOff x="6743169" y="2619692"/>
            <a:chExt cx="5306627" cy="733108"/>
          </a:xfrm>
        </p:grpSpPr>
        <p:sp>
          <p:nvSpPr>
            <p:cNvPr id="41" name="TextBox 40"/>
            <p:cNvSpPr txBox="1"/>
            <p:nvPr/>
          </p:nvSpPr>
          <p:spPr>
            <a:xfrm>
              <a:off x="11070023" y="2798802"/>
              <a:ext cx="979773" cy="553998"/>
            </a:xfrm>
            <a:prstGeom prst="rect">
              <a:avLst/>
            </a:prstGeom>
            <a:noFill/>
            <a:ln w="19050">
              <a:solidFill>
                <a:srgbClr val="FF0000"/>
              </a:solidFill>
            </a:ln>
          </p:spPr>
          <p:txBody>
            <a:bodyPr wrap="square" rtlCol="0">
              <a:spAutoFit/>
            </a:bodyPr>
            <a:lstStyle/>
            <a:p>
              <a:r>
                <a:rPr lang="en-US" sz="1000" dirty="0"/>
                <a:t>Employee contribution to benefits</a:t>
              </a:r>
            </a:p>
          </p:txBody>
        </p:sp>
        <p:sp>
          <p:nvSpPr>
            <p:cNvPr id="42" name="Rectangle 41"/>
            <p:cNvSpPr/>
            <p:nvPr/>
          </p:nvSpPr>
          <p:spPr>
            <a:xfrm>
              <a:off x="6743169" y="2619692"/>
              <a:ext cx="4151843" cy="7331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743169" y="3276600"/>
            <a:ext cx="5303044" cy="246221"/>
            <a:chOff x="6780212" y="2106083"/>
            <a:chExt cx="5303044" cy="246221"/>
          </a:xfrm>
        </p:grpSpPr>
        <p:sp>
          <p:nvSpPr>
            <p:cNvPr id="45" name="TextBox 44"/>
            <p:cNvSpPr txBox="1"/>
            <p:nvPr/>
          </p:nvSpPr>
          <p:spPr>
            <a:xfrm>
              <a:off x="11094243" y="2106083"/>
              <a:ext cx="989013" cy="246221"/>
            </a:xfrm>
            <a:prstGeom prst="rect">
              <a:avLst/>
            </a:prstGeom>
            <a:noFill/>
            <a:ln w="19050">
              <a:solidFill>
                <a:srgbClr val="FF0000"/>
              </a:solidFill>
            </a:ln>
          </p:spPr>
          <p:txBody>
            <a:bodyPr wrap="square" rtlCol="0">
              <a:spAutoFit/>
            </a:bodyPr>
            <a:lstStyle/>
            <a:p>
              <a:r>
                <a:rPr lang="en-US" sz="1000" dirty="0"/>
                <a:t>Net Pay</a:t>
              </a:r>
            </a:p>
          </p:txBody>
        </p:sp>
        <p:sp>
          <p:nvSpPr>
            <p:cNvPr id="46" name="Rectangle 45"/>
            <p:cNvSpPr/>
            <p:nvPr/>
          </p:nvSpPr>
          <p:spPr>
            <a:xfrm>
              <a:off x="6780212" y="2220383"/>
              <a:ext cx="4191000" cy="1143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39012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3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3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3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33"/>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a Dependent?</a:t>
            </a:r>
          </a:p>
        </p:txBody>
      </p:sp>
      <p:sp>
        <p:nvSpPr>
          <p:cNvPr id="3" name="Content Placeholder 2"/>
          <p:cNvSpPr>
            <a:spLocks noGrp="1"/>
          </p:cNvSpPr>
          <p:nvPr>
            <p:ph idx="1"/>
          </p:nvPr>
        </p:nvSpPr>
        <p:spPr>
          <a:xfrm>
            <a:off x="1522413" y="1981200"/>
            <a:ext cx="10058399" cy="4187825"/>
          </a:xfrm>
        </p:spPr>
        <p:txBody>
          <a:bodyPr/>
          <a:lstStyle/>
          <a:p>
            <a:r>
              <a:rPr lang="en-US" dirty="0"/>
              <a:t>Are you single (not married)?</a:t>
            </a:r>
          </a:p>
          <a:p>
            <a:r>
              <a:rPr lang="en-US" dirty="0"/>
              <a:t>Are you the child, stepchild, brother, sister, or descendant of the taxpayer?</a:t>
            </a:r>
          </a:p>
          <a:p>
            <a:r>
              <a:rPr lang="en-US" dirty="0"/>
              <a:t>Are you either under age 19? Or under age 24 and a full-time student?  Or permanently and totally disabled?</a:t>
            </a:r>
          </a:p>
          <a:p>
            <a:r>
              <a:rPr lang="en-US" dirty="0"/>
              <a:t>Did you live with the taxpayer for more than half the year except for temporary absences?</a:t>
            </a:r>
          </a:p>
          <a:p>
            <a:r>
              <a:rPr lang="en-US" dirty="0"/>
              <a:t>Did the taxpayer pay more than half your support?</a:t>
            </a:r>
          </a:p>
          <a:p>
            <a:pPr marL="0" indent="0" algn="ctr">
              <a:buNone/>
            </a:pPr>
            <a:r>
              <a:rPr lang="en-US" b="1" u="sng" dirty="0"/>
              <a:t>If all answers are yes, you are a dependent of the tax payer</a:t>
            </a:r>
          </a:p>
          <a:p>
            <a:endParaRPr lang="en-US" dirty="0"/>
          </a:p>
          <a:p>
            <a:endParaRPr lang="en-US" dirty="0"/>
          </a:p>
          <a:p>
            <a:endParaRPr lang="en-US" dirty="0"/>
          </a:p>
        </p:txBody>
      </p:sp>
    </p:spTree>
    <p:extLst>
      <p:ext uri="{BB962C8B-B14F-4D97-AF65-F5344CB8AC3E}">
        <p14:creationId xmlns:p14="http://schemas.microsoft.com/office/powerpoint/2010/main" val="171755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does it matter?</a:t>
            </a:r>
          </a:p>
        </p:txBody>
      </p:sp>
      <p:sp>
        <p:nvSpPr>
          <p:cNvPr id="3" name="Content Placeholder 2"/>
          <p:cNvSpPr>
            <a:spLocks noGrp="1"/>
          </p:cNvSpPr>
          <p:nvPr>
            <p:ph idx="1"/>
          </p:nvPr>
        </p:nvSpPr>
        <p:spPr>
          <a:xfrm>
            <a:off x="1522413" y="1981200"/>
            <a:ext cx="9829799" cy="4187825"/>
          </a:xfrm>
        </p:spPr>
        <p:txBody>
          <a:bodyPr>
            <a:normAutofit fontScale="92500" lnSpcReduction="20000"/>
          </a:bodyPr>
          <a:lstStyle/>
          <a:p>
            <a:r>
              <a:rPr lang="en-US" dirty="0"/>
              <a:t>MOST of the time, it is financially advantageous for your parent(s) to claim you.</a:t>
            </a:r>
          </a:p>
          <a:p>
            <a:r>
              <a:rPr lang="en-US" dirty="0"/>
              <a:t>Example:  You are 21 and have a scholarship for half tuition/fees and live in an off campus apartment (you don’t spend even one night with your parents in 2020).  Your rent and food is paid by savings from your summer job.  Your parents only pay the other half of your tuition and for your health insurance.  You could make an argument that you are paying more than half of your support and therefore can claim yourself.   </a:t>
            </a:r>
          </a:p>
          <a:p>
            <a:r>
              <a:rPr lang="en-US" dirty="0"/>
              <a:t>Impact:  your income for the year is $10,000 from a summer job.  Once the dependent standard deduction of $10,350 is used to reduce your income, you don’t owe any taxes. </a:t>
            </a:r>
          </a:p>
          <a:p>
            <a:r>
              <a:rPr lang="en-US" dirty="0"/>
              <a:t>Your parents make $74,900/year (MFJ).  If they claimed you as a dependent, their tax owed is </a:t>
            </a:r>
            <a:r>
              <a:rPr lang="en-US" b="1" dirty="0"/>
              <a:t>$6,312</a:t>
            </a:r>
            <a:r>
              <a:rPr lang="en-US" dirty="0"/>
              <a:t>.  By not claiming you as a dependent, their tax owed is </a:t>
            </a:r>
            <a:r>
              <a:rPr lang="en-US" b="1" dirty="0"/>
              <a:t>$6,812</a:t>
            </a:r>
            <a:r>
              <a:rPr lang="en-US" dirty="0"/>
              <a:t>.</a:t>
            </a:r>
          </a:p>
          <a:p>
            <a:endParaRPr lang="en-US" dirty="0"/>
          </a:p>
        </p:txBody>
      </p:sp>
      <p:pic>
        <p:nvPicPr>
          <p:cNvPr id="4" name="Picture 8" descr="Time to file taxes free imag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4612" y="381000"/>
            <a:ext cx="2314575" cy="1540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8310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Agenda</a:t>
            </a:r>
          </a:p>
        </p:txBody>
      </p:sp>
      <p:sp>
        <p:nvSpPr>
          <p:cNvPr id="14" name="Content Placeholder 13"/>
          <p:cNvSpPr>
            <a:spLocks noGrp="1"/>
          </p:cNvSpPr>
          <p:nvPr>
            <p:ph idx="1"/>
          </p:nvPr>
        </p:nvSpPr>
        <p:spPr/>
        <p:txBody>
          <a:bodyPr>
            <a:normAutofit lnSpcReduction="10000"/>
          </a:bodyPr>
          <a:lstStyle/>
          <a:p>
            <a:pPr marL="457200" indent="-457200">
              <a:buFont typeface="+mj-lt"/>
              <a:buAutoNum type="arabicPeriod"/>
            </a:pPr>
            <a:r>
              <a:rPr lang="en-US" dirty="0">
                <a:hlinkClick r:id="rId3" action="ppaction://hlinksldjump"/>
              </a:rPr>
              <a:t>Progressive Income Tax and Income Tax Brackets</a:t>
            </a:r>
            <a:endParaRPr lang="en-US" dirty="0">
              <a:hlinkClick r:id="rId4" action="ppaction://hlinksldjump"/>
            </a:endParaRPr>
          </a:p>
          <a:p>
            <a:pPr marL="457200" indent="-457200">
              <a:buFont typeface="+mj-lt"/>
              <a:buAutoNum type="arabicPeriod"/>
            </a:pPr>
            <a:r>
              <a:rPr lang="en-US" dirty="0">
                <a:hlinkClick r:id="rId4" action="ppaction://hlinksldjump"/>
              </a:rPr>
              <a:t>Using the tax code for behavior modification</a:t>
            </a:r>
            <a:endParaRPr lang="en-US" dirty="0"/>
          </a:p>
          <a:p>
            <a:pPr marL="457200" indent="-457200">
              <a:buFont typeface="+mj-lt"/>
              <a:buAutoNum type="arabicPeriod"/>
            </a:pPr>
            <a:r>
              <a:rPr lang="en-US" dirty="0">
                <a:hlinkClick r:id="rId5" action="ppaction://hlinksldjump"/>
              </a:rPr>
              <a:t>What are some other taxes that we pay (including Payroll Taxes</a:t>
            </a:r>
            <a:r>
              <a:rPr lang="en-US" dirty="0"/>
              <a:t>)</a:t>
            </a:r>
          </a:p>
          <a:p>
            <a:pPr marL="457200" indent="-457200">
              <a:buFont typeface="+mj-lt"/>
              <a:buAutoNum type="arabicPeriod"/>
            </a:pPr>
            <a:r>
              <a:rPr lang="en-US" dirty="0">
                <a:hlinkClick r:id="rId6" action="ppaction://hlinksldjump"/>
              </a:rPr>
              <a:t>What counts as income on your income tax return?</a:t>
            </a:r>
            <a:endParaRPr lang="en-US" dirty="0"/>
          </a:p>
          <a:p>
            <a:pPr marL="457200" indent="-457200">
              <a:buFont typeface="+mj-lt"/>
              <a:buAutoNum type="arabicPeriod"/>
            </a:pPr>
            <a:r>
              <a:rPr lang="en-US" dirty="0">
                <a:hlinkClick r:id="rId7" action="ppaction://hlinksldjump"/>
              </a:rPr>
              <a:t>Withholding and the W-4</a:t>
            </a:r>
            <a:endParaRPr lang="en-US" dirty="0"/>
          </a:p>
          <a:p>
            <a:pPr marL="457200" indent="-457200">
              <a:buFont typeface="+mj-lt"/>
              <a:buAutoNum type="arabicPeriod"/>
            </a:pPr>
            <a:r>
              <a:rPr lang="en-US" dirty="0">
                <a:hlinkClick r:id="rId8" action="ppaction://hlinksldjump"/>
              </a:rPr>
              <a:t>How to read a pay stub</a:t>
            </a:r>
            <a:endParaRPr lang="en-US" dirty="0"/>
          </a:p>
          <a:p>
            <a:pPr marL="457200" indent="-457200">
              <a:buFont typeface="+mj-lt"/>
              <a:buAutoNum type="arabicPeriod"/>
            </a:pPr>
            <a:r>
              <a:rPr lang="en-US" dirty="0">
                <a:hlinkClick r:id="rId9" action="ppaction://hlinksldjump"/>
              </a:rPr>
              <a:t>Are you a dependent or not?  </a:t>
            </a:r>
            <a:endParaRPr lang="en-US" dirty="0"/>
          </a:p>
          <a:p>
            <a:pPr marL="457200" indent="-457200">
              <a:buFont typeface="+mj-lt"/>
              <a:buAutoNum type="arabicPeriod"/>
            </a:pPr>
            <a:r>
              <a:rPr lang="en-US" dirty="0">
                <a:hlinkClick r:id="rId10" action="ppaction://hlinksldjump"/>
              </a:rPr>
              <a:t>Completing a tax return</a:t>
            </a:r>
            <a:endParaRPr lang="en-US" dirty="0"/>
          </a:p>
        </p:txBody>
      </p:sp>
      <p:pic>
        <p:nvPicPr>
          <p:cNvPr id="3080" name="Picture 8" descr="Income Tax Payer upside down, drawing free 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913812" y="3581400"/>
            <a:ext cx="235267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760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you need to file an income tax return?</a:t>
            </a:r>
          </a:p>
        </p:txBody>
      </p:sp>
      <p:sp>
        <p:nvSpPr>
          <p:cNvPr id="3" name="Content Placeholder 2"/>
          <p:cNvSpPr>
            <a:spLocks noGrp="1"/>
          </p:cNvSpPr>
          <p:nvPr>
            <p:ph idx="1"/>
          </p:nvPr>
        </p:nvSpPr>
        <p:spPr/>
        <p:txBody>
          <a:bodyPr/>
          <a:lstStyle/>
          <a:p>
            <a:r>
              <a:rPr lang="en-US" dirty="0"/>
              <a:t>Yes!</a:t>
            </a:r>
          </a:p>
          <a:p>
            <a:r>
              <a:rPr lang="en-US" dirty="0"/>
              <a:t>Credits</a:t>
            </a:r>
          </a:p>
          <a:p>
            <a:r>
              <a:rPr lang="en-US" dirty="0"/>
              <a:t>Stimulus Payments</a:t>
            </a:r>
          </a:p>
          <a:p>
            <a:r>
              <a:rPr lang="en-US" dirty="0"/>
              <a:t>Losses</a:t>
            </a:r>
          </a:p>
        </p:txBody>
      </p:sp>
    </p:spTree>
    <p:extLst>
      <p:ext uri="{BB962C8B-B14F-4D97-AF65-F5344CB8AC3E}">
        <p14:creationId xmlns:p14="http://schemas.microsoft.com/office/powerpoint/2010/main" val="3733046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a tax return</a:t>
            </a:r>
          </a:p>
        </p:txBody>
      </p:sp>
      <p:sp>
        <p:nvSpPr>
          <p:cNvPr id="3" name="Content Placeholder 2"/>
          <p:cNvSpPr>
            <a:spLocks noGrp="1"/>
          </p:cNvSpPr>
          <p:nvPr>
            <p:ph idx="1"/>
          </p:nvPr>
        </p:nvSpPr>
        <p:spPr/>
        <p:txBody>
          <a:bodyPr/>
          <a:lstStyle/>
          <a:p>
            <a:r>
              <a:rPr lang="en-US" dirty="0"/>
              <a:t>Use software if possible; guards against errors</a:t>
            </a:r>
          </a:p>
          <a:p>
            <a:pPr marL="0" indent="0">
              <a:buNone/>
            </a:pPr>
            <a:r>
              <a:rPr lang="en-US" dirty="0">
                <a:hlinkClick r:id="rId3"/>
              </a:rPr>
              <a:t>https://www.irs.gov/filing/free-file-do-your-federal-taxes-for-free</a:t>
            </a:r>
          </a:p>
          <a:p>
            <a:r>
              <a:rPr lang="en-US" dirty="0"/>
              <a:t>Use UMBC VITA by making an appointment at: </a:t>
            </a:r>
            <a:r>
              <a:rPr lang="en-US" dirty="0">
                <a:hlinkClick r:id="rId4"/>
              </a:rPr>
              <a:t>www.bmorefreetaxes.org</a:t>
            </a:r>
            <a:endParaRPr lang="en-US" dirty="0"/>
          </a:p>
          <a:p>
            <a:r>
              <a:rPr lang="en-US" dirty="0"/>
              <a:t>If you don’t understand, ask questions.  You are responsible for your tax return.  </a:t>
            </a:r>
          </a:p>
          <a:p>
            <a:r>
              <a:rPr lang="en-US" dirty="0"/>
              <a:t>If you are a dependent, talk with your parent(s)/guardian(s).  </a:t>
            </a:r>
          </a:p>
        </p:txBody>
      </p:sp>
      <p:pic>
        <p:nvPicPr>
          <p:cNvPr id="4"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3646" y="381000"/>
            <a:ext cx="2847975" cy="2011238"/>
          </a:xfrm>
          <a:prstGeom prst="rect">
            <a:avLst/>
          </a:prstGeom>
        </p:spPr>
      </p:pic>
    </p:spTree>
    <p:extLst>
      <p:ext uri="{BB962C8B-B14F-4D97-AF65-F5344CB8AC3E}">
        <p14:creationId xmlns:p14="http://schemas.microsoft.com/office/powerpoint/2010/main" val="965447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293812" y="76200"/>
            <a:ext cx="7391400" cy="4598979"/>
          </a:xfrm>
          <a:prstGeom prst="rect">
            <a:avLst/>
          </a:prstGeom>
        </p:spPr>
      </p:pic>
      <p:pic>
        <p:nvPicPr>
          <p:cNvPr id="5" name="Picture 4"/>
          <p:cNvPicPr>
            <a:picLocks noChangeAspect="1"/>
          </p:cNvPicPr>
          <p:nvPr/>
        </p:nvPicPr>
        <p:blipFill>
          <a:blip r:embed="rId3"/>
          <a:stretch>
            <a:fillRect/>
          </a:stretch>
        </p:blipFill>
        <p:spPr>
          <a:xfrm>
            <a:off x="2651518" y="2667000"/>
            <a:ext cx="9512273" cy="4124325"/>
          </a:xfrm>
          <a:prstGeom prst="rect">
            <a:avLst/>
          </a:prstGeom>
        </p:spPr>
      </p:pic>
      <p:pic>
        <p:nvPicPr>
          <p:cNvPr id="8" name="Picture 7"/>
          <p:cNvPicPr>
            <a:picLocks noChangeAspect="1"/>
          </p:cNvPicPr>
          <p:nvPr/>
        </p:nvPicPr>
        <p:blipFill>
          <a:blip r:embed="rId4"/>
          <a:stretch>
            <a:fillRect/>
          </a:stretch>
        </p:blipFill>
        <p:spPr>
          <a:xfrm>
            <a:off x="1229213" y="76200"/>
            <a:ext cx="10963275" cy="5038776"/>
          </a:xfrm>
          <a:prstGeom prst="rect">
            <a:avLst/>
          </a:prstGeom>
        </p:spPr>
      </p:pic>
      <p:pic>
        <p:nvPicPr>
          <p:cNvPr id="9" name="Picture 8"/>
          <p:cNvPicPr>
            <a:picLocks noChangeAspect="1"/>
          </p:cNvPicPr>
          <p:nvPr/>
        </p:nvPicPr>
        <p:blipFill>
          <a:blip r:embed="rId5"/>
          <a:stretch>
            <a:fillRect/>
          </a:stretch>
        </p:blipFill>
        <p:spPr>
          <a:xfrm>
            <a:off x="692511" y="2721894"/>
            <a:ext cx="11499611" cy="4014535"/>
          </a:xfrm>
          <a:prstGeom prst="rect">
            <a:avLst/>
          </a:prstGeom>
        </p:spPr>
      </p:pic>
    </p:spTree>
    <p:extLst>
      <p:ext uri="{BB962C8B-B14F-4D97-AF65-F5344CB8AC3E}">
        <p14:creationId xmlns:p14="http://schemas.microsoft.com/office/powerpoint/2010/main" val="1760088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1588-318B-4C42-874E-5A2AEF627E22}"/>
              </a:ext>
            </a:extLst>
          </p:cNvPr>
          <p:cNvSpPr>
            <a:spLocks noGrp="1"/>
          </p:cNvSpPr>
          <p:nvPr>
            <p:ph type="title"/>
          </p:nvPr>
        </p:nvSpPr>
        <p:spPr/>
        <p:txBody>
          <a:bodyPr/>
          <a:lstStyle/>
          <a:p>
            <a:r>
              <a:rPr lang="en-US" dirty="0"/>
              <a:t>Employer Benefits = Tax Deductions</a:t>
            </a:r>
          </a:p>
        </p:txBody>
      </p:sp>
      <p:sp>
        <p:nvSpPr>
          <p:cNvPr id="3" name="Content Placeholder 2">
            <a:extLst>
              <a:ext uri="{FF2B5EF4-FFF2-40B4-BE49-F238E27FC236}">
                <a16:creationId xmlns:a16="http://schemas.microsoft.com/office/drawing/2014/main" id="{136B850E-3566-4300-8752-CC5134E73262}"/>
              </a:ext>
            </a:extLst>
          </p:cNvPr>
          <p:cNvSpPr>
            <a:spLocks noGrp="1"/>
          </p:cNvSpPr>
          <p:nvPr>
            <p:ph idx="1"/>
          </p:nvPr>
        </p:nvSpPr>
        <p:spPr/>
        <p:txBody>
          <a:bodyPr/>
          <a:lstStyle/>
          <a:p>
            <a:r>
              <a:rPr lang="en-US" dirty="0"/>
              <a:t>Healthcare</a:t>
            </a:r>
          </a:p>
          <a:p>
            <a:r>
              <a:rPr lang="en-US" dirty="0"/>
              <a:t>Flex spending Accounts</a:t>
            </a:r>
          </a:p>
          <a:p>
            <a:pPr lvl="1"/>
            <a:r>
              <a:rPr lang="en-US" dirty="0"/>
              <a:t>Health</a:t>
            </a:r>
          </a:p>
          <a:p>
            <a:pPr lvl="1"/>
            <a:r>
              <a:rPr lang="en-US" dirty="0"/>
              <a:t>Daycare</a:t>
            </a:r>
          </a:p>
          <a:p>
            <a:r>
              <a:rPr lang="en-US" dirty="0"/>
              <a:t>401k contributions</a:t>
            </a:r>
          </a:p>
        </p:txBody>
      </p:sp>
    </p:spTree>
    <p:extLst>
      <p:ext uri="{BB962C8B-B14F-4D97-AF65-F5344CB8AC3E}">
        <p14:creationId xmlns:p14="http://schemas.microsoft.com/office/powerpoint/2010/main" val="3464862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30550"/>
            <a:ext cx="9829799" cy="1219200"/>
          </a:xfrm>
        </p:spPr>
        <p:txBody>
          <a:bodyPr/>
          <a:lstStyle/>
          <a:p>
            <a:r>
              <a:rPr lang="en-US" dirty="0"/>
              <a:t>Example – payroll tax after employer deductions </a:t>
            </a:r>
          </a:p>
        </p:txBody>
      </p:sp>
      <p:graphicFrame>
        <p:nvGraphicFramePr>
          <p:cNvPr id="4" name="Object 3"/>
          <p:cNvGraphicFramePr>
            <a:graphicFrameLocks noChangeAspect="1"/>
          </p:cNvGraphicFramePr>
          <p:nvPr>
            <p:extLst>
              <p:ext uri="{D42A27DB-BD31-4B8C-83A1-F6EECF244321}">
                <p14:modId xmlns:p14="http://schemas.microsoft.com/office/powerpoint/2010/main" val="1348689435"/>
              </p:ext>
            </p:extLst>
          </p:nvPr>
        </p:nvGraphicFramePr>
        <p:xfrm>
          <a:off x="3122612" y="3810000"/>
          <a:ext cx="7848600" cy="2180305"/>
        </p:xfrm>
        <a:graphic>
          <a:graphicData uri="http://schemas.openxmlformats.org/presentationml/2006/ole">
            <mc:AlternateContent xmlns:mc="http://schemas.openxmlformats.org/markup-compatibility/2006">
              <mc:Choice xmlns:v="urn:schemas-microsoft-com:vml" Requires="v">
                <p:oleObj spid="_x0000_s3076" name="Worksheet" r:id="rId3" imgW="6529634" imgH="1814688" progId="Excel.Sheet.12">
                  <p:embed/>
                </p:oleObj>
              </mc:Choice>
              <mc:Fallback>
                <p:oleObj name="Worksheet" r:id="rId3" imgW="6529634" imgH="1814688" progId="Excel.Sheet.12">
                  <p:embed/>
                  <p:pic>
                    <p:nvPicPr>
                      <p:cNvPr id="4" name="Object 3"/>
                      <p:cNvPicPr/>
                      <p:nvPr/>
                    </p:nvPicPr>
                    <p:blipFill>
                      <a:blip r:embed="rId4"/>
                      <a:stretch>
                        <a:fillRect/>
                      </a:stretch>
                    </p:blipFill>
                    <p:spPr>
                      <a:xfrm>
                        <a:off x="3122612" y="3810000"/>
                        <a:ext cx="7848600" cy="2180305"/>
                      </a:xfrm>
                      <a:prstGeom prst="rect">
                        <a:avLst/>
                      </a:prstGeom>
                    </p:spPr>
                  </p:pic>
                </p:oleObj>
              </mc:Fallback>
            </mc:AlternateContent>
          </a:graphicData>
        </a:graphic>
      </p:graphicFrame>
      <p:sp>
        <p:nvSpPr>
          <p:cNvPr id="5" name="TextBox 4"/>
          <p:cNvSpPr txBox="1"/>
          <p:nvPr/>
        </p:nvSpPr>
        <p:spPr>
          <a:xfrm>
            <a:off x="1598612" y="1752600"/>
            <a:ext cx="6934200" cy="461665"/>
          </a:xfrm>
          <a:prstGeom prst="rect">
            <a:avLst/>
          </a:prstGeom>
          <a:noFill/>
        </p:spPr>
        <p:txBody>
          <a:bodyPr wrap="square" rtlCol="0">
            <a:spAutoFit/>
          </a:bodyPr>
          <a:lstStyle/>
          <a:p>
            <a:r>
              <a:rPr lang="en-US" sz="2400" dirty="0"/>
              <a:t>$62,500 – $12,950 (Standard deduction)= $49,550</a:t>
            </a:r>
          </a:p>
        </p:txBody>
      </p:sp>
      <p:sp>
        <p:nvSpPr>
          <p:cNvPr id="3" name="TextBox 2">
            <a:extLst>
              <a:ext uri="{FF2B5EF4-FFF2-40B4-BE49-F238E27FC236}">
                <a16:creationId xmlns:a16="http://schemas.microsoft.com/office/drawing/2014/main" id="{F6E72C3B-D988-41FA-A0A9-7742402F6FCB}"/>
              </a:ext>
            </a:extLst>
          </p:cNvPr>
          <p:cNvSpPr txBox="1"/>
          <p:nvPr/>
        </p:nvSpPr>
        <p:spPr>
          <a:xfrm>
            <a:off x="1674812" y="2473069"/>
            <a:ext cx="6096000" cy="369332"/>
          </a:xfrm>
          <a:prstGeom prst="rect">
            <a:avLst/>
          </a:prstGeom>
          <a:noFill/>
        </p:spPr>
        <p:txBody>
          <a:bodyPr wrap="square" rtlCol="0">
            <a:spAutoFit/>
          </a:bodyPr>
          <a:lstStyle/>
          <a:p>
            <a:r>
              <a:rPr lang="en-US" dirty="0"/>
              <a:t>FICA:    $62,500 x 7.65% = $4,781</a:t>
            </a:r>
          </a:p>
        </p:txBody>
      </p:sp>
      <p:sp>
        <p:nvSpPr>
          <p:cNvPr id="7" name="TextBox 6">
            <a:extLst>
              <a:ext uri="{FF2B5EF4-FFF2-40B4-BE49-F238E27FC236}">
                <a16:creationId xmlns:a16="http://schemas.microsoft.com/office/drawing/2014/main" id="{1D19ED8B-24CF-441B-9AEA-C0DC24B077DF}"/>
              </a:ext>
            </a:extLst>
          </p:cNvPr>
          <p:cNvSpPr txBox="1"/>
          <p:nvPr/>
        </p:nvSpPr>
        <p:spPr>
          <a:xfrm>
            <a:off x="1709083" y="2766365"/>
            <a:ext cx="9220200" cy="830997"/>
          </a:xfrm>
          <a:prstGeom prst="rect">
            <a:avLst/>
          </a:prstGeom>
          <a:noFill/>
        </p:spPr>
        <p:txBody>
          <a:bodyPr wrap="square" rtlCol="0">
            <a:spAutoFit/>
          </a:bodyPr>
          <a:lstStyle/>
          <a:p>
            <a:r>
              <a:rPr lang="en-US" sz="2400" dirty="0"/>
              <a:t>$62,500 –</a:t>
            </a:r>
            <a:r>
              <a:rPr lang="en-US" sz="2400" dirty="0">
                <a:solidFill>
                  <a:schemeClr val="accent1"/>
                </a:solidFill>
              </a:rPr>
              <a:t> (401k)</a:t>
            </a:r>
            <a:r>
              <a:rPr lang="en-US" sz="2400" dirty="0"/>
              <a:t>3,125 - </a:t>
            </a:r>
            <a:r>
              <a:rPr lang="en-US" sz="2400" dirty="0">
                <a:solidFill>
                  <a:schemeClr val="accent1"/>
                </a:solidFill>
              </a:rPr>
              <a:t>(health premiums) </a:t>
            </a:r>
            <a:r>
              <a:rPr lang="en-US" sz="2400" dirty="0"/>
              <a:t>1,200 - $12,950 (Standard deduction)= $45,225</a:t>
            </a:r>
          </a:p>
        </p:txBody>
      </p:sp>
    </p:spTree>
    <p:extLst>
      <p:ext uri="{BB962C8B-B14F-4D97-AF65-F5344CB8AC3E}">
        <p14:creationId xmlns:p14="http://schemas.microsoft.com/office/powerpoint/2010/main" val="347323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56888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74813" y="457200"/>
            <a:ext cx="6629400" cy="1860884"/>
          </a:xfrm>
          <a:prstGeom prst="rect">
            <a:avLst/>
          </a:prstGeom>
        </p:spPr>
      </p:pic>
      <p:sp>
        <p:nvSpPr>
          <p:cNvPr id="6" name="TextBox 5"/>
          <p:cNvSpPr txBox="1"/>
          <p:nvPr/>
        </p:nvSpPr>
        <p:spPr>
          <a:xfrm>
            <a:off x="1456712" y="609600"/>
            <a:ext cx="2667000" cy="369332"/>
          </a:xfrm>
          <a:prstGeom prst="rect">
            <a:avLst/>
          </a:prstGeom>
          <a:noFill/>
        </p:spPr>
        <p:txBody>
          <a:bodyPr wrap="square" rtlCol="0">
            <a:spAutoFit/>
          </a:bodyPr>
          <a:lstStyle/>
          <a:p>
            <a:r>
              <a:rPr lang="en-US" dirty="0"/>
              <a:t>Australia:</a:t>
            </a:r>
          </a:p>
        </p:txBody>
      </p:sp>
      <p:pic>
        <p:nvPicPr>
          <p:cNvPr id="8" name="Picture 7"/>
          <p:cNvPicPr>
            <a:picLocks noChangeAspect="1"/>
          </p:cNvPicPr>
          <p:nvPr/>
        </p:nvPicPr>
        <p:blipFill>
          <a:blip r:embed="rId4"/>
          <a:stretch>
            <a:fillRect/>
          </a:stretch>
        </p:blipFill>
        <p:spPr>
          <a:xfrm>
            <a:off x="2790212" y="2540610"/>
            <a:ext cx="6504600" cy="2044763"/>
          </a:xfrm>
          <a:prstGeom prst="rect">
            <a:avLst/>
          </a:prstGeom>
        </p:spPr>
      </p:pic>
      <p:sp>
        <p:nvSpPr>
          <p:cNvPr id="12" name="TextBox 11"/>
          <p:cNvSpPr txBox="1"/>
          <p:nvPr/>
        </p:nvSpPr>
        <p:spPr>
          <a:xfrm>
            <a:off x="2450464" y="2514600"/>
            <a:ext cx="2667000" cy="369332"/>
          </a:xfrm>
          <a:prstGeom prst="rect">
            <a:avLst/>
          </a:prstGeom>
          <a:noFill/>
        </p:spPr>
        <p:txBody>
          <a:bodyPr wrap="square" rtlCol="0">
            <a:spAutoFit/>
          </a:bodyPr>
          <a:lstStyle/>
          <a:p>
            <a:r>
              <a:rPr lang="en-US" dirty="0"/>
              <a:t>Canada:</a:t>
            </a:r>
          </a:p>
        </p:txBody>
      </p:sp>
      <p:pic>
        <p:nvPicPr>
          <p:cNvPr id="9" name="Picture 8"/>
          <p:cNvPicPr>
            <a:picLocks noChangeAspect="1"/>
          </p:cNvPicPr>
          <p:nvPr/>
        </p:nvPicPr>
        <p:blipFill>
          <a:blip r:embed="rId5"/>
          <a:stretch>
            <a:fillRect/>
          </a:stretch>
        </p:blipFill>
        <p:spPr>
          <a:xfrm>
            <a:off x="5103812" y="4694521"/>
            <a:ext cx="6638925" cy="1850458"/>
          </a:xfrm>
          <a:prstGeom prst="rect">
            <a:avLst/>
          </a:prstGeom>
        </p:spPr>
      </p:pic>
      <p:sp>
        <p:nvSpPr>
          <p:cNvPr id="14" name="TextBox 13"/>
          <p:cNvSpPr txBox="1"/>
          <p:nvPr/>
        </p:nvSpPr>
        <p:spPr>
          <a:xfrm>
            <a:off x="4341812" y="4648200"/>
            <a:ext cx="2667000" cy="369332"/>
          </a:xfrm>
          <a:prstGeom prst="rect">
            <a:avLst/>
          </a:prstGeom>
          <a:noFill/>
        </p:spPr>
        <p:txBody>
          <a:bodyPr wrap="square" rtlCol="0">
            <a:spAutoFit/>
          </a:bodyPr>
          <a:lstStyle/>
          <a:p>
            <a:r>
              <a:rPr lang="en-US" dirty="0"/>
              <a:t>Sweden:</a:t>
            </a:r>
          </a:p>
        </p:txBody>
      </p:sp>
    </p:spTree>
    <p:extLst>
      <p:ext uri="{BB962C8B-B14F-4D97-AF65-F5344CB8AC3E}">
        <p14:creationId xmlns:p14="http://schemas.microsoft.com/office/powerpoint/2010/main" val="369846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57200" indent="-457200"/>
            <a:r>
              <a:rPr lang="en-US" dirty="0"/>
              <a:t>Progressive Income Tax and Income Tax Brackets</a:t>
            </a:r>
          </a:p>
        </p:txBody>
      </p:sp>
      <p:sp>
        <p:nvSpPr>
          <p:cNvPr id="3" name="Content Placeholder 2"/>
          <p:cNvSpPr>
            <a:spLocks noGrp="1"/>
          </p:cNvSpPr>
          <p:nvPr>
            <p:ph idx="1"/>
          </p:nvPr>
        </p:nvSpPr>
        <p:spPr/>
        <p:txBody>
          <a:bodyPr>
            <a:normAutofit/>
          </a:bodyPr>
          <a:lstStyle/>
          <a:p>
            <a:r>
              <a:rPr lang="en-US" dirty="0"/>
              <a:t>A progressive tax is based on the taxpayer’s ability to pay.  A flat tax is the same rate no matter your ability to pay.</a:t>
            </a:r>
          </a:p>
          <a:p>
            <a:r>
              <a:rPr lang="en-US" dirty="0"/>
              <a:t>Deductions, adjustments or refundable/non-refundable tax credits make taxes quite complex.  Things like dependents, tuition expenses, mortgage interest, or having a low-income rate impact your income tax situation.  </a:t>
            </a:r>
          </a:p>
          <a:p>
            <a:r>
              <a:rPr lang="en-US" dirty="0"/>
              <a:t>2,600 pages of tax law and 67,500 pages of related court rulings</a:t>
            </a:r>
          </a:p>
          <a:p>
            <a:r>
              <a:rPr lang="en-US" dirty="0"/>
              <a:t>Employers must, by law, withhold federal income taxes from every paycheck which provides the Federal government has a stable, predictable revenue stream.  </a:t>
            </a:r>
          </a:p>
          <a:p>
            <a:endParaRPr lang="en-US" dirty="0"/>
          </a:p>
        </p:txBody>
      </p:sp>
    </p:spTree>
    <p:extLst>
      <p:ext uri="{BB962C8B-B14F-4D97-AF65-F5344CB8AC3E}">
        <p14:creationId xmlns:p14="http://schemas.microsoft.com/office/powerpoint/2010/main" val="275831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VJhsjUPDulw"/>
          <p:cNvPicPr>
            <a:picLocks noGrp="1" noRot="1" noChangeAspect="1"/>
          </p:cNvPicPr>
          <p:nvPr>
            <p:ph idx="1"/>
            <a:videoFile r:link="rId1"/>
          </p:nvPr>
        </p:nvPicPr>
        <p:blipFill>
          <a:blip r:embed="rId5"/>
          <a:stretch>
            <a:fillRect/>
          </a:stretch>
        </p:blipFill>
        <p:spPr>
          <a:xfrm>
            <a:off x="1217612" y="381000"/>
            <a:ext cx="10701866" cy="6019800"/>
          </a:xfrm>
          <a:prstGeom prst="rect">
            <a:avLst/>
          </a:prstGeom>
        </p:spPr>
      </p:pic>
      <p:pic>
        <p:nvPicPr>
          <p:cNvPr id="4" name="Online Media 3" title="How tax brackets actually work">
            <a:hlinkClick r:id="" action="ppaction://media"/>
            <a:extLst>
              <a:ext uri="{FF2B5EF4-FFF2-40B4-BE49-F238E27FC236}">
                <a16:creationId xmlns:a16="http://schemas.microsoft.com/office/drawing/2014/main" id="{DBCC2162-15A1-4181-A651-A11413A020BF}"/>
              </a:ext>
            </a:extLst>
          </p:cNvPr>
          <p:cNvPicPr>
            <a:picLocks noRot="1" noChangeAspect="1"/>
          </p:cNvPicPr>
          <p:nvPr>
            <a:videoFile r:link="rId2"/>
          </p:nvPr>
        </p:nvPicPr>
        <p:blipFill>
          <a:blip r:embed="rId6"/>
          <a:stretch>
            <a:fillRect/>
          </a:stretch>
        </p:blipFill>
        <p:spPr>
          <a:xfrm>
            <a:off x="2284412" y="762000"/>
            <a:ext cx="8559350" cy="4836032"/>
          </a:xfrm>
          <a:prstGeom prst="rect">
            <a:avLst/>
          </a:prstGeom>
        </p:spPr>
      </p:pic>
    </p:spTree>
    <p:extLst>
      <p:ext uri="{BB962C8B-B14F-4D97-AF65-F5344CB8AC3E}">
        <p14:creationId xmlns:p14="http://schemas.microsoft.com/office/powerpoint/2010/main" val="1010948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1674812" y="466429"/>
            <a:ext cx="9982201" cy="1048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61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a:ln>
                  <a:noFill/>
                </a:ln>
                <a:solidFill>
                  <a:srgbClr val="000000"/>
                </a:solidFill>
                <a:effectLst/>
                <a:latin typeface="Arial" panose="020B0604020202020204" pitchFamily="34" charset="0"/>
              </a:rPr>
              <a:t>Tax Brackets for 2022</a:t>
            </a: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dirty="0">
                <a:ln>
                  <a:noFill/>
                </a:ln>
                <a:solidFill>
                  <a:schemeClr val="tx1"/>
                </a:solidFill>
                <a:effectLst/>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Box 5"/>
          <p:cNvSpPr txBox="1"/>
          <p:nvPr/>
        </p:nvSpPr>
        <p:spPr>
          <a:xfrm>
            <a:off x="2132012" y="4953000"/>
            <a:ext cx="9067800" cy="1477328"/>
          </a:xfrm>
          <a:prstGeom prst="rect">
            <a:avLst/>
          </a:prstGeom>
          <a:noFill/>
        </p:spPr>
        <p:txBody>
          <a:bodyPr wrap="square" rtlCol="0">
            <a:spAutoFit/>
          </a:bodyPr>
          <a:lstStyle/>
          <a:p>
            <a:r>
              <a:rPr lang="en-US" dirty="0"/>
              <a:t>2022 Single Filer Standard Deduction = $12,950</a:t>
            </a:r>
          </a:p>
          <a:p>
            <a:endParaRPr lang="en-US" dirty="0"/>
          </a:p>
          <a:p>
            <a:r>
              <a:rPr lang="en-US" dirty="0"/>
              <a:t>2022 Married Filing Jointly Standard Deduction = $25,900</a:t>
            </a:r>
          </a:p>
          <a:p>
            <a:endParaRPr lang="en-US" dirty="0"/>
          </a:p>
          <a:p>
            <a:r>
              <a:rPr lang="en-US" dirty="0"/>
              <a:t>2022 Head of Household Standard Deduction =  $19,400</a:t>
            </a:r>
          </a:p>
        </p:txBody>
      </p:sp>
      <p:graphicFrame>
        <p:nvGraphicFramePr>
          <p:cNvPr id="7" name="Table 6">
            <a:extLst>
              <a:ext uri="{FF2B5EF4-FFF2-40B4-BE49-F238E27FC236}">
                <a16:creationId xmlns:a16="http://schemas.microsoft.com/office/drawing/2014/main" id="{4DAC3239-4262-4CD2-BCDB-765961BB649F}"/>
              </a:ext>
            </a:extLst>
          </p:cNvPr>
          <p:cNvGraphicFramePr>
            <a:graphicFrameLocks noGrp="1"/>
          </p:cNvGraphicFramePr>
          <p:nvPr>
            <p:extLst>
              <p:ext uri="{D42A27DB-BD31-4B8C-83A1-F6EECF244321}">
                <p14:modId xmlns:p14="http://schemas.microsoft.com/office/powerpoint/2010/main" val="2762792208"/>
              </p:ext>
            </p:extLst>
          </p:nvPr>
        </p:nvGraphicFramePr>
        <p:xfrm>
          <a:off x="1592792" y="1295400"/>
          <a:ext cx="9536639" cy="3321369"/>
        </p:xfrm>
        <a:graphic>
          <a:graphicData uri="http://schemas.openxmlformats.org/drawingml/2006/table">
            <a:tbl>
              <a:tblPr firstRow="1" bandRow="1">
                <a:tableStyleId>{5C22544A-7EE6-4342-B048-85BDC9FD1C3A}</a:tableStyleId>
              </a:tblPr>
              <a:tblGrid>
                <a:gridCol w="2359864">
                  <a:extLst>
                    <a:ext uri="{9D8B030D-6E8A-4147-A177-3AD203B41FA5}">
                      <a16:colId xmlns:a16="http://schemas.microsoft.com/office/drawing/2014/main" val="4265479527"/>
                    </a:ext>
                  </a:extLst>
                </a:gridCol>
                <a:gridCol w="3597426">
                  <a:extLst>
                    <a:ext uri="{9D8B030D-6E8A-4147-A177-3AD203B41FA5}">
                      <a16:colId xmlns:a16="http://schemas.microsoft.com/office/drawing/2014/main" val="397730601"/>
                    </a:ext>
                  </a:extLst>
                </a:gridCol>
                <a:gridCol w="3579349">
                  <a:extLst>
                    <a:ext uri="{9D8B030D-6E8A-4147-A177-3AD203B41FA5}">
                      <a16:colId xmlns:a16="http://schemas.microsoft.com/office/drawing/2014/main" val="2228767172"/>
                    </a:ext>
                  </a:extLst>
                </a:gridCol>
              </a:tblGrid>
              <a:tr h="306576">
                <a:tc>
                  <a:txBody>
                    <a:bodyPr/>
                    <a:lstStyle/>
                    <a:p>
                      <a:pPr algn="l" fontAlgn="b"/>
                      <a:r>
                        <a:rPr lang="en-US" sz="2400" b="0" u="none" strike="noStrike" dirty="0">
                          <a:effectLst/>
                        </a:rPr>
                        <a:t> </a:t>
                      </a:r>
                      <a:endParaRPr lang="en-US" sz="2400" b="0" i="0" u="none" strike="noStrike" dirty="0">
                        <a:effectLst/>
                        <a:latin typeface="Arial" panose="020B0604020202020204" pitchFamily="34" charset="0"/>
                      </a:endParaRPr>
                    </a:p>
                  </a:txBody>
                  <a:tcPr marL="4763" marR="4763" marT="4763" marB="0" anchor="b"/>
                </a:tc>
                <a:tc>
                  <a:txBody>
                    <a:bodyPr/>
                    <a:lstStyle/>
                    <a:p>
                      <a:pPr algn="ctr" fontAlgn="b"/>
                      <a:r>
                        <a:rPr lang="en-US" sz="2400" b="1" u="none" strike="noStrike">
                          <a:effectLst/>
                        </a:rPr>
                        <a:t>Single</a:t>
                      </a:r>
                      <a:endParaRPr lang="en-US" sz="2400" b="1" i="0" u="none" strike="noStrike">
                        <a:effectLst/>
                        <a:latin typeface="Arial" panose="020B0604020202020204" pitchFamily="34" charset="0"/>
                      </a:endParaRPr>
                    </a:p>
                  </a:txBody>
                  <a:tcPr marL="4763" marR="4763" marT="4763" marB="0" anchor="b"/>
                </a:tc>
                <a:tc>
                  <a:txBody>
                    <a:bodyPr/>
                    <a:lstStyle/>
                    <a:p>
                      <a:pPr algn="ctr" fontAlgn="b"/>
                      <a:r>
                        <a:rPr lang="en-US" sz="2400" b="1" u="none" strike="noStrike">
                          <a:effectLst/>
                        </a:rPr>
                        <a:t>Married Filing joint</a:t>
                      </a:r>
                      <a:endParaRPr lang="en-US" sz="2400" b="1" i="0" u="none" strike="noStrike">
                        <a:effectLst/>
                        <a:latin typeface="Arial" panose="020B0604020202020204" pitchFamily="34" charset="0"/>
                      </a:endParaRPr>
                    </a:p>
                  </a:txBody>
                  <a:tcPr marL="4763" marR="4763" marT="4763" marB="0" anchor="b"/>
                </a:tc>
                <a:extLst>
                  <a:ext uri="{0D108BD9-81ED-4DB2-BD59-A6C34878D82A}">
                    <a16:rowId xmlns:a16="http://schemas.microsoft.com/office/drawing/2014/main" val="2915720161"/>
                  </a:ext>
                </a:extLst>
              </a:tr>
              <a:tr h="365372">
                <a:tc>
                  <a:txBody>
                    <a:bodyPr/>
                    <a:lstStyle/>
                    <a:p>
                      <a:pPr algn="ctr" fontAlgn="ctr"/>
                      <a:r>
                        <a:rPr lang="en-US" sz="2400" b="0" u="none" strike="noStrike" dirty="0">
                          <a:solidFill>
                            <a:srgbClr val="202124"/>
                          </a:solidFill>
                          <a:effectLst/>
                        </a:rPr>
                        <a:t>10%</a:t>
                      </a:r>
                      <a:endParaRPr lang="en-US" sz="2400" b="0" i="0" u="none" strike="noStrike" dirty="0">
                        <a:solidFill>
                          <a:srgbClr val="202124"/>
                        </a:solidFill>
                        <a:effectLst/>
                        <a:latin typeface="Arial" panose="020B0604020202020204" pitchFamily="34" charset="0"/>
                      </a:endParaRPr>
                    </a:p>
                  </a:txBody>
                  <a:tcPr marL="4763" marR="4763" marT="4763" marB="0" anchor="ctr"/>
                </a:tc>
                <a:tc>
                  <a:txBody>
                    <a:bodyPr/>
                    <a:lstStyle/>
                    <a:p>
                      <a:pPr algn="l" fontAlgn="ctr"/>
                      <a:r>
                        <a:rPr lang="en-US" sz="2400" b="0" u="none" strike="noStrike" dirty="0">
                          <a:solidFill>
                            <a:srgbClr val="202124"/>
                          </a:solidFill>
                          <a:effectLst/>
                        </a:rPr>
                        <a:t>Up to $10,275</a:t>
                      </a:r>
                      <a:endParaRPr lang="en-US" sz="2400" b="0" i="0" u="none" strike="noStrike" dirty="0">
                        <a:solidFill>
                          <a:srgbClr val="202124"/>
                        </a:solidFill>
                        <a:effectLst/>
                        <a:latin typeface="Arial" panose="020B0604020202020204" pitchFamily="34" charset="0"/>
                      </a:endParaRPr>
                    </a:p>
                  </a:txBody>
                  <a:tcPr marL="4763" marR="4763" marT="38100" marB="38100" anchor="ctr"/>
                </a:tc>
                <a:tc>
                  <a:txBody>
                    <a:bodyPr/>
                    <a:lstStyle/>
                    <a:p>
                      <a:pPr algn="l" fontAlgn="ctr"/>
                      <a:r>
                        <a:rPr lang="en-US" sz="2400" b="0" u="none" strike="noStrike" dirty="0">
                          <a:solidFill>
                            <a:srgbClr val="202124"/>
                          </a:solidFill>
                          <a:effectLst/>
                        </a:rPr>
                        <a:t>Up to $20,550</a:t>
                      </a:r>
                      <a:endParaRPr lang="en-US" sz="2400" b="0" i="0" u="none" strike="noStrike" dirty="0">
                        <a:solidFill>
                          <a:srgbClr val="202124"/>
                        </a:solidFill>
                        <a:effectLst/>
                        <a:latin typeface="Arial" panose="020B0604020202020204" pitchFamily="34" charset="0"/>
                      </a:endParaRPr>
                    </a:p>
                  </a:txBody>
                  <a:tcPr marL="4763" marR="4763" marT="38100" marB="38100" anchor="ctr"/>
                </a:tc>
                <a:extLst>
                  <a:ext uri="{0D108BD9-81ED-4DB2-BD59-A6C34878D82A}">
                    <a16:rowId xmlns:a16="http://schemas.microsoft.com/office/drawing/2014/main" val="3650296029"/>
                  </a:ext>
                </a:extLst>
              </a:tr>
              <a:tr h="365372">
                <a:tc>
                  <a:txBody>
                    <a:bodyPr/>
                    <a:lstStyle/>
                    <a:p>
                      <a:pPr algn="ctr" fontAlgn="ctr"/>
                      <a:r>
                        <a:rPr lang="en-US" sz="2400" b="0" u="none" strike="noStrike" dirty="0">
                          <a:solidFill>
                            <a:srgbClr val="202124"/>
                          </a:solidFill>
                          <a:effectLst/>
                        </a:rPr>
                        <a:t>12%</a:t>
                      </a:r>
                      <a:endParaRPr lang="en-US" sz="2400" b="0" i="0" u="none" strike="noStrike" dirty="0">
                        <a:solidFill>
                          <a:srgbClr val="202124"/>
                        </a:solidFill>
                        <a:effectLst/>
                        <a:latin typeface="Arial" panose="020B0604020202020204" pitchFamily="34" charset="0"/>
                      </a:endParaRPr>
                    </a:p>
                  </a:txBody>
                  <a:tcPr marL="4763" marR="4763" marT="4763" marB="0" anchor="ctr"/>
                </a:tc>
                <a:tc>
                  <a:txBody>
                    <a:bodyPr/>
                    <a:lstStyle/>
                    <a:p>
                      <a:pPr algn="l" fontAlgn="ctr"/>
                      <a:r>
                        <a:rPr lang="en-US" sz="2400" b="0" u="none" strike="noStrike" dirty="0">
                          <a:solidFill>
                            <a:srgbClr val="202124"/>
                          </a:solidFill>
                          <a:effectLst/>
                        </a:rPr>
                        <a:t>$10,276 to $41,775</a:t>
                      </a:r>
                      <a:endParaRPr lang="en-US" sz="2400" b="0" i="0" u="none" strike="noStrike" dirty="0">
                        <a:solidFill>
                          <a:srgbClr val="202124"/>
                        </a:solidFill>
                        <a:effectLst/>
                        <a:latin typeface="Arial" panose="020B0604020202020204" pitchFamily="34" charset="0"/>
                      </a:endParaRPr>
                    </a:p>
                  </a:txBody>
                  <a:tcPr marL="4763" marR="4763" marT="38100" marB="38100" anchor="ctr"/>
                </a:tc>
                <a:tc>
                  <a:txBody>
                    <a:bodyPr/>
                    <a:lstStyle/>
                    <a:p>
                      <a:pPr algn="l" fontAlgn="ctr"/>
                      <a:r>
                        <a:rPr lang="en-US" sz="2400" b="0" u="none" strike="noStrike" dirty="0">
                          <a:solidFill>
                            <a:srgbClr val="202124"/>
                          </a:solidFill>
                          <a:effectLst/>
                        </a:rPr>
                        <a:t>$20,551 to $83,550</a:t>
                      </a:r>
                      <a:endParaRPr lang="en-US" sz="2400" b="0" i="0" u="none" strike="noStrike" dirty="0">
                        <a:solidFill>
                          <a:srgbClr val="202124"/>
                        </a:solidFill>
                        <a:effectLst/>
                        <a:latin typeface="Arial" panose="020B0604020202020204" pitchFamily="34" charset="0"/>
                      </a:endParaRPr>
                    </a:p>
                  </a:txBody>
                  <a:tcPr marL="4763" marR="4763" marT="38100" marB="38100" anchor="ctr"/>
                </a:tc>
                <a:extLst>
                  <a:ext uri="{0D108BD9-81ED-4DB2-BD59-A6C34878D82A}">
                    <a16:rowId xmlns:a16="http://schemas.microsoft.com/office/drawing/2014/main" val="3094813059"/>
                  </a:ext>
                </a:extLst>
              </a:tr>
              <a:tr h="365372">
                <a:tc>
                  <a:txBody>
                    <a:bodyPr/>
                    <a:lstStyle/>
                    <a:p>
                      <a:pPr algn="ctr" fontAlgn="ctr"/>
                      <a:r>
                        <a:rPr lang="en-US" sz="2400" b="0" u="none" strike="noStrike">
                          <a:solidFill>
                            <a:srgbClr val="202124"/>
                          </a:solidFill>
                          <a:effectLst/>
                        </a:rPr>
                        <a:t>22%</a:t>
                      </a:r>
                      <a:endParaRPr lang="en-US" sz="2400" b="0" i="0" u="none" strike="noStrike">
                        <a:solidFill>
                          <a:srgbClr val="202124"/>
                        </a:solidFill>
                        <a:effectLst/>
                        <a:latin typeface="Arial" panose="020B0604020202020204" pitchFamily="34" charset="0"/>
                      </a:endParaRPr>
                    </a:p>
                  </a:txBody>
                  <a:tcPr marL="4763" marR="4763" marT="38100" marB="38100" anchor="ctr"/>
                </a:tc>
                <a:tc>
                  <a:txBody>
                    <a:bodyPr/>
                    <a:lstStyle/>
                    <a:p>
                      <a:pPr algn="l" fontAlgn="ctr"/>
                      <a:r>
                        <a:rPr lang="en-US" sz="2400" b="0" u="none" strike="noStrike" dirty="0">
                          <a:solidFill>
                            <a:srgbClr val="202124"/>
                          </a:solidFill>
                          <a:effectLst/>
                        </a:rPr>
                        <a:t>$41,776 to $89,075</a:t>
                      </a:r>
                      <a:endParaRPr lang="en-US" sz="2400" b="0" i="0" u="none" strike="noStrike" dirty="0">
                        <a:solidFill>
                          <a:srgbClr val="202124"/>
                        </a:solidFill>
                        <a:effectLst/>
                        <a:latin typeface="Arial" panose="020B0604020202020204" pitchFamily="34" charset="0"/>
                      </a:endParaRPr>
                    </a:p>
                  </a:txBody>
                  <a:tcPr marL="4763" marR="4763" marT="38100" marB="38100" anchor="ctr"/>
                </a:tc>
                <a:tc>
                  <a:txBody>
                    <a:bodyPr/>
                    <a:lstStyle/>
                    <a:p>
                      <a:pPr algn="l" fontAlgn="ctr"/>
                      <a:r>
                        <a:rPr lang="en-US" sz="2400" b="0" u="none" strike="noStrike" dirty="0">
                          <a:solidFill>
                            <a:srgbClr val="202124"/>
                          </a:solidFill>
                          <a:effectLst/>
                        </a:rPr>
                        <a:t>$83,551 to $178,150</a:t>
                      </a:r>
                      <a:endParaRPr lang="en-US" sz="2400" b="0" i="0" u="none" strike="noStrike" dirty="0">
                        <a:solidFill>
                          <a:srgbClr val="202124"/>
                        </a:solidFill>
                        <a:effectLst/>
                        <a:latin typeface="Arial" panose="020B0604020202020204" pitchFamily="34" charset="0"/>
                      </a:endParaRPr>
                    </a:p>
                  </a:txBody>
                  <a:tcPr marL="4763" marR="4763" marT="38100" marB="38100" anchor="ctr"/>
                </a:tc>
                <a:extLst>
                  <a:ext uri="{0D108BD9-81ED-4DB2-BD59-A6C34878D82A}">
                    <a16:rowId xmlns:a16="http://schemas.microsoft.com/office/drawing/2014/main" val="2491446955"/>
                  </a:ext>
                </a:extLst>
              </a:tr>
              <a:tr h="365372">
                <a:tc>
                  <a:txBody>
                    <a:bodyPr/>
                    <a:lstStyle/>
                    <a:p>
                      <a:pPr algn="ctr" fontAlgn="ctr"/>
                      <a:r>
                        <a:rPr lang="en-US" sz="2400" b="0" u="none" strike="noStrike" dirty="0">
                          <a:solidFill>
                            <a:srgbClr val="202124"/>
                          </a:solidFill>
                          <a:effectLst/>
                        </a:rPr>
                        <a:t>24%</a:t>
                      </a:r>
                      <a:endParaRPr lang="en-US" sz="2400" b="0" i="0" u="none" strike="noStrike" dirty="0">
                        <a:solidFill>
                          <a:srgbClr val="202124"/>
                        </a:solidFill>
                        <a:effectLst/>
                        <a:latin typeface="Arial" panose="020B0604020202020204" pitchFamily="34" charset="0"/>
                      </a:endParaRPr>
                    </a:p>
                  </a:txBody>
                  <a:tcPr marL="4763" marR="4763" marT="38100" marB="38100" anchor="ctr"/>
                </a:tc>
                <a:tc>
                  <a:txBody>
                    <a:bodyPr/>
                    <a:lstStyle/>
                    <a:p>
                      <a:pPr algn="l" fontAlgn="ctr"/>
                      <a:r>
                        <a:rPr lang="en-US" sz="2400" b="0" u="none" strike="noStrike" dirty="0">
                          <a:solidFill>
                            <a:srgbClr val="202124"/>
                          </a:solidFill>
                          <a:effectLst/>
                        </a:rPr>
                        <a:t>$89,076 to $170,050</a:t>
                      </a:r>
                      <a:endParaRPr lang="en-US" sz="2400" b="0" i="0" u="none" strike="noStrike" dirty="0">
                        <a:solidFill>
                          <a:srgbClr val="202124"/>
                        </a:solidFill>
                        <a:effectLst/>
                        <a:latin typeface="Arial" panose="020B0604020202020204" pitchFamily="34" charset="0"/>
                      </a:endParaRPr>
                    </a:p>
                  </a:txBody>
                  <a:tcPr marL="4763" marR="4763" marT="38100" marB="38100" anchor="ctr"/>
                </a:tc>
                <a:tc>
                  <a:txBody>
                    <a:bodyPr/>
                    <a:lstStyle/>
                    <a:p>
                      <a:pPr algn="l" fontAlgn="ctr"/>
                      <a:r>
                        <a:rPr lang="en-US" sz="2400" b="0" u="none" strike="noStrike" dirty="0">
                          <a:solidFill>
                            <a:srgbClr val="202124"/>
                          </a:solidFill>
                          <a:effectLst/>
                        </a:rPr>
                        <a:t>$178,151 to $340,100</a:t>
                      </a:r>
                      <a:endParaRPr lang="en-US" sz="2400" b="0" i="0" u="none" strike="noStrike" dirty="0">
                        <a:solidFill>
                          <a:srgbClr val="202124"/>
                        </a:solidFill>
                        <a:effectLst/>
                        <a:latin typeface="Arial" panose="020B0604020202020204" pitchFamily="34" charset="0"/>
                      </a:endParaRPr>
                    </a:p>
                  </a:txBody>
                  <a:tcPr marL="4763" marR="4763" marT="38100" marB="38100" anchor="ctr"/>
                </a:tc>
                <a:extLst>
                  <a:ext uri="{0D108BD9-81ED-4DB2-BD59-A6C34878D82A}">
                    <a16:rowId xmlns:a16="http://schemas.microsoft.com/office/drawing/2014/main" val="2989050524"/>
                  </a:ext>
                </a:extLst>
              </a:tr>
              <a:tr h="365372">
                <a:tc>
                  <a:txBody>
                    <a:bodyPr/>
                    <a:lstStyle/>
                    <a:p>
                      <a:pPr algn="ctr" fontAlgn="ctr"/>
                      <a:r>
                        <a:rPr lang="en-US" sz="2400" b="0" u="none" strike="noStrike" dirty="0">
                          <a:solidFill>
                            <a:srgbClr val="202124"/>
                          </a:solidFill>
                          <a:effectLst/>
                        </a:rPr>
                        <a:t>32%</a:t>
                      </a:r>
                      <a:endParaRPr lang="en-US" sz="2400" b="0" i="0" u="none" strike="noStrike" dirty="0">
                        <a:solidFill>
                          <a:srgbClr val="202124"/>
                        </a:solidFill>
                        <a:effectLst/>
                        <a:latin typeface="Arial" panose="020B0604020202020204" pitchFamily="34" charset="0"/>
                      </a:endParaRPr>
                    </a:p>
                  </a:txBody>
                  <a:tcPr marL="4763" marR="4763" marT="38100" marB="38100" anchor="ctr"/>
                </a:tc>
                <a:tc>
                  <a:txBody>
                    <a:bodyPr/>
                    <a:lstStyle/>
                    <a:p>
                      <a:pPr algn="l" fontAlgn="ctr"/>
                      <a:r>
                        <a:rPr lang="en-US" sz="2400" b="0" u="none" strike="noStrike" dirty="0">
                          <a:solidFill>
                            <a:srgbClr val="202124"/>
                          </a:solidFill>
                          <a:effectLst/>
                        </a:rPr>
                        <a:t>$170,051 to $215,950</a:t>
                      </a:r>
                      <a:endParaRPr lang="en-US" sz="2400" b="0" i="0" u="none" strike="noStrike" dirty="0">
                        <a:solidFill>
                          <a:srgbClr val="202124"/>
                        </a:solidFill>
                        <a:effectLst/>
                        <a:latin typeface="Arial" panose="020B0604020202020204" pitchFamily="34" charset="0"/>
                      </a:endParaRPr>
                    </a:p>
                  </a:txBody>
                  <a:tcPr marL="4763" marR="4763" marT="38100" marB="38100" anchor="ctr"/>
                </a:tc>
                <a:tc>
                  <a:txBody>
                    <a:bodyPr/>
                    <a:lstStyle/>
                    <a:p>
                      <a:pPr algn="l" fontAlgn="ctr"/>
                      <a:r>
                        <a:rPr lang="en-US" sz="2400" b="0" u="none" strike="noStrike" dirty="0">
                          <a:solidFill>
                            <a:srgbClr val="202124"/>
                          </a:solidFill>
                          <a:effectLst/>
                        </a:rPr>
                        <a:t>$340,101 to $431,900</a:t>
                      </a:r>
                      <a:endParaRPr lang="en-US" sz="2400" b="0" i="0" u="none" strike="noStrike" dirty="0">
                        <a:solidFill>
                          <a:srgbClr val="202124"/>
                        </a:solidFill>
                        <a:effectLst/>
                        <a:latin typeface="Arial" panose="020B0604020202020204" pitchFamily="34" charset="0"/>
                      </a:endParaRPr>
                    </a:p>
                  </a:txBody>
                  <a:tcPr marL="4763" marR="4763" marT="38100" marB="38100" anchor="ctr"/>
                </a:tc>
                <a:extLst>
                  <a:ext uri="{0D108BD9-81ED-4DB2-BD59-A6C34878D82A}">
                    <a16:rowId xmlns:a16="http://schemas.microsoft.com/office/drawing/2014/main" val="4286126650"/>
                  </a:ext>
                </a:extLst>
              </a:tr>
              <a:tr h="306576">
                <a:tc>
                  <a:txBody>
                    <a:bodyPr/>
                    <a:lstStyle/>
                    <a:p>
                      <a:pPr algn="ctr" fontAlgn="ctr"/>
                      <a:r>
                        <a:rPr lang="en-US" sz="2400" b="0" u="none" strike="noStrike">
                          <a:solidFill>
                            <a:srgbClr val="555555"/>
                          </a:solidFill>
                          <a:effectLst/>
                        </a:rPr>
                        <a:t>35%</a:t>
                      </a:r>
                      <a:endParaRPr lang="en-US" sz="2400" b="0" i="0" u="none" strike="noStrike">
                        <a:solidFill>
                          <a:srgbClr val="555555"/>
                        </a:solidFill>
                        <a:effectLst/>
                        <a:latin typeface="Arial" panose="020B0604020202020204" pitchFamily="34" charset="0"/>
                      </a:endParaRPr>
                    </a:p>
                  </a:txBody>
                  <a:tcPr marL="4763" marR="4763" marT="4763" marB="0" anchor="ctr"/>
                </a:tc>
                <a:tc>
                  <a:txBody>
                    <a:bodyPr/>
                    <a:lstStyle/>
                    <a:p>
                      <a:pPr algn="l" fontAlgn="ctr"/>
                      <a:r>
                        <a:rPr lang="en-US" sz="2400" b="0" u="none" strike="noStrike" dirty="0">
                          <a:solidFill>
                            <a:srgbClr val="555555"/>
                          </a:solidFill>
                          <a:effectLst/>
                        </a:rPr>
                        <a:t>$215,951 to $539,900</a:t>
                      </a:r>
                      <a:endParaRPr lang="en-US" sz="2400" b="0" i="0" u="none" strike="noStrike" dirty="0">
                        <a:solidFill>
                          <a:srgbClr val="555555"/>
                        </a:solidFill>
                        <a:effectLst/>
                        <a:latin typeface="Arial" panose="020B0604020202020204" pitchFamily="34" charset="0"/>
                      </a:endParaRPr>
                    </a:p>
                  </a:txBody>
                  <a:tcPr marL="4763" marR="4763" marT="4763" marB="0" anchor="ctr"/>
                </a:tc>
                <a:tc>
                  <a:txBody>
                    <a:bodyPr/>
                    <a:lstStyle/>
                    <a:p>
                      <a:pPr algn="l" fontAlgn="ctr"/>
                      <a:r>
                        <a:rPr lang="en-US" sz="2400" b="0" u="none" strike="noStrike" dirty="0">
                          <a:solidFill>
                            <a:srgbClr val="555555"/>
                          </a:solidFill>
                          <a:effectLst/>
                        </a:rPr>
                        <a:t>$431,901 to $647,850</a:t>
                      </a:r>
                      <a:endParaRPr lang="en-US" sz="2400" b="0" i="0" u="none" strike="noStrike" dirty="0">
                        <a:solidFill>
                          <a:srgbClr val="555555"/>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2364727627"/>
                  </a:ext>
                </a:extLst>
              </a:tr>
              <a:tr h="306576">
                <a:tc>
                  <a:txBody>
                    <a:bodyPr/>
                    <a:lstStyle/>
                    <a:p>
                      <a:pPr algn="ctr" fontAlgn="ctr"/>
                      <a:r>
                        <a:rPr lang="en-US" sz="2400" b="0" u="none" strike="noStrike" dirty="0">
                          <a:solidFill>
                            <a:srgbClr val="555555"/>
                          </a:solidFill>
                          <a:effectLst/>
                        </a:rPr>
                        <a:t>37%</a:t>
                      </a:r>
                      <a:endParaRPr lang="en-US" sz="2400" b="0" i="0" u="none" strike="noStrike" dirty="0">
                        <a:solidFill>
                          <a:srgbClr val="555555"/>
                        </a:solidFill>
                        <a:effectLst/>
                        <a:latin typeface="Arial" panose="020B0604020202020204" pitchFamily="34" charset="0"/>
                      </a:endParaRPr>
                    </a:p>
                  </a:txBody>
                  <a:tcPr marL="4763" marR="4763" marT="4763" marB="0" anchor="ctr"/>
                </a:tc>
                <a:tc>
                  <a:txBody>
                    <a:bodyPr/>
                    <a:lstStyle/>
                    <a:p>
                      <a:pPr algn="l" fontAlgn="ctr"/>
                      <a:r>
                        <a:rPr lang="en-US" sz="2400" b="0" u="none" strike="noStrike" dirty="0">
                          <a:solidFill>
                            <a:srgbClr val="555555"/>
                          </a:solidFill>
                          <a:effectLst/>
                        </a:rPr>
                        <a:t>$539,901 or more</a:t>
                      </a:r>
                      <a:endParaRPr lang="en-US" sz="2400" b="0" i="0" u="none" strike="noStrike" dirty="0">
                        <a:solidFill>
                          <a:srgbClr val="555555"/>
                        </a:solidFill>
                        <a:effectLst/>
                        <a:latin typeface="Arial" panose="020B0604020202020204" pitchFamily="34" charset="0"/>
                      </a:endParaRPr>
                    </a:p>
                  </a:txBody>
                  <a:tcPr marL="4763" marR="4763" marT="4763" marB="0" anchor="ctr"/>
                </a:tc>
                <a:tc>
                  <a:txBody>
                    <a:bodyPr/>
                    <a:lstStyle/>
                    <a:p>
                      <a:pPr algn="l" fontAlgn="ctr"/>
                      <a:r>
                        <a:rPr lang="en-US" sz="2400" b="0" u="none" strike="noStrike" dirty="0">
                          <a:solidFill>
                            <a:srgbClr val="555555"/>
                          </a:solidFill>
                          <a:effectLst/>
                        </a:rPr>
                        <a:t>$647,851 or more</a:t>
                      </a:r>
                      <a:endParaRPr lang="en-US" sz="2400" b="0" i="0" u="none" strike="noStrike" dirty="0">
                        <a:solidFill>
                          <a:srgbClr val="555555"/>
                        </a:solidFill>
                        <a:effectLst/>
                        <a:latin typeface="Arial" panose="020B0604020202020204" pitchFamily="34" charset="0"/>
                      </a:endParaRPr>
                    </a:p>
                  </a:txBody>
                  <a:tcPr marL="4763" marR="4763" marT="4763" marB="0" anchor="ctr"/>
                </a:tc>
                <a:extLst>
                  <a:ext uri="{0D108BD9-81ED-4DB2-BD59-A6C34878D82A}">
                    <a16:rowId xmlns:a16="http://schemas.microsoft.com/office/drawing/2014/main" val="6780013"/>
                  </a:ext>
                </a:extLst>
              </a:tr>
            </a:tbl>
          </a:graphicData>
        </a:graphic>
      </p:graphicFrame>
    </p:spTree>
    <p:extLst>
      <p:ext uri="{BB962C8B-B14F-4D97-AF65-F5344CB8AC3E}">
        <p14:creationId xmlns:p14="http://schemas.microsoft.com/office/powerpoint/2010/main" val="1725155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do some math…</a:t>
            </a:r>
          </a:p>
        </p:txBody>
      </p:sp>
      <p:sp>
        <p:nvSpPr>
          <p:cNvPr id="3" name="Content Placeholder 2"/>
          <p:cNvSpPr>
            <a:spLocks noGrp="1"/>
          </p:cNvSpPr>
          <p:nvPr>
            <p:ph idx="1"/>
          </p:nvPr>
        </p:nvSpPr>
        <p:spPr>
          <a:xfrm>
            <a:off x="1522413" y="2514600"/>
            <a:ext cx="6019799" cy="3581400"/>
          </a:xfrm>
        </p:spPr>
        <p:txBody>
          <a:bodyPr/>
          <a:lstStyle/>
          <a:p>
            <a:r>
              <a:rPr lang="en-US" dirty="0"/>
              <a:t>How much income tax would someone in the below situation owe:</a:t>
            </a:r>
          </a:p>
          <a:p>
            <a:endParaRPr lang="en-US" dirty="0"/>
          </a:p>
          <a:p>
            <a:pPr marL="0" indent="0" algn="ctr">
              <a:buNone/>
            </a:pPr>
            <a:r>
              <a:rPr lang="en-US" b="1" dirty="0"/>
              <a:t>Single person with </a:t>
            </a:r>
          </a:p>
          <a:p>
            <a:pPr marL="0" indent="0" algn="ctr">
              <a:buNone/>
            </a:pPr>
            <a:r>
              <a:rPr lang="en-US" b="1" dirty="0"/>
              <a:t>an income of $62,500</a:t>
            </a:r>
          </a:p>
          <a:p>
            <a:endParaRPr lang="en-US" dirty="0"/>
          </a:p>
        </p:txBody>
      </p:sp>
      <p:pic>
        <p:nvPicPr>
          <p:cNvPr id="10" name="Picture 12" descr="HD wallpaper: taxes, tax evasion, police, handcuffs, scam, tax consultant |  Wallpaper Flare"/>
          <p:cNvPicPr>
            <a:picLocks noChangeAspect="1" noChangeArrowheads="1"/>
          </p:cNvPicPr>
          <p:nvPr/>
        </p:nvPicPr>
        <p:blipFill rotWithShape="1">
          <a:blip r:embed="rId2">
            <a:extLst>
              <a:ext uri="{28A0092B-C50C-407E-A947-70E740481C1C}">
                <a14:useLocalDpi xmlns:a14="http://schemas.microsoft.com/office/drawing/2010/main" val="0"/>
              </a:ext>
            </a:extLst>
          </a:blip>
          <a:srcRect l="31398"/>
          <a:stretch/>
        </p:blipFill>
        <p:spPr bwMode="auto">
          <a:xfrm>
            <a:off x="7770812" y="3276600"/>
            <a:ext cx="2830360" cy="2717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41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330550"/>
            <a:ext cx="9829799" cy="1219200"/>
          </a:xfrm>
        </p:spPr>
        <p:txBody>
          <a:bodyPr/>
          <a:lstStyle/>
          <a:p>
            <a:r>
              <a:rPr lang="en-US" dirty="0"/>
              <a:t>Example</a:t>
            </a:r>
          </a:p>
        </p:txBody>
      </p:sp>
      <p:graphicFrame>
        <p:nvGraphicFramePr>
          <p:cNvPr id="4" name="Object 3"/>
          <p:cNvGraphicFramePr>
            <a:graphicFrameLocks noChangeAspect="1"/>
          </p:cNvGraphicFramePr>
          <p:nvPr>
            <p:extLst>
              <p:ext uri="{D42A27DB-BD31-4B8C-83A1-F6EECF244321}">
                <p14:modId xmlns:p14="http://schemas.microsoft.com/office/powerpoint/2010/main" val="3197246384"/>
              </p:ext>
            </p:extLst>
          </p:nvPr>
        </p:nvGraphicFramePr>
        <p:xfrm>
          <a:off x="1370012" y="2971800"/>
          <a:ext cx="10023475" cy="2784475"/>
        </p:xfrm>
        <a:graphic>
          <a:graphicData uri="http://schemas.openxmlformats.org/presentationml/2006/ole">
            <mc:AlternateContent xmlns:mc="http://schemas.openxmlformats.org/markup-compatibility/2006">
              <mc:Choice xmlns:v="urn:schemas-microsoft-com:vml" Requires="v">
                <p:oleObj spid="_x0000_s1030" name="Worksheet" r:id="rId3" imgW="6529634" imgH="1814688" progId="Excel.Sheet.12">
                  <p:embed/>
                </p:oleObj>
              </mc:Choice>
              <mc:Fallback>
                <p:oleObj name="Worksheet" r:id="rId3" imgW="6529634" imgH="1814688" progId="Excel.Sheet.12">
                  <p:embed/>
                  <p:pic>
                    <p:nvPicPr>
                      <p:cNvPr id="4" name="Object 3"/>
                      <p:cNvPicPr/>
                      <p:nvPr/>
                    </p:nvPicPr>
                    <p:blipFill>
                      <a:blip r:embed="rId4"/>
                      <a:stretch>
                        <a:fillRect/>
                      </a:stretch>
                    </p:blipFill>
                    <p:spPr>
                      <a:xfrm>
                        <a:off x="1370012" y="2971800"/>
                        <a:ext cx="10023475" cy="2784475"/>
                      </a:xfrm>
                      <a:prstGeom prst="rect">
                        <a:avLst/>
                      </a:prstGeom>
                    </p:spPr>
                  </p:pic>
                </p:oleObj>
              </mc:Fallback>
            </mc:AlternateContent>
          </a:graphicData>
        </a:graphic>
      </p:graphicFrame>
      <p:sp>
        <p:nvSpPr>
          <p:cNvPr id="5" name="TextBox 4"/>
          <p:cNvSpPr txBox="1"/>
          <p:nvPr/>
        </p:nvSpPr>
        <p:spPr>
          <a:xfrm>
            <a:off x="1635558" y="2221422"/>
            <a:ext cx="6934200" cy="461665"/>
          </a:xfrm>
          <a:prstGeom prst="rect">
            <a:avLst/>
          </a:prstGeom>
          <a:noFill/>
        </p:spPr>
        <p:txBody>
          <a:bodyPr wrap="square" rtlCol="0">
            <a:spAutoFit/>
          </a:bodyPr>
          <a:lstStyle/>
          <a:p>
            <a:r>
              <a:rPr lang="en-US" sz="2400" dirty="0"/>
              <a:t>$62,500 – $12,950 (Standard deduction)= $49,550</a:t>
            </a:r>
          </a:p>
        </p:txBody>
      </p:sp>
    </p:spTree>
    <p:extLst>
      <p:ext uri="{BB962C8B-B14F-4D97-AF65-F5344CB8AC3E}">
        <p14:creationId xmlns:p14="http://schemas.microsoft.com/office/powerpoint/2010/main" val="223271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the tax code for behavior modification</a:t>
            </a:r>
          </a:p>
        </p:txBody>
      </p:sp>
      <p:sp>
        <p:nvSpPr>
          <p:cNvPr id="3" name="Content Placeholder 2"/>
          <p:cNvSpPr>
            <a:spLocks noGrp="1"/>
          </p:cNvSpPr>
          <p:nvPr>
            <p:ph idx="1"/>
          </p:nvPr>
        </p:nvSpPr>
        <p:spPr>
          <a:xfrm>
            <a:off x="3808412" y="1981200"/>
            <a:ext cx="7543800" cy="4187825"/>
          </a:xfrm>
        </p:spPr>
        <p:txBody>
          <a:bodyPr>
            <a:normAutofit lnSpcReduction="10000"/>
          </a:bodyPr>
          <a:lstStyle/>
          <a:p>
            <a:r>
              <a:rPr lang="en-US" dirty="0"/>
              <a:t>Congress shows what they think is important by what reduces taxes.  </a:t>
            </a:r>
          </a:p>
          <a:p>
            <a:pPr lvl="1">
              <a:buFont typeface="Wingdings" panose="05000000000000000000" pitchFamily="2" charset="2"/>
              <a:buChar char="ü"/>
            </a:pPr>
            <a:r>
              <a:rPr lang="en-US" sz="2400" dirty="0"/>
              <a:t>Research shows that home ownership builds better neighborhoods so mortgage interest is deductible.  Or because bank lobbyists convinced Congress.</a:t>
            </a:r>
          </a:p>
          <a:p>
            <a:pPr lvl="1">
              <a:buFont typeface="Wingdings" panose="05000000000000000000" pitchFamily="2" charset="2"/>
              <a:buChar char="ü"/>
            </a:pPr>
            <a:r>
              <a:rPr lang="en-US" sz="2400" dirty="0"/>
              <a:t>Retirement savings reduce poverty among the elderly so contributions to a traditional IRA can be deducted.  (You’ll learn more about this at the retirement saving session in November)</a:t>
            </a:r>
          </a:p>
          <a:p>
            <a:r>
              <a:rPr lang="en-US" sz="2200" dirty="0"/>
              <a:t>As the mortgage example implies, there is a social justice aspect to tax law wealth can have a deciding factor on access to tax deductions.</a:t>
            </a:r>
          </a:p>
          <a:p>
            <a:endParaRPr lang="en-US" dirty="0"/>
          </a:p>
          <a:p>
            <a:endParaRPr lang="en-US" dirty="0"/>
          </a:p>
        </p:txBody>
      </p:sp>
      <p:pic>
        <p:nvPicPr>
          <p:cNvPr id="4" name="Picture 10" descr="Scissors cut taxes fre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3812" y="2362200"/>
            <a:ext cx="2643315" cy="2682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44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ESENTER_VERSION" val="6"/>
  <p:tag name="ARTICULATE_PROJECT_OPEN" val="0"/>
</p:tagLst>
</file>

<file path=ppt/theme/theme1.xml><?xml version="1.0" encoding="utf-8"?>
<a:theme xmlns:a="http://schemas.openxmlformats.org/drawingml/2006/main" name="Currency Symbols 16x9">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urrency Symbols">
      <a:dk1>
        <a:srgbClr val="303030"/>
      </a:dk1>
      <a:lt1>
        <a:sysClr val="window" lastClr="FFFFFF"/>
      </a:lt1>
      <a:dk2>
        <a:srgbClr val="000000"/>
      </a:dk2>
      <a:lt2>
        <a:srgbClr val="E8DEC9"/>
      </a:lt2>
      <a:accent1>
        <a:srgbClr val="F7C547"/>
      </a:accent1>
      <a:accent2>
        <a:srgbClr val="AB3C33"/>
      </a:accent2>
      <a:accent3>
        <a:srgbClr val="506084"/>
      </a:accent3>
      <a:accent4>
        <a:srgbClr val="599EA5"/>
      </a:accent4>
      <a:accent5>
        <a:srgbClr val="758F21"/>
      </a:accent5>
      <a:accent6>
        <a:srgbClr val="894A27"/>
      </a:accent6>
      <a:hlink>
        <a:srgbClr val="506084"/>
      </a:hlink>
      <a:folHlink>
        <a:srgbClr val="828282"/>
      </a:folHlink>
    </a:clrScheme>
    <a:fontScheme name="Currency Symbol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9CF527E-FFB0-4DB9-A7A4-39065878ED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Currency symbols presentation (widescreen)</Template>
  <TotalTime>0</TotalTime>
  <Words>2826</Words>
  <Application>Microsoft Office PowerPoint</Application>
  <PresentationFormat>Custom</PresentationFormat>
  <Paragraphs>266</Paragraphs>
  <Slides>36</Slides>
  <Notes>28</Notes>
  <HiddenSlides>4</HiddenSlides>
  <MMClips>2</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3" baseType="lpstr">
      <vt:lpstr>Cambria</vt:lpstr>
      <vt:lpstr>Wingdings</vt:lpstr>
      <vt:lpstr>Arial</vt:lpstr>
      <vt:lpstr>Comic Sans MS</vt:lpstr>
      <vt:lpstr>Currency Symbols 16x9</vt:lpstr>
      <vt:lpstr>Worksheet</vt:lpstr>
      <vt:lpstr>Microsoft Excel Worksheet</vt:lpstr>
      <vt:lpstr>A Taxing Time</vt:lpstr>
      <vt:lpstr>Kahoot</vt:lpstr>
      <vt:lpstr>Agenda</vt:lpstr>
      <vt:lpstr>Progressive Income Tax and Income Tax Brackets</vt:lpstr>
      <vt:lpstr>PowerPoint Presentation</vt:lpstr>
      <vt:lpstr>PowerPoint Presentation</vt:lpstr>
      <vt:lpstr>Let’s do some math…</vt:lpstr>
      <vt:lpstr>Example</vt:lpstr>
      <vt:lpstr>Using the tax code for behavior modification</vt:lpstr>
      <vt:lpstr>What counts as Income?</vt:lpstr>
      <vt:lpstr>What counts as Income?</vt:lpstr>
      <vt:lpstr>What counts as Income?</vt:lpstr>
      <vt:lpstr>What counts as Income?</vt:lpstr>
      <vt:lpstr>What counts as Income?</vt:lpstr>
      <vt:lpstr>What counts as Income?</vt:lpstr>
      <vt:lpstr>Scholarships</vt:lpstr>
      <vt:lpstr>Many different kinds of taxes</vt:lpstr>
      <vt:lpstr>Payroll Taxes versus Income Taxes</vt:lpstr>
      <vt:lpstr>Example – payroll tax </vt:lpstr>
      <vt:lpstr>Withholding of Income Taxes</vt:lpstr>
      <vt:lpstr>W-4</vt:lpstr>
      <vt:lpstr>W-4 Section 1</vt:lpstr>
      <vt:lpstr>W-4 Section 2</vt:lpstr>
      <vt:lpstr>W-4 Section 3 &amp; 4</vt:lpstr>
      <vt:lpstr>Quiz – Exempt or not? Check the box or not?</vt:lpstr>
      <vt:lpstr>How to Read Pay Stubs</vt:lpstr>
      <vt:lpstr>PowerPoint Presentation</vt:lpstr>
      <vt:lpstr>Are you a Dependent?</vt:lpstr>
      <vt:lpstr>Why does it matter?</vt:lpstr>
      <vt:lpstr>Do you need to file an income tax return?</vt:lpstr>
      <vt:lpstr>Completing a tax return</vt:lpstr>
      <vt:lpstr>PowerPoint Presentation</vt:lpstr>
      <vt:lpstr>Employer Benefits = Tax Deductions</vt:lpstr>
      <vt:lpstr>Example – payroll tax after employer deductions </vt:lpstr>
      <vt:lpstr>Questions?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2017-02-26T17:09:18Z</dcterms:created>
  <dcterms:modified xsi:type="dcterms:W3CDTF">2022-04-06T13:43:35Z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TC028952629991</vt:lpwstr>
  </property>
</Properties>
</file>